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9" r:id="rId4"/>
    <p:sldId id="281" r:id="rId5"/>
    <p:sldId id="282" r:id="rId6"/>
    <p:sldId id="283" r:id="rId7"/>
    <p:sldId id="284" r:id="rId8"/>
    <p:sldId id="288" r:id="rId9"/>
    <p:sldId id="287" r:id="rId10"/>
    <p:sldId id="286" r:id="rId11"/>
    <p:sldId id="285" r:id="rId12"/>
    <p:sldId id="272" r:id="rId13"/>
    <p:sldId id="289" r:id="rId14"/>
    <p:sldId id="290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26" autoAdjust="0"/>
    <p:restoredTop sz="86895" autoAdjust="0"/>
  </p:normalViewPr>
  <p:slideViewPr>
    <p:cSldViewPr>
      <p:cViewPr varScale="1">
        <p:scale>
          <a:sx n="116" d="100"/>
          <a:sy n="116" d="100"/>
        </p:scale>
        <p:origin x="5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5D2D-3D07-41FA-9DF3-897DED7C5C49}" type="datetimeFigureOut">
              <a:rPr lang="es-ES" smtClean="0"/>
              <a:pPr/>
              <a:t>01/05/2015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3B771-3238-4465-924D-7C7A58DCFED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62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B771-3238-4465-924D-7C7A58DCFED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90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B301-9E05-4A79-9141-1CF31109FC99}" type="datetimeFigureOut">
              <a:rPr lang="es-ES" smtClean="0"/>
              <a:pPr/>
              <a:t>01/05/2015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B1BA13-6802-4F9B-A361-A3AA2D7927A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B301-9E05-4A79-9141-1CF31109FC99}" type="datetimeFigureOut">
              <a:rPr lang="es-ES" smtClean="0"/>
              <a:pPr/>
              <a:t>01/05/2015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BA13-6802-4F9B-A361-A3AA2D7927A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DB1BA13-6802-4F9B-A361-A3AA2D7927A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B301-9E05-4A79-9141-1CF31109FC99}" type="datetimeFigureOut">
              <a:rPr lang="es-ES" smtClean="0"/>
              <a:pPr/>
              <a:t>01/05/2015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B301-9E05-4A79-9141-1CF31109FC99}" type="datetimeFigureOut">
              <a:rPr lang="es-ES" smtClean="0"/>
              <a:pPr/>
              <a:t>01/05/2015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DB1BA13-6802-4F9B-A361-A3AA2D7927A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lvl2pPr>
              <a:defRPr>
                <a:latin typeface="Cambria Math" pitchFamily="18" charset="0"/>
                <a:ea typeface="Cambria Math" pitchFamily="18" charset="0"/>
              </a:defRPr>
            </a:lvl2pPr>
            <a:lvl3pPr>
              <a:defRPr>
                <a:latin typeface="Cambria Math" pitchFamily="18" charset="0"/>
                <a:ea typeface="Cambria Math" pitchFamily="18" charset="0"/>
              </a:defRPr>
            </a:lvl3pPr>
            <a:lvl4pPr>
              <a:defRPr>
                <a:latin typeface="Cambria Math" pitchFamily="18" charset="0"/>
                <a:ea typeface="Cambria Math" pitchFamily="18" charset="0"/>
              </a:defRPr>
            </a:lvl4pPr>
            <a:lvl5pPr>
              <a:defRPr>
                <a:latin typeface="Cambria Math" pitchFamily="18" charset="0"/>
                <a:ea typeface="Cambria Math" pitchFamily="18" charset="0"/>
              </a:defRPr>
            </a:lvl5pPr>
          </a:lstStyle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B301-9E05-4A79-9141-1CF31109FC99}" type="datetimeFigureOut">
              <a:rPr lang="es-ES" smtClean="0"/>
              <a:pPr/>
              <a:t>01/05/2015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B1BA13-6802-4F9B-A361-A3AA2D7927A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B11B301-9E05-4A79-9141-1CF31109FC99}" type="datetimeFigureOut">
              <a:rPr lang="es-ES" smtClean="0"/>
              <a:pPr/>
              <a:t>01/05/2015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BA13-6802-4F9B-A361-A3AA2D7927A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B301-9E05-4A79-9141-1CF31109FC99}" type="datetimeFigureOut">
              <a:rPr lang="es-ES" smtClean="0"/>
              <a:pPr/>
              <a:t>01/05/2015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DB1BA13-6802-4F9B-A361-A3AA2D7927A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B301-9E05-4A79-9141-1CF31109FC99}" type="datetimeFigureOut">
              <a:rPr lang="es-ES" smtClean="0"/>
              <a:pPr/>
              <a:t>01/05/2015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DB1BA13-6802-4F9B-A361-A3AA2D7927A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B301-9E05-4A79-9141-1CF31109FC99}" type="datetimeFigureOut">
              <a:rPr lang="es-ES" smtClean="0"/>
              <a:pPr/>
              <a:t>01/05/2015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B1BA13-6802-4F9B-A361-A3AA2D7927A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B1BA13-6802-4F9B-A361-A3AA2D7927A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B301-9E05-4A79-9141-1CF31109FC99}" type="datetimeFigureOut">
              <a:rPr lang="es-ES" smtClean="0"/>
              <a:pPr/>
              <a:t>01/05/2015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DB1BA13-6802-4F9B-A361-A3AA2D7927A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B11B301-9E05-4A79-9141-1CF31109FC99}" type="datetimeFigureOut">
              <a:rPr lang="es-ES" smtClean="0"/>
              <a:pPr/>
              <a:t>01/05/2015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B11B301-9E05-4A79-9141-1CF31109FC99}" type="datetimeFigureOut">
              <a:rPr lang="es-ES" smtClean="0"/>
              <a:pPr/>
              <a:t>01/05/2015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B1BA13-6802-4F9B-A361-A3AA2D7927A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smtClean="0"/>
              <a:t>Problema </a:t>
            </a:r>
            <a:r>
              <a:rPr lang="es-ES" b="1" dirty="0" smtClean="0"/>
              <a:t>TIPO, tema 3</a:t>
            </a:r>
            <a:endParaRPr lang="es-ES" b="1" dirty="0" smtClean="0"/>
          </a:p>
          <a:p>
            <a:r>
              <a:rPr lang="es-ES" dirty="0" smtClean="0"/>
              <a:t>Resuelto por: Manuel Matías Casado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FEC: </a:t>
            </a:r>
            <a:r>
              <a:rPr lang="es-ES" dirty="0" smtClean="0"/>
              <a:t>Cronograma de un</a:t>
            </a:r>
            <a:br>
              <a:rPr lang="es-ES" dirty="0" smtClean="0"/>
            </a:br>
            <a:r>
              <a:rPr lang="es-ES" dirty="0" smtClean="0"/>
              <a:t>camino de datos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/>
                </a:solidFill>
              </a:rPr>
              <a:t>2. Suma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>
          <a:xfrm>
            <a:off x="179512" y="3356992"/>
            <a:ext cx="4392488" cy="3024336"/>
          </a:xfrm>
        </p:spPr>
        <p:txBody>
          <a:bodyPr>
            <a:normAutofit/>
          </a:bodyPr>
          <a:lstStyle/>
          <a:p>
            <a:r>
              <a:rPr lang="es-ES" dirty="0" smtClean="0"/>
              <a:t>Se pone visible en el bus el segundo operando mediante la señal de control del </a:t>
            </a:r>
            <a:r>
              <a:rPr lang="es-ES" dirty="0" err="1" smtClean="0"/>
              <a:t>triestado</a:t>
            </a:r>
            <a:r>
              <a:rPr lang="es-ES" dirty="0" smtClean="0"/>
              <a:t> TRi0.</a:t>
            </a:r>
          </a:p>
          <a:p>
            <a:r>
              <a:rPr lang="es-ES" dirty="0" smtClean="0"/>
              <a:t>Se selecciona la operación aritmética.</a:t>
            </a:r>
            <a:endParaRPr lang="es-ES" dirty="0" smtClean="0"/>
          </a:p>
        </p:txBody>
      </p:sp>
      <p:sp>
        <p:nvSpPr>
          <p:cNvPr id="8396" name="Rectangle 20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31" name="23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91878"/>
              </p:ext>
            </p:extLst>
          </p:nvPr>
        </p:nvGraphicFramePr>
        <p:xfrm>
          <a:off x="4716017" y="1479142"/>
          <a:ext cx="4104457" cy="4764054"/>
        </p:xfrm>
        <a:graphic>
          <a:graphicData uri="http://schemas.openxmlformats.org/drawingml/2006/table">
            <a:tbl>
              <a:tblPr/>
              <a:tblGrid>
                <a:gridCol w="528215"/>
                <a:gridCol w="397025"/>
                <a:gridCol w="397456"/>
                <a:gridCol w="397456"/>
                <a:gridCol w="397456"/>
                <a:gridCol w="397025"/>
                <a:gridCol w="397456"/>
                <a:gridCol w="397456"/>
                <a:gridCol w="397456"/>
                <a:gridCol w="397456"/>
              </a:tblGrid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  <a:cs typeface="Times New Roman"/>
                        </a:rPr>
                        <a:t>CLK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Bus datos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SB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CRA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latin typeface="Arial"/>
                          <a:ea typeface="Calibri"/>
                          <a:cs typeface="Times New Roman"/>
                        </a:rPr>
                        <a:t>Op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  <a:cs typeface="Times New Roman"/>
                        </a:rPr>
                        <a:t>Ci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Arial"/>
                          <a:ea typeface="Calibri"/>
                          <a:cs typeface="Times New Roman"/>
                        </a:rPr>
                        <a:t>R2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 est.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25" name="Rectangle 3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5" name="Group 363"/>
          <p:cNvGrpSpPr>
            <a:grpSpLocks/>
          </p:cNvGrpSpPr>
          <p:nvPr/>
        </p:nvGrpSpPr>
        <p:grpSpPr bwMode="auto">
          <a:xfrm>
            <a:off x="5241815" y="3374883"/>
            <a:ext cx="1149450" cy="190832"/>
            <a:chOff x="1253" y="4377"/>
            <a:chExt cx="1568" cy="454"/>
          </a:xfrm>
        </p:grpSpPr>
        <p:cxnSp>
          <p:nvCxnSpPr>
            <p:cNvPr id="8556" name="AutoShape 364"/>
            <p:cNvCxnSpPr>
              <a:cxnSpLocks noChangeShapeType="1"/>
            </p:cNvCxnSpPr>
            <p:nvPr/>
          </p:nvCxnSpPr>
          <p:spPr bwMode="auto">
            <a:xfrm>
              <a:off x="1253" y="481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57" name="AutoShape 365"/>
            <p:cNvCxnSpPr>
              <a:cxnSpLocks noChangeShapeType="1"/>
            </p:cNvCxnSpPr>
            <p:nvPr/>
          </p:nvCxnSpPr>
          <p:spPr bwMode="auto">
            <a:xfrm rot="-5400000">
              <a:off x="1570" y="4604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 type="triangle" w="med" len="med"/>
            </a:ln>
          </p:spPr>
        </p:cxnSp>
        <p:cxnSp>
          <p:nvCxnSpPr>
            <p:cNvPr id="8558" name="AutoShape 366"/>
            <p:cNvCxnSpPr>
              <a:cxnSpLocks noChangeShapeType="1"/>
            </p:cNvCxnSpPr>
            <p:nvPr/>
          </p:nvCxnSpPr>
          <p:spPr bwMode="auto">
            <a:xfrm>
              <a:off x="1783" y="4392"/>
              <a:ext cx="56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59" name="AutoShape 367"/>
            <p:cNvCxnSpPr>
              <a:cxnSpLocks noChangeShapeType="1"/>
            </p:cNvCxnSpPr>
            <p:nvPr/>
          </p:nvCxnSpPr>
          <p:spPr bwMode="auto">
            <a:xfrm rot="-5400000">
              <a:off x="2127" y="4591"/>
              <a:ext cx="39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60" name="AutoShape 368"/>
            <p:cNvCxnSpPr>
              <a:cxnSpLocks noChangeShapeType="1"/>
            </p:cNvCxnSpPr>
            <p:nvPr/>
          </p:nvCxnSpPr>
          <p:spPr bwMode="auto">
            <a:xfrm>
              <a:off x="2295" y="4809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grpSp>
        <p:nvGrpSpPr>
          <p:cNvPr id="6" name="Group 375"/>
          <p:cNvGrpSpPr>
            <a:grpSpLocks/>
          </p:cNvGrpSpPr>
          <p:nvPr/>
        </p:nvGrpSpPr>
        <p:grpSpPr bwMode="auto">
          <a:xfrm>
            <a:off x="5022435" y="2630976"/>
            <a:ext cx="1221246" cy="220013"/>
            <a:chOff x="6662" y="660"/>
            <a:chExt cx="3074" cy="463"/>
          </a:xfrm>
        </p:grpSpPr>
        <p:cxnSp>
          <p:nvCxnSpPr>
            <p:cNvPr id="8568" name="AutoShape 376"/>
            <p:cNvCxnSpPr>
              <a:cxnSpLocks noChangeShapeType="1"/>
            </p:cNvCxnSpPr>
            <p:nvPr/>
          </p:nvCxnSpPr>
          <p:spPr bwMode="auto">
            <a:xfrm>
              <a:off x="6662" y="1096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69" name="AutoShape 377"/>
            <p:cNvCxnSpPr>
              <a:cxnSpLocks noChangeShapeType="1"/>
            </p:cNvCxnSpPr>
            <p:nvPr/>
          </p:nvCxnSpPr>
          <p:spPr bwMode="auto">
            <a:xfrm rot="-5400000">
              <a:off x="6979" y="896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70" name="AutoShape 378"/>
            <p:cNvCxnSpPr>
              <a:cxnSpLocks noChangeShapeType="1"/>
            </p:cNvCxnSpPr>
            <p:nvPr/>
          </p:nvCxnSpPr>
          <p:spPr bwMode="auto">
            <a:xfrm>
              <a:off x="7192" y="673"/>
              <a:ext cx="2041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71" name="AutoShape 379"/>
            <p:cNvCxnSpPr>
              <a:cxnSpLocks noChangeShapeType="1"/>
            </p:cNvCxnSpPr>
            <p:nvPr/>
          </p:nvCxnSpPr>
          <p:spPr bwMode="auto">
            <a:xfrm rot="-5400000">
              <a:off x="8983" y="887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72" name="AutoShape 380"/>
            <p:cNvCxnSpPr>
              <a:cxnSpLocks noChangeShapeType="1"/>
            </p:cNvCxnSpPr>
            <p:nvPr/>
          </p:nvCxnSpPr>
          <p:spPr bwMode="auto">
            <a:xfrm>
              <a:off x="9210" y="110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sp>
        <p:nvSpPr>
          <p:cNvPr id="8573" name="AutoShape 381"/>
          <p:cNvSpPr>
            <a:spLocks noChangeArrowheads="1"/>
          </p:cNvSpPr>
          <p:nvPr/>
        </p:nvSpPr>
        <p:spPr bwMode="auto">
          <a:xfrm>
            <a:off x="5242342" y="1754886"/>
            <a:ext cx="787179" cy="310426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0x88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8" name="AutoShape 381"/>
          <p:cNvSpPr>
            <a:spLocks noChangeArrowheads="1"/>
          </p:cNvSpPr>
          <p:nvPr/>
        </p:nvSpPr>
        <p:spPr bwMode="auto">
          <a:xfrm>
            <a:off x="6040866" y="1755644"/>
            <a:ext cx="787179" cy="31042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0x75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AutoShape 381"/>
          <p:cNvSpPr>
            <a:spLocks noChangeArrowheads="1"/>
          </p:cNvSpPr>
          <p:nvPr/>
        </p:nvSpPr>
        <p:spPr bwMode="auto">
          <a:xfrm>
            <a:off x="5253687" y="2112695"/>
            <a:ext cx="787179" cy="22193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ES" sz="11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1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375"/>
          <p:cNvGrpSpPr>
            <a:grpSpLocks/>
          </p:cNvGrpSpPr>
          <p:nvPr/>
        </p:nvGrpSpPr>
        <p:grpSpPr bwMode="auto">
          <a:xfrm>
            <a:off x="5811223" y="3103903"/>
            <a:ext cx="1221246" cy="220013"/>
            <a:chOff x="6662" y="660"/>
            <a:chExt cx="3074" cy="463"/>
          </a:xfrm>
          <a:solidFill>
            <a:schemeClr val="accent1">
              <a:lumMod val="40000"/>
              <a:lumOff val="60000"/>
            </a:schemeClr>
          </a:solidFill>
        </p:grpSpPr>
        <p:cxnSp>
          <p:nvCxnSpPr>
            <p:cNvPr id="344" name="AutoShape 376"/>
            <p:cNvCxnSpPr>
              <a:cxnSpLocks noChangeShapeType="1"/>
            </p:cNvCxnSpPr>
            <p:nvPr/>
          </p:nvCxnSpPr>
          <p:spPr bwMode="auto">
            <a:xfrm>
              <a:off x="6662" y="1096"/>
              <a:ext cx="526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345" name="AutoShape 377"/>
            <p:cNvCxnSpPr>
              <a:cxnSpLocks noChangeShapeType="1"/>
            </p:cNvCxnSpPr>
            <p:nvPr/>
          </p:nvCxnSpPr>
          <p:spPr bwMode="auto">
            <a:xfrm rot="-5400000">
              <a:off x="6979" y="896"/>
              <a:ext cx="454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346" name="AutoShape 378"/>
            <p:cNvCxnSpPr>
              <a:cxnSpLocks noChangeShapeType="1"/>
            </p:cNvCxnSpPr>
            <p:nvPr/>
          </p:nvCxnSpPr>
          <p:spPr bwMode="auto">
            <a:xfrm>
              <a:off x="7192" y="673"/>
              <a:ext cx="2041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347" name="AutoShape 379"/>
            <p:cNvCxnSpPr>
              <a:cxnSpLocks noChangeShapeType="1"/>
            </p:cNvCxnSpPr>
            <p:nvPr/>
          </p:nvCxnSpPr>
          <p:spPr bwMode="auto">
            <a:xfrm rot="-5400000">
              <a:off x="8983" y="887"/>
              <a:ext cx="454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348" name="AutoShape 380"/>
            <p:cNvCxnSpPr>
              <a:cxnSpLocks noChangeShapeType="1"/>
            </p:cNvCxnSpPr>
            <p:nvPr/>
          </p:nvCxnSpPr>
          <p:spPr bwMode="auto">
            <a:xfrm>
              <a:off x="9210" y="1105"/>
              <a:ext cx="526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</p:grpSp>
      <p:sp>
        <p:nvSpPr>
          <p:cNvPr id="350" name="AutoShape 381"/>
          <p:cNvSpPr>
            <a:spLocks noChangeArrowheads="1"/>
          </p:cNvSpPr>
          <p:nvPr/>
        </p:nvSpPr>
        <p:spPr bwMode="auto">
          <a:xfrm>
            <a:off x="5647276" y="5033846"/>
            <a:ext cx="1589020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0x88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3" name="AutoShape 381"/>
          <p:cNvSpPr>
            <a:spLocks noChangeArrowheads="1"/>
          </p:cNvSpPr>
          <p:nvPr/>
        </p:nvSpPr>
        <p:spPr bwMode="auto">
          <a:xfrm>
            <a:off x="5245019" y="5526372"/>
            <a:ext cx="1991277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0x75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4" name="AutoShape 381"/>
          <p:cNvSpPr>
            <a:spLocks noChangeArrowheads="1"/>
          </p:cNvSpPr>
          <p:nvPr/>
        </p:nvSpPr>
        <p:spPr bwMode="auto">
          <a:xfrm>
            <a:off x="6054434" y="3828312"/>
            <a:ext cx="782775" cy="22753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0x01</a:t>
            </a:r>
            <a:r>
              <a:rPr kumimoji="0" lang="es-ES" altLang="ja-JP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=ADD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3" name="Group 254"/>
          <p:cNvGrpSpPr>
            <a:grpSpLocks noChangeAspect="1"/>
          </p:cNvGrpSpPr>
          <p:nvPr/>
        </p:nvGrpSpPr>
        <p:grpSpPr bwMode="auto">
          <a:xfrm>
            <a:off x="179513" y="1495071"/>
            <a:ext cx="4392324" cy="1564059"/>
            <a:chOff x="1418" y="3027"/>
            <a:chExt cx="9605" cy="3421"/>
          </a:xfrm>
        </p:grpSpPr>
        <p:sp>
          <p:nvSpPr>
            <p:cNvPr id="124" name="AutoShape 331"/>
            <p:cNvSpPr>
              <a:spLocks noChangeArrowheads="1"/>
            </p:cNvSpPr>
            <p:nvPr/>
          </p:nvSpPr>
          <p:spPr bwMode="auto">
            <a:xfrm>
              <a:off x="2352" y="4484"/>
              <a:ext cx="1965" cy="196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5" name="Text Box 330"/>
            <p:cNvSpPr txBox="1">
              <a:spLocks noChangeArrowheads="1"/>
            </p:cNvSpPr>
            <p:nvPr/>
          </p:nvSpPr>
          <p:spPr bwMode="auto">
            <a:xfrm>
              <a:off x="2538" y="4859"/>
              <a:ext cx="1589" cy="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Banco</a:t>
              </a:r>
              <a:endParaRPr kumimoji="0" lang="es-ES_trad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de </a:t>
              </a:r>
              <a:endParaRPr kumimoji="0" lang="es-ES_trad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Registros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Line 329"/>
            <p:cNvSpPr>
              <a:spLocks noChangeShapeType="1"/>
            </p:cNvSpPr>
            <p:nvPr/>
          </p:nvSpPr>
          <p:spPr bwMode="auto">
            <a:xfrm flipV="1">
              <a:off x="1598" y="3027"/>
              <a:ext cx="8556" cy="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7" name="Line 328"/>
            <p:cNvSpPr>
              <a:spLocks noChangeShapeType="1"/>
            </p:cNvSpPr>
            <p:nvPr/>
          </p:nvSpPr>
          <p:spPr bwMode="auto">
            <a:xfrm>
              <a:off x="1979" y="5981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128" name="Group 325"/>
            <p:cNvGrpSpPr>
              <a:grpSpLocks/>
            </p:cNvGrpSpPr>
            <p:nvPr/>
          </p:nvGrpSpPr>
          <p:grpSpPr bwMode="auto">
            <a:xfrm>
              <a:off x="3006" y="3027"/>
              <a:ext cx="748" cy="1440"/>
              <a:chOff x="3006" y="3027"/>
              <a:chExt cx="748" cy="1440"/>
            </a:xfrm>
          </p:grpSpPr>
          <p:sp>
            <p:nvSpPr>
              <p:cNvPr id="195" name="Line 327"/>
              <p:cNvSpPr>
                <a:spLocks noChangeShapeType="1"/>
              </p:cNvSpPr>
              <p:nvPr/>
            </p:nvSpPr>
            <p:spPr bwMode="auto">
              <a:xfrm flipV="1">
                <a:off x="3006" y="3027"/>
                <a:ext cx="0" cy="1440"/>
              </a:xfrm>
              <a:prstGeom prst="line">
                <a:avLst/>
              </a:prstGeom>
              <a:noFill/>
              <a:ln w="635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Line 326"/>
              <p:cNvSpPr>
                <a:spLocks noChangeShapeType="1"/>
              </p:cNvSpPr>
              <p:nvPr/>
            </p:nvSpPr>
            <p:spPr bwMode="auto">
              <a:xfrm flipV="1">
                <a:off x="3754" y="3027"/>
                <a:ext cx="0" cy="1440"/>
              </a:xfrm>
              <a:prstGeom prst="line">
                <a:avLst/>
              </a:prstGeom>
              <a:noFill/>
              <a:ln w="635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129" name="Line 324"/>
            <p:cNvSpPr>
              <a:spLocks noChangeShapeType="1"/>
            </p:cNvSpPr>
            <p:nvPr/>
          </p:nvSpPr>
          <p:spPr bwMode="auto">
            <a:xfrm flipV="1">
              <a:off x="1979" y="5047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0" name="Line 323"/>
            <p:cNvSpPr>
              <a:spLocks noChangeShapeType="1"/>
            </p:cNvSpPr>
            <p:nvPr/>
          </p:nvSpPr>
          <p:spPr bwMode="auto">
            <a:xfrm flipH="1">
              <a:off x="2164" y="5888"/>
              <a:ext cx="9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1" name="Line 322"/>
            <p:cNvSpPr>
              <a:spLocks noChangeShapeType="1"/>
            </p:cNvSpPr>
            <p:nvPr/>
          </p:nvSpPr>
          <p:spPr bwMode="auto">
            <a:xfrm flipH="1" flipV="1">
              <a:off x="3754" y="4111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2" name="AutoShape 321"/>
            <p:cNvSpPr>
              <a:spLocks noChangeArrowheads="1"/>
            </p:cNvSpPr>
            <p:nvPr/>
          </p:nvSpPr>
          <p:spPr bwMode="auto">
            <a:xfrm>
              <a:off x="7509" y="3927"/>
              <a:ext cx="3269" cy="104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ALU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AutoShape 320"/>
            <p:cNvSpPr>
              <a:spLocks noChangeArrowheads="1"/>
            </p:cNvSpPr>
            <p:nvPr/>
          </p:nvSpPr>
          <p:spPr bwMode="auto">
            <a:xfrm flipV="1">
              <a:off x="8870" y="3927"/>
              <a:ext cx="468" cy="28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4" name="Text Box 319"/>
            <p:cNvSpPr txBox="1">
              <a:spLocks noChangeArrowheads="1"/>
            </p:cNvSpPr>
            <p:nvPr/>
          </p:nvSpPr>
          <p:spPr bwMode="auto">
            <a:xfrm>
              <a:off x="7509" y="3329"/>
              <a:ext cx="1124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Text Box 318"/>
            <p:cNvSpPr txBox="1">
              <a:spLocks noChangeArrowheads="1"/>
            </p:cNvSpPr>
            <p:nvPr/>
          </p:nvSpPr>
          <p:spPr bwMode="auto">
            <a:xfrm>
              <a:off x="7810" y="5367"/>
              <a:ext cx="1029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Line 317"/>
            <p:cNvSpPr>
              <a:spLocks noChangeShapeType="1"/>
            </p:cNvSpPr>
            <p:nvPr/>
          </p:nvSpPr>
          <p:spPr bwMode="auto">
            <a:xfrm flipV="1">
              <a:off x="6638" y="3027"/>
              <a:ext cx="17" cy="342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7" name="Line 316"/>
            <p:cNvSpPr>
              <a:spLocks noChangeShapeType="1"/>
            </p:cNvSpPr>
            <p:nvPr/>
          </p:nvSpPr>
          <p:spPr bwMode="auto">
            <a:xfrm flipH="1">
              <a:off x="5918" y="3386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8" name="Line 315"/>
            <p:cNvSpPr>
              <a:spLocks noChangeShapeType="1"/>
            </p:cNvSpPr>
            <p:nvPr/>
          </p:nvSpPr>
          <p:spPr bwMode="auto">
            <a:xfrm flipH="1">
              <a:off x="5918" y="3387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9" name="Line 314"/>
            <p:cNvSpPr>
              <a:spLocks noChangeShapeType="1"/>
            </p:cNvSpPr>
            <p:nvPr/>
          </p:nvSpPr>
          <p:spPr bwMode="auto">
            <a:xfrm>
              <a:off x="5917" y="3955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0" name="Line 313"/>
            <p:cNvSpPr>
              <a:spLocks noChangeShapeType="1"/>
            </p:cNvSpPr>
            <p:nvPr/>
          </p:nvSpPr>
          <p:spPr bwMode="auto">
            <a:xfrm flipH="1" flipV="1">
              <a:off x="5918" y="4287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1" name="Line 312"/>
            <p:cNvSpPr>
              <a:spLocks noChangeShapeType="1"/>
            </p:cNvSpPr>
            <p:nvPr/>
          </p:nvSpPr>
          <p:spPr bwMode="auto">
            <a:xfrm flipV="1">
              <a:off x="4878" y="3768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2" name="Line 311"/>
            <p:cNvSpPr>
              <a:spLocks noChangeShapeType="1"/>
            </p:cNvSpPr>
            <p:nvPr/>
          </p:nvSpPr>
          <p:spPr bwMode="auto">
            <a:xfrm flipV="1">
              <a:off x="5558" y="4107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3" name="Text Box 310"/>
            <p:cNvSpPr txBox="1">
              <a:spLocks noChangeArrowheads="1"/>
            </p:cNvSpPr>
            <p:nvPr/>
          </p:nvSpPr>
          <p:spPr bwMode="auto">
            <a:xfrm>
              <a:off x="5251" y="3580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Ri0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Text Box 309"/>
            <p:cNvSpPr txBox="1">
              <a:spLocks noChangeArrowheads="1"/>
            </p:cNvSpPr>
            <p:nvPr/>
          </p:nvSpPr>
          <p:spPr bwMode="auto">
            <a:xfrm>
              <a:off x="4317" y="3559"/>
              <a:ext cx="88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Ri0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Text Box 308"/>
            <p:cNvSpPr txBox="1">
              <a:spLocks noChangeArrowheads="1"/>
            </p:cNvSpPr>
            <p:nvPr/>
          </p:nvSpPr>
          <p:spPr bwMode="auto">
            <a:xfrm>
              <a:off x="5253" y="3890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Line 307"/>
            <p:cNvSpPr>
              <a:spLocks noChangeShapeType="1"/>
            </p:cNvSpPr>
            <p:nvPr/>
          </p:nvSpPr>
          <p:spPr bwMode="auto">
            <a:xfrm flipV="1">
              <a:off x="8070" y="3027"/>
              <a:ext cx="8" cy="302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7" name="Line 306"/>
            <p:cNvSpPr>
              <a:spLocks noChangeShapeType="1"/>
            </p:cNvSpPr>
            <p:nvPr/>
          </p:nvSpPr>
          <p:spPr bwMode="auto">
            <a:xfrm flipH="1" flipV="1">
              <a:off x="8078" y="3747"/>
              <a:ext cx="1" cy="18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8" name="Line 305"/>
            <p:cNvSpPr>
              <a:spLocks noChangeShapeType="1"/>
            </p:cNvSpPr>
            <p:nvPr/>
          </p:nvSpPr>
          <p:spPr bwMode="auto">
            <a:xfrm flipV="1">
              <a:off x="7136" y="3516"/>
              <a:ext cx="37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9" name="Text Box 304"/>
            <p:cNvSpPr txBox="1">
              <a:spLocks noChangeArrowheads="1"/>
            </p:cNvSpPr>
            <p:nvPr/>
          </p:nvSpPr>
          <p:spPr bwMode="auto">
            <a:xfrm>
              <a:off x="6615" y="3329"/>
              <a:ext cx="787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RA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Line 303"/>
            <p:cNvSpPr>
              <a:spLocks noChangeShapeType="1"/>
            </p:cNvSpPr>
            <p:nvPr/>
          </p:nvSpPr>
          <p:spPr bwMode="auto">
            <a:xfrm flipV="1">
              <a:off x="8438" y="5007"/>
              <a:ext cx="1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1" name="Line 302"/>
            <p:cNvSpPr>
              <a:spLocks noChangeShapeType="1"/>
            </p:cNvSpPr>
            <p:nvPr/>
          </p:nvSpPr>
          <p:spPr bwMode="auto">
            <a:xfrm>
              <a:off x="6638" y="6447"/>
              <a:ext cx="1783" cy="1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2" name="Line 301"/>
            <p:cNvSpPr>
              <a:spLocks noChangeShapeType="1"/>
            </p:cNvSpPr>
            <p:nvPr/>
          </p:nvSpPr>
          <p:spPr bwMode="auto">
            <a:xfrm flipH="1" flipV="1">
              <a:off x="8438" y="5727"/>
              <a:ext cx="1" cy="72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3" name="Line 300"/>
            <p:cNvSpPr>
              <a:spLocks noChangeShapeType="1"/>
            </p:cNvSpPr>
            <p:nvPr/>
          </p:nvSpPr>
          <p:spPr bwMode="auto">
            <a:xfrm flipV="1">
              <a:off x="7437" y="5553"/>
              <a:ext cx="37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4" name="Text Box 299"/>
            <p:cNvSpPr txBox="1">
              <a:spLocks noChangeArrowheads="1"/>
            </p:cNvSpPr>
            <p:nvPr/>
          </p:nvSpPr>
          <p:spPr bwMode="auto">
            <a:xfrm>
              <a:off x="6772" y="5367"/>
              <a:ext cx="97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298"/>
            <p:cNvSpPr>
              <a:spLocks noChangeShapeType="1"/>
            </p:cNvSpPr>
            <p:nvPr/>
          </p:nvSpPr>
          <p:spPr bwMode="auto">
            <a:xfrm flipV="1">
              <a:off x="8085" y="6117"/>
              <a:ext cx="37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6" name="Text Box 297"/>
            <p:cNvSpPr txBox="1">
              <a:spLocks noChangeArrowheads="1"/>
            </p:cNvSpPr>
            <p:nvPr/>
          </p:nvSpPr>
          <p:spPr bwMode="auto">
            <a:xfrm>
              <a:off x="7402" y="5840"/>
              <a:ext cx="905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r>
                <a:rPr kumimoji="0" lang="es-ES_tradnl" sz="1000" b="0" i="0" u="none" strike="noStrike" cap="none" normalizeH="0" baseline="-30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Text Box 296"/>
            <p:cNvSpPr txBox="1">
              <a:spLocks noChangeArrowheads="1"/>
            </p:cNvSpPr>
            <p:nvPr/>
          </p:nvSpPr>
          <p:spPr bwMode="auto">
            <a:xfrm>
              <a:off x="1418" y="4859"/>
              <a:ext cx="630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Text Box 295"/>
            <p:cNvSpPr txBox="1">
              <a:spLocks noChangeArrowheads="1"/>
            </p:cNvSpPr>
            <p:nvPr/>
          </p:nvSpPr>
          <p:spPr bwMode="auto">
            <a:xfrm>
              <a:off x="4129" y="3923"/>
              <a:ext cx="709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TB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Text Box 294"/>
            <p:cNvSpPr txBox="1">
              <a:spLocks noChangeArrowheads="1"/>
            </p:cNvSpPr>
            <p:nvPr/>
          </p:nvSpPr>
          <p:spPr bwMode="auto">
            <a:xfrm>
              <a:off x="1575" y="5840"/>
              <a:ext cx="630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Text Box 293"/>
            <p:cNvSpPr txBox="1">
              <a:spLocks noChangeArrowheads="1"/>
            </p:cNvSpPr>
            <p:nvPr/>
          </p:nvSpPr>
          <p:spPr bwMode="auto">
            <a:xfrm>
              <a:off x="2725" y="4484"/>
              <a:ext cx="740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Ent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" name="Text Box 292"/>
            <p:cNvSpPr txBox="1">
              <a:spLocks noChangeArrowheads="1"/>
            </p:cNvSpPr>
            <p:nvPr/>
          </p:nvSpPr>
          <p:spPr bwMode="auto">
            <a:xfrm>
              <a:off x="3568" y="4484"/>
              <a:ext cx="46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2" name="Group 288"/>
            <p:cNvGrpSpPr>
              <a:grpSpLocks/>
            </p:cNvGrpSpPr>
            <p:nvPr/>
          </p:nvGrpSpPr>
          <p:grpSpPr bwMode="auto">
            <a:xfrm>
              <a:off x="6948" y="4397"/>
              <a:ext cx="936" cy="498"/>
              <a:chOff x="3152" y="2251"/>
              <a:chExt cx="454" cy="242"/>
            </a:xfrm>
          </p:grpSpPr>
          <p:sp>
            <p:nvSpPr>
              <p:cNvPr id="192" name="Line 291"/>
              <p:cNvSpPr>
                <a:spLocks noChangeShapeType="1"/>
              </p:cNvSpPr>
              <p:nvPr/>
            </p:nvSpPr>
            <p:spPr bwMode="auto">
              <a:xfrm>
                <a:off x="3424" y="2342"/>
                <a:ext cx="182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Line 290"/>
              <p:cNvSpPr>
                <a:spLocks noChangeShapeType="1"/>
              </p:cNvSpPr>
              <p:nvPr/>
            </p:nvSpPr>
            <p:spPr bwMode="auto">
              <a:xfrm flipH="1">
                <a:off x="3514" y="2297"/>
                <a:ext cx="45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Text Box 289"/>
              <p:cNvSpPr txBox="1">
                <a:spLocks noChangeArrowheads="1"/>
              </p:cNvSpPr>
              <p:nvPr/>
            </p:nvSpPr>
            <p:spPr bwMode="auto">
              <a:xfrm>
                <a:off x="3152" y="2251"/>
                <a:ext cx="373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67483" tIns="33741" rIns="67483" bIns="3374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_tradnl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Op</a:t>
                </a:r>
                <a:endParaRPr kumimoji="0" lang="es-ES_tradn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3" name="Line 287"/>
            <p:cNvSpPr>
              <a:spLocks noChangeShapeType="1"/>
            </p:cNvSpPr>
            <p:nvPr/>
          </p:nvSpPr>
          <p:spPr bwMode="auto">
            <a:xfrm flipV="1">
              <a:off x="1958" y="3027"/>
              <a:ext cx="1" cy="5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4" name="Text Box 286"/>
            <p:cNvSpPr txBox="1">
              <a:spLocks noChangeArrowheads="1"/>
            </p:cNvSpPr>
            <p:nvPr/>
          </p:nvSpPr>
          <p:spPr bwMode="auto">
            <a:xfrm>
              <a:off x="1418" y="3567"/>
              <a:ext cx="1417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Datos Directos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Line 285"/>
            <p:cNvSpPr>
              <a:spLocks noChangeShapeType="1"/>
            </p:cNvSpPr>
            <p:nvPr/>
          </p:nvSpPr>
          <p:spPr bwMode="auto">
            <a:xfrm flipH="1">
              <a:off x="5894" y="4467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6" name="Line 284"/>
            <p:cNvSpPr>
              <a:spLocks noChangeShapeType="1"/>
            </p:cNvSpPr>
            <p:nvPr/>
          </p:nvSpPr>
          <p:spPr bwMode="auto">
            <a:xfrm flipH="1">
              <a:off x="5894" y="4468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7" name="Line 283"/>
            <p:cNvSpPr>
              <a:spLocks noChangeShapeType="1"/>
            </p:cNvSpPr>
            <p:nvPr/>
          </p:nvSpPr>
          <p:spPr bwMode="auto">
            <a:xfrm>
              <a:off x="5893" y="5036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8" name="Line 282"/>
            <p:cNvSpPr>
              <a:spLocks noChangeShapeType="1"/>
            </p:cNvSpPr>
            <p:nvPr/>
          </p:nvSpPr>
          <p:spPr bwMode="auto">
            <a:xfrm flipH="1" flipV="1">
              <a:off x="5894" y="5368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9" name="Line 281"/>
            <p:cNvSpPr>
              <a:spLocks noChangeShapeType="1"/>
            </p:cNvSpPr>
            <p:nvPr/>
          </p:nvSpPr>
          <p:spPr bwMode="auto">
            <a:xfrm flipV="1">
              <a:off x="4854" y="4849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0" name="Line 280"/>
            <p:cNvSpPr>
              <a:spLocks noChangeShapeType="1"/>
            </p:cNvSpPr>
            <p:nvPr/>
          </p:nvSpPr>
          <p:spPr bwMode="auto">
            <a:xfrm flipV="1">
              <a:off x="5534" y="5188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1" name="Text Box 279"/>
            <p:cNvSpPr txBox="1">
              <a:spLocks noChangeArrowheads="1"/>
            </p:cNvSpPr>
            <p:nvPr/>
          </p:nvSpPr>
          <p:spPr bwMode="auto">
            <a:xfrm>
              <a:off x="5227" y="4661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Ri1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Text Box 278"/>
            <p:cNvSpPr txBox="1">
              <a:spLocks noChangeArrowheads="1"/>
            </p:cNvSpPr>
            <p:nvPr/>
          </p:nvSpPr>
          <p:spPr bwMode="auto">
            <a:xfrm>
              <a:off x="4317" y="4640"/>
              <a:ext cx="8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Ri1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Text Box 277"/>
            <p:cNvSpPr txBox="1">
              <a:spLocks noChangeArrowheads="1"/>
            </p:cNvSpPr>
            <p:nvPr/>
          </p:nvSpPr>
          <p:spPr bwMode="auto">
            <a:xfrm>
              <a:off x="5197" y="4895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Line 276"/>
            <p:cNvSpPr>
              <a:spLocks noChangeShapeType="1"/>
            </p:cNvSpPr>
            <p:nvPr/>
          </p:nvSpPr>
          <p:spPr bwMode="auto">
            <a:xfrm flipH="1">
              <a:off x="5894" y="5511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5" name="Line 275"/>
            <p:cNvSpPr>
              <a:spLocks noChangeShapeType="1"/>
            </p:cNvSpPr>
            <p:nvPr/>
          </p:nvSpPr>
          <p:spPr bwMode="auto">
            <a:xfrm flipH="1">
              <a:off x="5894" y="5512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6" name="Line 274"/>
            <p:cNvSpPr>
              <a:spLocks noChangeShapeType="1"/>
            </p:cNvSpPr>
            <p:nvPr/>
          </p:nvSpPr>
          <p:spPr bwMode="auto">
            <a:xfrm>
              <a:off x="5893" y="6080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7" name="Line 273"/>
            <p:cNvSpPr>
              <a:spLocks noChangeShapeType="1"/>
            </p:cNvSpPr>
            <p:nvPr/>
          </p:nvSpPr>
          <p:spPr bwMode="auto">
            <a:xfrm flipH="1" flipV="1">
              <a:off x="5894" y="6412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8" name="Line 272"/>
            <p:cNvSpPr>
              <a:spLocks noChangeShapeType="1"/>
            </p:cNvSpPr>
            <p:nvPr/>
          </p:nvSpPr>
          <p:spPr bwMode="auto">
            <a:xfrm flipV="1">
              <a:off x="4854" y="5893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9" name="Line 271"/>
            <p:cNvSpPr>
              <a:spLocks noChangeShapeType="1"/>
            </p:cNvSpPr>
            <p:nvPr/>
          </p:nvSpPr>
          <p:spPr bwMode="auto">
            <a:xfrm flipV="1">
              <a:off x="5534" y="6232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0" name="Text Box 270"/>
            <p:cNvSpPr txBox="1">
              <a:spLocks noChangeArrowheads="1"/>
            </p:cNvSpPr>
            <p:nvPr/>
          </p:nvSpPr>
          <p:spPr bwMode="auto">
            <a:xfrm>
              <a:off x="5227" y="5705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Ri2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Text Box 269"/>
            <p:cNvSpPr txBox="1">
              <a:spLocks noChangeArrowheads="1"/>
            </p:cNvSpPr>
            <p:nvPr/>
          </p:nvSpPr>
          <p:spPr bwMode="auto">
            <a:xfrm>
              <a:off x="4317" y="5685"/>
              <a:ext cx="88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Ri2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Text Box 268"/>
            <p:cNvSpPr txBox="1">
              <a:spLocks noChangeArrowheads="1"/>
            </p:cNvSpPr>
            <p:nvPr/>
          </p:nvSpPr>
          <p:spPr bwMode="auto">
            <a:xfrm>
              <a:off x="5197" y="5997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Text Box 267"/>
            <p:cNvSpPr txBox="1">
              <a:spLocks noChangeArrowheads="1"/>
            </p:cNvSpPr>
            <p:nvPr/>
          </p:nvSpPr>
          <p:spPr bwMode="auto">
            <a:xfrm>
              <a:off x="8978" y="5367"/>
              <a:ext cx="360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Z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Text Box 266"/>
            <p:cNvSpPr txBox="1">
              <a:spLocks noChangeArrowheads="1"/>
            </p:cNvSpPr>
            <p:nvPr/>
          </p:nvSpPr>
          <p:spPr bwMode="auto">
            <a:xfrm>
              <a:off x="9338" y="5367"/>
              <a:ext cx="360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Text Box 265"/>
            <p:cNvSpPr txBox="1">
              <a:spLocks noChangeArrowheads="1"/>
            </p:cNvSpPr>
            <p:nvPr/>
          </p:nvSpPr>
          <p:spPr bwMode="auto">
            <a:xfrm>
              <a:off x="9698" y="5367"/>
              <a:ext cx="388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Line 264"/>
            <p:cNvSpPr>
              <a:spLocks noChangeShapeType="1"/>
            </p:cNvSpPr>
            <p:nvPr/>
          </p:nvSpPr>
          <p:spPr bwMode="auto">
            <a:xfrm>
              <a:off x="915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7" name="Line 263"/>
            <p:cNvSpPr>
              <a:spLocks noChangeShapeType="1"/>
            </p:cNvSpPr>
            <p:nvPr/>
          </p:nvSpPr>
          <p:spPr bwMode="auto">
            <a:xfrm flipH="1" flipV="1">
              <a:off x="10058" y="5547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8" name="Text Box 262"/>
            <p:cNvSpPr txBox="1">
              <a:spLocks noChangeArrowheads="1"/>
            </p:cNvSpPr>
            <p:nvPr/>
          </p:nvSpPr>
          <p:spPr bwMode="auto">
            <a:xfrm>
              <a:off x="10418" y="5367"/>
              <a:ext cx="605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i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Line 261"/>
            <p:cNvSpPr>
              <a:spLocks noChangeShapeType="1"/>
            </p:cNvSpPr>
            <p:nvPr/>
          </p:nvSpPr>
          <p:spPr bwMode="auto">
            <a:xfrm>
              <a:off x="951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0" name="Line 260"/>
            <p:cNvSpPr>
              <a:spLocks noChangeShapeType="1"/>
            </p:cNvSpPr>
            <p:nvPr/>
          </p:nvSpPr>
          <p:spPr bwMode="auto">
            <a:xfrm>
              <a:off x="987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1" name="Line 258"/>
            <p:cNvSpPr>
              <a:spLocks noChangeShapeType="1"/>
            </p:cNvSpPr>
            <p:nvPr/>
          </p:nvSpPr>
          <p:spPr bwMode="auto">
            <a:xfrm flipV="1">
              <a:off x="10086" y="3028"/>
              <a:ext cx="8" cy="895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20250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animBg="1"/>
      <p:bldP spid="3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3"/>
                </a:solidFill>
              </a:rPr>
              <a:t>2. Suma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>
          <a:xfrm>
            <a:off x="179512" y="3356992"/>
            <a:ext cx="4392488" cy="3024336"/>
          </a:xfrm>
        </p:spPr>
        <p:txBody>
          <a:bodyPr>
            <a:normAutofit/>
          </a:bodyPr>
          <a:lstStyle/>
          <a:p>
            <a:r>
              <a:rPr lang="es-ES" dirty="0" smtClean="0"/>
              <a:t>El resultado queda visible a la salida de la ALU.</a:t>
            </a:r>
          </a:p>
          <a:p>
            <a:r>
              <a:rPr lang="es-ES" dirty="0" smtClean="0"/>
              <a:t>Se captura el resultado en </a:t>
            </a:r>
            <a:r>
              <a:rPr lang="es-ES" dirty="0" err="1" smtClean="0"/>
              <a:t>Rtmp</a:t>
            </a:r>
            <a:r>
              <a:rPr lang="es-ES" dirty="0" smtClean="0"/>
              <a:t> y el estado en RE</a:t>
            </a:r>
            <a:endParaRPr lang="es-ES" dirty="0" smtClean="0"/>
          </a:p>
        </p:txBody>
      </p:sp>
      <p:sp>
        <p:nvSpPr>
          <p:cNvPr id="8396" name="Rectangle 20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31" name="23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91878"/>
              </p:ext>
            </p:extLst>
          </p:nvPr>
        </p:nvGraphicFramePr>
        <p:xfrm>
          <a:off x="4716017" y="1479142"/>
          <a:ext cx="4104457" cy="4764054"/>
        </p:xfrm>
        <a:graphic>
          <a:graphicData uri="http://schemas.openxmlformats.org/drawingml/2006/table">
            <a:tbl>
              <a:tblPr/>
              <a:tblGrid>
                <a:gridCol w="528215"/>
                <a:gridCol w="397025"/>
                <a:gridCol w="397456"/>
                <a:gridCol w="397456"/>
                <a:gridCol w="397456"/>
                <a:gridCol w="397025"/>
                <a:gridCol w="397456"/>
                <a:gridCol w="397456"/>
                <a:gridCol w="397456"/>
                <a:gridCol w="397456"/>
              </a:tblGrid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  <a:cs typeface="Times New Roman"/>
                        </a:rPr>
                        <a:t>CLK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Bus datos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SB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CRA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latin typeface="Arial"/>
                          <a:ea typeface="Calibri"/>
                          <a:cs typeface="Times New Roman"/>
                        </a:rPr>
                        <a:t>Op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  <a:cs typeface="Times New Roman"/>
                        </a:rPr>
                        <a:t>Ci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Arial"/>
                          <a:ea typeface="Calibri"/>
                          <a:cs typeface="Times New Roman"/>
                        </a:rPr>
                        <a:t>R2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 est.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25" name="Rectangle 3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5" name="Group 363"/>
          <p:cNvGrpSpPr>
            <a:grpSpLocks/>
          </p:cNvGrpSpPr>
          <p:nvPr/>
        </p:nvGrpSpPr>
        <p:grpSpPr bwMode="auto">
          <a:xfrm>
            <a:off x="5241815" y="3374883"/>
            <a:ext cx="1149450" cy="190832"/>
            <a:chOff x="1253" y="4377"/>
            <a:chExt cx="1568" cy="454"/>
          </a:xfrm>
        </p:grpSpPr>
        <p:cxnSp>
          <p:nvCxnSpPr>
            <p:cNvPr id="8556" name="AutoShape 364"/>
            <p:cNvCxnSpPr>
              <a:cxnSpLocks noChangeShapeType="1"/>
            </p:cNvCxnSpPr>
            <p:nvPr/>
          </p:nvCxnSpPr>
          <p:spPr bwMode="auto">
            <a:xfrm>
              <a:off x="1253" y="481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57" name="AutoShape 365"/>
            <p:cNvCxnSpPr>
              <a:cxnSpLocks noChangeShapeType="1"/>
            </p:cNvCxnSpPr>
            <p:nvPr/>
          </p:nvCxnSpPr>
          <p:spPr bwMode="auto">
            <a:xfrm rot="-5400000">
              <a:off x="1570" y="4604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 type="triangle" w="med" len="med"/>
            </a:ln>
          </p:spPr>
        </p:cxnSp>
        <p:cxnSp>
          <p:nvCxnSpPr>
            <p:cNvPr id="8558" name="AutoShape 366"/>
            <p:cNvCxnSpPr>
              <a:cxnSpLocks noChangeShapeType="1"/>
            </p:cNvCxnSpPr>
            <p:nvPr/>
          </p:nvCxnSpPr>
          <p:spPr bwMode="auto">
            <a:xfrm>
              <a:off x="1783" y="4392"/>
              <a:ext cx="56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59" name="AutoShape 367"/>
            <p:cNvCxnSpPr>
              <a:cxnSpLocks noChangeShapeType="1"/>
            </p:cNvCxnSpPr>
            <p:nvPr/>
          </p:nvCxnSpPr>
          <p:spPr bwMode="auto">
            <a:xfrm rot="-5400000">
              <a:off x="2127" y="4591"/>
              <a:ext cx="39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60" name="AutoShape 368"/>
            <p:cNvCxnSpPr>
              <a:cxnSpLocks noChangeShapeType="1"/>
            </p:cNvCxnSpPr>
            <p:nvPr/>
          </p:nvCxnSpPr>
          <p:spPr bwMode="auto">
            <a:xfrm>
              <a:off x="2295" y="4809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grpSp>
        <p:nvGrpSpPr>
          <p:cNvPr id="6" name="Group 375"/>
          <p:cNvGrpSpPr>
            <a:grpSpLocks/>
          </p:cNvGrpSpPr>
          <p:nvPr/>
        </p:nvGrpSpPr>
        <p:grpSpPr bwMode="auto">
          <a:xfrm>
            <a:off x="5022435" y="2630976"/>
            <a:ext cx="1221246" cy="220013"/>
            <a:chOff x="6662" y="660"/>
            <a:chExt cx="3074" cy="463"/>
          </a:xfrm>
        </p:grpSpPr>
        <p:cxnSp>
          <p:nvCxnSpPr>
            <p:cNvPr id="8568" name="AutoShape 376"/>
            <p:cNvCxnSpPr>
              <a:cxnSpLocks noChangeShapeType="1"/>
            </p:cNvCxnSpPr>
            <p:nvPr/>
          </p:nvCxnSpPr>
          <p:spPr bwMode="auto">
            <a:xfrm>
              <a:off x="6662" y="1096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69" name="AutoShape 377"/>
            <p:cNvCxnSpPr>
              <a:cxnSpLocks noChangeShapeType="1"/>
            </p:cNvCxnSpPr>
            <p:nvPr/>
          </p:nvCxnSpPr>
          <p:spPr bwMode="auto">
            <a:xfrm rot="-5400000">
              <a:off x="6979" y="896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70" name="AutoShape 378"/>
            <p:cNvCxnSpPr>
              <a:cxnSpLocks noChangeShapeType="1"/>
            </p:cNvCxnSpPr>
            <p:nvPr/>
          </p:nvCxnSpPr>
          <p:spPr bwMode="auto">
            <a:xfrm>
              <a:off x="7192" y="673"/>
              <a:ext cx="2041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71" name="AutoShape 379"/>
            <p:cNvCxnSpPr>
              <a:cxnSpLocks noChangeShapeType="1"/>
            </p:cNvCxnSpPr>
            <p:nvPr/>
          </p:nvCxnSpPr>
          <p:spPr bwMode="auto">
            <a:xfrm rot="-5400000">
              <a:off x="8983" y="887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72" name="AutoShape 380"/>
            <p:cNvCxnSpPr>
              <a:cxnSpLocks noChangeShapeType="1"/>
            </p:cNvCxnSpPr>
            <p:nvPr/>
          </p:nvCxnSpPr>
          <p:spPr bwMode="auto">
            <a:xfrm>
              <a:off x="9210" y="110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sp>
        <p:nvSpPr>
          <p:cNvPr id="8573" name="AutoShape 381"/>
          <p:cNvSpPr>
            <a:spLocks noChangeArrowheads="1"/>
          </p:cNvSpPr>
          <p:nvPr/>
        </p:nvSpPr>
        <p:spPr bwMode="auto">
          <a:xfrm>
            <a:off x="5242342" y="1754886"/>
            <a:ext cx="787179" cy="310426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0x88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8" name="AutoShape 381"/>
          <p:cNvSpPr>
            <a:spLocks noChangeArrowheads="1"/>
          </p:cNvSpPr>
          <p:nvPr/>
        </p:nvSpPr>
        <p:spPr bwMode="auto">
          <a:xfrm>
            <a:off x="6040866" y="1755644"/>
            <a:ext cx="787179" cy="310426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0x75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AutoShape 381"/>
          <p:cNvSpPr>
            <a:spLocks noChangeArrowheads="1"/>
          </p:cNvSpPr>
          <p:nvPr/>
        </p:nvSpPr>
        <p:spPr bwMode="auto">
          <a:xfrm>
            <a:off x="5253687" y="2112695"/>
            <a:ext cx="787179" cy="22193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ES" sz="11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1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375"/>
          <p:cNvGrpSpPr>
            <a:grpSpLocks/>
          </p:cNvGrpSpPr>
          <p:nvPr/>
        </p:nvGrpSpPr>
        <p:grpSpPr bwMode="auto">
          <a:xfrm>
            <a:off x="5811223" y="3103903"/>
            <a:ext cx="1221246" cy="220013"/>
            <a:chOff x="6662" y="660"/>
            <a:chExt cx="3074" cy="463"/>
          </a:xfrm>
        </p:grpSpPr>
        <p:cxnSp>
          <p:nvCxnSpPr>
            <p:cNvPr id="344" name="AutoShape 376"/>
            <p:cNvCxnSpPr>
              <a:cxnSpLocks noChangeShapeType="1"/>
            </p:cNvCxnSpPr>
            <p:nvPr/>
          </p:nvCxnSpPr>
          <p:spPr bwMode="auto">
            <a:xfrm>
              <a:off x="6662" y="1096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45" name="AutoShape 377"/>
            <p:cNvCxnSpPr>
              <a:cxnSpLocks noChangeShapeType="1"/>
            </p:cNvCxnSpPr>
            <p:nvPr/>
          </p:nvCxnSpPr>
          <p:spPr bwMode="auto">
            <a:xfrm rot="-5400000">
              <a:off x="6979" y="896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46" name="AutoShape 378"/>
            <p:cNvCxnSpPr>
              <a:cxnSpLocks noChangeShapeType="1"/>
            </p:cNvCxnSpPr>
            <p:nvPr/>
          </p:nvCxnSpPr>
          <p:spPr bwMode="auto">
            <a:xfrm>
              <a:off x="7192" y="673"/>
              <a:ext cx="2041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47" name="AutoShape 379"/>
            <p:cNvCxnSpPr>
              <a:cxnSpLocks noChangeShapeType="1"/>
            </p:cNvCxnSpPr>
            <p:nvPr/>
          </p:nvCxnSpPr>
          <p:spPr bwMode="auto">
            <a:xfrm rot="-5400000">
              <a:off x="8983" y="887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48" name="AutoShape 380"/>
            <p:cNvCxnSpPr>
              <a:cxnSpLocks noChangeShapeType="1"/>
            </p:cNvCxnSpPr>
            <p:nvPr/>
          </p:nvCxnSpPr>
          <p:spPr bwMode="auto">
            <a:xfrm>
              <a:off x="9210" y="110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sp>
        <p:nvSpPr>
          <p:cNvPr id="350" name="AutoShape 381"/>
          <p:cNvSpPr>
            <a:spLocks noChangeArrowheads="1"/>
          </p:cNvSpPr>
          <p:nvPr/>
        </p:nvSpPr>
        <p:spPr bwMode="auto">
          <a:xfrm>
            <a:off x="5647276" y="5033846"/>
            <a:ext cx="1596182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0x88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3" name="AutoShape 381"/>
          <p:cNvSpPr>
            <a:spLocks noChangeArrowheads="1"/>
          </p:cNvSpPr>
          <p:nvPr/>
        </p:nvSpPr>
        <p:spPr bwMode="auto">
          <a:xfrm>
            <a:off x="5245019" y="5526372"/>
            <a:ext cx="1998439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0x75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4" name="AutoShape 381"/>
          <p:cNvSpPr>
            <a:spLocks noChangeArrowheads="1"/>
          </p:cNvSpPr>
          <p:nvPr/>
        </p:nvSpPr>
        <p:spPr bwMode="auto">
          <a:xfrm>
            <a:off x="6054434" y="3828312"/>
            <a:ext cx="782775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0x01</a:t>
            </a:r>
            <a:r>
              <a:rPr kumimoji="0" lang="es-ES" altLang="ja-JP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=ADD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363"/>
          <p:cNvGrpSpPr>
            <a:grpSpLocks/>
          </p:cNvGrpSpPr>
          <p:nvPr/>
        </p:nvGrpSpPr>
        <p:grpSpPr bwMode="auto">
          <a:xfrm>
            <a:off x="6020194" y="4093182"/>
            <a:ext cx="1149450" cy="190832"/>
            <a:chOff x="1253" y="4377"/>
            <a:chExt cx="1568" cy="454"/>
          </a:xfrm>
          <a:solidFill>
            <a:schemeClr val="accent1">
              <a:lumMod val="40000"/>
              <a:lumOff val="60000"/>
            </a:schemeClr>
          </a:solidFill>
        </p:grpSpPr>
        <p:cxnSp>
          <p:nvCxnSpPr>
            <p:cNvPr id="356" name="AutoShape 364"/>
            <p:cNvCxnSpPr>
              <a:cxnSpLocks noChangeShapeType="1"/>
            </p:cNvCxnSpPr>
            <p:nvPr/>
          </p:nvCxnSpPr>
          <p:spPr bwMode="auto">
            <a:xfrm>
              <a:off x="1253" y="4815"/>
              <a:ext cx="526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357" name="AutoShape 365"/>
            <p:cNvCxnSpPr>
              <a:cxnSpLocks noChangeShapeType="1"/>
            </p:cNvCxnSpPr>
            <p:nvPr/>
          </p:nvCxnSpPr>
          <p:spPr bwMode="auto">
            <a:xfrm rot="-5400000">
              <a:off x="1570" y="4604"/>
              <a:ext cx="454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</p:cxnSp>
        <p:cxnSp>
          <p:nvCxnSpPr>
            <p:cNvPr id="358" name="AutoShape 366"/>
            <p:cNvCxnSpPr>
              <a:cxnSpLocks noChangeShapeType="1"/>
            </p:cNvCxnSpPr>
            <p:nvPr/>
          </p:nvCxnSpPr>
          <p:spPr bwMode="auto">
            <a:xfrm>
              <a:off x="1783" y="4392"/>
              <a:ext cx="567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359" name="AutoShape 367"/>
            <p:cNvCxnSpPr>
              <a:cxnSpLocks noChangeShapeType="1"/>
            </p:cNvCxnSpPr>
            <p:nvPr/>
          </p:nvCxnSpPr>
          <p:spPr bwMode="auto">
            <a:xfrm rot="-5400000">
              <a:off x="2127" y="4591"/>
              <a:ext cx="397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360" name="AutoShape 368"/>
            <p:cNvCxnSpPr>
              <a:cxnSpLocks noChangeShapeType="1"/>
            </p:cNvCxnSpPr>
            <p:nvPr/>
          </p:nvCxnSpPr>
          <p:spPr bwMode="auto">
            <a:xfrm>
              <a:off x="2295" y="4809"/>
              <a:ext cx="526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</p:grpSp>
      <p:grpSp>
        <p:nvGrpSpPr>
          <p:cNvPr id="12" name="Group 363"/>
          <p:cNvGrpSpPr>
            <a:grpSpLocks/>
          </p:cNvGrpSpPr>
          <p:nvPr/>
        </p:nvGrpSpPr>
        <p:grpSpPr bwMode="auto">
          <a:xfrm>
            <a:off x="6034710" y="4587267"/>
            <a:ext cx="1149450" cy="190832"/>
            <a:chOff x="1253" y="4377"/>
            <a:chExt cx="1568" cy="454"/>
          </a:xfrm>
          <a:solidFill>
            <a:schemeClr val="accent1">
              <a:lumMod val="40000"/>
              <a:lumOff val="60000"/>
            </a:schemeClr>
          </a:solidFill>
        </p:grpSpPr>
        <p:cxnSp>
          <p:nvCxnSpPr>
            <p:cNvPr id="362" name="AutoShape 364"/>
            <p:cNvCxnSpPr>
              <a:cxnSpLocks noChangeShapeType="1"/>
            </p:cNvCxnSpPr>
            <p:nvPr/>
          </p:nvCxnSpPr>
          <p:spPr bwMode="auto">
            <a:xfrm>
              <a:off x="1253" y="4815"/>
              <a:ext cx="526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363" name="AutoShape 365"/>
            <p:cNvCxnSpPr>
              <a:cxnSpLocks noChangeShapeType="1"/>
            </p:cNvCxnSpPr>
            <p:nvPr/>
          </p:nvCxnSpPr>
          <p:spPr bwMode="auto">
            <a:xfrm rot="-5400000">
              <a:off x="1570" y="4604"/>
              <a:ext cx="454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</p:cxnSp>
        <p:cxnSp>
          <p:nvCxnSpPr>
            <p:cNvPr id="364" name="AutoShape 366"/>
            <p:cNvCxnSpPr>
              <a:cxnSpLocks noChangeShapeType="1"/>
            </p:cNvCxnSpPr>
            <p:nvPr/>
          </p:nvCxnSpPr>
          <p:spPr bwMode="auto">
            <a:xfrm>
              <a:off x="1783" y="4392"/>
              <a:ext cx="567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365" name="AutoShape 367"/>
            <p:cNvCxnSpPr>
              <a:cxnSpLocks noChangeShapeType="1"/>
            </p:cNvCxnSpPr>
            <p:nvPr/>
          </p:nvCxnSpPr>
          <p:spPr bwMode="auto">
            <a:xfrm rot="-5400000">
              <a:off x="2127" y="4591"/>
              <a:ext cx="397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366" name="AutoShape 368"/>
            <p:cNvCxnSpPr>
              <a:cxnSpLocks noChangeShapeType="1"/>
            </p:cNvCxnSpPr>
            <p:nvPr/>
          </p:nvCxnSpPr>
          <p:spPr bwMode="auto">
            <a:xfrm>
              <a:off x="2295" y="4809"/>
              <a:ext cx="526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</p:grpSp>
      <p:sp>
        <p:nvSpPr>
          <p:cNvPr id="367" name="AutoShape 381"/>
          <p:cNvSpPr>
            <a:spLocks noChangeArrowheads="1"/>
          </p:cNvSpPr>
          <p:nvPr/>
        </p:nvSpPr>
        <p:spPr bwMode="auto">
          <a:xfrm>
            <a:off x="6445821" y="5755833"/>
            <a:ext cx="790475" cy="22753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0x00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" name="AutoShape 381"/>
          <p:cNvSpPr>
            <a:spLocks noChangeArrowheads="1"/>
          </p:cNvSpPr>
          <p:nvPr/>
        </p:nvSpPr>
        <p:spPr bwMode="auto">
          <a:xfrm>
            <a:off x="6456617" y="6027343"/>
            <a:ext cx="786841" cy="22753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ES" sz="105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Z=1, C=1, V=1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1" name="Group 254"/>
          <p:cNvGrpSpPr>
            <a:grpSpLocks noChangeAspect="1"/>
          </p:cNvGrpSpPr>
          <p:nvPr/>
        </p:nvGrpSpPr>
        <p:grpSpPr bwMode="auto">
          <a:xfrm>
            <a:off x="179513" y="1495071"/>
            <a:ext cx="4392324" cy="1564059"/>
            <a:chOff x="1418" y="3027"/>
            <a:chExt cx="9605" cy="3421"/>
          </a:xfrm>
        </p:grpSpPr>
        <p:sp>
          <p:nvSpPr>
            <p:cNvPr id="132" name="AutoShape 331"/>
            <p:cNvSpPr>
              <a:spLocks noChangeArrowheads="1"/>
            </p:cNvSpPr>
            <p:nvPr/>
          </p:nvSpPr>
          <p:spPr bwMode="auto">
            <a:xfrm>
              <a:off x="2352" y="4484"/>
              <a:ext cx="1965" cy="196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3" name="Text Box 330"/>
            <p:cNvSpPr txBox="1">
              <a:spLocks noChangeArrowheads="1"/>
            </p:cNvSpPr>
            <p:nvPr/>
          </p:nvSpPr>
          <p:spPr bwMode="auto">
            <a:xfrm>
              <a:off x="2538" y="4859"/>
              <a:ext cx="1589" cy="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Banco</a:t>
              </a:r>
              <a:endParaRPr kumimoji="0" lang="es-ES_trad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de </a:t>
              </a:r>
              <a:endParaRPr kumimoji="0" lang="es-ES_trad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Registros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Line 329"/>
            <p:cNvSpPr>
              <a:spLocks noChangeShapeType="1"/>
            </p:cNvSpPr>
            <p:nvPr/>
          </p:nvSpPr>
          <p:spPr bwMode="auto">
            <a:xfrm flipV="1">
              <a:off x="1598" y="3027"/>
              <a:ext cx="8556" cy="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5" name="Line 328"/>
            <p:cNvSpPr>
              <a:spLocks noChangeShapeType="1"/>
            </p:cNvSpPr>
            <p:nvPr/>
          </p:nvSpPr>
          <p:spPr bwMode="auto">
            <a:xfrm>
              <a:off x="1979" y="5981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136" name="Group 325"/>
            <p:cNvGrpSpPr>
              <a:grpSpLocks/>
            </p:cNvGrpSpPr>
            <p:nvPr/>
          </p:nvGrpSpPr>
          <p:grpSpPr bwMode="auto">
            <a:xfrm>
              <a:off x="3006" y="3027"/>
              <a:ext cx="748" cy="1440"/>
              <a:chOff x="3006" y="3027"/>
              <a:chExt cx="748" cy="1440"/>
            </a:xfrm>
          </p:grpSpPr>
          <p:sp>
            <p:nvSpPr>
              <p:cNvPr id="203" name="Line 327"/>
              <p:cNvSpPr>
                <a:spLocks noChangeShapeType="1"/>
              </p:cNvSpPr>
              <p:nvPr/>
            </p:nvSpPr>
            <p:spPr bwMode="auto">
              <a:xfrm flipV="1">
                <a:off x="3006" y="3027"/>
                <a:ext cx="0" cy="1440"/>
              </a:xfrm>
              <a:prstGeom prst="line">
                <a:avLst/>
              </a:prstGeom>
              <a:noFill/>
              <a:ln w="635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Line 326"/>
              <p:cNvSpPr>
                <a:spLocks noChangeShapeType="1"/>
              </p:cNvSpPr>
              <p:nvPr/>
            </p:nvSpPr>
            <p:spPr bwMode="auto">
              <a:xfrm flipV="1">
                <a:off x="3754" y="3027"/>
                <a:ext cx="0" cy="1440"/>
              </a:xfrm>
              <a:prstGeom prst="line">
                <a:avLst/>
              </a:prstGeom>
              <a:noFill/>
              <a:ln w="635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137" name="Line 324"/>
            <p:cNvSpPr>
              <a:spLocks noChangeShapeType="1"/>
            </p:cNvSpPr>
            <p:nvPr/>
          </p:nvSpPr>
          <p:spPr bwMode="auto">
            <a:xfrm flipV="1">
              <a:off x="1979" y="5047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8" name="Line 323"/>
            <p:cNvSpPr>
              <a:spLocks noChangeShapeType="1"/>
            </p:cNvSpPr>
            <p:nvPr/>
          </p:nvSpPr>
          <p:spPr bwMode="auto">
            <a:xfrm flipH="1">
              <a:off x="2164" y="5888"/>
              <a:ext cx="9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9" name="Line 322"/>
            <p:cNvSpPr>
              <a:spLocks noChangeShapeType="1"/>
            </p:cNvSpPr>
            <p:nvPr/>
          </p:nvSpPr>
          <p:spPr bwMode="auto">
            <a:xfrm flipH="1" flipV="1">
              <a:off x="3754" y="4111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0" name="AutoShape 321"/>
            <p:cNvSpPr>
              <a:spLocks noChangeArrowheads="1"/>
            </p:cNvSpPr>
            <p:nvPr/>
          </p:nvSpPr>
          <p:spPr bwMode="auto">
            <a:xfrm>
              <a:off x="7509" y="3927"/>
              <a:ext cx="3269" cy="104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ALU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AutoShape 320"/>
            <p:cNvSpPr>
              <a:spLocks noChangeArrowheads="1"/>
            </p:cNvSpPr>
            <p:nvPr/>
          </p:nvSpPr>
          <p:spPr bwMode="auto">
            <a:xfrm flipV="1">
              <a:off x="8870" y="3927"/>
              <a:ext cx="468" cy="28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2" name="Text Box 319"/>
            <p:cNvSpPr txBox="1">
              <a:spLocks noChangeArrowheads="1"/>
            </p:cNvSpPr>
            <p:nvPr/>
          </p:nvSpPr>
          <p:spPr bwMode="auto">
            <a:xfrm>
              <a:off x="7509" y="3329"/>
              <a:ext cx="1124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Text Box 318"/>
            <p:cNvSpPr txBox="1">
              <a:spLocks noChangeArrowheads="1"/>
            </p:cNvSpPr>
            <p:nvPr/>
          </p:nvSpPr>
          <p:spPr bwMode="auto">
            <a:xfrm>
              <a:off x="7810" y="5367"/>
              <a:ext cx="1029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Line 317"/>
            <p:cNvSpPr>
              <a:spLocks noChangeShapeType="1"/>
            </p:cNvSpPr>
            <p:nvPr/>
          </p:nvSpPr>
          <p:spPr bwMode="auto">
            <a:xfrm flipV="1">
              <a:off x="6638" y="3027"/>
              <a:ext cx="17" cy="342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5" name="Line 316"/>
            <p:cNvSpPr>
              <a:spLocks noChangeShapeType="1"/>
            </p:cNvSpPr>
            <p:nvPr/>
          </p:nvSpPr>
          <p:spPr bwMode="auto">
            <a:xfrm flipH="1">
              <a:off x="5918" y="3386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6" name="Line 315"/>
            <p:cNvSpPr>
              <a:spLocks noChangeShapeType="1"/>
            </p:cNvSpPr>
            <p:nvPr/>
          </p:nvSpPr>
          <p:spPr bwMode="auto">
            <a:xfrm flipH="1">
              <a:off x="5918" y="3387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7" name="Line 314"/>
            <p:cNvSpPr>
              <a:spLocks noChangeShapeType="1"/>
            </p:cNvSpPr>
            <p:nvPr/>
          </p:nvSpPr>
          <p:spPr bwMode="auto">
            <a:xfrm>
              <a:off x="5917" y="3955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8" name="Line 313"/>
            <p:cNvSpPr>
              <a:spLocks noChangeShapeType="1"/>
            </p:cNvSpPr>
            <p:nvPr/>
          </p:nvSpPr>
          <p:spPr bwMode="auto">
            <a:xfrm flipH="1" flipV="1">
              <a:off x="5918" y="4287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9" name="Line 312"/>
            <p:cNvSpPr>
              <a:spLocks noChangeShapeType="1"/>
            </p:cNvSpPr>
            <p:nvPr/>
          </p:nvSpPr>
          <p:spPr bwMode="auto">
            <a:xfrm flipV="1">
              <a:off x="4878" y="3768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0" name="Line 311"/>
            <p:cNvSpPr>
              <a:spLocks noChangeShapeType="1"/>
            </p:cNvSpPr>
            <p:nvPr/>
          </p:nvSpPr>
          <p:spPr bwMode="auto">
            <a:xfrm flipV="1">
              <a:off x="5558" y="4107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1" name="Text Box 310"/>
            <p:cNvSpPr txBox="1">
              <a:spLocks noChangeArrowheads="1"/>
            </p:cNvSpPr>
            <p:nvPr/>
          </p:nvSpPr>
          <p:spPr bwMode="auto">
            <a:xfrm>
              <a:off x="5251" y="3580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Ri0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Text Box 309"/>
            <p:cNvSpPr txBox="1">
              <a:spLocks noChangeArrowheads="1"/>
            </p:cNvSpPr>
            <p:nvPr/>
          </p:nvSpPr>
          <p:spPr bwMode="auto">
            <a:xfrm>
              <a:off x="4317" y="3559"/>
              <a:ext cx="88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Ri0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Text Box 308"/>
            <p:cNvSpPr txBox="1">
              <a:spLocks noChangeArrowheads="1"/>
            </p:cNvSpPr>
            <p:nvPr/>
          </p:nvSpPr>
          <p:spPr bwMode="auto">
            <a:xfrm>
              <a:off x="5253" y="3890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Line 307"/>
            <p:cNvSpPr>
              <a:spLocks noChangeShapeType="1"/>
            </p:cNvSpPr>
            <p:nvPr/>
          </p:nvSpPr>
          <p:spPr bwMode="auto">
            <a:xfrm flipV="1">
              <a:off x="8070" y="3027"/>
              <a:ext cx="8" cy="302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5" name="Line 306"/>
            <p:cNvSpPr>
              <a:spLocks noChangeShapeType="1"/>
            </p:cNvSpPr>
            <p:nvPr/>
          </p:nvSpPr>
          <p:spPr bwMode="auto">
            <a:xfrm flipH="1" flipV="1">
              <a:off x="8078" y="3747"/>
              <a:ext cx="1" cy="18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6" name="Line 305"/>
            <p:cNvSpPr>
              <a:spLocks noChangeShapeType="1"/>
            </p:cNvSpPr>
            <p:nvPr/>
          </p:nvSpPr>
          <p:spPr bwMode="auto">
            <a:xfrm flipV="1">
              <a:off x="7136" y="3516"/>
              <a:ext cx="37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7" name="Text Box 304"/>
            <p:cNvSpPr txBox="1">
              <a:spLocks noChangeArrowheads="1"/>
            </p:cNvSpPr>
            <p:nvPr/>
          </p:nvSpPr>
          <p:spPr bwMode="auto">
            <a:xfrm>
              <a:off x="6615" y="3329"/>
              <a:ext cx="787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RA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303"/>
            <p:cNvSpPr>
              <a:spLocks noChangeShapeType="1"/>
            </p:cNvSpPr>
            <p:nvPr/>
          </p:nvSpPr>
          <p:spPr bwMode="auto">
            <a:xfrm flipV="1">
              <a:off x="8438" y="5007"/>
              <a:ext cx="1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9" name="Line 302"/>
            <p:cNvSpPr>
              <a:spLocks noChangeShapeType="1"/>
            </p:cNvSpPr>
            <p:nvPr/>
          </p:nvSpPr>
          <p:spPr bwMode="auto">
            <a:xfrm>
              <a:off x="6638" y="6447"/>
              <a:ext cx="1783" cy="1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0" name="Line 301"/>
            <p:cNvSpPr>
              <a:spLocks noChangeShapeType="1"/>
            </p:cNvSpPr>
            <p:nvPr/>
          </p:nvSpPr>
          <p:spPr bwMode="auto">
            <a:xfrm flipH="1" flipV="1">
              <a:off x="8438" y="5727"/>
              <a:ext cx="1" cy="72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1" name="Line 300"/>
            <p:cNvSpPr>
              <a:spLocks noChangeShapeType="1"/>
            </p:cNvSpPr>
            <p:nvPr/>
          </p:nvSpPr>
          <p:spPr bwMode="auto">
            <a:xfrm flipV="1">
              <a:off x="7437" y="5553"/>
              <a:ext cx="37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2" name="Text Box 299"/>
            <p:cNvSpPr txBox="1">
              <a:spLocks noChangeArrowheads="1"/>
            </p:cNvSpPr>
            <p:nvPr/>
          </p:nvSpPr>
          <p:spPr bwMode="auto">
            <a:xfrm>
              <a:off x="6772" y="5367"/>
              <a:ext cx="97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Line 298"/>
            <p:cNvSpPr>
              <a:spLocks noChangeShapeType="1"/>
            </p:cNvSpPr>
            <p:nvPr/>
          </p:nvSpPr>
          <p:spPr bwMode="auto">
            <a:xfrm flipV="1">
              <a:off x="8085" y="6117"/>
              <a:ext cx="37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4" name="Text Box 297"/>
            <p:cNvSpPr txBox="1">
              <a:spLocks noChangeArrowheads="1"/>
            </p:cNvSpPr>
            <p:nvPr/>
          </p:nvSpPr>
          <p:spPr bwMode="auto">
            <a:xfrm>
              <a:off x="7402" y="5840"/>
              <a:ext cx="905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r>
                <a:rPr kumimoji="0" lang="es-ES_tradnl" sz="1000" b="0" i="0" u="none" strike="noStrike" cap="none" normalizeH="0" baseline="-30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Text Box 296"/>
            <p:cNvSpPr txBox="1">
              <a:spLocks noChangeArrowheads="1"/>
            </p:cNvSpPr>
            <p:nvPr/>
          </p:nvSpPr>
          <p:spPr bwMode="auto">
            <a:xfrm>
              <a:off x="1418" y="4859"/>
              <a:ext cx="630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Text Box 295"/>
            <p:cNvSpPr txBox="1">
              <a:spLocks noChangeArrowheads="1"/>
            </p:cNvSpPr>
            <p:nvPr/>
          </p:nvSpPr>
          <p:spPr bwMode="auto">
            <a:xfrm>
              <a:off x="4129" y="3923"/>
              <a:ext cx="709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TB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" name="Text Box 294"/>
            <p:cNvSpPr txBox="1">
              <a:spLocks noChangeArrowheads="1"/>
            </p:cNvSpPr>
            <p:nvPr/>
          </p:nvSpPr>
          <p:spPr bwMode="auto">
            <a:xfrm>
              <a:off x="1575" y="5840"/>
              <a:ext cx="630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Text Box 293"/>
            <p:cNvSpPr txBox="1">
              <a:spLocks noChangeArrowheads="1"/>
            </p:cNvSpPr>
            <p:nvPr/>
          </p:nvSpPr>
          <p:spPr bwMode="auto">
            <a:xfrm>
              <a:off x="2725" y="4484"/>
              <a:ext cx="740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Ent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Text Box 292"/>
            <p:cNvSpPr txBox="1">
              <a:spLocks noChangeArrowheads="1"/>
            </p:cNvSpPr>
            <p:nvPr/>
          </p:nvSpPr>
          <p:spPr bwMode="auto">
            <a:xfrm>
              <a:off x="3568" y="4484"/>
              <a:ext cx="46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0" name="Group 288"/>
            <p:cNvGrpSpPr>
              <a:grpSpLocks/>
            </p:cNvGrpSpPr>
            <p:nvPr/>
          </p:nvGrpSpPr>
          <p:grpSpPr bwMode="auto">
            <a:xfrm>
              <a:off x="6948" y="4397"/>
              <a:ext cx="936" cy="498"/>
              <a:chOff x="3152" y="2251"/>
              <a:chExt cx="454" cy="242"/>
            </a:xfrm>
          </p:grpSpPr>
          <p:sp>
            <p:nvSpPr>
              <p:cNvPr id="200" name="Line 291"/>
              <p:cNvSpPr>
                <a:spLocks noChangeShapeType="1"/>
              </p:cNvSpPr>
              <p:nvPr/>
            </p:nvSpPr>
            <p:spPr bwMode="auto">
              <a:xfrm>
                <a:off x="3424" y="2342"/>
                <a:ext cx="182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Line 290"/>
              <p:cNvSpPr>
                <a:spLocks noChangeShapeType="1"/>
              </p:cNvSpPr>
              <p:nvPr/>
            </p:nvSpPr>
            <p:spPr bwMode="auto">
              <a:xfrm flipH="1">
                <a:off x="3514" y="2297"/>
                <a:ext cx="45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Text Box 289"/>
              <p:cNvSpPr txBox="1">
                <a:spLocks noChangeArrowheads="1"/>
              </p:cNvSpPr>
              <p:nvPr/>
            </p:nvSpPr>
            <p:spPr bwMode="auto">
              <a:xfrm>
                <a:off x="3152" y="2251"/>
                <a:ext cx="373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67483" tIns="33741" rIns="67483" bIns="3374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_tradnl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Op</a:t>
                </a:r>
                <a:endParaRPr kumimoji="0" lang="es-ES_tradn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1" name="Line 287"/>
            <p:cNvSpPr>
              <a:spLocks noChangeShapeType="1"/>
            </p:cNvSpPr>
            <p:nvPr/>
          </p:nvSpPr>
          <p:spPr bwMode="auto">
            <a:xfrm flipV="1">
              <a:off x="1958" y="3027"/>
              <a:ext cx="1" cy="5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2" name="Text Box 286"/>
            <p:cNvSpPr txBox="1">
              <a:spLocks noChangeArrowheads="1"/>
            </p:cNvSpPr>
            <p:nvPr/>
          </p:nvSpPr>
          <p:spPr bwMode="auto">
            <a:xfrm>
              <a:off x="1418" y="3567"/>
              <a:ext cx="1417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Datos Directos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Line 285"/>
            <p:cNvSpPr>
              <a:spLocks noChangeShapeType="1"/>
            </p:cNvSpPr>
            <p:nvPr/>
          </p:nvSpPr>
          <p:spPr bwMode="auto">
            <a:xfrm flipH="1">
              <a:off x="5894" y="4467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4" name="Line 284"/>
            <p:cNvSpPr>
              <a:spLocks noChangeShapeType="1"/>
            </p:cNvSpPr>
            <p:nvPr/>
          </p:nvSpPr>
          <p:spPr bwMode="auto">
            <a:xfrm flipH="1">
              <a:off x="5894" y="4468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5" name="Line 283"/>
            <p:cNvSpPr>
              <a:spLocks noChangeShapeType="1"/>
            </p:cNvSpPr>
            <p:nvPr/>
          </p:nvSpPr>
          <p:spPr bwMode="auto">
            <a:xfrm>
              <a:off x="5893" y="5036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6" name="Line 282"/>
            <p:cNvSpPr>
              <a:spLocks noChangeShapeType="1"/>
            </p:cNvSpPr>
            <p:nvPr/>
          </p:nvSpPr>
          <p:spPr bwMode="auto">
            <a:xfrm flipH="1" flipV="1">
              <a:off x="5894" y="5368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7" name="Line 281"/>
            <p:cNvSpPr>
              <a:spLocks noChangeShapeType="1"/>
            </p:cNvSpPr>
            <p:nvPr/>
          </p:nvSpPr>
          <p:spPr bwMode="auto">
            <a:xfrm flipV="1">
              <a:off x="4854" y="4849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8" name="Line 280"/>
            <p:cNvSpPr>
              <a:spLocks noChangeShapeType="1"/>
            </p:cNvSpPr>
            <p:nvPr/>
          </p:nvSpPr>
          <p:spPr bwMode="auto">
            <a:xfrm flipV="1">
              <a:off x="5534" y="5188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9" name="Text Box 279"/>
            <p:cNvSpPr txBox="1">
              <a:spLocks noChangeArrowheads="1"/>
            </p:cNvSpPr>
            <p:nvPr/>
          </p:nvSpPr>
          <p:spPr bwMode="auto">
            <a:xfrm>
              <a:off x="5227" y="4661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Ri1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Text Box 278"/>
            <p:cNvSpPr txBox="1">
              <a:spLocks noChangeArrowheads="1"/>
            </p:cNvSpPr>
            <p:nvPr/>
          </p:nvSpPr>
          <p:spPr bwMode="auto">
            <a:xfrm>
              <a:off x="4317" y="4640"/>
              <a:ext cx="8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Ri1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Text Box 277"/>
            <p:cNvSpPr txBox="1">
              <a:spLocks noChangeArrowheads="1"/>
            </p:cNvSpPr>
            <p:nvPr/>
          </p:nvSpPr>
          <p:spPr bwMode="auto">
            <a:xfrm>
              <a:off x="5197" y="4895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Line 276"/>
            <p:cNvSpPr>
              <a:spLocks noChangeShapeType="1"/>
            </p:cNvSpPr>
            <p:nvPr/>
          </p:nvSpPr>
          <p:spPr bwMode="auto">
            <a:xfrm flipH="1">
              <a:off x="5894" y="5511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3" name="Line 275"/>
            <p:cNvSpPr>
              <a:spLocks noChangeShapeType="1"/>
            </p:cNvSpPr>
            <p:nvPr/>
          </p:nvSpPr>
          <p:spPr bwMode="auto">
            <a:xfrm flipH="1">
              <a:off x="5894" y="5512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4" name="Line 274"/>
            <p:cNvSpPr>
              <a:spLocks noChangeShapeType="1"/>
            </p:cNvSpPr>
            <p:nvPr/>
          </p:nvSpPr>
          <p:spPr bwMode="auto">
            <a:xfrm>
              <a:off x="5893" y="6080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5" name="Line 273"/>
            <p:cNvSpPr>
              <a:spLocks noChangeShapeType="1"/>
            </p:cNvSpPr>
            <p:nvPr/>
          </p:nvSpPr>
          <p:spPr bwMode="auto">
            <a:xfrm flipH="1" flipV="1">
              <a:off x="5894" y="6412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6" name="Line 272"/>
            <p:cNvSpPr>
              <a:spLocks noChangeShapeType="1"/>
            </p:cNvSpPr>
            <p:nvPr/>
          </p:nvSpPr>
          <p:spPr bwMode="auto">
            <a:xfrm flipV="1">
              <a:off x="4854" y="5893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7" name="Line 271"/>
            <p:cNvSpPr>
              <a:spLocks noChangeShapeType="1"/>
            </p:cNvSpPr>
            <p:nvPr/>
          </p:nvSpPr>
          <p:spPr bwMode="auto">
            <a:xfrm flipV="1">
              <a:off x="5534" y="6232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8" name="Text Box 270"/>
            <p:cNvSpPr txBox="1">
              <a:spLocks noChangeArrowheads="1"/>
            </p:cNvSpPr>
            <p:nvPr/>
          </p:nvSpPr>
          <p:spPr bwMode="auto">
            <a:xfrm>
              <a:off x="5227" y="5705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Ri2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Text Box 269"/>
            <p:cNvSpPr txBox="1">
              <a:spLocks noChangeArrowheads="1"/>
            </p:cNvSpPr>
            <p:nvPr/>
          </p:nvSpPr>
          <p:spPr bwMode="auto">
            <a:xfrm>
              <a:off x="4317" y="5685"/>
              <a:ext cx="88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Ri2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 Box 268"/>
            <p:cNvSpPr txBox="1">
              <a:spLocks noChangeArrowheads="1"/>
            </p:cNvSpPr>
            <p:nvPr/>
          </p:nvSpPr>
          <p:spPr bwMode="auto">
            <a:xfrm>
              <a:off x="5197" y="5997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 Box 267"/>
            <p:cNvSpPr txBox="1">
              <a:spLocks noChangeArrowheads="1"/>
            </p:cNvSpPr>
            <p:nvPr/>
          </p:nvSpPr>
          <p:spPr bwMode="auto">
            <a:xfrm>
              <a:off x="8978" y="5367"/>
              <a:ext cx="360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Z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 Box 266"/>
            <p:cNvSpPr txBox="1">
              <a:spLocks noChangeArrowheads="1"/>
            </p:cNvSpPr>
            <p:nvPr/>
          </p:nvSpPr>
          <p:spPr bwMode="auto">
            <a:xfrm>
              <a:off x="9338" y="5367"/>
              <a:ext cx="360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 Box 265"/>
            <p:cNvSpPr txBox="1">
              <a:spLocks noChangeArrowheads="1"/>
            </p:cNvSpPr>
            <p:nvPr/>
          </p:nvSpPr>
          <p:spPr bwMode="auto">
            <a:xfrm>
              <a:off x="9698" y="5367"/>
              <a:ext cx="388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Line 264"/>
            <p:cNvSpPr>
              <a:spLocks noChangeShapeType="1"/>
            </p:cNvSpPr>
            <p:nvPr/>
          </p:nvSpPr>
          <p:spPr bwMode="auto">
            <a:xfrm>
              <a:off x="915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5" name="Line 263"/>
            <p:cNvSpPr>
              <a:spLocks noChangeShapeType="1"/>
            </p:cNvSpPr>
            <p:nvPr/>
          </p:nvSpPr>
          <p:spPr bwMode="auto">
            <a:xfrm flipH="1" flipV="1">
              <a:off x="10058" y="5547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6" name="Text Box 262"/>
            <p:cNvSpPr txBox="1">
              <a:spLocks noChangeArrowheads="1"/>
            </p:cNvSpPr>
            <p:nvPr/>
          </p:nvSpPr>
          <p:spPr bwMode="auto">
            <a:xfrm>
              <a:off x="10418" y="5367"/>
              <a:ext cx="605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i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Line 261"/>
            <p:cNvSpPr>
              <a:spLocks noChangeShapeType="1"/>
            </p:cNvSpPr>
            <p:nvPr/>
          </p:nvSpPr>
          <p:spPr bwMode="auto">
            <a:xfrm>
              <a:off x="951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8" name="Line 260"/>
            <p:cNvSpPr>
              <a:spLocks noChangeShapeType="1"/>
            </p:cNvSpPr>
            <p:nvPr/>
          </p:nvSpPr>
          <p:spPr bwMode="auto">
            <a:xfrm>
              <a:off x="987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9" name="Line 258"/>
            <p:cNvSpPr>
              <a:spLocks noChangeShapeType="1"/>
            </p:cNvSpPr>
            <p:nvPr/>
          </p:nvSpPr>
          <p:spPr bwMode="auto">
            <a:xfrm flipV="1">
              <a:off x="10086" y="3028"/>
              <a:ext cx="8" cy="895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42078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animBg="1"/>
      <p:bldP spid="3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3"/>
                </a:solidFill>
              </a:rPr>
              <a:t>3</a:t>
            </a:r>
            <a:r>
              <a:rPr lang="es-ES" dirty="0" smtClean="0">
                <a:solidFill>
                  <a:schemeClr val="accent3"/>
                </a:solidFill>
              </a:rPr>
              <a:t>. </a:t>
            </a:r>
            <a:r>
              <a:rPr lang="es-ES" dirty="0" smtClean="0">
                <a:solidFill>
                  <a:schemeClr val="accent3"/>
                </a:solidFill>
              </a:rPr>
              <a:t>Guardar Resultado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>
          <a:xfrm>
            <a:off x="179512" y="3356992"/>
            <a:ext cx="4392488" cy="3024336"/>
          </a:xfrm>
        </p:spPr>
        <p:txBody>
          <a:bodyPr>
            <a:normAutofit/>
          </a:bodyPr>
          <a:lstStyle/>
          <a:p>
            <a:r>
              <a:rPr lang="es-ES" dirty="0" smtClean="0"/>
              <a:t>El resultado se pone en el bus abriendo el </a:t>
            </a:r>
            <a:r>
              <a:rPr lang="es-ES" dirty="0" err="1" smtClean="0"/>
              <a:t>triestado</a:t>
            </a:r>
            <a:r>
              <a:rPr lang="es-ES" dirty="0" smtClean="0"/>
              <a:t> </a:t>
            </a:r>
            <a:r>
              <a:rPr lang="es-ES" dirty="0" err="1" smtClean="0"/>
              <a:t>Ttmp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selecciona el registro del banco donde se quiere guardar el resultado.</a:t>
            </a:r>
            <a:endParaRPr lang="es-ES" dirty="0" smtClean="0"/>
          </a:p>
        </p:txBody>
      </p:sp>
      <p:sp>
        <p:nvSpPr>
          <p:cNvPr id="8396" name="Rectangle 20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31" name="23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91878"/>
              </p:ext>
            </p:extLst>
          </p:nvPr>
        </p:nvGraphicFramePr>
        <p:xfrm>
          <a:off x="4716017" y="1479142"/>
          <a:ext cx="4104457" cy="4764054"/>
        </p:xfrm>
        <a:graphic>
          <a:graphicData uri="http://schemas.openxmlformats.org/drawingml/2006/table">
            <a:tbl>
              <a:tblPr/>
              <a:tblGrid>
                <a:gridCol w="528215"/>
                <a:gridCol w="397025"/>
                <a:gridCol w="397456"/>
                <a:gridCol w="397456"/>
                <a:gridCol w="397456"/>
                <a:gridCol w="397025"/>
                <a:gridCol w="397456"/>
                <a:gridCol w="397456"/>
                <a:gridCol w="397456"/>
                <a:gridCol w="397456"/>
              </a:tblGrid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  <a:cs typeface="Times New Roman"/>
                        </a:rPr>
                        <a:t>CLK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Bus datos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SB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CRA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latin typeface="Arial"/>
                          <a:ea typeface="Calibri"/>
                          <a:cs typeface="Times New Roman"/>
                        </a:rPr>
                        <a:t>Op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  <a:cs typeface="Times New Roman"/>
                        </a:rPr>
                        <a:t>Ci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Arial"/>
                          <a:ea typeface="Calibri"/>
                          <a:cs typeface="Times New Roman"/>
                        </a:rPr>
                        <a:t>R2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 est.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25" name="Rectangle 3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5" name="Group 363"/>
          <p:cNvGrpSpPr>
            <a:grpSpLocks/>
          </p:cNvGrpSpPr>
          <p:nvPr/>
        </p:nvGrpSpPr>
        <p:grpSpPr bwMode="auto">
          <a:xfrm>
            <a:off x="5241815" y="3374883"/>
            <a:ext cx="1149450" cy="190832"/>
            <a:chOff x="1253" y="4377"/>
            <a:chExt cx="1568" cy="454"/>
          </a:xfrm>
        </p:grpSpPr>
        <p:cxnSp>
          <p:nvCxnSpPr>
            <p:cNvPr id="8556" name="AutoShape 364"/>
            <p:cNvCxnSpPr>
              <a:cxnSpLocks noChangeShapeType="1"/>
            </p:cNvCxnSpPr>
            <p:nvPr/>
          </p:nvCxnSpPr>
          <p:spPr bwMode="auto">
            <a:xfrm>
              <a:off x="1253" y="481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57" name="AutoShape 365"/>
            <p:cNvCxnSpPr>
              <a:cxnSpLocks noChangeShapeType="1"/>
            </p:cNvCxnSpPr>
            <p:nvPr/>
          </p:nvCxnSpPr>
          <p:spPr bwMode="auto">
            <a:xfrm rot="-5400000">
              <a:off x="1570" y="4604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 type="triangle" w="med" len="med"/>
            </a:ln>
          </p:spPr>
        </p:cxnSp>
        <p:cxnSp>
          <p:nvCxnSpPr>
            <p:cNvPr id="8558" name="AutoShape 366"/>
            <p:cNvCxnSpPr>
              <a:cxnSpLocks noChangeShapeType="1"/>
            </p:cNvCxnSpPr>
            <p:nvPr/>
          </p:nvCxnSpPr>
          <p:spPr bwMode="auto">
            <a:xfrm>
              <a:off x="1783" y="4392"/>
              <a:ext cx="56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59" name="AutoShape 367"/>
            <p:cNvCxnSpPr>
              <a:cxnSpLocks noChangeShapeType="1"/>
            </p:cNvCxnSpPr>
            <p:nvPr/>
          </p:nvCxnSpPr>
          <p:spPr bwMode="auto">
            <a:xfrm rot="-5400000">
              <a:off x="2127" y="4591"/>
              <a:ext cx="39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60" name="AutoShape 368"/>
            <p:cNvCxnSpPr>
              <a:cxnSpLocks noChangeShapeType="1"/>
            </p:cNvCxnSpPr>
            <p:nvPr/>
          </p:nvCxnSpPr>
          <p:spPr bwMode="auto">
            <a:xfrm>
              <a:off x="2295" y="4809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grpSp>
        <p:nvGrpSpPr>
          <p:cNvPr id="6" name="Group 375"/>
          <p:cNvGrpSpPr>
            <a:grpSpLocks/>
          </p:cNvGrpSpPr>
          <p:nvPr/>
        </p:nvGrpSpPr>
        <p:grpSpPr bwMode="auto">
          <a:xfrm>
            <a:off x="5022435" y="2630976"/>
            <a:ext cx="1221246" cy="220013"/>
            <a:chOff x="6662" y="660"/>
            <a:chExt cx="3074" cy="463"/>
          </a:xfrm>
        </p:grpSpPr>
        <p:cxnSp>
          <p:nvCxnSpPr>
            <p:cNvPr id="8568" name="AutoShape 376"/>
            <p:cNvCxnSpPr>
              <a:cxnSpLocks noChangeShapeType="1"/>
            </p:cNvCxnSpPr>
            <p:nvPr/>
          </p:nvCxnSpPr>
          <p:spPr bwMode="auto">
            <a:xfrm>
              <a:off x="6662" y="1096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69" name="AutoShape 377"/>
            <p:cNvCxnSpPr>
              <a:cxnSpLocks noChangeShapeType="1"/>
            </p:cNvCxnSpPr>
            <p:nvPr/>
          </p:nvCxnSpPr>
          <p:spPr bwMode="auto">
            <a:xfrm rot="-5400000">
              <a:off x="6979" y="896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70" name="AutoShape 378"/>
            <p:cNvCxnSpPr>
              <a:cxnSpLocks noChangeShapeType="1"/>
            </p:cNvCxnSpPr>
            <p:nvPr/>
          </p:nvCxnSpPr>
          <p:spPr bwMode="auto">
            <a:xfrm>
              <a:off x="7192" y="673"/>
              <a:ext cx="2041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71" name="AutoShape 379"/>
            <p:cNvCxnSpPr>
              <a:cxnSpLocks noChangeShapeType="1"/>
            </p:cNvCxnSpPr>
            <p:nvPr/>
          </p:nvCxnSpPr>
          <p:spPr bwMode="auto">
            <a:xfrm rot="-5400000">
              <a:off x="8983" y="887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72" name="AutoShape 380"/>
            <p:cNvCxnSpPr>
              <a:cxnSpLocks noChangeShapeType="1"/>
            </p:cNvCxnSpPr>
            <p:nvPr/>
          </p:nvCxnSpPr>
          <p:spPr bwMode="auto">
            <a:xfrm>
              <a:off x="9210" y="110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sp>
        <p:nvSpPr>
          <p:cNvPr id="8573" name="AutoShape 381"/>
          <p:cNvSpPr>
            <a:spLocks noChangeArrowheads="1"/>
          </p:cNvSpPr>
          <p:nvPr/>
        </p:nvSpPr>
        <p:spPr bwMode="auto">
          <a:xfrm>
            <a:off x="5242342" y="1754886"/>
            <a:ext cx="787179" cy="310426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0x88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8" name="AutoShape 381"/>
          <p:cNvSpPr>
            <a:spLocks noChangeArrowheads="1"/>
          </p:cNvSpPr>
          <p:nvPr/>
        </p:nvSpPr>
        <p:spPr bwMode="auto">
          <a:xfrm>
            <a:off x="6040866" y="1755644"/>
            <a:ext cx="787179" cy="310426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0x75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" name="AutoShape 381"/>
          <p:cNvSpPr>
            <a:spLocks noChangeArrowheads="1"/>
          </p:cNvSpPr>
          <p:nvPr/>
        </p:nvSpPr>
        <p:spPr bwMode="auto">
          <a:xfrm>
            <a:off x="6837148" y="1760709"/>
            <a:ext cx="787179" cy="31042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0x00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AutoShape 381"/>
          <p:cNvSpPr>
            <a:spLocks noChangeArrowheads="1"/>
          </p:cNvSpPr>
          <p:nvPr/>
        </p:nvSpPr>
        <p:spPr bwMode="auto">
          <a:xfrm>
            <a:off x="5253687" y="2112695"/>
            <a:ext cx="787179" cy="22193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ES" sz="11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1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1" name="AutoShape 381"/>
          <p:cNvSpPr>
            <a:spLocks noChangeArrowheads="1"/>
          </p:cNvSpPr>
          <p:nvPr/>
        </p:nvSpPr>
        <p:spPr bwMode="auto">
          <a:xfrm>
            <a:off x="6848392" y="2126190"/>
            <a:ext cx="787179" cy="221934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ES" sz="11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2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375"/>
          <p:cNvGrpSpPr>
            <a:grpSpLocks/>
          </p:cNvGrpSpPr>
          <p:nvPr/>
        </p:nvGrpSpPr>
        <p:grpSpPr bwMode="auto">
          <a:xfrm>
            <a:off x="5811223" y="3103903"/>
            <a:ext cx="1221246" cy="220013"/>
            <a:chOff x="6662" y="660"/>
            <a:chExt cx="3074" cy="463"/>
          </a:xfrm>
        </p:grpSpPr>
        <p:cxnSp>
          <p:nvCxnSpPr>
            <p:cNvPr id="344" name="AutoShape 376"/>
            <p:cNvCxnSpPr>
              <a:cxnSpLocks noChangeShapeType="1"/>
            </p:cNvCxnSpPr>
            <p:nvPr/>
          </p:nvCxnSpPr>
          <p:spPr bwMode="auto">
            <a:xfrm>
              <a:off x="6662" y="1096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45" name="AutoShape 377"/>
            <p:cNvCxnSpPr>
              <a:cxnSpLocks noChangeShapeType="1"/>
            </p:cNvCxnSpPr>
            <p:nvPr/>
          </p:nvCxnSpPr>
          <p:spPr bwMode="auto">
            <a:xfrm rot="-5400000">
              <a:off x="6979" y="896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46" name="AutoShape 378"/>
            <p:cNvCxnSpPr>
              <a:cxnSpLocks noChangeShapeType="1"/>
            </p:cNvCxnSpPr>
            <p:nvPr/>
          </p:nvCxnSpPr>
          <p:spPr bwMode="auto">
            <a:xfrm>
              <a:off x="7192" y="673"/>
              <a:ext cx="2041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47" name="AutoShape 379"/>
            <p:cNvCxnSpPr>
              <a:cxnSpLocks noChangeShapeType="1"/>
            </p:cNvCxnSpPr>
            <p:nvPr/>
          </p:nvCxnSpPr>
          <p:spPr bwMode="auto">
            <a:xfrm rot="-5400000">
              <a:off x="8983" y="887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48" name="AutoShape 380"/>
            <p:cNvCxnSpPr>
              <a:cxnSpLocks noChangeShapeType="1"/>
            </p:cNvCxnSpPr>
            <p:nvPr/>
          </p:nvCxnSpPr>
          <p:spPr bwMode="auto">
            <a:xfrm>
              <a:off x="9210" y="110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sp>
        <p:nvSpPr>
          <p:cNvPr id="350" name="AutoShape 381"/>
          <p:cNvSpPr>
            <a:spLocks noChangeArrowheads="1"/>
          </p:cNvSpPr>
          <p:nvPr/>
        </p:nvSpPr>
        <p:spPr bwMode="auto">
          <a:xfrm>
            <a:off x="5647276" y="5033846"/>
            <a:ext cx="2381108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0x88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3" name="AutoShape 381"/>
          <p:cNvSpPr>
            <a:spLocks noChangeArrowheads="1"/>
          </p:cNvSpPr>
          <p:nvPr/>
        </p:nvSpPr>
        <p:spPr bwMode="auto">
          <a:xfrm>
            <a:off x="5245019" y="5526372"/>
            <a:ext cx="2783365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0x75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4" name="AutoShape 381"/>
          <p:cNvSpPr>
            <a:spLocks noChangeArrowheads="1"/>
          </p:cNvSpPr>
          <p:nvPr/>
        </p:nvSpPr>
        <p:spPr bwMode="auto">
          <a:xfrm>
            <a:off x="6054434" y="3828312"/>
            <a:ext cx="782775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0x01</a:t>
            </a:r>
            <a:r>
              <a:rPr kumimoji="0" lang="es-ES" altLang="ja-JP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=ADD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363"/>
          <p:cNvGrpSpPr>
            <a:grpSpLocks/>
          </p:cNvGrpSpPr>
          <p:nvPr/>
        </p:nvGrpSpPr>
        <p:grpSpPr bwMode="auto">
          <a:xfrm>
            <a:off x="6020194" y="4093182"/>
            <a:ext cx="1149450" cy="190832"/>
            <a:chOff x="1253" y="4377"/>
            <a:chExt cx="1568" cy="454"/>
          </a:xfrm>
        </p:grpSpPr>
        <p:cxnSp>
          <p:nvCxnSpPr>
            <p:cNvPr id="356" name="AutoShape 364"/>
            <p:cNvCxnSpPr>
              <a:cxnSpLocks noChangeShapeType="1"/>
            </p:cNvCxnSpPr>
            <p:nvPr/>
          </p:nvCxnSpPr>
          <p:spPr bwMode="auto">
            <a:xfrm>
              <a:off x="1253" y="481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57" name="AutoShape 365"/>
            <p:cNvCxnSpPr>
              <a:cxnSpLocks noChangeShapeType="1"/>
            </p:cNvCxnSpPr>
            <p:nvPr/>
          </p:nvCxnSpPr>
          <p:spPr bwMode="auto">
            <a:xfrm rot="-5400000">
              <a:off x="1570" y="4604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 type="triangle" w="med" len="med"/>
            </a:ln>
          </p:spPr>
        </p:cxnSp>
        <p:cxnSp>
          <p:nvCxnSpPr>
            <p:cNvPr id="358" name="AutoShape 366"/>
            <p:cNvCxnSpPr>
              <a:cxnSpLocks noChangeShapeType="1"/>
            </p:cNvCxnSpPr>
            <p:nvPr/>
          </p:nvCxnSpPr>
          <p:spPr bwMode="auto">
            <a:xfrm>
              <a:off x="1783" y="4392"/>
              <a:ext cx="56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59" name="AutoShape 367"/>
            <p:cNvCxnSpPr>
              <a:cxnSpLocks noChangeShapeType="1"/>
            </p:cNvCxnSpPr>
            <p:nvPr/>
          </p:nvCxnSpPr>
          <p:spPr bwMode="auto">
            <a:xfrm rot="-5400000">
              <a:off x="2127" y="4591"/>
              <a:ext cx="39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60" name="AutoShape 368"/>
            <p:cNvCxnSpPr>
              <a:cxnSpLocks noChangeShapeType="1"/>
            </p:cNvCxnSpPr>
            <p:nvPr/>
          </p:nvCxnSpPr>
          <p:spPr bwMode="auto">
            <a:xfrm>
              <a:off x="2295" y="4809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grpSp>
        <p:nvGrpSpPr>
          <p:cNvPr id="12" name="Group 363"/>
          <p:cNvGrpSpPr>
            <a:grpSpLocks/>
          </p:cNvGrpSpPr>
          <p:nvPr/>
        </p:nvGrpSpPr>
        <p:grpSpPr bwMode="auto">
          <a:xfrm>
            <a:off x="6034710" y="4587267"/>
            <a:ext cx="1149450" cy="190832"/>
            <a:chOff x="1253" y="4377"/>
            <a:chExt cx="1568" cy="454"/>
          </a:xfrm>
        </p:grpSpPr>
        <p:cxnSp>
          <p:nvCxnSpPr>
            <p:cNvPr id="362" name="AutoShape 364"/>
            <p:cNvCxnSpPr>
              <a:cxnSpLocks noChangeShapeType="1"/>
            </p:cNvCxnSpPr>
            <p:nvPr/>
          </p:nvCxnSpPr>
          <p:spPr bwMode="auto">
            <a:xfrm>
              <a:off x="1253" y="481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63" name="AutoShape 365"/>
            <p:cNvCxnSpPr>
              <a:cxnSpLocks noChangeShapeType="1"/>
            </p:cNvCxnSpPr>
            <p:nvPr/>
          </p:nvCxnSpPr>
          <p:spPr bwMode="auto">
            <a:xfrm rot="-5400000">
              <a:off x="1570" y="4604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 type="triangle" w="med" len="med"/>
            </a:ln>
          </p:spPr>
        </p:cxnSp>
        <p:cxnSp>
          <p:nvCxnSpPr>
            <p:cNvPr id="364" name="AutoShape 366"/>
            <p:cNvCxnSpPr>
              <a:cxnSpLocks noChangeShapeType="1"/>
            </p:cNvCxnSpPr>
            <p:nvPr/>
          </p:nvCxnSpPr>
          <p:spPr bwMode="auto">
            <a:xfrm>
              <a:off x="1783" y="4392"/>
              <a:ext cx="56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65" name="AutoShape 367"/>
            <p:cNvCxnSpPr>
              <a:cxnSpLocks noChangeShapeType="1"/>
            </p:cNvCxnSpPr>
            <p:nvPr/>
          </p:nvCxnSpPr>
          <p:spPr bwMode="auto">
            <a:xfrm rot="-5400000">
              <a:off x="2127" y="4591"/>
              <a:ext cx="39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66" name="AutoShape 368"/>
            <p:cNvCxnSpPr>
              <a:cxnSpLocks noChangeShapeType="1"/>
            </p:cNvCxnSpPr>
            <p:nvPr/>
          </p:nvCxnSpPr>
          <p:spPr bwMode="auto">
            <a:xfrm>
              <a:off x="2295" y="4809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sp>
        <p:nvSpPr>
          <p:cNvPr id="367" name="AutoShape 381"/>
          <p:cNvSpPr>
            <a:spLocks noChangeArrowheads="1"/>
          </p:cNvSpPr>
          <p:nvPr/>
        </p:nvSpPr>
        <p:spPr bwMode="auto">
          <a:xfrm>
            <a:off x="6445820" y="5755833"/>
            <a:ext cx="1582563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0x00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" name="AutoShape 381"/>
          <p:cNvSpPr>
            <a:spLocks noChangeArrowheads="1"/>
          </p:cNvSpPr>
          <p:nvPr/>
        </p:nvSpPr>
        <p:spPr bwMode="auto">
          <a:xfrm>
            <a:off x="6456617" y="6027343"/>
            <a:ext cx="1571766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ES" sz="105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Z=1, C=1, V=1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375"/>
          <p:cNvGrpSpPr>
            <a:grpSpLocks/>
          </p:cNvGrpSpPr>
          <p:nvPr/>
        </p:nvGrpSpPr>
        <p:grpSpPr bwMode="auto">
          <a:xfrm>
            <a:off x="6614752" y="4320140"/>
            <a:ext cx="1221246" cy="220013"/>
            <a:chOff x="6662" y="660"/>
            <a:chExt cx="3074" cy="463"/>
          </a:xfrm>
        </p:grpSpPr>
        <p:cxnSp>
          <p:nvCxnSpPr>
            <p:cNvPr id="370" name="AutoShape 376"/>
            <p:cNvCxnSpPr>
              <a:cxnSpLocks noChangeShapeType="1"/>
            </p:cNvCxnSpPr>
            <p:nvPr/>
          </p:nvCxnSpPr>
          <p:spPr bwMode="auto">
            <a:xfrm>
              <a:off x="6662" y="1096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371" name="AutoShape 377"/>
            <p:cNvCxnSpPr>
              <a:cxnSpLocks noChangeShapeType="1"/>
            </p:cNvCxnSpPr>
            <p:nvPr/>
          </p:nvCxnSpPr>
          <p:spPr bwMode="auto">
            <a:xfrm rot="-5400000">
              <a:off x="6979" y="896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372" name="AutoShape 378"/>
            <p:cNvCxnSpPr>
              <a:cxnSpLocks noChangeShapeType="1"/>
            </p:cNvCxnSpPr>
            <p:nvPr/>
          </p:nvCxnSpPr>
          <p:spPr bwMode="auto">
            <a:xfrm>
              <a:off x="7192" y="673"/>
              <a:ext cx="2041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373" name="AutoShape 379"/>
            <p:cNvCxnSpPr>
              <a:cxnSpLocks noChangeShapeType="1"/>
            </p:cNvCxnSpPr>
            <p:nvPr/>
          </p:nvCxnSpPr>
          <p:spPr bwMode="auto">
            <a:xfrm rot="-5400000">
              <a:off x="8983" y="887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374" name="AutoShape 380"/>
            <p:cNvCxnSpPr>
              <a:cxnSpLocks noChangeShapeType="1"/>
            </p:cNvCxnSpPr>
            <p:nvPr/>
          </p:nvCxnSpPr>
          <p:spPr bwMode="auto">
            <a:xfrm>
              <a:off x="9210" y="110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</p:grpSp>
      <p:grpSp>
        <p:nvGrpSpPr>
          <p:cNvPr id="146" name="Group 254"/>
          <p:cNvGrpSpPr>
            <a:grpSpLocks noChangeAspect="1"/>
          </p:cNvGrpSpPr>
          <p:nvPr/>
        </p:nvGrpSpPr>
        <p:grpSpPr bwMode="auto">
          <a:xfrm>
            <a:off x="179513" y="1495071"/>
            <a:ext cx="4392324" cy="1564059"/>
            <a:chOff x="1418" y="3027"/>
            <a:chExt cx="9605" cy="3421"/>
          </a:xfrm>
        </p:grpSpPr>
        <p:sp>
          <p:nvSpPr>
            <p:cNvPr id="147" name="AutoShape 331"/>
            <p:cNvSpPr>
              <a:spLocks noChangeArrowheads="1"/>
            </p:cNvSpPr>
            <p:nvPr/>
          </p:nvSpPr>
          <p:spPr bwMode="auto">
            <a:xfrm>
              <a:off x="2352" y="4484"/>
              <a:ext cx="1965" cy="196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8" name="Text Box 330"/>
            <p:cNvSpPr txBox="1">
              <a:spLocks noChangeArrowheads="1"/>
            </p:cNvSpPr>
            <p:nvPr/>
          </p:nvSpPr>
          <p:spPr bwMode="auto">
            <a:xfrm>
              <a:off x="2538" y="4859"/>
              <a:ext cx="1589" cy="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Banco</a:t>
              </a:r>
              <a:endParaRPr kumimoji="0" lang="es-ES_trad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de </a:t>
              </a:r>
              <a:endParaRPr kumimoji="0" lang="es-ES_trad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Registros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Line 329"/>
            <p:cNvSpPr>
              <a:spLocks noChangeShapeType="1"/>
            </p:cNvSpPr>
            <p:nvPr/>
          </p:nvSpPr>
          <p:spPr bwMode="auto">
            <a:xfrm flipV="1">
              <a:off x="1598" y="3027"/>
              <a:ext cx="8556" cy="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0" name="Line 328"/>
            <p:cNvSpPr>
              <a:spLocks noChangeShapeType="1"/>
            </p:cNvSpPr>
            <p:nvPr/>
          </p:nvSpPr>
          <p:spPr bwMode="auto">
            <a:xfrm>
              <a:off x="1979" y="5981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151" name="Group 325"/>
            <p:cNvGrpSpPr>
              <a:grpSpLocks/>
            </p:cNvGrpSpPr>
            <p:nvPr/>
          </p:nvGrpSpPr>
          <p:grpSpPr bwMode="auto">
            <a:xfrm>
              <a:off x="3006" y="3027"/>
              <a:ext cx="748" cy="1440"/>
              <a:chOff x="3006" y="3027"/>
              <a:chExt cx="748" cy="1440"/>
            </a:xfrm>
          </p:grpSpPr>
          <p:sp>
            <p:nvSpPr>
              <p:cNvPr id="218" name="Line 327"/>
              <p:cNvSpPr>
                <a:spLocks noChangeShapeType="1"/>
              </p:cNvSpPr>
              <p:nvPr/>
            </p:nvSpPr>
            <p:spPr bwMode="auto">
              <a:xfrm flipV="1">
                <a:off x="3006" y="3027"/>
                <a:ext cx="0" cy="1440"/>
              </a:xfrm>
              <a:prstGeom prst="line">
                <a:avLst/>
              </a:prstGeom>
              <a:noFill/>
              <a:ln w="635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Line 326"/>
              <p:cNvSpPr>
                <a:spLocks noChangeShapeType="1"/>
              </p:cNvSpPr>
              <p:nvPr/>
            </p:nvSpPr>
            <p:spPr bwMode="auto">
              <a:xfrm flipV="1">
                <a:off x="3754" y="3027"/>
                <a:ext cx="0" cy="1440"/>
              </a:xfrm>
              <a:prstGeom prst="line">
                <a:avLst/>
              </a:prstGeom>
              <a:noFill/>
              <a:ln w="635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152" name="Line 324"/>
            <p:cNvSpPr>
              <a:spLocks noChangeShapeType="1"/>
            </p:cNvSpPr>
            <p:nvPr/>
          </p:nvSpPr>
          <p:spPr bwMode="auto">
            <a:xfrm flipV="1">
              <a:off x="1979" y="5047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3" name="Line 323"/>
            <p:cNvSpPr>
              <a:spLocks noChangeShapeType="1"/>
            </p:cNvSpPr>
            <p:nvPr/>
          </p:nvSpPr>
          <p:spPr bwMode="auto">
            <a:xfrm flipH="1">
              <a:off x="2164" y="5888"/>
              <a:ext cx="9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4" name="Line 322"/>
            <p:cNvSpPr>
              <a:spLocks noChangeShapeType="1"/>
            </p:cNvSpPr>
            <p:nvPr/>
          </p:nvSpPr>
          <p:spPr bwMode="auto">
            <a:xfrm flipH="1" flipV="1">
              <a:off x="3754" y="4111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5" name="AutoShape 321"/>
            <p:cNvSpPr>
              <a:spLocks noChangeArrowheads="1"/>
            </p:cNvSpPr>
            <p:nvPr/>
          </p:nvSpPr>
          <p:spPr bwMode="auto">
            <a:xfrm>
              <a:off x="7509" y="3927"/>
              <a:ext cx="3269" cy="104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ALU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AutoShape 320"/>
            <p:cNvSpPr>
              <a:spLocks noChangeArrowheads="1"/>
            </p:cNvSpPr>
            <p:nvPr/>
          </p:nvSpPr>
          <p:spPr bwMode="auto">
            <a:xfrm flipV="1">
              <a:off x="8870" y="3927"/>
              <a:ext cx="468" cy="28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7" name="Text Box 319"/>
            <p:cNvSpPr txBox="1">
              <a:spLocks noChangeArrowheads="1"/>
            </p:cNvSpPr>
            <p:nvPr/>
          </p:nvSpPr>
          <p:spPr bwMode="auto">
            <a:xfrm>
              <a:off x="7509" y="3329"/>
              <a:ext cx="1124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Text Box 318"/>
            <p:cNvSpPr txBox="1">
              <a:spLocks noChangeArrowheads="1"/>
            </p:cNvSpPr>
            <p:nvPr/>
          </p:nvSpPr>
          <p:spPr bwMode="auto">
            <a:xfrm>
              <a:off x="7810" y="5367"/>
              <a:ext cx="1029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Line 317"/>
            <p:cNvSpPr>
              <a:spLocks noChangeShapeType="1"/>
            </p:cNvSpPr>
            <p:nvPr/>
          </p:nvSpPr>
          <p:spPr bwMode="auto">
            <a:xfrm flipV="1">
              <a:off x="6638" y="3027"/>
              <a:ext cx="17" cy="342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0" name="Line 316"/>
            <p:cNvSpPr>
              <a:spLocks noChangeShapeType="1"/>
            </p:cNvSpPr>
            <p:nvPr/>
          </p:nvSpPr>
          <p:spPr bwMode="auto">
            <a:xfrm flipH="1">
              <a:off x="5918" y="3386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1" name="Line 315"/>
            <p:cNvSpPr>
              <a:spLocks noChangeShapeType="1"/>
            </p:cNvSpPr>
            <p:nvPr/>
          </p:nvSpPr>
          <p:spPr bwMode="auto">
            <a:xfrm flipH="1">
              <a:off x="5918" y="3387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2" name="Line 314"/>
            <p:cNvSpPr>
              <a:spLocks noChangeShapeType="1"/>
            </p:cNvSpPr>
            <p:nvPr/>
          </p:nvSpPr>
          <p:spPr bwMode="auto">
            <a:xfrm>
              <a:off x="5917" y="3955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3" name="Line 313"/>
            <p:cNvSpPr>
              <a:spLocks noChangeShapeType="1"/>
            </p:cNvSpPr>
            <p:nvPr/>
          </p:nvSpPr>
          <p:spPr bwMode="auto">
            <a:xfrm flipH="1" flipV="1">
              <a:off x="5918" y="4287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4" name="Line 312"/>
            <p:cNvSpPr>
              <a:spLocks noChangeShapeType="1"/>
            </p:cNvSpPr>
            <p:nvPr/>
          </p:nvSpPr>
          <p:spPr bwMode="auto">
            <a:xfrm flipV="1">
              <a:off x="4878" y="3768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5" name="Line 311"/>
            <p:cNvSpPr>
              <a:spLocks noChangeShapeType="1"/>
            </p:cNvSpPr>
            <p:nvPr/>
          </p:nvSpPr>
          <p:spPr bwMode="auto">
            <a:xfrm flipV="1">
              <a:off x="5558" y="4107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6" name="Text Box 310"/>
            <p:cNvSpPr txBox="1">
              <a:spLocks noChangeArrowheads="1"/>
            </p:cNvSpPr>
            <p:nvPr/>
          </p:nvSpPr>
          <p:spPr bwMode="auto">
            <a:xfrm>
              <a:off x="5251" y="3580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Ri0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" name="Text Box 309"/>
            <p:cNvSpPr txBox="1">
              <a:spLocks noChangeArrowheads="1"/>
            </p:cNvSpPr>
            <p:nvPr/>
          </p:nvSpPr>
          <p:spPr bwMode="auto">
            <a:xfrm>
              <a:off x="4317" y="3559"/>
              <a:ext cx="88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Ri0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Text Box 308"/>
            <p:cNvSpPr txBox="1">
              <a:spLocks noChangeArrowheads="1"/>
            </p:cNvSpPr>
            <p:nvPr/>
          </p:nvSpPr>
          <p:spPr bwMode="auto">
            <a:xfrm>
              <a:off x="5253" y="3890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Line 307"/>
            <p:cNvSpPr>
              <a:spLocks noChangeShapeType="1"/>
            </p:cNvSpPr>
            <p:nvPr/>
          </p:nvSpPr>
          <p:spPr bwMode="auto">
            <a:xfrm flipV="1">
              <a:off x="8070" y="3027"/>
              <a:ext cx="8" cy="302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0" name="Line 306"/>
            <p:cNvSpPr>
              <a:spLocks noChangeShapeType="1"/>
            </p:cNvSpPr>
            <p:nvPr/>
          </p:nvSpPr>
          <p:spPr bwMode="auto">
            <a:xfrm flipH="1" flipV="1">
              <a:off x="8078" y="3747"/>
              <a:ext cx="1" cy="18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1" name="Line 305"/>
            <p:cNvSpPr>
              <a:spLocks noChangeShapeType="1"/>
            </p:cNvSpPr>
            <p:nvPr/>
          </p:nvSpPr>
          <p:spPr bwMode="auto">
            <a:xfrm flipV="1">
              <a:off x="7136" y="3516"/>
              <a:ext cx="37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2" name="Text Box 304"/>
            <p:cNvSpPr txBox="1">
              <a:spLocks noChangeArrowheads="1"/>
            </p:cNvSpPr>
            <p:nvPr/>
          </p:nvSpPr>
          <p:spPr bwMode="auto">
            <a:xfrm>
              <a:off x="6615" y="3329"/>
              <a:ext cx="787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RA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Line 303"/>
            <p:cNvSpPr>
              <a:spLocks noChangeShapeType="1"/>
            </p:cNvSpPr>
            <p:nvPr/>
          </p:nvSpPr>
          <p:spPr bwMode="auto">
            <a:xfrm flipV="1">
              <a:off x="8438" y="5007"/>
              <a:ext cx="1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4" name="Line 302"/>
            <p:cNvSpPr>
              <a:spLocks noChangeShapeType="1"/>
            </p:cNvSpPr>
            <p:nvPr/>
          </p:nvSpPr>
          <p:spPr bwMode="auto">
            <a:xfrm>
              <a:off x="6638" y="6447"/>
              <a:ext cx="1783" cy="1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5" name="Line 301"/>
            <p:cNvSpPr>
              <a:spLocks noChangeShapeType="1"/>
            </p:cNvSpPr>
            <p:nvPr/>
          </p:nvSpPr>
          <p:spPr bwMode="auto">
            <a:xfrm flipH="1" flipV="1">
              <a:off x="8438" y="5727"/>
              <a:ext cx="1" cy="72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6" name="Line 300"/>
            <p:cNvSpPr>
              <a:spLocks noChangeShapeType="1"/>
            </p:cNvSpPr>
            <p:nvPr/>
          </p:nvSpPr>
          <p:spPr bwMode="auto">
            <a:xfrm flipV="1">
              <a:off x="7437" y="5553"/>
              <a:ext cx="37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7" name="Text Box 299"/>
            <p:cNvSpPr txBox="1">
              <a:spLocks noChangeArrowheads="1"/>
            </p:cNvSpPr>
            <p:nvPr/>
          </p:nvSpPr>
          <p:spPr bwMode="auto">
            <a:xfrm>
              <a:off x="6772" y="5367"/>
              <a:ext cx="97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Line 298"/>
            <p:cNvSpPr>
              <a:spLocks noChangeShapeType="1"/>
            </p:cNvSpPr>
            <p:nvPr/>
          </p:nvSpPr>
          <p:spPr bwMode="auto">
            <a:xfrm flipV="1">
              <a:off x="8085" y="6117"/>
              <a:ext cx="37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9" name="Text Box 297"/>
            <p:cNvSpPr txBox="1">
              <a:spLocks noChangeArrowheads="1"/>
            </p:cNvSpPr>
            <p:nvPr/>
          </p:nvSpPr>
          <p:spPr bwMode="auto">
            <a:xfrm>
              <a:off x="7402" y="5840"/>
              <a:ext cx="905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r>
                <a:rPr kumimoji="0" lang="es-ES_tradnl" sz="1000" b="0" i="0" u="none" strike="noStrike" cap="none" normalizeH="0" baseline="-30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Text Box 296"/>
            <p:cNvSpPr txBox="1">
              <a:spLocks noChangeArrowheads="1"/>
            </p:cNvSpPr>
            <p:nvPr/>
          </p:nvSpPr>
          <p:spPr bwMode="auto">
            <a:xfrm>
              <a:off x="1418" y="4859"/>
              <a:ext cx="630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Text Box 295"/>
            <p:cNvSpPr txBox="1">
              <a:spLocks noChangeArrowheads="1"/>
            </p:cNvSpPr>
            <p:nvPr/>
          </p:nvSpPr>
          <p:spPr bwMode="auto">
            <a:xfrm>
              <a:off x="4129" y="3923"/>
              <a:ext cx="709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TB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Text Box 294"/>
            <p:cNvSpPr txBox="1">
              <a:spLocks noChangeArrowheads="1"/>
            </p:cNvSpPr>
            <p:nvPr/>
          </p:nvSpPr>
          <p:spPr bwMode="auto">
            <a:xfrm>
              <a:off x="1575" y="5840"/>
              <a:ext cx="630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Text Box 293"/>
            <p:cNvSpPr txBox="1">
              <a:spLocks noChangeArrowheads="1"/>
            </p:cNvSpPr>
            <p:nvPr/>
          </p:nvSpPr>
          <p:spPr bwMode="auto">
            <a:xfrm>
              <a:off x="2725" y="4484"/>
              <a:ext cx="740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Ent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Text Box 292"/>
            <p:cNvSpPr txBox="1">
              <a:spLocks noChangeArrowheads="1"/>
            </p:cNvSpPr>
            <p:nvPr/>
          </p:nvSpPr>
          <p:spPr bwMode="auto">
            <a:xfrm>
              <a:off x="3568" y="4484"/>
              <a:ext cx="46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5" name="Group 288"/>
            <p:cNvGrpSpPr>
              <a:grpSpLocks/>
            </p:cNvGrpSpPr>
            <p:nvPr/>
          </p:nvGrpSpPr>
          <p:grpSpPr bwMode="auto">
            <a:xfrm>
              <a:off x="6948" y="4397"/>
              <a:ext cx="936" cy="498"/>
              <a:chOff x="3152" y="2251"/>
              <a:chExt cx="454" cy="242"/>
            </a:xfrm>
          </p:grpSpPr>
          <p:sp>
            <p:nvSpPr>
              <p:cNvPr id="215" name="Line 291"/>
              <p:cNvSpPr>
                <a:spLocks noChangeShapeType="1"/>
              </p:cNvSpPr>
              <p:nvPr/>
            </p:nvSpPr>
            <p:spPr bwMode="auto">
              <a:xfrm>
                <a:off x="3424" y="2342"/>
                <a:ext cx="182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Line 290"/>
              <p:cNvSpPr>
                <a:spLocks noChangeShapeType="1"/>
              </p:cNvSpPr>
              <p:nvPr/>
            </p:nvSpPr>
            <p:spPr bwMode="auto">
              <a:xfrm flipH="1">
                <a:off x="3514" y="2297"/>
                <a:ext cx="45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Text Box 289"/>
              <p:cNvSpPr txBox="1">
                <a:spLocks noChangeArrowheads="1"/>
              </p:cNvSpPr>
              <p:nvPr/>
            </p:nvSpPr>
            <p:spPr bwMode="auto">
              <a:xfrm>
                <a:off x="3152" y="2251"/>
                <a:ext cx="373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67483" tIns="33741" rIns="67483" bIns="3374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_tradnl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Op</a:t>
                </a:r>
                <a:endParaRPr kumimoji="0" lang="es-ES_tradn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6" name="Line 287"/>
            <p:cNvSpPr>
              <a:spLocks noChangeShapeType="1"/>
            </p:cNvSpPr>
            <p:nvPr/>
          </p:nvSpPr>
          <p:spPr bwMode="auto">
            <a:xfrm flipV="1">
              <a:off x="1958" y="3027"/>
              <a:ext cx="1" cy="5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7" name="Text Box 286"/>
            <p:cNvSpPr txBox="1">
              <a:spLocks noChangeArrowheads="1"/>
            </p:cNvSpPr>
            <p:nvPr/>
          </p:nvSpPr>
          <p:spPr bwMode="auto">
            <a:xfrm>
              <a:off x="1418" y="3567"/>
              <a:ext cx="1417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Datos Directos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Line 285"/>
            <p:cNvSpPr>
              <a:spLocks noChangeShapeType="1"/>
            </p:cNvSpPr>
            <p:nvPr/>
          </p:nvSpPr>
          <p:spPr bwMode="auto">
            <a:xfrm flipH="1">
              <a:off x="5894" y="4467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9" name="Line 284"/>
            <p:cNvSpPr>
              <a:spLocks noChangeShapeType="1"/>
            </p:cNvSpPr>
            <p:nvPr/>
          </p:nvSpPr>
          <p:spPr bwMode="auto">
            <a:xfrm flipH="1">
              <a:off x="5894" y="4468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0" name="Line 283"/>
            <p:cNvSpPr>
              <a:spLocks noChangeShapeType="1"/>
            </p:cNvSpPr>
            <p:nvPr/>
          </p:nvSpPr>
          <p:spPr bwMode="auto">
            <a:xfrm>
              <a:off x="5893" y="5036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1" name="Line 282"/>
            <p:cNvSpPr>
              <a:spLocks noChangeShapeType="1"/>
            </p:cNvSpPr>
            <p:nvPr/>
          </p:nvSpPr>
          <p:spPr bwMode="auto">
            <a:xfrm flipH="1" flipV="1">
              <a:off x="5894" y="5368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2" name="Line 281"/>
            <p:cNvSpPr>
              <a:spLocks noChangeShapeType="1"/>
            </p:cNvSpPr>
            <p:nvPr/>
          </p:nvSpPr>
          <p:spPr bwMode="auto">
            <a:xfrm flipV="1">
              <a:off x="4854" y="4849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3" name="Line 280"/>
            <p:cNvSpPr>
              <a:spLocks noChangeShapeType="1"/>
            </p:cNvSpPr>
            <p:nvPr/>
          </p:nvSpPr>
          <p:spPr bwMode="auto">
            <a:xfrm flipV="1">
              <a:off x="5534" y="5188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4" name="Text Box 279"/>
            <p:cNvSpPr txBox="1">
              <a:spLocks noChangeArrowheads="1"/>
            </p:cNvSpPr>
            <p:nvPr/>
          </p:nvSpPr>
          <p:spPr bwMode="auto">
            <a:xfrm>
              <a:off x="5227" y="4661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Ri1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 Box 278"/>
            <p:cNvSpPr txBox="1">
              <a:spLocks noChangeArrowheads="1"/>
            </p:cNvSpPr>
            <p:nvPr/>
          </p:nvSpPr>
          <p:spPr bwMode="auto">
            <a:xfrm>
              <a:off x="4317" y="4640"/>
              <a:ext cx="8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Ri1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 Box 277"/>
            <p:cNvSpPr txBox="1">
              <a:spLocks noChangeArrowheads="1"/>
            </p:cNvSpPr>
            <p:nvPr/>
          </p:nvSpPr>
          <p:spPr bwMode="auto">
            <a:xfrm>
              <a:off x="5197" y="4895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Line 276"/>
            <p:cNvSpPr>
              <a:spLocks noChangeShapeType="1"/>
            </p:cNvSpPr>
            <p:nvPr/>
          </p:nvSpPr>
          <p:spPr bwMode="auto">
            <a:xfrm flipH="1">
              <a:off x="5894" y="5511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8" name="Line 275"/>
            <p:cNvSpPr>
              <a:spLocks noChangeShapeType="1"/>
            </p:cNvSpPr>
            <p:nvPr/>
          </p:nvSpPr>
          <p:spPr bwMode="auto">
            <a:xfrm flipH="1">
              <a:off x="5894" y="5512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9" name="Line 274"/>
            <p:cNvSpPr>
              <a:spLocks noChangeShapeType="1"/>
            </p:cNvSpPr>
            <p:nvPr/>
          </p:nvSpPr>
          <p:spPr bwMode="auto">
            <a:xfrm>
              <a:off x="5893" y="6080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0" name="Line 273"/>
            <p:cNvSpPr>
              <a:spLocks noChangeShapeType="1"/>
            </p:cNvSpPr>
            <p:nvPr/>
          </p:nvSpPr>
          <p:spPr bwMode="auto">
            <a:xfrm flipH="1" flipV="1">
              <a:off x="5894" y="6412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1" name="Line 272"/>
            <p:cNvSpPr>
              <a:spLocks noChangeShapeType="1"/>
            </p:cNvSpPr>
            <p:nvPr/>
          </p:nvSpPr>
          <p:spPr bwMode="auto">
            <a:xfrm flipV="1">
              <a:off x="4854" y="5893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2" name="Line 271"/>
            <p:cNvSpPr>
              <a:spLocks noChangeShapeType="1"/>
            </p:cNvSpPr>
            <p:nvPr/>
          </p:nvSpPr>
          <p:spPr bwMode="auto">
            <a:xfrm flipV="1">
              <a:off x="5534" y="6232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3" name="Text Box 270"/>
            <p:cNvSpPr txBox="1">
              <a:spLocks noChangeArrowheads="1"/>
            </p:cNvSpPr>
            <p:nvPr/>
          </p:nvSpPr>
          <p:spPr bwMode="auto">
            <a:xfrm>
              <a:off x="5227" y="5705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Ri2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Text Box 269"/>
            <p:cNvSpPr txBox="1">
              <a:spLocks noChangeArrowheads="1"/>
            </p:cNvSpPr>
            <p:nvPr/>
          </p:nvSpPr>
          <p:spPr bwMode="auto">
            <a:xfrm>
              <a:off x="4317" y="5685"/>
              <a:ext cx="88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Ri2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" name="Text Box 268"/>
            <p:cNvSpPr txBox="1">
              <a:spLocks noChangeArrowheads="1"/>
            </p:cNvSpPr>
            <p:nvPr/>
          </p:nvSpPr>
          <p:spPr bwMode="auto">
            <a:xfrm>
              <a:off x="5197" y="5997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" name="Text Box 267"/>
            <p:cNvSpPr txBox="1">
              <a:spLocks noChangeArrowheads="1"/>
            </p:cNvSpPr>
            <p:nvPr/>
          </p:nvSpPr>
          <p:spPr bwMode="auto">
            <a:xfrm>
              <a:off x="8978" y="5367"/>
              <a:ext cx="360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Z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" name="Text Box 266"/>
            <p:cNvSpPr txBox="1">
              <a:spLocks noChangeArrowheads="1"/>
            </p:cNvSpPr>
            <p:nvPr/>
          </p:nvSpPr>
          <p:spPr bwMode="auto">
            <a:xfrm>
              <a:off x="9338" y="5367"/>
              <a:ext cx="360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" name="Text Box 265"/>
            <p:cNvSpPr txBox="1">
              <a:spLocks noChangeArrowheads="1"/>
            </p:cNvSpPr>
            <p:nvPr/>
          </p:nvSpPr>
          <p:spPr bwMode="auto">
            <a:xfrm>
              <a:off x="9698" y="5367"/>
              <a:ext cx="388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Line 264"/>
            <p:cNvSpPr>
              <a:spLocks noChangeShapeType="1"/>
            </p:cNvSpPr>
            <p:nvPr/>
          </p:nvSpPr>
          <p:spPr bwMode="auto">
            <a:xfrm>
              <a:off x="915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0" name="Line 263"/>
            <p:cNvSpPr>
              <a:spLocks noChangeShapeType="1"/>
            </p:cNvSpPr>
            <p:nvPr/>
          </p:nvSpPr>
          <p:spPr bwMode="auto">
            <a:xfrm flipH="1" flipV="1">
              <a:off x="10058" y="5547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1" name="Text Box 262"/>
            <p:cNvSpPr txBox="1">
              <a:spLocks noChangeArrowheads="1"/>
            </p:cNvSpPr>
            <p:nvPr/>
          </p:nvSpPr>
          <p:spPr bwMode="auto">
            <a:xfrm>
              <a:off x="10418" y="5367"/>
              <a:ext cx="605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i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Line 261"/>
            <p:cNvSpPr>
              <a:spLocks noChangeShapeType="1"/>
            </p:cNvSpPr>
            <p:nvPr/>
          </p:nvSpPr>
          <p:spPr bwMode="auto">
            <a:xfrm>
              <a:off x="951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3" name="Line 260"/>
            <p:cNvSpPr>
              <a:spLocks noChangeShapeType="1"/>
            </p:cNvSpPr>
            <p:nvPr/>
          </p:nvSpPr>
          <p:spPr bwMode="auto">
            <a:xfrm>
              <a:off x="987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4" name="Line 258"/>
            <p:cNvSpPr>
              <a:spLocks noChangeShapeType="1"/>
            </p:cNvSpPr>
            <p:nvPr/>
          </p:nvSpPr>
          <p:spPr bwMode="auto">
            <a:xfrm flipV="1">
              <a:off x="10086" y="3028"/>
              <a:ext cx="8" cy="895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 animBg="1"/>
      <p:bldP spid="3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3"/>
                </a:solidFill>
              </a:rPr>
              <a:t>3</a:t>
            </a:r>
            <a:r>
              <a:rPr lang="es-ES" dirty="0" smtClean="0">
                <a:solidFill>
                  <a:schemeClr val="accent3"/>
                </a:solidFill>
              </a:rPr>
              <a:t>. </a:t>
            </a:r>
            <a:r>
              <a:rPr lang="es-ES" dirty="0" smtClean="0">
                <a:solidFill>
                  <a:schemeClr val="accent3"/>
                </a:solidFill>
              </a:rPr>
              <a:t>Guardar Resultado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>
          <a:xfrm>
            <a:off x="179512" y="3356992"/>
            <a:ext cx="4392488" cy="3024336"/>
          </a:xfrm>
        </p:spPr>
        <p:txBody>
          <a:bodyPr>
            <a:normAutofit/>
          </a:bodyPr>
          <a:lstStyle/>
          <a:p>
            <a:r>
              <a:rPr lang="es-ES" dirty="0" smtClean="0"/>
              <a:t>Por último se captura el resultado en el registro destino.</a:t>
            </a:r>
            <a:endParaRPr lang="es-ES" dirty="0" smtClean="0"/>
          </a:p>
        </p:txBody>
      </p:sp>
      <p:sp>
        <p:nvSpPr>
          <p:cNvPr id="8396" name="Rectangle 20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31" name="23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86058"/>
              </p:ext>
            </p:extLst>
          </p:nvPr>
        </p:nvGraphicFramePr>
        <p:xfrm>
          <a:off x="4716017" y="1479142"/>
          <a:ext cx="4104457" cy="4764054"/>
        </p:xfrm>
        <a:graphic>
          <a:graphicData uri="http://schemas.openxmlformats.org/drawingml/2006/table">
            <a:tbl>
              <a:tblPr/>
              <a:tblGrid>
                <a:gridCol w="528215"/>
                <a:gridCol w="397025"/>
                <a:gridCol w="397456"/>
                <a:gridCol w="397456"/>
                <a:gridCol w="397456"/>
                <a:gridCol w="397025"/>
                <a:gridCol w="397456"/>
                <a:gridCol w="397456"/>
                <a:gridCol w="397456"/>
                <a:gridCol w="397456"/>
              </a:tblGrid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  <a:cs typeface="Times New Roman"/>
                        </a:rPr>
                        <a:t>CLK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Bus datos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SB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CRA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latin typeface="Arial"/>
                          <a:ea typeface="Calibri"/>
                          <a:cs typeface="Times New Roman"/>
                        </a:rPr>
                        <a:t>Op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  <a:cs typeface="Times New Roman"/>
                        </a:rPr>
                        <a:t>Ci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Arial"/>
                          <a:ea typeface="Calibri"/>
                          <a:cs typeface="Times New Roman"/>
                        </a:rPr>
                        <a:t>R2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 est.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25" name="Rectangle 3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5" name="Group 363"/>
          <p:cNvGrpSpPr>
            <a:grpSpLocks/>
          </p:cNvGrpSpPr>
          <p:nvPr/>
        </p:nvGrpSpPr>
        <p:grpSpPr bwMode="auto">
          <a:xfrm>
            <a:off x="5241815" y="3374883"/>
            <a:ext cx="1149450" cy="190832"/>
            <a:chOff x="1253" y="4377"/>
            <a:chExt cx="1568" cy="454"/>
          </a:xfrm>
        </p:grpSpPr>
        <p:cxnSp>
          <p:nvCxnSpPr>
            <p:cNvPr id="8556" name="AutoShape 364"/>
            <p:cNvCxnSpPr>
              <a:cxnSpLocks noChangeShapeType="1"/>
            </p:cNvCxnSpPr>
            <p:nvPr/>
          </p:nvCxnSpPr>
          <p:spPr bwMode="auto">
            <a:xfrm>
              <a:off x="1253" y="481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57" name="AutoShape 365"/>
            <p:cNvCxnSpPr>
              <a:cxnSpLocks noChangeShapeType="1"/>
            </p:cNvCxnSpPr>
            <p:nvPr/>
          </p:nvCxnSpPr>
          <p:spPr bwMode="auto">
            <a:xfrm rot="-5400000">
              <a:off x="1570" y="4604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 type="triangle" w="med" len="med"/>
            </a:ln>
          </p:spPr>
        </p:cxnSp>
        <p:cxnSp>
          <p:nvCxnSpPr>
            <p:cNvPr id="8558" name="AutoShape 366"/>
            <p:cNvCxnSpPr>
              <a:cxnSpLocks noChangeShapeType="1"/>
            </p:cNvCxnSpPr>
            <p:nvPr/>
          </p:nvCxnSpPr>
          <p:spPr bwMode="auto">
            <a:xfrm>
              <a:off x="1783" y="4392"/>
              <a:ext cx="56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59" name="AutoShape 367"/>
            <p:cNvCxnSpPr>
              <a:cxnSpLocks noChangeShapeType="1"/>
            </p:cNvCxnSpPr>
            <p:nvPr/>
          </p:nvCxnSpPr>
          <p:spPr bwMode="auto">
            <a:xfrm rot="-5400000">
              <a:off x="2127" y="4591"/>
              <a:ext cx="39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60" name="AutoShape 368"/>
            <p:cNvCxnSpPr>
              <a:cxnSpLocks noChangeShapeType="1"/>
            </p:cNvCxnSpPr>
            <p:nvPr/>
          </p:nvCxnSpPr>
          <p:spPr bwMode="auto">
            <a:xfrm>
              <a:off x="2295" y="4809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grpSp>
        <p:nvGrpSpPr>
          <p:cNvPr id="6" name="Group 375"/>
          <p:cNvGrpSpPr>
            <a:grpSpLocks/>
          </p:cNvGrpSpPr>
          <p:nvPr/>
        </p:nvGrpSpPr>
        <p:grpSpPr bwMode="auto">
          <a:xfrm>
            <a:off x="5022435" y="2630976"/>
            <a:ext cx="1221246" cy="220013"/>
            <a:chOff x="6662" y="660"/>
            <a:chExt cx="3074" cy="463"/>
          </a:xfrm>
        </p:grpSpPr>
        <p:cxnSp>
          <p:nvCxnSpPr>
            <p:cNvPr id="8568" name="AutoShape 376"/>
            <p:cNvCxnSpPr>
              <a:cxnSpLocks noChangeShapeType="1"/>
            </p:cNvCxnSpPr>
            <p:nvPr/>
          </p:nvCxnSpPr>
          <p:spPr bwMode="auto">
            <a:xfrm>
              <a:off x="6662" y="1096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69" name="AutoShape 377"/>
            <p:cNvCxnSpPr>
              <a:cxnSpLocks noChangeShapeType="1"/>
            </p:cNvCxnSpPr>
            <p:nvPr/>
          </p:nvCxnSpPr>
          <p:spPr bwMode="auto">
            <a:xfrm rot="-5400000">
              <a:off x="6979" y="896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70" name="AutoShape 378"/>
            <p:cNvCxnSpPr>
              <a:cxnSpLocks noChangeShapeType="1"/>
            </p:cNvCxnSpPr>
            <p:nvPr/>
          </p:nvCxnSpPr>
          <p:spPr bwMode="auto">
            <a:xfrm>
              <a:off x="7192" y="673"/>
              <a:ext cx="2041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71" name="AutoShape 379"/>
            <p:cNvCxnSpPr>
              <a:cxnSpLocks noChangeShapeType="1"/>
            </p:cNvCxnSpPr>
            <p:nvPr/>
          </p:nvCxnSpPr>
          <p:spPr bwMode="auto">
            <a:xfrm rot="-5400000">
              <a:off x="8983" y="887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72" name="AutoShape 380"/>
            <p:cNvCxnSpPr>
              <a:cxnSpLocks noChangeShapeType="1"/>
            </p:cNvCxnSpPr>
            <p:nvPr/>
          </p:nvCxnSpPr>
          <p:spPr bwMode="auto">
            <a:xfrm>
              <a:off x="9210" y="110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sp>
        <p:nvSpPr>
          <p:cNvPr id="8573" name="AutoShape 381"/>
          <p:cNvSpPr>
            <a:spLocks noChangeArrowheads="1"/>
          </p:cNvSpPr>
          <p:nvPr/>
        </p:nvSpPr>
        <p:spPr bwMode="auto">
          <a:xfrm>
            <a:off x="5242342" y="1754886"/>
            <a:ext cx="787179" cy="310426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0x88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8" name="AutoShape 381"/>
          <p:cNvSpPr>
            <a:spLocks noChangeArrowheads="1"/>
          </p:cNvSpPr>
          <p:nvPr/>
        </p:nvSpPr>
        <p:spPr bwMode="auto">
          <a:xfrm>
            <a:off x="6040866" y="1755644"/>
            <a:ext cx="787179" cy="310426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0x75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" name="AutoShape 381"/>
          <p:cNvSpPr>
            <a:spLocks noChangeArrowheads="1"/>
          </p:cNvSpPr>
          <p:nvPr/>
        </p:nvSpPr>
        <p:spPr bwMode="auto">
          <a:xfrm>
            <a:off x="6837148" y="1760709"/>
            <a:ext cx="787179" cy="310426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0x00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AutoShape 381"/>
          <p:cNvSpPr>
            <a:spLocks noChangeArrowheads="1"/>
          </p:cNvSpPr>
          <p:nvPr/>
        </p:nvSpPr>
        <p:spPr bwMode="auto">
          <a:xfrm>
            <a:off x="5253687" y="2112695"/>
            <a:ext cx="787179" cy="22193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ES" sz="11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1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1" name="AutoShape 381"/>
          <p:cNvSpPr>
            <a:spLocks noChangeArrowheads="1"/>
          </p:cNvSpPr>
          <p:nvPr/>
        </p:nvSpPr>
        <p:spPr bwMode="auto">
          <a:xfrm>
            <a:off x="6848392" y="2126190"/>
            <a:ext cx="787179" cy="22193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ES" sz="11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2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375"/>
          <p:cNvGrpSpPr>
            <a:grpSpLocks/>
          </p:cNvGrpSpPr>
          <p:nvPr/>
        </p:nvGrpSpPr>
        <p:grpSpPr bwMode="auto">
          <a:xfrm>
            <a:off x="5811223" y="3103903"/>
            <a:ext cx="1221246" cy="220013"/>
            <a:chOff x="6662" y="660"/>
            <a:chExt cx="3074" cy="463"/>
          </a:xfrm>
        </p:grpSpPr>
        <p:cxnSp>
          <p:nvCxnSpPr>
            <p:cNvPr id="344" name="AutoShape 376"/>
            <p:cNvCxnSpPr>
              <a:cxnSpLocks noChangeShapeType="1"/>
            </p:cNvCxnSpPr>
            <p:nvPr/>
          </p:nvCxnSpPr>
          <p:spPr bwMode="auto">
            <a:xfrm>
              <a:off x="6662" y="1096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45" name="AutoShape 377"/>
            <p:cNvCxnSpPr>
              <a:cxnSpLocks noChangeShapeType="1"/>
            </p:cNvCxnSpPr>
            <p:nvPr/>
          </p:nvCxnSpPr>
          <p:spPr bwMode="auto">
            <a:xfrm rot="-5400000">
              <a:off x="6979" y="896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46" name="AutoShape 378"/>
            <p:cNvCxnSpPr>
              <a:cxnSpLocks noChangeShapeType="1"/>
            </p:cNvCxnSpPr>
            <p:nvPr/>
          </p:nvCxnSpPr>
          <p:spPr bwMode="auto">
            <a:xfrm>
              <a:off x="7192" y="673"/>
              <a:ext cx="2041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47" name="AutoShape 379"/>
            <p:cNvCxnSpPr>
              <a:cxnSpLocks noChangeShapeType="1"/>
            </p:cNvCxnSpPr>
            <p:nvPr/>
          </p:nvCxnSpPr>
          <p:spPr bwMode="auto">
            <a:xfrm rot="-5400000">
              <a:off x="8983" y="887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48" name="AutoShape 380"/>
            <p:cNvCxnSpPr>
              <a:cxnSpLocks noChangeShapeType="1"/>
            </p:cNvCxnSpPr>
            <p:nvPr/>
          </p:nvCxnSpPr>
          <p:spPr bwMode="auto">
            <a:xfrm>
              <a:off x="9210" y="110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sp>
        <p:nvSpPr>
          <p:cNvPr id="350" name="AutoShape 381"/>
          <p:cNvSpPr>
            <a:spLocks noChangeArrowheads="1"/>
          </p:cNvSpPr>
          <p:nvPr/>
        </p:nvSpPr>
        <p:spPr bwMode="auto">
          <a:xfrm>
            <a:off x="5647276" y="5033846"/>
            <a:ext cx="2381108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0x88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3" name="AutoShape 381"/>
          <p:cNvSpPr>
            <a:spLocks noChangeArrowheads="1"/>
          </p:cNvSpPr>
          <p:nvPr/>
        </p:nvSpPr>
        <p:spPr bwMode="auto">
          <a:xfrm>
            <a:off x="5245019" y="5526372"/>
            <a:ext cx="2783365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0x75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4" name="AutoShape 381"/>
          <p:cNvSpPr>
            <a:spLocks noChangeArrowheads="1"/>
          </p:cNvSpPr>
          <p:nvPr/>
        </p:nvSpPr>
        <p:spPr bwMode="auto">
          <a:xfrm>
            <a:off x="6054434" y="3828312"/>
            <a:ext cx="782775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0x01</a:t>
            </a:r>
            <a:r>
              <a:rPr kumimoji="0" lang="es-ES" altLang="ja-JP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=ADD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363"/>
          <p:cNvGrpSpPr>
            <a:grpSpLocks/>
          </p:cNvGrpSpPr>
          <p:nvPr/>
        </p:nvGrpSpPr>
        <p:grpSpPr bwMode="auto">
          <a:xfrm>
            <a:off x="6020194" y="4093182"/>
            <a:ext cx="1149450" cy="190832"/>
            <a:chOff x="1253" y="4377"/>
            <a:chExt cx="1568" cy="454"/>
          </a:xfrm>
        </p:grpSpPr>
        <p:cxnSp>
          <p:nvCxnSpPr>
            <p:cNvPr id="356" name="AutoShape 364"/>
            <p:cNvCxnSpPr>
              <a:cxnSpLocks noChangeShapeType="1"/>
            </p:cNvCxnSpPr>
            <p:nvPr/>
          </p:nvCxnSpPr>
          <p:spPr bwMode="auto">
            <a:xfrm>
              <a:off x="1253" y="481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57" name="AutoShape 365"/>
            <p:cNvCxnSpPr>
              <a:cxnSpLocks noChangeShapeType="1"/>
            </p:cNvCxnSpPr>
            <p:nvPr/>
          </p:nvCxnSpPr>
          <p:spPr bwMode="auto">
            <a:xfrm rot="-5400000">
              <a:off x="1570" y="4604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 type="triangle" w="med" len="med"/>
            </a:ln>
          </p:spPr>
        </p:cxnSp>
        <p:cxnSp>
          <p:nvCxnSpPr>
            <p:cNvPr id="358" name="AutoShape 366"/>
            <p:cNvCxnSpPr>
              <a:cxnSpLocks noChangeShapeType="1"/>
            </p:cNvCxnSpPr>
            <p:nvPr/>
          </p:nvCxnSpPr>
          <p:spPr bwMode="auto">
            <a:xfrm>
              <a:off x="1783" y="4392"/>
              <a:ext cx="56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59" name="AutoShape 367"/>
            <p:cNvCxnSpPr>
              <a:cxnSpLocks noChangeShapeType="1"/>
            </p:cNvCxnSpPr>
            <p:nvPr/>
          </p:nvCxnSpPr>
          <p:spPr bwMode="auto">
            <a:xfrm rot="-5400000">
              <a:off x="2127" y="4591"/>
              <a:ext cx="39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60" name="AutoShape 368"/>
            <p:cNvCxnSpPr>
              <a:cxnSpLocks noChangeShapeType="1"/>
            </p:cNvCxnSpPr>
            <p:nvPr/>
          </p:nvCxnSpPr>
          <p:spPr bwMode="auto">
            <a:xfrm>
              <a:off x="2295" y="4809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grpSp>
        <p:nvGrpSpPr>
          <p:cNvPr id="12" name="Group 363"/>
          <p:cNvGrpSpPr>
            <a:grpSpLocks/>
          </p:cNvGrpSpPr>
          <p:nvPr/>
        </p:nvGrpSpPr>
        <p:grpSpPr bwMode="auto">
          <a:xfrm>
            <a:off x="6034710" y="4587267"/>
            <a:ext cx="1149450" cy="190832"/>
            <a:chOff x="1253" y="4377"/>
            <a:chExt cx="1568" cy="454"/>
          </a:xfrm>
        </p:grpSpPr>
        <p:cxnSp>
          <p:nvCxnSpPr>
            <p:cNvPr id="362" name="AutoShape 364"/>
            <p:cNvCxnSpPr>
              <a:cxnSpLocks noChangeShapeType="1"/>
            </p:cNvCxnSpPr>
            <p:nvPr/>
          </p:nvCxnSpPr>
          <p:spPr bwMode="auto">
            <a:xfrm>
              <a:off x="1253" y="481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63" name="AutoShape 365"/>
            <p:cNvCxnSpPr>
              <a:cxnSpLocks noChangeShapeType="1"/>
            </p:cNvCxnSpPr>
            <p:nvPr/>
          </p:nvCxnSpPr>
          <p:spPr bwMode="auto">
            <a:xfrm rot="-5400000">
              <a:off x="1570" y="4604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 type="triangle" w="med" len="med"/>
            </a:ln>
          </p:spPr>
        </p:cxnSp>
        <p:cxnSp>
          <p:nvCxnSpPr>
            <p:cNvPr id="364" name="AutoShape 366"/>
            <p:cNvCxnSpPr>
              <a:cxnSpLocks noChangeShapeType="1"/>
            </p:cNvCxnSpPr>
            <p:nvPr/>
          </p:nvCxnSpPr>
          <p:spPr bwMode="auto">
            <a:xfrm>
              <a:off x="1783" y="4392"/>
              <a:ext cx="56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65" name="AutoShape 367"/>
            <p:cNvCxnSpPr>
              <a:cxnSpLocks noChangeShapeType="1"/>
            </p:cNvCxnSpPr>
            <p:nvPr/>
          </p:nvCxnSpPr>
          <p:spPr bwMode="auto">
            <a:xfrm rot="-5400000">
              <a:off x="2127" y="4591"/>
              <a:ext cx="39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66" name="AutoShape 368"/>
            <p:cNvCxnSpPr>
              <a:cxnSpLocks noChangeShapeType="1"/>
            </p:cNvCxnSpPr>
            <p:nvPr/>
          </p:nvCxnSpPr>
          <p:spPr bwMode="auto">
            <a:xfrm>
              <a:off x="2295" y="4809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sp>
        <p:nvSpPr>
          <p:cNvPr id="367" name="AutoShape 381"/>
          <p:cNvSpPr>
            <a:spLocks noChangeArrowheads="1"/>
          </p:cNvSpPr>
          <p:nvPr/>
        </p:nvSpPr>
        <p:spPr bwMode="auto">
          <a:xfrm>
            <a:off x="6445820" y="5755833"/>
            <a:ext cx="1582563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0x00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" name="AutoShape 381"/>
          <p:cNvSpPr>
            <a:spLocks noChangeArrowheads="1"/>
          </p:cNvSpPr>
          <p:nvPr/>
        </p:nvSpPr>
        <p:spPr bwMode="auto">
          <a:xfrm>
            <a:off x="6456617" y="6027343"/>
            <a:ext cx="1571766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ES" sz="105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Z=1, C=1, V=1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375"/>
          <p:cNvGrpSpPr>
            <a:grpSpLocks/>
          </p:cNvGrpSpPr>
          <p:nvPr/>
        </p:nvGrpSpPr>
        <p:grpSpPr bwMode="auto">
          <a:xfrm>
            <a:off x="6614752" y="4320140"/>
            <a:ext cx="1221246" cy="220013"/>
            <a:chOff x="6662" y="660"/>
            <a:chExt cx="3074" cy="463"/>
          </a:xfrm>
          <a:solidFill>
            <a:schemeClr val="accent3">
              <a:lumMod val="40000"/>
              <a:lumOff val="60000"/>
            </a:schemeClr>
          </a:solidFill>
        </p:grpSpPr>
        <p:cxnSp>
          <p:nvCxnSpPr>
            <p:cNvPr id="370" name="AutoShape 376"/>
            <p:cNvCxnSpPr>
              <a:cxnSpLocks noChangeShapeType="1"/>
            </p:cNvCxnSpPr>
            <p:nvPr/>
          </p:nvCxnSpPr>
          <p:spPr bwMode="auto">
            <a:xfrm>
              <a:off x="6662" y="1096"/>
              <a:ext cx="526" cy="0"/>
            </a:xfrm>
            <a:prstGeom prst="straightConnector1">
              <a:avLst/>
            </a:prstGeom>
            <a:grp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71" name="AutoShape 377"/>
            <p:cNvCxnSpPr>
              <a:cxnSpLocks noChangeShapeType="1"/>
            </p:cNvCxnSpPr>
            <p:nvPr/>
          </p:nvCxnSpPr>
          <p:spPr bwMode="auto">
            <a:xfrm rot="-5400000">
              <a:off x="6979" y="896"/>
              <a:ext cx="454" cy="0"/>
            </a:xfrm>
            <a:prstGeom prst="straightConnector1">
              <a:avLst/>
            </a:prstGeom>
            <a:grp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72" name="AutoShape 378"/>
            <p:cNvCxnSpPr>
              <a:cxnSpLocks noChangeShapeType="1"/>
            </p:cNvCxnSpPr>
            <p:nvPr/>
          </p:nvCxnSpPr>
          <p:spPr bwMode="auto">
            <a:xfrm>
              <a:off x="7192" y="673"/>
              <a:ext cx="2041" cy="0"/>
            </a:xfrm>
            <a:prstGeom prst="straightConnector1">
              <a:avLst/>
            </a:prstGeom>
            <a:grp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73" name="AutoShape 379"/>
            <p:cNvCxnSpPr>
              <a:cxnSpLocks noChangeShapeType="1"/>
            </p:cNvCxnSpPr>
            <p:nvPr/>
          </p:nvCxnSpPr>
          <p:spPr bwMode="auto">
            <a:xfrm rot="-5400000">
              <a:off x="8983" y="887"/>
              <a:ext cx="454" cy="0"/>
            </a:xfrm>
            <a:prstGeom prst="straightConnector1">
              <a:avLst/>
            </a:prstGeom>
            <a:grp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74" name="AutoShape 380"/>
            <p:cNvCxnSpPr>
              <a:cxnSpLocks noChangeShapeType="1"/>
            </p:cNvCxnSpPr>
            <p:nvPr/>
          </p:nvCxnSpPr>
          <p:spPr bwMode="auto">
            <a:xfrm>
              <a:off x="9210" y="1105"/>
              <a:ext cx="526" cy="0"/>
            </a:xfrm>
            <a:prstGeom prst="straightConnector1">
              <a:avLst/>
            </a:prstGeom>
            <a:grp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grpSp>
        <p:nvGrpSpPr>
          <p:cNvPr id="131" name="Group 363"/>
          <p:cNvGrpSpPr>
            <a:grpSpLocks/>
          </p:cNvGrpSpPr>
          <p:nvPr/>
        </p:nvGrpSpPr>
        <p:grpSpPr bwMode="auto">
          <a:xfrm>
            <a:off x="6828045" y="2402519"/>
            <a:ext cx="1149450" cy="190832"/>
            <a:chOff x="1253" y="4377"/>
            <a:chExt cx="1568" cy="454"/>
          </a:xfrm>
          <a:solidFill>
            <a:schemeClr val="accent1">
              <a:lumMod val="40000"/>
              <a:lumOff val="60000"/>
            </a:schemeClr>
          </a:solidFill>
        </p:grpSpPr>
        <p:cxnSp>
          <p:nvCxnSpPr>
            <p:cNvPr id="132" name="AutoShape 364"/>
            <p:cNvCxnSpPr>
              <a:cxnSpLocks noChangeShapeType="1"/>
            </p:cNvCxnSpPr>
            <p:nvPr/>
          </p:nvCxnSpPr>
          <p:spPr bwMode="auto">
            <a:xfrm>
              <a:off x="1253" y="4815"/>
              <a:ext cx="526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33" name="AutoShape 365"/>
            <p:cNvCxnSpPr>
              <a:cxnSpLocks noChangeShapeType="1"/>
            </p:cNvCxnSpPr>
            <p:nvPr/>
          </p:nvCxnSpPr>
          <p:spPr bwMode="auto">
            <a:xfrm rot="-5400000">
              <a:off x="1570" y="4604"/>
              <a:ext cx="454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</p:cxnSp>
        <p:cxnSp>
          <p:nvCxnSpPr>
            <p:cNvPr id="134" name="AutoShape 366"/>
            <p:cNvCxnSpPr>
              <a:cxnSpLocks noChangeShapeType="1"/>
            </p:cNvCxnSpPr>
            <p:nvPr/>
          </p:nvCxnSpPr>
          <p:spPr bwMode="auto">
            <a:xfrm>
              <a:off x="1783" y="4392"/>
              <a:ext cx="567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35" name="AutoShape 367"/>
            <p:cNvCxnSpPr>
              <a:cxnSpLocks noChangeShapeType="1"/>
            </p:cNvCxnSpPr>
            <p:nvPr/>
          </p:nvCxnSpPr>
          <p:spPr bwMode="auto">
            <a:xfrm rot="-5400000">
              <a:off x="2127" y="4591"/>
              <a:ext cx="397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36" name="AutoShape 368"/>
            <p:cNvCxnSpPr>
              <a:cxnSpLocks noChangeShapeType="1"/>
            </p:cNvCxnSpPr>
            <p:nvPr/>
          </p:nvCxnSpPr>
          <p:spPr bwMode="auto">
            <a:xfrm>
              <a:off x="2295" y="4809"/>
              <a:ext cx="526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</p:grpSp>
      <p:sp>
        <p:nvSpPr>
          <p:cNvPr id="137" name="AutoShape 381"/>
          <p:cNvSpPr>
            <a:spLocks noChangeArrowheads="1"/>
          </p:cNvSpPr>
          <p:nvPr/>
        </p:nvSpPr>
        <p:spPr bwMode="auto">
          <a:xfrm>
            <a:off x="7230738" y="5289593"/>
            <a:ext cx="797646" cy="22753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0x00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8" name="Group 254"/>
          <p:cNvGrpSpPr>
            <a:grpSpLocks noChangeAspect="1"/>
          </p:cNvGrpSpPr>
          <p:nvPr/>
        </p:nvGrpSpPr>
        <p:grpSpPr bwMode="auto">
          <a:xfrm>
            <a:off x="179513" y="1495071"/>
            <a:ext cx="4392324" cy="1564059"/>
            <a:chOff x="1418" y="3027"/>
            <a:chExt cx="9605" cy="3421"/>
          </a:xfrm>
        </p:grpSpPr>
        <p:sp>
          <p:nvSpPr>
            <p:cNvPr id="139" name="AutoShape 331"/>
            <p:cNvSpPr>
              <a:spLocks noChangeArrowheads="1"/>
            </p:cNvSpPr>
            <p:nvPr/>
          </p:nvSpPr>
          <p:spPr bwMode="auto">
            <a:xfrm>
              <a:off x="2352" y="4484"/>
              <a:ext cx="1965" cy="196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0" name="Text Box 330"/>
            <p:cNvSpPr txBox="1">
              <a:spLocks noChangeArrowheads="1"/>
            </p:cNvSpPr>
            <p:nvPr/>
          </p:nvSpPr>
          <p:spPr bwMode="auto">
            <a:xfrm>
              <a:off x="2538" y="4859"/>
              <a:ext cx="1589" cy="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Banco</a:t>
              </a:r>
              <a:endParaRPr kumimoji="0" lang="es-ES_trad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de </a:t>
              </a:r>
              <a:endParaRPr kumimoji="0" lang="es-ES_trad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Registros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Line 329"/>
            <p:cNvSpPr>
              <a:spLocks noChangeShapeType="1"/>
            </p:cNvSpPr>
            <p:nvPr/>
          </p:nvSpPr>
          <p:spPr bwMode="auto">
            <a:xfrm flipV="1">
              <a:off x="1598" y="3027"/>
              <a:ext cx="8556" cy="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2" name="Line 328"/>
            <p:cNvSpPr>
              <a:spLocks noChangeShapeType="1"/>
            </p:cNvSpPr>
            <p:nvPr/>
          </p:nvSpPr>
          <p:spPr bwMode="auto">
            <a:xfrm>
              <a:off x="1979" y="5981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143" name="Group 325"/>
            <p:cNvGrpSpPr>
              <a:grpSpLocks/>
            </p:cNvGrpSpPr>
            <p:nvPr/>
          </p:nvGrpSpPr>
          <p:grpSpPr bwMode="auto">
            <a:xfrm>
              <a:off x="3006" y="3027"/>
              <a:ext cx="748" cy="1440"/>
              <a:chOff x="3006" y="3027"/>
              <a:chExt cx="748" cy="1440"/>
            </a:xfrm>
          </p:grpSpPr>
          <p:sp>
            <p:nvSpPr>
              <p:cNvPr id="210" name="Line 327"/>
              <p:cNvSpPr>
                <a:spLocks noChangeShapeType="1"/>
              </p:cNvSpPr>
              <p:nvPr/>
            </p:nvSpPr>
            <p:spPr bwMode="auto">
              <a:xfrm flipV="1">
                <a:off x="3006" y="3027"/>
                <a:ext cx="0" cy="1440"/>
              </a:xfrm>
              <a:prstGeom prst="line">
                <a:avLst/>
              </a:prstGeom>
              <a:noFill/>
              <a:ln w="635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Line 326"/>
              <p:cNvSpPr>
                <a:spLocks noChangeShapeType="1"/>
              </p:cNvSpPr>
              <p:nvPr/>
            </p:nvSpPr>
            <p:spPr bwMode="auto">
              <a:xfrm flipV="1">
                <a:off x="3754" y="3027"/>
                <a:ext cx="0" cy="1440"/>
              </a:xfrm>
              <a:prstGeom prst="line">
                <a:avLst/>
              </a:prstGeom>
              <a:noFill/>
              <a:ln w="635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144" name="Line 324"/>
            <p:cNvSpPr>
              <a:spLocks noChangeShapeType="1"/>
            </p:cNvSpPr>
            <p:nvPr/>
          </p:nvSpPr>
          <p:spPr bwMode="auto">
            <a:xfrm flipV="1">
              <a:off x="1979" y="5047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5" name="Line 323"/>
            <p:cNvSpPr>
              <a:spLocks noChangeShapeType="1"/>
            </p:cNvSpPr>
            <p:nvPr/>
          </p:nvSpPr>
          <p:spPr bwMode="auto">
            <a:xfrm flipH="1">
              <a:off x="2164" y="5888"/>
              <a:ext cx="9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6" name="Line 322"/>
            <p:cNvSpPr>
              <a:spLocks noChangeShapeType="1"/>
            </p:cNvSpPr>
            <p:nvPr/>
          </p:nvSpPr>
          <p:spPr bwMode="auto">
            <a:xfrm flipH="1" flipV="1">
              <a:off x="3754" y="4111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7" name="AutoShape 321"/>
            <p:cNvSpPr>
              <a:spLocks noChangeArrowheads="1"/>
            </p:cNvSpPr>
            <p:nvPr/>
          </p:nvSpPr>
          <p:spPr bwMode="auto">
            <a:xfrm>
              <a:off x="7509" y="3927"/>
              <a:ext cx="3269" cy="104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ALU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AutoShape 320"/>
            <p:cNvSpPr>
              <a:spLocks noChangeArrowheads="1"/>
            </p:cNvSpPr>
            <p:nvPr/>
          </p:nvSpPr>
          <p:spPr bwMode="auto">
            <a:xfrm flipV="1">
              <a:off x="8870" y="3927"/>
              <a:ext cx="468" cy="28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9" name="Text Box 319"/>
            <p:cNvSpPr txBox="1">
              <a:spLocks noChangeArrowheads="1"/>
            </p:cNvSpPr>
            <p:nvPr/>
          </p:nvSpPr>
          <p:spPr bwMode="auto">
            <a:xfrm>
              <a:off x="7509" y="3329"/>
              <a:ext cx="1124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Text Box 318"/>
            <p:cNvSpPr txBox="1">
              <a:spLocks noChangeArrowheads="1"/>
            </p:cNvSpPr>
            <p:nvPr/>
          </p:nvSpPr>
          <p:spPr bwMode="auto">
            <a:xfrm>
              <a:off x="7810" y="5367"/>
              <a:ext cx="1029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Line 317"/>
            <p:cNvSpPr>
              <a:spLocks noChangeShapeType="1"/>
            </p:cNvSpPr>
            <p:nvPr/>
          </p:nvSpPr>
          <p:spPr bwMode="auto">
            <a:xfrm flipV="1">
              <a:off x="6638" y="3027"/>
              <a:ext cx="17" cy="342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2" name="Line 316"/>
            <p:cNvSpPr>
              <a:spLocks noChangeShapeType="1"/>
            </p:cNvSpPr>
            <p:nvPr/>
          </p:nvSpPr>
          <p:spPr bwMode="auto">
            <a:xfrm flipH="1">
              <a:off x="5918" y="3386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3" name="Line 315"/>
            <p:cNvSpPr>
              <a:spLocks noChangeShapeType="1"/>
            </p:cNvSpPr>
            <p:nvPr/>
          </p:nvSpPr>
          <p:spPr bwMode="auto">
            <a:xfrm flipH="1">
              <a:off x="5918" y="3387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4" name="Line 314"/>
            <p:cNvSpPr>
              <a:spLocks noChangeShapeType="1"/>
            </p:cNvSpPr>
            <p:nvPr/>
          </p:nvSpPr>
          <p:spPr bwMode="auto">
            <a:xfrm>
              <a:off x="5917" y="3955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5" name="Line 313"/>
            <p:cNvSpPr>
              <a:spLocks noChangeShapeType="1"/>
            </p:cNvSpPr>
            <p:nvPr/>
          </p:nvSpPr>
          <p:spPr bwMode="auto">
            <a:xfrm flipH="1" flipV="1">
              <a:off x="5918" y="4287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6" name="Line 312"/>
            <p:cNvSpPr>
              <a:spLocks noChangeShapeType="1"/>
            </p:cNvSpPr>
            <p:nvPr/>
          </p:nvSpPr>
          <p:spPr bwMode="auto">
            <a:xfrm flipV="1">
              <a:off x="4878" y="3768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7" name="Line 311"/>
            <p:cNvSpPr>
              <a:spLocks noChangeShapeType="1"/>
            </p:cNvSpPr>
            <p:nvPr/>
          </p:nvSpPr>
          <p:spPr bwMode="auto">
            <a:xfrm flipV="1">
              <a:off x="5558" y="4107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8" name="Text Box 310"/>
            <p:cNvSpPr txBox="1">
              <a:spLocks noChangeArrowheads="1"/>
            </p:cNvSpPr>
            <p:nvPr/>
          </p:nvSpPr>
          <p:spPr bwMode="auto">
            <a:xfrm>
              <a:off x="5251" y="3580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Ri0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Text Box 309"/>
            <p:cNvSpPr txBox="1">
              <a:spLocks noChangeArrowheads="1"/>
            </p:cNvSpPr>
            <p:nvPr/>
          </p:nvSpPr>
          <p:spPr bwMode="auto">
            <a:xfrm>
              <a:off x="4317" y="3559"/>
              <a:ext cx="88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Ri0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Text Box 308"/>
            <p:cNvSpPr txBox="1">
              <a:spLocks noChangeArrowheads="1"/>
            </p:cNvSpPr>
            <p:nvPr/>
          </p:nvSpPr>
          <p:spPr bwMode="auto">
            <a:xfrm>
              <a:off x="5253" y="3890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" name="Line 307"/>
            <p:cNvSpPr>
              <a:spLocks noChangeShapeType="1"/>
            </p:cNvSpPr>
            <p:nvPr/>
          </p:nvSpPr>
          <p:spPr bwMode="auto">
            <a:xfrm flipV="1">
              <a:off x="8070" y="3027"/>
              <a:ext cx="8" cy="302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2" name="Line 306"/>
            <p:cNvSpPr>
              <a:spLocks noChangeShapeType="1"/>
            </p:cNvSpPr>
            <p:nvPr/>
          </p:nvSpPr>
          <p:spPr bwMode="auto">
            <a:xfrm flipH="1" flipV="1">
              <a:off x="8078" y="3747"/>
              <a:ext cx="1" cy="18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3" name="Line 305"/>
            <p:cNvSpPr>
              <a:spLocks noChangeShapeType="1"/>
            </p:cNvSpPr>
            <p:nvPr/>
          </p:nvSpPr>
          <p:spPr bwMode="auto">
            <a:xfrm flipV="1">
              <a:off x="7136" y="3516"/>
              <a:ext cx="37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4" name="Text Box 304"/>
            <p:cNvSpPr txBox="1">
              <a:spLocks noChangeArrowheads="1"/>
            </p:cNvSpPr>
            <p:nvPr/>
          </p:nvSpPr>
          <p:spPr bwMode="auto">
            <a:xfrm>
              <a:off x="6615" y="3329"/>
              <a:ext cx="787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RA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Line 303"/>
            <p:cNvSpPr>
              <a:spLocks noChangeShapeType="1"/>
            </p:cNvSpPr>
            <p:nvPr/>
          </p:nvSpPr>
          <p:spPr bwMode="auto">
            <a:xfrm flipV="1">
              <a:off x="8438" y="5007"/>
              <a:ext cx="1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6" name="Line 302"/>
            <p:cNvSpPr>
              <a:spLocks noChangeShapeType="1"/>
            </p:cNvSpPr>
            <p:nvPr/>
          </p:nvSpPr>
          <p:spPr bwMode="auto">
            <a:xfrm>
              <a:off x="6638" y="6447"/>
              <a:ext cx="1783" cy="1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7" name="Line 301"/>
            <p:cNvSpPr>
              <a:spLocks noChangeShapeType="1"/>
            </p:cNvSpPr>
            <p:nvPr/>
          </p:nvSpPr>
          <p:spPr bwMode="auto">
            <a:xfrm flipH="1" flipV="1">
              <a:off x="8438" y="5727"/>
              <a:ext cx="1" cy="72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8" name="Line 300"/>
            <p:cNvSpPr>
              <a:spLocks noChangeShapeType="1"/>
            </p:cNvSpPr>
            <p:nvPr/>
          </p:nvSpPr>
          <p:spPr bwMode="auto">
            <a:xfrm flipV="1">
              <a:off x="7437" y="5553"/>
              <a:ext cx="37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9" name="Text Box 299"/>
            <p:cNvSpPr txBox="1">
              <a:spLocks noChangeArrowheads="1"/>
            </p:cNvSpPr>
            <p:nvPr/>
          </p:nvSpPr>
          <p:spPr bwMode="auto">
            <a:xfrm>
              <a:off x="6772" y="5367"/>
              <a:ext cx="97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Line 298"/>
            <p:cNvSpPr>
              <a:spLocks noChangeShapeType="1"/>
            </p:cNvSpPr>
            <p:nvPr/>
          </p:nvSpPr>
          <p:spPr bwMode="auto">
            <a:xfrm flipV="1">
              <a:off x="8085" y="6117"/>
              <a:ext cx="37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1" name="Text Box 297"/>
            <p:cNvSpPr txBox="1">
              <a:spLocks noChangeArrowheads="1"/>
            </p:cNvSpPr>
            <p:nvPr/>
          </p:nvSpPr>
          <p:spPr bwMode="auto">
            <a:xfrm>
              <a:off x="7402" y="5840"/>
              <a:ext cx="905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r>
                <a:rPr kumimoji="0" lang="es-ES_tradnl" sz="1000" b="0" i="0" u="none" strike="noStrike" cap="none" normalizeH="0" baseline="-30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Text Box 296"/>
            <p:cNvSpPr txBox="1">
              <a:spLocks noChangeArrowheads="1"/>
            </p:cNvSpPr>
            <p:nvPr/>
          </p:nvSpPr>
          <p:spPr bwMode="auto">
            <a:xfrm>
              <a:off x="1418" y="4859"/>
              <a:ext cx="630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Text Box 295"/>
            <p:cNvSpPr txBox="1">
              <a:spLocks noChangeArrowheads="1"/>
            </p:cNvSpPr>
            <p:nvPr/>
          </p:nvSpPr>
          <p:spPr bwMode="auto">
            <a:xfrm>
              <a:off x="4129" y="3923"/>
              <a:ext cx="709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TB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Text Box 294"/>
            <p:cNvSpPr txBox="1">
              <a:spLocks noChangeArrowheads="1"/>
            </p:cNvSpPr>
            <p:nvPr/>
          </p:nvSpPr>
          <p:spPr bwMode="auto">
            <a:xfrm>
              <a:off x="1575" y="5840"/>
              <a:ext cx="630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Text Box 293"/>
            <p:cNvSpPr txBox="1">
              <a:spLocks noChangeArrowheads="1"/>
            </p:cNvSpPr>
            <p:nvPr/>
          </p:nvSpPr>
          <p:spPr bwMode="auto">
            <a:xfrm>
              <a:off x="2725" y="4484"/>
              <a:ext cx="740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Ent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Text Box 292"/>
            <p:cNvSpPr txBox="1">
              <a:spLocks noChangeArrowheads="1"/>
            </p:cNvSpPr>
            <p:nvPr/>
          </p:nvSpPr>
          <p:spPr bwMode="auto">
            <a:xfrm>
              <a:off x="3568" y="4484"/>
              <a:ext cx="46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7" name="Group 288"/>
            <p:cNvGrpSpPr>
              <a:grpSpLocks/>
            </p:cNvGrpSpPr>
            <p:nvPr/>
          </p:nvGrpSpPr>
          <p:grpSpPr bwMode="auto">
            <a:xfrm>
              <a:off x="6948" y="4397"/>
              <a:ext cx="936" cy="498"/>
              <a:chOff x="3152" y="2251"/>
              <a:chExt cx="454" cy="242"/>
            </a:xfrm>
          </p:grpSpPr>
          <p:sp>
            <p:nvSpPr>
              <p:cNvPr id="207" name="Line 291"/>
              <p:cNvSpPr>
                <a:spLocks noChangeShapeType="1"/>
              </p:cNvSpPr>
              <p:nvPr/>
            </p:nvSpPr>
            <p:spPr bwMode="auto">
              <a:xfrm>
                <a:off x="3424" y="2342"/>
                <a:ext cx="182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Line 290"/>
              <p:cNvSpPr>
                <a:spLocks noChangeShapeType="1"/>
              </p:cNvSpPr>
              <p:nvPr/>
            </p:nvSpPr>
            <p:spPr bwMode="auto">
              <a:xfrm flipH="1">
                <a:off x="3514" y="2297"/>
                <a:ext cx="45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Text Box 289"/>
              <p:cNvSpPr txBox="1">
                <a:spLocks noChangeArrowheads="1"/>
              </p:cNvSpPr>
              <p:nvPr/>
            </p:nvSpPr>
            <p:spPr bwMode="auto">
              <a:xfrm>
                <a:off x="3152" y="2251"/>
                <a:ext cx="373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67483" tIns="33741" rIns="67483" bIns="3374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_tradnl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Op</a:t>
                </a:r>
                <a:endParaRPr kumimoji="0" lang="es-ES_tradn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8" name="Line 287"/>
            <p:cNvSpPr>
              <a:spLocks noChangeShapeType="1"/>
            </p:cNvSpPr>
            <p:nvPr/>
          </p:nvSpPr>
          <p:spPr bwMode="auto">
            <a:xfrm flipV="1">
              <a:off x="1958" y="3027"/>
              <a:ext cx="1" cy="5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9" name="Text Box 286"/>
            <p:cNvSpPr txBox="1">
              <a:spLocks noChangeArrowheads="1"/>
            </p:cNvSpPr>
            <p:nvPr/>
          </p:nvSpPr>
          <p:spPr bwMode="auto">
            <a:xfrm>
              <a:off x="1418" y="3567"/>
              <a:ext cx="1417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Datos Directos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Line 285"/>
            <p:cNvSpPr>
              <a:spLocks noChangeShapeType="1"/>
            </p:cNvSpPr>
            <p:nvPr/>
          </p:nvSpPr>
          <p:spPr bwMode="auto">
            <a:xfrm flipH="1">
              <a:off x="5894" y="4467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1" name="Line 284"/>
            <p:cNvSpPr>
              <a:spLocks noChangeShapeType="1"/>
            </p:cNvSpPr>
            <p:nvPr/>
          </p:nvSpPr>
          <p:spPr bwMode="auto">
            <a:xfrm flipH="1">
              <a:off x="5894" y="4468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2" name="Line 283"/>
            <p:cNvSpPr>
              <a:spLocks noChangeShapeType="1"/>
            </p:cNvSpPr>
            <p:nvPr/>
          </p:nvSpPr>
          <p:spPr bwMode="auto">
            <a:xfrm>
              <a:off x="5893" y="5036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3" name="Line 282"/>
            <p:cNvSpPr>
              <a:spLocks noChangeShapeType="1"/>
            </p:cNvSpPr>
            <p:nvPr/>
          </p:nvSpPr>
          <p:spPr bwMode="auto">
            <a:xfrm flipH="1" flipV="1">
              <a:off x="5894" y="5368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4" name="Line 281"/>
            <p:cNvSpPr>
              <a:spLocks noChangeShapeType="1"/>
            </p:cNvSpPr>
            <p:nvPr/>
          </p:nvSpPr>
          <p:spPr bwMode="auto">
            <a:xfrm flipV="1">
              <a:off x="4854" y="4849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5" name="Line 280"/>
            <p:cNvSpPr>
              <a:spLocks noChangeShapeType="1"/>
            </p:cNvSpPr>
            <p:nvPr/>
          </p:nvSpPr>
          <p:spPr bwMode="auto">
            <a:xfrm flipV="1">
              <a:off x="5534" y="5188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6" name="Text Box 279"/>
            <p:cNvSpPr txBox="1">
              <a:spLocks noChangeArrowheads="1"/>
            </p:cNvSpPr>
            <p:nvPr/>
          </p:nvSpPr>
          <p:spPr bwMode="auto">
            <a:xfrm>
              <a:off x="5227" y="4661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Ri1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Text Box 278"/>
            <p:cNvSpPr txBox="1">
              <a:spLocks noChangeArrowheads="1"/>
            </p:cNvSpPr>
            <p:nvPr/>
          </p:nvSpPr>
          <p:spPr bwMode="auto">
            <a:xfrm>
              <a:off x="4317" y="4640"/>
              <a:ext cx="8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Ri1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Text Box 277"/>
            <p:cNvSpPr txBox="1">
              <a:spLocks noChangeArrowheads="1"/>
            </p:cNvSpPr>
            <p:nvPr/>
          </p:nvSpPr>
          <p:spPr bwMode="auto">
            <a:xfrm>
              <a:off x="5197" y="4895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Line 276"/>
            <p:cNvSpPr>
              <a:spLocks noChangeShapeType="1"/>
            </p:cNvSpPr>
            <p:nvPr/>
          </p:nvSpPr>
          <p:spPr bwMode="auto">
            <a:xfrm flipH="1">
              <a:off x="5894" y="5511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0" name="Line 275"/>
            <p:cNvSpPr>
              <a:spLocks noChangeShapeType="1"/>
            </p:cNvSpPr>
            <p:nvPr/>
          </p:nvSpPr>
          <p:spPr bwMode="auto">
            <a:xfrm flipH="1">
              <a:off x="5894" y="5512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1" name="Line 274"/>
            <p:cNvSpPr>
              <a:spLocks noChangeShapeType="1"/>
            </p:cNvSpPr>
            <p:nvPr/>
          </p:nvSpPr>
          <p:spPr bwMode="auto">
            <a:xfrm>
              <a:off x="5893" y="6080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2" name="Line 273"/>
            <p:cNvSpPr>
              <a:spLocks noChangeShapeType="1"/>
            </p:cNvSpPr>
            <p:nvPr/>
          </p:nvSpPr>
          <p:spPr bwMode="auto">
            <a:xfrm flipH="1" flipV="1">
              <a:off x="5894" y="6412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3" name="Line 272"/>
            <p:cNvSpPr>
              <a:spLocks noChangeShapeType="1"/>
            </p:cNvSpPr>
            <p:nvPr/>
          </p:nvSpPr>
          <p:spPr bwMode="auto">
            <a:xfrm flipV="1">
              <a:off x="4854" y="5893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4" name="Line 271"/>
            <p:cNvSpPr>
              <a:spLocks noChangeShapeType="1"/>
            </p:cNvSpPr>
            <p:nvPr/>
          </p:nvSpPr>
          <p:spPr bwMode="auto">
            <a:xfrm flipV="1">
              <a:off x="5534" y="6232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5" name="Text Box 270"/>
            <p:cNvSpPr txBox="1">
              <a:spLocks noChangeArrowheads="1"/>
            </p:cNvSpPr>
            <p:nvPr/>
          </p:nvSpPr>
          <p:spPr bwMode="auto">
            <a:xfrm>
              <a:off x="5227" y="5705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Ri2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 Box 269"/>
            <p:cNvSpPr txBox="1">
              <a:spLocks noChangeArrowheads="1"/>
            </p:cNvSpPr>
            <p:nvPr/>
          </p:nvSpPr>
          <p:spPr bwMode="auto">
            <a:xfrm>
              <a:off x="4317" y="5685"/>
              <a:ext cx="88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Ri2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 Box 268"/>
            <p:cNvSpPr txBox="1">
              <a:spLocks noChangeArrowheads="1"/>
            </p:cNvSpPr>
            <p:nvPr/>
          </p:nvSpPr>
          <p:spPr bwMode="auto">
            <a:xfrm>
              <a:off x="5197" y="5997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 Box 267"/>
            <p:cNvSpPr txBox="1">
              <a:spLocks noChangeArrowheads="1"/>
            </p:cNvSpPr>
            <p:nvPr/>
          </p:nvSpPr>
          <p:spPr bwMode="auto">
            <a:xfrm>
              <a:off x="8978" y="5367"/>
              <a:ext cx="360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Z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 Box 266"/>
            <p:cNvSpPr txBox="1">
              <a:spLocks noChangeArrowheads="1"/>
            </p:cNvSpPr>
            <p:nvPr/>
          </p:nvSpPr>
          <p:spPr bwMode="auto">
            <a:xfrm>
              <a:off x="9338" y="5367"/>
              <a:ext cx="360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 Box 265"/>
            <p:cNvSpPr txBox="1">
              <a:spLocks noChangeArrowheads="1"/>
            </p:cNvSpPr>
            <p:nvPr/>
          </p:nvSpPr>
          <p:spPr bwMode="auto">
            <a:xfrm>
              <a:off x="9698" y="5367"/>
              <a:ext cx="388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1" name="Line 264"/>
            <p:cNvSpPr>
              <a:spLocks noChangeShapeType="1"/>
            </p:cNvSpPr>
            <p:nvPr/>
          </p:nvSpPr>
          <p:spPr bwMode="auto">
            <a:xfrm>
              <a:off x="915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2" name="Line 263"/>
            <p:cNvSpPr>
              <a:spLocks noChangeShapeType="1"/>
            </p:cNvSpPr>
            <p:nvPr/>
          </p:nvSpPr>
          <p:spPr bwMode="auto">
            <a:xfrm flipH="1" flipV="1">
              <a:off x="10058" y="5547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3" name="Text Box 262"/>
            <p:cNvSpPr txBox="1">
              <a:spLocks noChangeArrowheads="1"/>
            </p:cNvSpPr>
            <p:nvPr/>
          </p:nvSpPr>
          <p:spPr bwMode="auto">
            <a:xfrm>
              <a:off x="10418" y="5367"/>
              <a:ext cx="605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i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Line 261"/>
            <p:cNvSpPr>
              <a:spLocks noChangeShapeType="1"/>
            </p:cNvSpPr>
            <p:nvPr/>
          </p:nvSpPr>
          <p:spPr bwMode="auto">
            <a:xfrm>
              <a:off x="951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5" name="Line 260"/>
            <p:cNvSpPr>
              <a:spLocks noChangeShapeType="1"/>
            </p:cNvSpPr>
            <p:nvPr/>
          </p:nvSpPr>
          <p:spPr bwMode="auto">
            <a:xfrm>
              <a:off x="987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6" name="Line 258"/>
            <p:cNvSpPr>
              <a:spLocks noChangeShapeType="1"/>
            </p:cNvSpPr>
            <p:nvPr/>
          </p:nvSpPr>
          <p:spPr bwMode="auto">
            <a:xfrm flipV="1">
              <a:off x="10086" y="3028"/>
              <a:ext cx="8" cy="895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864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 animBg="1"/>
      <p:bldP spid="3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/>
                </a:solidFill>
              </a:rPr>
              <a:t>4. Guardar Resultado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>
          <a:xfrm>
            <a:off x="179512" y="3356992"/>
            <a:ext cx="4392488" cy="3024336"/>
          </a:xfrm>
        </p:spPr>
        <p:txBody>
          <a:bodyPr>
            <a:normAutofit/>
          </a:bodyPr>
          <a:lstStyle/>
          <a:p>
            <a:r>
              <a:rPr lang="es-ES" dirty="0"/>
              <a:t>Por último se captura el resultado en el registro destino.</a:t>
            </a:r>
          </a:p>
          <a:p>
            <a:endParaRPr lang="es-ES" dirty="0" smtClean="0"/>
          </a:p>
        </p:txBody>
      </p:sp>
      <p:sp>
        <p:nvSpPr>
          <p:cNvPr id="8396" name="Rectangle 20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31" name="23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91878"/>
              </p:ext>
            </p:extLst>
          </p:nvPr>
        </p:nvGraphicFramePr>
        <p:xfrm>
          <a:off x="4716017" y="1479142"/>
          <a:ext cx="4104457" cy="4764054"/>
        </p:xfrm>
        <a:graphic>
          <a:graphicData uri="http://schemas.openxmlformats.org/drawingml/2006/table">
            <a:tbl>
              <a:tblPr/>
              <a:tblGrid>
                <a:gridCol w="528215"/>
                <a:gridCol w="397025"/>
                <a:gridCol w="397456"/>
                <a:gridCol w="397456"/>
                <a:gridCol w="397456"/>
                <a:gridCol w="397025"/>
                <a:gridCol w="397456"/>
                <a:gridCol w="397456"/>
                <a:gridCol w="397456"/>
                <a:gridCol w="397456"/>
              </a:tblGrid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  <a:cs typeface="Times New Roman"/>
                        </a:rPr>
                        <a:t>CLK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Bus datos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SB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CRA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latin typeface="Arial"/>
                          <a:ea typeface="Calibri"/>
                          <a:cs typeface="Times New Roman"/>
                        </a:rPr>
                        <a:t>Op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  <a:cs typeface="Times New Roman"/>
                        </a:rPr>
                        <a:t>Ci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Arial"/>
                          <a:ea typeface="Calibri"/>
                          <a:cs typeface="Times New Roman"/>
                        </a:rPr>
                        <a:t>R2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 est.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25" name="Rectangle 3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5" name="Group 363"/>
          <p:cNvGrpSpPr>
            <a:grpSpLocks/>
          </p:cNvGrpSpPr>
          <p:nvPr/>
        </p:nvGrpSpPr>
        <p:grpSpPr bwMode="auto">
          <a:xfrm>
            <a:off x="5241815" y="3374883"/>
            <a:ext cx="1149450" cy="190832"/>
            <a:chOff x="1253" y="4377"/>
            <a:chExt cx="1568" cy="454"/>
          </a:xfrm>
        </p:grpSpPr>
        <p:cxnSp>
          <p:nvCxnSpPr>
            <p:cNvPr id="8556" name="AutoShape 364"/>
            <p:cNvCxnSpPr>
              <a:cxnSpLocks noChangeShapeType="1"/>
            </p:cNvCxnSpPr>
            <p:nvPr/>
          </p:nvCxnSpPr>
          <p:spPr bwMode="auto">
            <a:xfrm>
              <a:off x="1253" y="481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57" name="AutoShape 365"/>
            <p:cNvCxnSpPr>
              <a:cxnSpLocks noChangeShapeType="1"/>
            </p:cNvCxnSpPr>
            <p:nvPr/>
          </p:nvCxnSpPr>
          <p:spPr bwMode="auto">
            <a:xfrm rot="-5400000">
              <a:off x="1570" y="4604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 type="triangle" w="med" len="med"/>
            </a:ln>
          </p:spPr>
        </p:cxnSp>
        <p:cxnSp>
          <p:nvCxnSpPr>
            <p:cNvPr id="8558" name="AutoShape 366"/>
            <p:cNvCxnSpPr>
              <a:cxnSpLocks noChangeShapeType="1"/>
            </p:cNvCxnSpPr>
            <p:nvPr/>
          </p:nvCxnSpPr>
          <p:spPr bwMode="auto">
            <a:xfrm>
              <a:off x="1783" y="4392"/>
              <a:ext cx="56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59" name="AutoShape 367"/>
            <p:cNvCxnSpPr>
              <a:cxnSpLocks noChangeShapeType="1"/>
            </p:cNvCxnSpPr>
            <p:nvPr/>
          </p:nvCxnSpPr>
          <p:spPr bwMode="auto">
            <a:xfrm rot="-5400000">
              <a:off x="2127" y="4591"/>
              <a:ext cx="39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60" name="AutoShape 368"/>
            <p:cNvCxnSpPr>
              <a:cxnSpLocks noChangeShapeType="1"/>
            </p:cNvCxnSpPr>
            <p:nvPr/>
          </p:nvCxnSpPr>
          <p:spPr bwMode="auto">
            <a:xfrm>
              <a:off x="2295" y="4809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grpSp>
        <p:nvGrpSpPr>
          <p:cNvPr id="6" name="Group 375"/>
          <p:cNvGrpSpPr>
            <a:grpSpLocks/>
          </p:cNvGrpSpPr>
          <p:nvPr/>
        </p:nvGrpSpPr>
        <p:grpSpPr bwMode="auto">
          <a:xfrm>
            <a:off x="5022435" y="2630976"/>
            <a:ext cx="1221246" cy="220013"/>
            <a:chOff x="6662" y="660"/>
            <a:chExt cx="3074" cy="463"/>
          </a:xfrm>
        </p:grpSpPr>
        <p:cxnSp>
          <p:nvCxnSpPr>
            <p:cNvPr id="8568" name="AutoShape 376"/>
            <p:cNvCxnSpPr>
              <a:cxnSpLocks noChangeShapeType="1"/>
            </p:cNvCxnSpPr>
            <p:nvPr/>
          </p:nvCxnSpPr>
          <p:spPr bwMode="auto">
            <a:xfrm>
              <a:off x="6662" y="1096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69" name="AutoShape 377"/>
            <p:cNvCxnSpPr>
              <a:cxnSpLocks noChangeShapeType="1"/>
            </p:cNvCxnSpPr>
            <p:nvPr/>
          </p:nvCxnSpPr>
          <p:spPr bwMode="auto">
            <a:xfrm rot="-5400000">
              <a:off x="6979" y="896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70" name="AutoShape 378"/>
            <p:cNvCxnSpPr>
              <a:cxnSpLocks noChangeShapeType="1"/>
            </p:cNvCxnSpPr>
            <p:nvPr/>
          </p:nvCxnSpPr>
          <p:spPr bwMode="auto">
            <a:xfrm>
              <a:off x="7192" y="673"/>
              <a:ext cx="2041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71" name="AutoShape 379"/>
            <p:cNvCxnSpPr>
              <a:cxnSpLocks noChangeShapeType="1"/>
            </p:cNvCxnSpPr>
            <p:nvPr/>
          </p:nvCxnSpPr>
          <p:spPr bwMode="auto">
            <a:xfrm rot="-5400000">
              <a:off x="8983" y="887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72" name="AutoShape 380"/>
            <p:cNvCxnSpPr>
              <a:cxnSpLocks noChangeShapeType="1"/>
            </p:cNvCxnSpPr>
            <p:nvPr/>
          </p:nvCxnSpPr>
          <p:spPr bwMode="auto">
            <a:xfrm>
              <a:off x="9210" y="110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sp>
        <p:nvSpPr>
          <p:cNvPr id="8573" name="AutoShape 381"/>
          <p:cNvSpPr>
            <a:spLocks noChangeArrowheads="1"/>
          </p:cNvSpPr>
          <p:nvPr/>
        </p:nvSpPr>
        <p:spPr bwMode="auto">
          <a:xfrm>
            <a:off x="5242342" y="1754886"/>
            <a:ext cx="787179" cy="310426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0x88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8" name="AutoShape 381"/>
          <p:cNvSpPr>
            <a:spLocks noChangeArrowheads="1"/>
          </p:cNvSpPr>
          <p:nvPr/>
        </p:nvSpPr>
        <p:spPr bwMode="auto">
          <a:xfrm>
            <a:off x="6040866" y="1755644"/>
            <a:ext cx="787179" cy="310426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0x75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" name="AutoShape 381"/>
          <p:cNvSpPr>
            <a:spLocks noChangeArrowheads="1"/>
          </p:cNvSpPr>
          <p:nvPr/>
        </p:nvSpPr>
        <p:spPr bwMode="auto">
          <a:xfrm>
            <a:off x="6837148" y="1760709"/>
            <a:ext cx="787179" cy="310426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0x00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AutoShape 381"/>
          <p:cNvSpPr>
            <a:spLocks noChangeArrowheads="1"/>
          </p:cNvSpPr>
          <p:nvPr/>
        </p:nvSpPr>
        <p:spPr bwMode="auto">
          <a:xfrm>
            <a:off x="5253687" y="2112695"/>
            <a:ext cx="787179" cy="22193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ES" sz="11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1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1" name="AutoShape 381"/>
          <p:cNvSpPr>
            <a:spLocks noChangeArrowheads="1"/>
          </p:cNvSpPr>
          <p:nvPr/>
        </p:nvSpPr>
        <p:spPr bwMode="auto">
          <a:xfrm>
            <a:off x="6848392" y="2126190"/>
            <a:ext cx="787179" cy="22193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ES" sz="11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2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375"/>
          <p:cNvGrpSpPr>
            <a:grpSpLocks/>
          </p:cNvGrpSpPr>
          <p:nvPr/>
        </p:nvGrpSpPr>
        <p:grpSpPr bwMode="auto">
          <a:xfrm>
            <a:off x="5811223" y="3103903"/>
            <a:ext cx="1221246" cy="220013"/>
            <a:chOff x="6662" y="660"/>
            <a:chExt cx="3074" cy="463"/>
          </a:xfrm>
        </p:grpSpPr>
        <p:cxnSp>
          <p:nvCxnSpPr>
            <p:cNvPr id="344" name="AutoShape 376"/>
            <p:cNvCxnSpPr>
              <a:cxnSpLocks noChangeShapeType="1"/>
            </p:cNvCxnSpPr>
            <p:nvPr/>
          </p:nvCxnSpPr>
          <p:spPr bwMode="auto">
            <a:xfrm>
              <a:off x="6662" y="1096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45" name="AutoShape 377"/>
            <p:cNvCxnSpPr>
              <a:cxnSpLocks noChangeShapeType="1"/>
            </p:cNvCxnSpPr>
            <p:nvPr/>
          </p:nvCxnSpPr>
          <p:spPr bwMode="auto">
            <a:xfrm rot="-5400000">
              <a:off x="6979" y="896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46" name="AutoShape 378"/>
            <p:cNvCxnSpPr>
              <a:cxnSpLocks noChangeShapeType="1"/>
            </p:cNvCxnSpPr>
            <p:nvPr/>
          </p:nvCxnSpPr>
          <p:spPr bwMode="auto">
            <a:xfrm>
              <a:off x="7192" y="673"/>
              <a:ext cx="2041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47" name="AutoShape 379"/>
            <p:cNvCxnSpPr>
              <a:cxnSpLocks noChangeShapeType="1"/>
            </p:cNvCxnSpPr>
            <p:nvPr/>
          </p:nvCxnSpPr>
          <p:spPr bwMode="auto">
            <a:xfrm rot="-5400000">
              <a:off x="8983" y="887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48" name="AutoShape 380"/>
            <p:cNvCxnSpPr>
              <a:cxnSpLocks noChangeShapeType="1"/>
            </p:cNvCxnSpPr>
            <p:nvPr/>
          </p:nvCxnSpPr>
          <p:spPr bwMode="auto">
            <a:xfrm>
              <a:off x="9210" y="110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sp>
        <p:nvSpPr>
          <p:cNvPr id="350" name="AutoShape 381"/>
          <p:cNvSpPr>
            <a:spLocks noChangeArrowheads="1"/>
          </p:cNvSpPr>
          <p:nvPr/>
        </p:nvSpPr>
        <p:spPr bwMode="auto">
          <a:xfrm>
            <a:off x="5647276" y="5033846"/>
            <a:ext cx="2381108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0x88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3" name="AutoShape 381"/>
          <p:cNvSpPr>
            <a:spLocks noChangeArrowheads="1"/>
          </p:cNvSpPr>
          <p:nvPr/>
        </p:nvSpPr>
        <p:spPr bwMode="auto">
          <a:xfrm>
            <a:off x="5245019" y="5526372"/>
            <a:ext cx="2783365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0x75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4" name="AutoShape 381"/>
          <p:cNvSpPr>
            <a:spLocks noChangeArrowheads="1"/>
          </p:cNvSpPr>
          <p:nvPr/>
        </p:nvSpPr>
        <p:spPr bwMode="auto">
          <a:xfrm>
            <a:off x="6054434" y="3828312"/>
            <a:ext cx="782775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0x01</a:t>
            </a:r>
            <a:r>
              <a:rPr kumimoji="0" lang="es-ES" altLang="ja-JP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=ADD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363"/>
          <p:cNvGrpSpPr>
            <a:grpSpLocks/>
          </p:cNvGrpSpPr>
          <p:nvPr/>
        </p:nvGrpSpPr>
        <p:grpSpPr bwMode="auto">
          <a:xfrm>
            <a:off x="6020194" y="4093182"/>
            <a:ext cx="1149450" cy="190832"/>
            <a:chOff x="1253" y="4377"/>
            <a:chExt cx="1568" cy="454"/>
          </a:xfrm>
        </p:grpSpPr>
        <p:cxnSp>
          <p:nvCxnSpPr>
            <p:cNvPr id="356" name="AutoShape 364"/>
            <p:cNvCxnSpPr>
              <a:cxnSpLocks noChangeShapeType="1"/>
            </p:cNvCxnSpPr>
            <p:nvPr/>
          </p:nvCxnSpPr>
          <p:spPr bwMode="auto">
            <a:xfrm>
              <a:off x="1253" y="481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57" name="AutoShape 365"/>
            <p:cNvCxnSpPr>
              <a:cxnSpLocks noChangeShapeType="1"/>
            </p:cNvCxnSpPr>
            <p:nvPr/>
          </p:nvCxnSpPr>
          <p:spPr bwMode="auto">
            <a:xfrm rot="-5400000">
              <a:off x="1570" y="4604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 type="triangle" w="med" len="med"/>
            </a:ln>
          </p:spPr>
        </p:cxnSp>
        <p:cxnSp>
          <p:nvCxnSpPr>
            <p:cNvPr id="358" name="AutoShape 366"/>
            <p:cNvCxnSpPr>
              <a:cxnSpLocks noChangeShapeType="1"/>
            </p:cNvCxnSpPr>
            <p:nvPr/>
          </p:nvCxnSpPr>
          <p:spPr bwMode="auto">
            <a:xfrm>
              <a:off x="1783" y="4392"/>
              <a:ext cx="56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59" name="AutoShape 367"/>
            <p:cNvCxnSpPr>
              <a:cxnSpLocks noChangeShapeType="1"/>
            </p:cNvCxnSpPr>
            <p:nvPr/>
          </p:nvCxnSpPr>
          <p:spPr bwMode="auto">
            <a:xfrm rot="-5400000">
              <a:off x="2127" y="4591"/>
              <a:ext cx="39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60" name="AutoShape 368"/>
            <p:cNvCxnSpPr>
              <a:cxnSpLocks noChangeShapeType="1"/>
            </p:cNvCxnSpPr>
            <p:nvPr/>
          </p:nvCxnSpPr>
          <p:spPr bwMode="auto">
            <a:xfrm>
              <a:off x="2295" y="4809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grpSp>
        <p:nvGrpSpPr>
          <p:cNvPr id="12" name="Group 363"/>
          <p:cNvGrpSpPr>
            <a:grpSpLocks/>
          </p:cNvGrpSpPr>
          <p:nvPr/>
        </p:nvGrpSpPr>
        <p:grpSpPr bwMode="auto">
          <a:xfrm>
            <a:off x="6034710" y="4587267"/>
            <a:ext cx="1149450" cy="190832"/>
            <a:chOff x="1253" y="4377"/>
            <a:chExt cx="1568" cy="454"/>
          </a:xfrm>
        </p:grpSpPr>
        <p:cxnSp>
          <p:nvCxnSpPr>
            <p:cNvPr id="362" name="AutoShape 364"/>
            <p:cNvCxnSpPr>
              <a:cxnSpLocks noChangeShapeType="1"/>
            </p:cNvCxnSpPr>
            <p:nvPr/>
          </p:nvCxnSpPr>
          <p:spPr bwMode="auto">
            <a:xfrm>
              <a:off x="1253" y="481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63" name="AutoShape 365"/>
            <p:cNvCxnSpPr>
              <a:cxnSpLocks noChangeShapeType="1"/>
            </p:cNvCxnSpPr>
            <p:nvPr/>
          </p:nvCxnSpPr>
          <p:spPr bwMode="auto">
            <a:xfrm rot="-5400000">
              <a:off x="1570" y="4604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 type="triangle" w="med" len="med"/>
            </a:ln>
          </p:spPr>
        </p:cxnSp>
        <p:cxnSp>
          <p:nvCxnSpPr>
            <p:cNvPr id="364" name="AutoShape 366"/>
            <p:cNvCxnSpPr>
              <a:cxnSpLocks noChangeShapeType="1"/>
            </p:cNvCxnSpPr>
            <p:nvPr/>
          </p:nvCxnSpPr>
          <p:spPr bwMode="auto">
            <a:xfrm>
              <a:off x="1783" y="4392"/>
              <a:ext cx="56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65" name="AutoShape 367"/>
            <p:cNvCxnSpPr>
              <a:cxnSpLocks noChangeShapeType="1"/>
            </p:cNvCxnSpPr>
            <p:nvPr/>
          </p:nvCxnSpPr>
          <p:spPr bwMode="auto">
            <a:xfrm rot="-5400000">
              <a:off x="2127" y="4591"/>
              <a:ext cx="397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66" name="AutoShape 368"/>
            <p:cNvCxnSpPr>
              <a:cxnSpLocks noChangeShapeType="1"/>
            </p:cNvCxnSpPr>
            <p:nvPr/>
          </p:nvCxnSpPr>
          <p:spPr bwMode="auto">
            <a:xfrm>
              <a:off x="2295" y="4809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sp>
        <p:nvSpPr>
          <p:cNvPr id="367" name="AutoShape 381"/>
          <p:cNvSpPr>
            <a:spLocks noChangeArrowheads="1"/>
          </p:cNvSpPr>
          <p:nvPr/>
        </p:nvSpPr>
        <p:spPr bwMode="auto">
          <a:xfrm>
            <a:off x="6445820" y="5755833"/>
            <a:ext cx="1582563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0x00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" name="AutoShape 381"/>
          <p:cNvSpPr>
            <a:spLocks noChangeArrowheads="1"/>
          </p:cNvSpPr>
          <p:nvPr/>
        </p:nvSpPr>
        <p:spPr bwMode="auto">
          <a:xfrm>
            <a:off x="6456617" y="6027343"/>
            <a:ext cx="1571766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ES" sz="105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Z=1, C=1, V=1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375"/>
          <p:cNvGrpSpPr>
            <a:grpSpLocks/>
          </p:cNvGrpSpPr>
          <p:nvPr/>
        </p:nvGrpSpPr>
        <p:grpSpPr bwMode="auto">
          <a:xfrm>
            <a:off x="6614752" y="4320140"/>
            <a:ext cx="1221246" cy="220013"/>
            <a:chOff x="6662" y="660"/>
            <a:chExt cx="3074" cy="463"/>
          </a:xfrm>
          <a:solidFill>
            <a:schemeClr val="accent3">
              <a:lumMod val="40000"/>
              <a:lumOff val="60000"/>
            </a:schemeClr>
          </a:solidFill>
        </p:grpSpPr>
        <p:cxnSp>
          <p:nvCxnSpPr>
            <p:cNvPr id="370" name="AutoShape 376"/>
            <p:cNvCxnSpPr>
              <a:cxnSpLocks noChangeShapeType="1"/>
            </p:cNvCxnSpPr>
            <p:nvPr/>
          </p:nvCxnSpPr>
          <p:spPr bwMode="auto">
            <a:xfrm>
              <a:off x="6662" y="1096"/>
              <a:ext cx="526" cy="0"/>
            </a:xfrm>
            <a:prstGeom prst="straightConnector1">
              <a:avLst/>
            </a:prstGeom>
            <a:grp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71" name="AutoShape 377"/>
            <p:cNvCxnSpPr>
              <a:cxnSpLocks noChangeShapeType="1"/>
            </p:cNvCxnSpPr>
            <p:nvPr/>
          </p:nvCxnSpPr>
          <p:spPr bwMode="auto">
            <a:xfrm rot="-5400000">
              <a:off x="6979" y="896"/>
              <a:ext cx="454" cy="0"/>
            </a:xfrm>
            <a:prstGeom prst="straightConnector1">
              <a:avLst/>
            </a:prstGeom>
            <a:grp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72" name="AutoShape 378"/>
            <p:cNvCxnSpPr>
              <a:cxnSpLocks noChangeShapeType="1"/>
            </p:cNvCxnSpPr>
            <p:nvPr/>
          </p:nvCxnSpPr>
          <p:spPr bwMode="auto">
            <a:xfrm>
              <a:off x="7192" y="673"/>
              <a:ext cx="2041" cy="0"/>
            </a:xfrm>
            <a:prstGeom prst="straightConnector1">
              <a:avLst/>
            </a:prstGeom>
            <a:grp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73" name="AutoShape 379"/>
            <p:cNvCxnSpPr>
              <a:cxnSpLocks noChangeShapeType="1"/>
            </p:cNvCxnSpPr>
            <p:nvPr/>
          </p:nvCxnSpPr>
          <p:spPr bwMode="auto">
            <a:xfrm rot="-5400000">
              <a:off x="8983" y="887"/>
              <a:ext cx="454" cy="0"/>
            </a:xfrm>
            <a:prstGeom prst="straightConnector1">
              <a:avLst/>
            </a:prstGeom>
            <a:grp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374" name="AutoShape 380"/>
            <p:cNvCxnSpPr>
              <a:cxnSpLocks noChangeShapeType="1"/>
            </p:cNvCxnSpPr>
            <p:nvPr/>
          </p:nvCxnSpPr>
          <p:spPr bwMode="auto">
            <a:xfrm>
              <a:off x="9210" y="1105"/>
              <a:ext cx="526" cy="0"/>
            </a:xfrm>
            <a:prstGeom prst="straightConnector1">
              <a:avLst/>
            </a:prstGeom>
            <a:grp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grpSp>
        <p:nvGrpSpPr>
          <p:cNvPr id="131" name="Group 363"/>
          <p:cNvGrpSpPr>
            <a:grpSpLocks/>
          </p:cNvGrpSpPr>
          <p:nvPr/>
        </p:nvGrpSpPr>
        <p:grpSpPr bwMode="auto">
          <a:xfrm>
            <a:off x="6828045" y="2385890"/>
            <a:ext cx="1149450" cy="190832"/>
            <a:chOff x="1253" y="4377"/>
            <a:chExt cx="1568" cy="454"/>
          </a:xfrm>
          <a:solidFill>
            <a:schemeClr val="accent1">
              <a:lumMod val="40000"/>
              <a:lumOff val="60000"/>
            </a:schemeClr>
          </a:solidFill>
        </p:grpSpPr>
        <p:cxnSp>
          <p:nvCxnSpPr>
            <p:cNvPr id="132" name="AutoShape 364"/>
            <p:cNvCxnSpPr>
              <a:cxnSpLocks noChangeShapeType="1"/>
            </p:cNvCxnSpPr>
            <p:nvPr/>
          </p:nvCxnSpPr>
          <p:spPr bwMode="auto">
            <a:xfrm>
              <a:off x="1253" y="4815"/>
              <a:ext cx="526" cy="0"/>
            </a:xfrm>
            <a:prstGeom prst="straightConnector1">
              <a:avLst/>
            </a:prstGeom>
            <a:grp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133" name="AutoShape 365"/>
            <p:cNvCxnSpPr>
              <a:cxnSpLocks noChangeShapeType="1"/>
            </p:cNvCxnSpPr>
            <p:nvPr/>
          </p:nvCxnSpPr>
          <p:spPr bwMode="auto">
            <a:xfrm rot="-5400000">
              <a:off x="1570" y="4604"/>
              <a:ext cx="454" cy="0"/>
            </a:xfrm>
            <a:prstGeom prst="straightConnector1">
              <a:avLst/>
            </a:prstGeom>
            <a:grpFill/>
            <a:ln w="38100">
              <a:solidFill>
                <a:schemeClr val="accent3"/>
              </a:solidFill>
              <a:round/>
              <a:headEnd/>
              <a:tailEnd type="triangle" w="med" len="med"/>
            </a:ln>
          </p:spPr>
        </p:cxnSp>
        <p:cxnSp>
          <p:nvCxnSpPr>
            <p:cNvPr id="134" name="AutoShape 366"/>
            <p:cNvCxnSpPr>
              <a:cxnSpLocks noChangeShapeType="1"/>
            </p:cNvCxnSpPr>
            <p:nvPr/>
          </p:nvCxnSpPr>
          <p:spPr bwMode="auto">
            <a:xfrm>
              <a:off x="1783" y="4392"/>
              <a:ext cx="567" cy="0"/>
            </a:xfrm>
            <a:prstGeom prst="straightConnector1">
              <a:avLst/>
            </a:prstGeom>
            <a:grp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135" name="AutoShape 367"/>
            <p:cNvCxnSpPr>
              <a:cxnSpLocks noChangeShapeType="1"/>
            </p:cNvCxnSpPr>
            <p:nvPr/>
          </p:nvCxnSpPr>
          <p:spPr bwMode="auto">
            <a:xfrm rot="-5400000">
              <a:off x="2127" y="4591"/>
              <a:ext cx="397" cy="0"/>
            </a:xfrm>
            <a:prstGeom prst="straightConnector1">
              <a:avLst/>
            </a:prstGeom>
            <a:grp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136" name="AutoShape 368"/>
            <p:cNvCxnSpPr>
              <a:cxnSpLocks noChangeShapeType="1"/>
            </p:cNvCxnSpPr>
            <p:nvPr/>
          </p:nvCxnSpPr>
          <p:spPr bwMode="auto">
            <a:xfrm>
              <a:off x="2295" y="4809"/>
              <a:ext cx="526" cy="0"/>
            </a:xfrm>
            <a:prstGeom prst="straightConnector1">
              <a:avLst/>
            </a:prstGeom>
            <a:grp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sp>
        <p:nvSpPr>
          <p:cNvPr id="137" name="AutoShape 381"/>
          <p:cNvSpPr>
            <a:spLocks noChangeArrowheads="1"/>
          </p:cNvSpPr>
          <p:nvPr/>
        </p:nvSpPr>
        <p:spPr bwMode="auto">
          <a:xfrm>
            <a:off x="7230738" y="5289593"/>
            <a:ext cx="797646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0x00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8" name="Group 254"/>
          <p:cNvGrpSpPr>
            <a:grpSpLocks noChangeAspect="1"/>
          </p:cNvGrpSpPr>
          <p:nvPr/>
        </p:nvGrpSpPr>
        <p:grpSpPr bwMode="auto">
          <a:xfrm>
            <a:off x="179513" y="1495071"/>
            <a:ext cx="4392324" cy="1564059"/>
            <a:chOff x="1418" y="3027"/>
            <a:chExt cx="9605" cy="3421"/>
          </a:xfrm>
        </p:grpSpPr>
        <p:sp>
          <p:nvSpPr>
            <p:cNvPr id="139" name="AutoShape 331"/>
            <p:cNvSpPr>
              <a:spLocks noChangeArrowheads="1"/>
            </p:cNvSpPr>
            <p:nvPr/>
          </p:nvSpPr>
          <p:spPr bwMode="auto">
            <a:xfrm>
              <a:off x="2352" y="4484"/>
              <a:ext cx="1965" cy="196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0" name="Text Box 330"/>
            <p:cNvSpPr txBox="1">
              <a:spLocks noChangeArrowheads="1"/>
            </p:cNvSpPr>
            <p:nvPr/>
          </p:nvSpPr>
          <p:spPr bwMode="auto">
            <a:xfrm>
              <a:off x="2538" y="4859"/>
              <a:ext cx="1589" cy="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Banco</a:t>
              </a:r>
              <a:endParaRPr kumimoji="0" lang="es-ES_trad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de </a:t>
              </a:r>
              <a:endParaRPr kumimoji="0" lang="es-ES_trad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Registros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Line 329"/>
            <p:cNvSpPr>
              <a:spLocks noChangeShapeType="1"/>
            </p:cNvSpPr>
            <p:nvPr/>
          </p:nvSpPr>
          <p:spPr bwMode="auto">
            <a:xfrm flipV="1">
              <a:off x="1598" y="3027"/>
              <a:ext cx="8556" cy="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2" name="Line 328"/>
            <p:cNvSpPr>
              <a:spLocks noChangeShapeType="1"/>
            </p:cNvSpPr>
            <p:nvPr/>
          </p:nvSpPr>
          <p:spPr bwMode="auto">
            <a:xfrm>
              <a:off x="1979" y="5981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143" name="Group 325"/>
            <p:cNvGrpSpPr>
              <a:grpSpLocks/>
            </p:cNvGrpSpPr>
            <p:nvPr/>
          </p:nvGrpSpPr>
          <p:grpSpPr bwMode="auto">
            <a:xfrm>
              <a:off x="3006" y="3027"/>
              <a:ext cx="748" cy="1440"/>
              <a:chOff x="3006" y="3027"/>
              <a:chExt cx="748" cy="1440"/>
            </a:xfrm>
          </p:grpSpPr>
          <p:sp>
            <p:nvSpPr>
              <p:cNvPr id="210" name="Line 327"/>
              <p:cNvSpPr>
                <a:spLocks noChangeShapeType="1"/>
              </p:cNvSpPr>
              <p:nvPr/>
            </p:nvSpPr>
            <p:spPr bwMode="auto">
              <a:xfrm flipV="1">
                <a:off x="3006" y="3027"/>
                <a:ext cx="0" cy="1440"/>
              </a:xfrm>
              <a:prstGeom prst="line">
                <a:avLst/>
              </a:prstGeom>
              <a:noFill/>
              <a:ln w="635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Line 326"/>
              <p:cNvSpPr>
                <a:spLocks noChangeShapeType="1"/>
              </p:cNvSpPr>
              <p:nvPr/>
            </p:nvSpPr>
            <p:spPr bwMode="auto">
              <a:xfrm flipV="1">
                <a:off x="3754" y="3027"/>
                <a:ext cx="0" cy="1440"/>
              </a:xfrm>
              <a:prstGeom prst="line">
                <a:avLst/>
              </a:prstGeom>
              <a:noFill/>
              <a:ln w="635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144" name="Line 324"/>
            <p:cNvSpPr>
              <a:spLocks noChangeShapeType="1"/>
            </p:cNvSpPr>
            <p:nvPr/>
          </p:nvSpPr>
          <p:spPr bwMode="auto">
            <a:xfrm flipV="1">
              <a:off x="1979" y="5047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5" name="Line 323"/>
            <p:cNvSpPr>
              <a:spLocks noChangeShapeType="1"/>
            </p:cNvSpPr>
            <p:nvPr/>
          </p:nvSpPr>
          <p:spPr bwMode="auto">
            <a:xfrm flipH="1">
              <a:off x="2164" y="5888"/>
              <a:ext cx="9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6" name="Line 322"/>
            <p:cNvSpPr>
              <a:spLocks noChangeShapeType="1"/>
            </p:cNvSpPr>
            <p:nvPr/>
          </p:nvSpPr>
          <p:spPr bwMode="auto">
            <a:xfrm flipH="1" flipV="1">
              <a:off x="3754" y="4111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7" name="AutoShape 321"/>
            <p:cNvSpPr>
              <a:spLocks noChangeArrowheads="1"/>
            </p:cNvSpPr>
            <p:nvPr/>
          </p:nvSpPr>
          <p:spPr bwMode="auto">
            <a:xfrm>
              <a:off x="7509" y="3927"/>
              <a:ext cx="3269" cy="104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ALU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AutoShape 320"/>
            <p:cNvSpPr>
              <a:spLocks noChangeArrowheads="1"/>
            </p:cNvSpPr>
            <p:nvPr/>
          </p:nvSpPr>
          <p:spPr bwMode="auto">
            <a:xfrm flipV="1">
              <a:off x="8870" y="3927"/>
              <a:ext cx="468" cy="28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9" name="Text Box 319"/>
            <p:cNvSpPr txBox="1">
              <a:spLocks noChangeArrowheads="1"/>
            </p:cNvSpPr>
            <p:nvPr/>
          </p:nvSpPr>
          <p:spPr bwMode="auto">
            <a:xfrm>
              <a:off x="7509" y="3329"/>
              <a:ext cx="1124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Text Box 318"/>
            <p:cNvSpPr txBox="1">
              <a:spLocks noChangeArrowheads="1"/>
            </p:cNvSpPr>
            <p:nvPr/>
          </p:nvSpPr>
          <p:spPr bwMode="auto">
            <a:xfrm>
              <a:off x="7810" y="5367"/>
              <a:ext cx="1029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Line 317"/>
            <p:cNvSpPr>
              <a:spLocks noChangeShapeType="1"/>
            </p:cNvSpPr>
            <p:nvPr/>
          </p:nvSpPr>
          <p:spPr bwMode="auto">
            <a:xfrm flipV="1">
              <a:off x="6638" y="3027"/>
              <a:ext cx="17" cy="342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2" name="Line 316"/>
            <p:cNvSpPr>
              <a:spLocks noChangeShapeType="1"/>
            </p:cNvSpPr>
            <p:nvPr/>
          </p:nvSpPr>
          <p:spPr bwMode="auto">
            <a:xfrm flipH="1">
              <a:off x="5918" y="3386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3" name="Line 315"/>
            <p:cNvSpPr>
              <a:spLocks noChangeShapeType="1"/>
            </p:cNvSpPr>
            <p:nvPr/>
          </p:nvSpPr>
          <p:spPr bwMode="auto">
            <a:xfrm flipH="1">
              <a:off x="5918" y="3387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4" name="Line 314"/>
            <p:cNvSpPr>
              <a:spLocks noChangeShapeType="1"/>
            </p:cNvSpPr>
            <p:nvPr/>
          </p:nvSpPr>
          <p:spPr bwMode="auto">
            <a:xfrm>
              <a:off x="5917" y="3955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5" name="Line 313"/>
            <p:cNvSpPr>
              <a:spLocks noChangeShapeType="1"/>
            </p:cNvSpPr>
            <p:nvPr/>
          </p:nvSpPr>
          <p:spPr bwMode="auto">
            <a:xfrm flipH="1" flipV="1">
              <a:off x="5918" y="4287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6" name="Line 312"/>
            <p:cNvSpPr>
              <a:spLocks noChangeShapeType="1"/>
            </p:cNvSpPr>
            <p:nvPr/>
          </p:nvSpPr>
          <p:spPr bwMode="auto">
            <a:xfrm flipV="1">
              <a:off x="4878" y="3768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7" name="Line 311"/>
            <p:cNvSpPr>
              <a:spLocks noChangeShapeType="1"/>
            </p:cNvSpPr>
            <p:nvPr/>
          </p:nvSpPr>
          <p:spPr bwMode="auto">
            <a:xfrm flipV="1">
              <a:off x="5558" y="4107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8" name="Text Box 310"/>
            <p:cNvSpPr txBox="1">
              <a:spLocks noChangeArrowheads="1"/>
            </p:cNvSpPr>
            <p:nvPr/>
          </p:nvSpPr>
          <p:spPr bwMode="auto">
            <a:xfrm>
              <a:off x="5251" y="3580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Ri0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Text Box 309"/>
            <p:cNvSpPr txBox="1">
              <a:spLocks noChangeArrowheads="1"/>
            </p:cNvSpPr>
            <p:nvPr/>
          </p:nvSpPr>
          <p:spPr bwMode="auto">
            <a:xfrm>
              <a:off x="4317" y="3559"/>
              <a:ext cx="88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Ri0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Text Box 308"/>
            <p:cNvSpPr txBox="1">
              <a:spLocks noChangeArrowheads="1"/>
            </p:cNvSpPr>
            <p:nvPr/>
          </p:nvSpPr>
          <p:spPr bwMode="auto">
            <a:xfrm>
              <a:off x="5253" y="3890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" name="Line 307"/>
            <p:cNvSpPr>
              <a:spLocks noChangeShapeType="1"/>
            </p:cNvSpPr>
            <p:nvPr/>
          </p:nvSpPr>
          <p:spPr bwMode="auto">
            <a:xfrm flipV="1">
              <a:off x="8070" y="3027"/>
              <a:ext cx="8" cy="302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2" name="Line 306"/>
            <p:cNvSpPr>
              <a:spLocks noChangeShapeType="1"/>
            </p:cNvSpPr>
            <p:nvPr/>
          </p:nvSpPr>
          <p:spPr bwMode="auto">
            <a:xfrm flipH="1" flipV="1">
              <a:off x="8078" y="3747"/>
              <a:ext cx="1" cy="18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3" name="Line 305"/>
            <p:cNvSpPr>
              <a:spLocks noChangeShapeType="1"/>
            </p:cNvSpPr>
            <p:nvPr/>
          </p:nvSpPr>
          <p:spPr bwMode="auto">
            <a:xfrm flipV="1">
              <a:off x="7136" y="3516"/>
              <a:ext cx="37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4" name="Text Box 304"/>
            <p:cNvSpPr txBox="1">
              <a:spLocks noChangeArrowheads="1"/>
            </p:cNvSpPr>
            <p:nvPr/>
          </p:nvSpPr>
          <p:spPr bwMode="auto">
            <a:xfrm>
              <a:off x="6615" y="3329"/>
              <a:ext cx="787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RA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Line 303"/>
            <p:cNvSpPr>
              <a:spLocks noChangeShapeType="1"/>
            </p:cNvSpPr>
            <p:nvPr/>
          </p:nvSpPr>
          <p:spPr bwMode="auto">
            <a:xfrm flipV="1">
              <a:off x="8438" y="5007"/>
              <a:ext cx="1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6" name="Line 302"/>
            <p:cNvSpPr>
              <a:spLocks noChangeShapeType="1"/>
            </p:cNvSpPr>
            <p:nvPr/>
          </p:nvSpPr>
          <p:spPr bwMode="auto">
            <a:xfrm>
              <a:off x="6638" y="6447"/>
              <a:ext cx="1783" cy="1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7" name="Line 301"/>
            <p:cNvSpPr>
              <a:spLocks noChangeShapeType="1"/>
            </p:cNvSpPr>
            <p:nvPr/>
          </p:nvSpPr>
          <p:spPr bwMode="auto">
            <a:xfrm flipH="1" flipV="1">
              <a:off x="8438" y="5727"/>
              <a:ext cx="1" cy="72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8" name="Line 300"/>
            <p:cNvSpPr>
              <a:spLocks noChangeShapeType="1"/>
            </p:cNvSpPr>
            <p:nvPr/>
          </p:nvSpPr>
          <p:spPr bwMode="auto">
            <a:xfrm flipV="1">
              <a:off x="7437" y="5553"/>
              <a:ext cx="37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9" name="Text Box 299"/>
            <p:cNvSpPr txBox="1">
              <a:spLocks noChangeArrowheads="1"/>
            </p:cNvSpPr>
            <p:nvPr/>
          </p:nvSpPr>
          <p:spPr bwMode="auto">
            <a:xfrm>
              <a:off x="6772" y="5367"/>
              <a:ext cx="97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Line 298"/>
            <p:cNvSpPr>
              <a:spLocks noChangeShapeType="1"/>
            </p:cNvSpPr>
            <p:nvPr/>
          </p:nvSpPr>
          <p:spPr bwMode="auto">
            <a:xfrm flipV="1">
              <a:off x="8085" y="6117"/>
              <a:ext cx="37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1" name="Text Box 297"/>
            <p:cNvSpPr txBox="1">
              <a:spLocks noChangeArrowheads="1"/>
            </p:cNvSpPr>
            <p:nvPr/>
          </p:nvSpPr>
          <p:spPr bwMode="auto">
            <a:xfrm>
              <a:off x="7402" y="5840"/>
              <a:ext cx="905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r>
                <a:rPr kumimoji="0" lang="es-ES_tradnl" sz="1000" b="0" i="0" u="none" strike="noStrike" cap="none" normalizeH="0" baseline="-30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Text Box 296"/>
            <p:cNvSpPr txBox="1">
              <a:spLocks noChangeArrowheads="1"/>
            </p:cNvSpPr>
            <p:nvPr/>
          </p:nvSpPr>
          <p:spPr bwMode="auto">
            <a:xfrm>
              <a:off x="1418" y="4859"/>
              <a:ext cx="630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Text Box 295"/>
            <p:cNvSpPr txBox="1">
              <a:spLocks noChangeArrowheads="1"/>
            </p:cNvSpPr>
            <p:nvPr/>
          </p:nvSpPr>
          <p:spPr bwMode="auto">
            <a:xfrm>
              <a:off x="4129" y="3923"/>
              <a:ext cx="709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TB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Text Box 294"/>
            <p:cNvSpPr txBox="1">
              <a:spLocks noChangeArrowheads="1"/>
            </p:cNvSpPr>
            <p:nvPr/>
          </p:nvSpPr>
          <p:spPr bwMode="auto">
            <a:xfrm>
              <a:off x="1575" y="5840"/>
              <a:ext cx="630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Text Box 293"/>
            <p:cNvSpPr txBox="1">
              <a:spLocks noChangeArrowheads="1"/>
            </p:cNvSpPr>
            <p:nvPr/>
          </p:nvSpPr>
          <p:spPr bwMode="auto">
            <a:xfrm>
              <a:off x="2725" y="4484"/>
              <a:ext cx="740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Ent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Text Box 292"/>
            <p:cNvSpPr txBox="1">
              <a:spLocks noChangeArrowheads="1"/>
            </p:cNvSpPr>
            <p:nvPr/>
          </p:nvSpPr>
          <p:spPr bwMode="auto">
            <a:xfrm>
              <a:off x="3568" y="4484"/>
              <a:ext cx="46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7" name="Group 288"/>
            <p:cNvGrpSpPr>
              <a:grpSpLocks/>
            </p:cNvGrpSpPr>
            <p:nvPr/>
          </p:nvGrpSpPr>
          <p:grpSpPr bwMode="auto">
            <a:xfrm>
              <a:off x="6948" y="4397"/>
              <a:ext cx="936" cy="498"/>
              <a:chOff x="3152" y="2251"/>
              <a:chExt cx="454" cy="242"/>
            </a:xfrm>
          </p:grpSpPr>
          <p:sp>
            <p:nvSpPr>
              <p:cNvPr id="207" name="Line 291"/>
              <p:cNvSpPr>
                <a:spLocks noChangeShapeType="1"/>
              </p:cNvSpPr>
              <p:nvPr/>
            </p:nvSpPr>
            <p:spPr bwMode="auto">
              <a:xfrm>
                <a:off x="3424" y="2342"/>
                <a:ext cx="182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Line 290"/>
              <p:cNvSpPr>
                <a:spLocks noChangeShapeType="1"/>
              </p:cNvSpPr>
              <p:nvPr/>
            </p:nvSpPr>
            <p:spPr bwMode="auto">
              <a:xfrm flipH="1">
                <a:off x="3514" y="2297"/>
                <a:ext cx="45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Text Box 289"/>
              <p:cNvSpPr txBox="1">
                <a:spLocks noChangeArrowheads="1"/>
              </p:cNvSpPr>
              <p:nvPr/>
            </p:nvSpPr>
            <p:spPr bwMode="auto">
              <a:xfrm>
                <a:off x="3152" y="2251"/>
                <a:ext cx="373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67483" tIns="33741" rIns="67483" bIns="3374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_tradnl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Op</a:t>
                </a:r>
                <a:endParaRPr kumimoji="0" lang="es-ES_tradn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8" name="Line 287"/>
            <p:cNvSpPr>
              <a:spLocks noChangeShapeType="1"/>
            </p:cNvSpPr>
            <p:nvPr/>
          </p:nvSpPr>
          <p:spPr bwMode="auto">
            <a:xfrm flipV="1">
              <a:off x="1958" y="3027"/>
              <a:ext cx="1" cy="5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9" name="Text Box 286"/>
            <p:cNvSpPr txBox="1">
              <a:spLocks noChangeArrowheads="1"/>
            </p:cNvSpPr>
            <p:nvPr/>
          </p:nvSpPr>
          <p:spPr bwMode="auto">
            <a:xfrm>
              <a:off x="1418" y="3567"/>
              <a:ext cx="1417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Datos Directos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Line 285"/>
            <p:cNvSpPr>
              <a:spLocks noChangeShapeType="1"/>
            </p:cNvSpPr>
            <p:nvPr/>
          </p:nvSpPr>
          <p:spPr bwMode="auto">
            <a:xfrm flipH="1">
              <a:off x="5894" y="4467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1" name="Line 284"/>
            <p:cNvSpPr>
              <a:spLocks noChangeShapeType="1"/>
            </p:cNvSpPr>
            <p:nvPr/>
          </p:nvSpPr>
          <p:spPr bwMode="auto">
            <a:xfrm flipH="1">
              <a:off x="5894" y="4468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2" name="Line 283"/>
            <p:cNvSpPr>
              <a:spLocks noChangeShapeType="1"/>
            </p:cNvSpPr>
            <p:nvPr/>
          </p:nvSpPr>
          <p:spPr bwMode="auto">
            <a:xfrm>
              <a:off x="5893" y="5036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3" name="Line 282"/>
            <p:cNvSpPr>
              <a:spLocks noChangeShapeType="1"/>
            </p:cNvSpPr>
            <p:nvPr/>
          </p:nvSpPr>
          <p:spPr bwMode="auto">
            <a:xfrm flipH="1" flipV="1">
              <a:off x="5894" y="5368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4" name="Line 281"/>
            <p:cNvSpPr>
              <a:spLocks noChangeShapeType="1"/>
            </p:cNvSpPr>
            <p:nvPr/>
          </p:nvSpPr>
          <p:spPr bwMode="auto">
            <a:xfrm flipV="1">
              <a:off x="4854" y="4849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5" name="Line 280"/>
            <p:cNvSpPr>
              <a:spLocks noChangeShapeType="1"/>
            </p:cNvSpPr>
            <p:nvPr/>
          </p:nvSpPr>
          <p:spPr bwMode="auto">
            <a:xfrm flipV="1">
              <a:off x="5534" y="5188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6" name="Text Box 279"/>
            <p:cNvSpPr txBox="1">
              <a:spLocks noChangeArrowheads="1"/>
            </p:cNvSpPr>
            <p:nvPr/>
          </p:nvSpPr>
          <p:spPr bwMode="auto">
            <a:xfrm>
              <a:off x="5227" y="4661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Ri1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Text Box 278"/>
            <p:cNvSpPr txBox="1">
              <a:spLocks noChangeArrowheads="1"/>
            </p:cNvSpPr>
            <p:nvPr/>
          </p:nvSpPr>
          <p:spPr bwMode="auto">
            <a:xfrm>
              <a:off x="4317" y="4640"/>
              <a:ext cx="8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Ri1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Text Box 277"/>
            <p:cNvSpPr txBox="1">
              <a:spLocks noChangeArrowheads="1"/>
            </p:cNvSpPr>
            <p:nvPr/>
          </p:nvSpPr>
          <p:spPr bwMode="auto">
            <a:xfrm>
              <a:off x="5197" y="4895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Line 276"/>
            <p:cNvSpPr>
              <a:spLocks noChangeShapeType="1"/>
            </p:cNvSpPr>
            <p:nvPr/>
          </p:nvSpPr>
          <p:spPr bwMode="auto">
            <a:xfrm flipH="1">
              <a:off x="5894" y="5511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0" name="Line 275"/>
            <p:cNvSpPr>
              <a:spLocks noChangeShapeType="1"/>
            </p:cNvSpPr>
            <p:nvPr/>
          </p:nvSpPr>
          <p:spPr bwMode="auto">
            <a:xfrm flipH="1">
              <a:off x="5894" y="5512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1" name="Line 274"/>
            <p:cNvSpPr>
              <a:spLocks noChangeShapeType="1"/>
            </p:cNvSpPr>
            <p:nvPr/>
          </p:nvSpPr>
          <p:spPr bwMode="auto">
            <a:xfrm>
              <a:off x="5893" y="6080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2" name="Line 273"/>
            <p:cNvSpPr>
              <a:spLocks noChangeShapeType="1"/>
            </p:cNvSpPr>
            <p:nvPr/>
          </p:nvSpPr>
          <p:spPr bwMode="auto">
            <a:xfrm flipH="1" flipV="1">
              <a:off x="5894" y="6412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3" name="Line 272"/>
            <p:cNvSpPr>
              <a:spLocks noChangeShapeType="1"/>
            </p:cNvSpPr>
            <p:nvPr/>
          </p:nvSpPr>
          <p:spPr bwMode="auto">
            <a:xfrm flipV="1">
              <a:off x="4854" y="5893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4" name="Line 271"/>
            <p:cNvSpPr>
              <a:spLocks noChangeShapeType="1"/>
            </p:cNvSpPr>
            <p:nvPr/>
          </p:nvSpPr>
          <p:spPr bwMode="auto">
            <a:xfrm flipV="1">
              <a:off x="5534" y="6232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5" name="Text Box 270"/>
            <p:cNvSpPr txBox="1">
              <a:spLocks noChangeArrowheads="1"/>
            </p:cNvSpPr>
            <p:nvPr/>
          </p:nvSpPr>
          <p:spPr bwMode="auto">
            <a:xfrm>
              <a:off x="5227" y="5705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Ri2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 Box 269"/>
            <p:cNvSpPr txBox="1">
              <a:spLocks noChangeArrowheads="1"/>
            </p:cNvSpPr>
            <p:nvPr/>
          </p:nvSpPr>
          <p:spPr bwMode="auto">
            <a:xfrm>
              <a:off x="4317" y="5685"/>
              <a:ext cx="88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Ri2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 Box 268"/>
            <p:cNvSpPr txBox="1">
              <a:spLocks noChangeArrowheads="1"/>
            </p:cNvSpPr>
            <p:nvPr/>
          </p:nvSpPr>
          <p:spPr bwMode="auto">
            <a:xfrm>
              <a:off x="5197" y="5997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 Box 267"/>
            <p:cNvSpPr txBox="1">
              <a:spLocks noChangeArrowheads="1"/>
            </p:cNvSpPr>
            <p:nvPr/>
          </p:nvSpPr>
          <p:spPr bwMode="auto">
            <a:xfrm>
              <a:off x="8978" y="5367"/>
              <a:ext cx="360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Z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 Box 266"/>
            <p:cNvSpPr txBox="1">
              <a:spLocks noChangeArrowheads="1"/>
            </p:cNvSpPr>
            <p:nvPr/>
          </p:nvSpPr>
          <p:spPr bwMode="auto">
            <a:xfrm>
              <a:off x="9338" y="5367"/>
              <a:ext cx="360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 Box 265"/>
            <p:cNvSpPr txBox="1">
              <a:spLocks noChangeArrowheads="1"/>
            </p:cNvSpPr>
            <p:nvPr/>
          </p:nvSpPr>
          <p:spPr bwMode="auto">
            <a:xfrm>
              <a:off x="9698" y="5367"/>
              <a:ext cx="388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1" name="Line 264"/>
            <p:cNvSpPr>
              <a:spLocks noChangeShapeType="1"/>
            </p:cNvSpPr>
            <p:nvPr/>
          </p:nvSpPr>
          <p:spPr bwMode="auto">
            <a:xfrm>
              <a:off x="915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2" name="Line 263"/>
            <p:cNvSpPr>
              <a:spLocks noChangeShapeType="1"/>
            </p:cNvSpPr>
            <p:nvPr/>
          </p:nvSpPr>
          <p:spPr bwMode="auto">
            <a:xfrm flipH="1" flipV="1">
              <a:off x="10058" y="5547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3" name="Text Box 262"/>
            <p:cNvSpPr txBox="1">
              <a:spLocks noChangeArrowheads="1"/>
            </p:cNvSpPr>
            <p:nvPr/>
          </p:nvSpPr>
          <p:spPr bwMode="auto">
            <a:xfrm>
              <a:off x="10418" y="5367"/>
              <a:ext cx="605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i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Line 261"/>
            <p:cNvSpPr>
              <a:spLocks noChangeShapeType="1"/>
            </p:cNvSpPr>
            <p:nvPr/>
          </p:nvSpPr>
          <p:spPr bwMode="auto">
            <a:xfrm>
              <a:off x="951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5" name="Line 260"/>
            <p:cNvSpPr>
              <a:spLocks noChangeShapeType="1"/>
            </p:cNvSpPr>
            <p:nvPr/>
          </p:nvSpPr>
          <p:spPr bwMode="auto">
            <a:xfrm>
              <a:off x="987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6" name="Line 258"/>
            <p:cNvSpPr>
              <a:spLocks noChangeShapeType="1"/>
            </p:cNvSpPr>
            <p:nvPr/>
          </p:nvSpPr>
          <p:spPr bwMode="auto">
            <a:xfrm flipV="1">
              <a:off x="10086" y="3028"/>
              <a:ext cx="8" cy="895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85983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 animBg="1"/>
      <p:bldP spid="3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Enunciado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dirty="0" smtClean="0"/>
              <a:t>Utilizando el siguiente esquema, realizar el cronograma correspondiente a la </a:t>
            </a:r>
            <a:r>
              <a:rPr lang="es-ES" sz="2400" b="1" dirty="0" smtClean="0"/>
              <a:t>suma </a:t>
            </a:r>
            <a:r>
              <a:rPr lang="es-ES" sz="2400" dirty="0" smtClean="0"/>
              <a:t>de los datos contenidos en los registros </a:t>
            </a:r>
            <a:r>
              <a:rPr lang="es-ES" sz="2400" b="1" dirty="0" smtClean="0"/>
              <a:t>R1</a:t>
            </a:r>
            <a:r>
              <a:rPr lang="es-ES" sz="2400" dirty="0" smtClean="0"/>
              <a:t> (0x8B) y </a:t>
            </a:r>
            <a:r>
              <a:rPr lang="es-ES" sz="2400" b="1" dirty="0" smtClean="0"/>
              <a:t>R</a:t>
            </a:r>
            <a:r>
              <a:rPr lang="es-ES" sz="2400" b="1" baseline="-25000" dirty="0" smtClean="0"/>
              <a:t>i</a:t>
            </a:r>
            <a:r>
              <a:rPr lang="es-ES" sz="2400" b="1" dirty="0" smtClean="0"/>
              <a:t>0 </a:t>
            </a:r>
            <a:r>
              <a:rPr lang="es-ES" sz="2400" dirty="0" smtClean="0"/>
              <a:t>(0x75). Almacenar el resultado en </a:t>
            </a:r>
            <a:r>
              <a:rPr lang="es-ES" sz="2400" b="1" dirty="0" smtClean="0"/>
              <a:t>R2</a:t>
            </a:r>
            <a:r>
              <a:rPr lang="es-ES" sz="2400" dirty="0" smtClean="0"/>
              <a:t>. Actualizar los indicadores (Reg. Estado).</a:t>
            </a:r>
            <a:endParaRPr lang="es-ES" dirty="0"/>
          </a:p>
        </p:txBody>
      </p:sp>
      <p:grpSp>
        <p:nvGrpSpPr>
          <p:cNvPr id="5" name="Group 254"/>
          <p:cNvGrpSpPr>
            <a:grpSpLocks noChangeAspect="1"/>
          </p:cNvGrpSpPr>
          <p:nvPr/>
        </p:nvGrpSpPr>
        <p:grpSpPr bwMode="auto">
          <a:xfrm>
            <a:off x="395753" y="3212976"/>
            <a:ext cx="8280703" cy="2929941"/>
            <a:chOff x="1334" y="3027"/>
            <a:chExt cx="9689" cy="3429"/>
          </a:xfrm>
        </p:grpSpPr>
        <p:sp>
          <p:nvSpPr>
            <p:cNvPr id="6" name="AutoShape 331"/>
            <p:cNvSpPr>
              <a:spLocks noChangeArrowheads="1"/>
            </p:cNvSpPr>
            <p:nvPr/>
          </p:nvSpPr>
          <p:spPr bwMode="auto">
            <a:xfrm>
              <a:off x="2352" y="4484"/>
              <a:ext cx="1965" cy="196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Text Box 330"/>
            <p:cNvSpPr txBox="1">
              <a:spLocks noChangeArrowheads="1"/>
            </p:cNvSpPr>
            <p:nvPr/>
          </p:nvSpPr>
          <p:spPr bwMode="auto">
            <a:xfrm>
              <a:off x="2538" y="4859"/>
              <a:ext cx="1589" cy="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Banco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de 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Registros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Line 329"/>
            <p:cNvSpPr>
              <a:spLocks noChangeShapeType="1"/>
            </p:cNvSpPr>
            <p:nvPr/>
          </p:nvSpPr>
          <p:spPr bwMode="auto">
            <a:xfrm flipV="1">
              <a:off x="1598" y="3027"/>
              <a:ext cx="8556" cy="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0"/>
            </a:p>
          </p:txBody>
        </p:sp>
        <p:sp>
          <p:nvSpPr>
            <p:cNvPr id="9" name="Line 328"/>
            <p:cNvSpPr>
              <a:spLocks noChangeShapeType="1"/>
            </p:cNvSpPr>
            <p:nvPr/>
          </p:nvSpPr>
          <p:spPr bwMode="auto">
            <a:xfrm>
              <a:off x="1979" y="5981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10" name="Group 325"/>
            <p:cNvGrpSpPr>
              <a:grpSpLocks/>
            </p:cNvGrpSpPr>
            <p:nvPr/>
          </p:nvGrpSpPr>
          <p:grpSpPr bwMode="auto">
            <a:xfrm>
              <a:off x="3006" y="3027"/>
              <a:ext cx="748" cy="1440"/>
              <a:chOff x="3006" y="3027"/>
              <a:chExt cx="748" cy="1440"/>
            </a:xfrm>
          </p:grpSpPr>
          <p:sp>
            <p:nvSpPr>
              <p:cNvPr id="81" name="Line 327"/>
              <p:cNvSpPr>
                <a:spLocks noChangeShapeType="1"/>
              </p:cNvSpPr>
              <p:nvPr/>
            </p:nvSpPr>
            <p:spPr bwMode="auto">
              <a:xfrm flipV="1">
                <a:off x="3006" y="3027"/>
                <a:ext cx="0" cy="1440"/>
              </a:xfrm>
              <a:prstGeom prst="line">
                <a:avLst/>
              </a:prstGeom>
              <a:noFill/>
              <a:ln w="635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Line 326"/>
              <p:cNvSpPr>
                <a:spLocks noChangeShapeType="1"/>
              </p:cNvSpPr>
              <p:nvPr/>
            </p:nvSpPr>
            <p:spPr bwMode="auto">
              <a:xfrm flipV="1">
                <a:off x="3754" y="3027"/>
                <a:ext cx="0" cy="1440"/>
              </a:xfrm>
              <a:prstGeom prst="line">
                <a:avLst/>
              </a:prstGeom>
              <a:noFill/>
              <a:ln w="635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11" name="Line 324"/>
            <p:cNvSpPr>
              <a:spLocks noChangeShapeType="1"/>
            </p:cNvSpPr>
            <p:nvPr/>
          </p:nvSpPr>
          <p:spPr bwMode="auto">
            <a:xfrm flipV="1">
              <a:off x="1979" y="5047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Line 323"/>
            <p:cNvSpPr>
              <a:spLocks noChangeShapeType="1"/>
            </p:cNvSpPr>
            <p:nvPr/>
          </p:nvSpPr>
          <p:spPr bwMode="auto">
            <a:xfrm flipH="1">
              <a:off x="2164" y="5888"/>
              <a:ext cx="9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Line 322"/>
            <p:cNvSpPr>
              <a:spLocks noChangeShapeType="1"/>
            </p:cNvSpPr>
            <p:nvPr/>
          </p:nvSpPr>
          <p:spPr bwMode="auto">
            <a:xfrm flipH="1" flipV="1">
              <a:off x="3754" y="4111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AutoShape 321"/>
            <p:cNvSpPr>
              <a:spLocks noChangeArrowheads="1"/>
            </p:cNvSpPr>
            <p:nvPr/>
          </p:nvSpPr>
          <p:spPr bwMode="auto">
            <a:xfrm>
              <a:off x="7509" y="3927"/>
              <a:ext cx="3269" cy="104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ALU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AutoShape 320"/>
            <p:cNvSpPr>
              <a:spLocks noChangeArrowheads="1"/>
            </p:cNvSpPr>
            <p:nvPr/>
          </p:nvSpPr>
          <p:spPr bwMode="auto">
            <a:xfrm flipV="1">
              <a:off x="8870" y="3927"/>
              <a:ext cx="468" cy="28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Text Box 319"/>
            <p:cNvSpPr txBox="1">
              <a:spLocks noChangeArrowheads="1"/>
            </p:cNvSpPr>
            <p:nvPr/>
          </p:nvSpPr>
          <p:spPr bwMode="auto">
            <a:xfrm>
              <a:off x="7509" y="3329"/>
              <a:ext cx="1124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318"/>
            <p:cNvSpPr txBox="1">
              <a:spLocks noChangeArrowheads="1"/>
            </p:cNvSpPr>
            <p:nvPr/>
          </p:nvSpPr>
          <p:spPr bwMode="auto">
            <a:xfrm>
              <a:off x="7810" y="5367"/>
              <a:ext cx="1029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317"/>
            <p:cNvSpPr>
              <a:spLocks noChangeShapeType="1"/>
            </p:cNvSpPr>
            <p:nvPr/>
          </p:nvSpPr>
          <p:spPr bwMode="auto">
            <a:xfrm flipV="1">
              <a:off x="6638" y="3027"/>
              <a:ext cx="17" cy="342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Line 316"/>
            <p:cNvSpPr>
              <a:spLocks noChangeShapeType="1"/>
            </p:cNvSpPr>
            <p:nvPr/>
          </p:nvSpPr>
          <p:spPr bwMode="auto">
            <a:xfrm flipH="1">
              <a:off x="5918" y="3386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Line 315"/>
            <p:cNvSpPr>
              <a:spLocks noChangeShapeType="1"/>
            </p:cNvSpPr>
            <p:nvPr/>
          </p:nvSpPr>
          <p:spPr bwMode="auto">
            <a:xfrm flipH="1">
              <a:off x="5918" y="3387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Line 314"/>
            <p:cNvSpPr>
              <a:spLocks noChangeShapeType="1"/>
            </p:cNvSpPr>
            <p:nvPr/>
          </p:nvSpPr>
          <p:spPr bwMode="auto">
            <a:xfrm>
              <a:off x="5917" y="3955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Line 313"/>
            <p:cNvSpPr>
              <a:spLocks noChangeShapeType="1"/>
            </p:cNvSpPr>
            <p:nvPr/>
          </p:nvSpPr>
          <p:spPr bwMode="auto">
            <a:xfrm flipH="1" flipV="1">
              <a:off x="5918" y="4287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Line 312"/>
            <p:cNvSpPr>
              <a:spLocks noChangeShapeType="1"/>
            </p:cNvSpPr>
            <p:nvPr/>
          </p:nvSpPr>
          <p:spPr bwMode="auto">
            <a:xfrm flipV="1">
              <a:off x="4878" y="3768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Line 311"/>
            <p:cNvSpPr>
              <a:spLocks noChangeShapeType="1"/>
            </p:cNvSpPr>
            <p:nvPr/>
          </p:nvSpPr>
          <p:spPr bwMode="auto">
            <a:xfrm flipV="1">
              <a:off x="5558" y="4107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Text Box 310"/>
            <p:cNvSpPr txBox="1">
              <a:spLocks noChangeArrowheads="1"/>
            </p:cNvSpPr>
            <p:nvPr/>
          </p:nvSpPr>
          <p:spPr bwMode="auto">
            <a:xfrm>
              <a:off x="5251" y="3580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Ri0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309"/>
            <p:cNvSpPr txBox="1">
              <a:spLocks noChangeArrowheads="1"/>
            </p:cNvSpPr>
            <p:nvPr/>
          </p:nvSpPr>
          <p:spPr bwMode="auto">
            <a:xfrm>
              <a:off x="4317" y="3559"/>
              <a:ext cx="88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6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Ri0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308"/>
            <p:cNvSpPr txBox="1">
              <a:spLocks noChangeArrowheads="1"/>
            </p:cNvSpPr>
            <p:nvPr/>
          </p:nvSpPr>
          <p:spPr bwMode="auto">
            <a:xfrm>
              <a:off x="5253" y="3890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Line 307"/>
            <p:cNvSpPr>
              <a:spLocks noChangeShapeType="1"/>
            </p:cNvSpPr>
            <p:nvPr/>
          </p:nvSpPr>
          <p:spPr bwMode="auto">
            <a:xfrm flipV="1">
              <a:off x="8070" y="3027"/>
              <a:ext cx="8" cy="302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Line 306"/>
            <p:cNvSpPr>
              <a:spLocks noChangeShapeType="1"/>
            </p:cNvSpPr>
            <p:nvPr/>
          </p:nvSpPr>
          <p:spPr bwMode="auto">
            <a:xfrm flipH="1" flipV="1">
              <a:off x="8078" y="3747"/>
              <a:ext cx="1" cy="18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Line 305"/>
            <p:cNvSpPr>
              <a:spLocks noChangeShapeType="1"/>
            </p:cNvSpPr>
            <p:nvPr/>
          </p:nvSpPr>
          <p:spPr bwMode="auto">
            <a:xfrm flipV="1">
              <a:off x="7136" y="3516"/>
              <a:ext cx="37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Text Box 304"/>
            <p:cNvSpPr txBox="1">
              <a:spLocks noChangeArrowheads="1"/>
            </p:cNvSpPr>
            <p:nvPr/>
          </p:nvSpPr>
          <p:spPr bwMode="auto">
            <a:xfrm>
              <a:off x="6615" y="3329"/>
              <a:ext cx="787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6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RA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Line 303"/>
            <p:cNvSpPr>
              <a:spLocks noChangeShapeType="1"/>
            </p:cNvSpPr>
            <p:nvPr/>
          </p:nvSpPr>
          <p:spPr bwMode="auto">
            <a:xfrm flipV="1">
              <a:off x="8438" y="5007"/>
              <a:ext cx="1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Line 302"/>
            <p:cNvSpPr>
              <a:spLocks noChangeShapeType="1"/>
            </p:cNvSpPr>
            <p:nvPr/>
          </p:nvSpPr>
          <p:spPr bwMode="auto">
            <a:xfrm>
              <a:off x="6638" y="6447"/>
              <a:ext cx="1783" cy="1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Line 301"/>
            <p:cNvSpPr>
              <a:spLocks noChangeShapeType="1"/>
            </p:cNvSpPr>
            <p:nvPr/>
          </p:nvSpPr>
          <p:spPr bwMode="auto">
            <a:xfrm flipH="1" flipV="1">
              <a:off x="8438" y="5727"/>
              <a:ext cx="1" cy="72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Line 300"/>
            <p:cNvSpPr>
              <a:spLocks noChangeShapeType="1"/>
            </p:cNvSpPr>
            <p:nvPr/>
          </p:nvSpPr>
          <p:spPr bwMode="auto">
            <a:xfrm flipV="1">
              <a:off x="7437" y="5553"/>
              <a:ext cx="37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Text Box 299"/>
            <p:cNvSpPr txBox="1">
              <a:spLocks noChangeArrowheads="1"/>
            </p:cNvSpPr>
            <p:nvPr/>
          </p:nvSpPr>
          <p:spPr bwMode="auto">
            <a:xfrm>
              <a:off x="6772" y="5367"/>
              <a:ext cx="97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600" b="0" i="0" u="none" strike="noStrike" cap="none" normalizeH="0" baseline="-30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Line 298"/>
            <p:cNvSpPr>
              <a:spLocks noChangeShapeType="1"/>
            </p:cNvSpPr>
            <p:nvPr/>
          </p:nvSpPr>
          <p:spPr bwMode="auto">
            <a:xfrm flipV="1">
              <a:off x="8085" y="6117"/>
              <a:ext cx="37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Text Box 297"/>
            <p:cNvSpPr txBox="1">
              <a:spLocks noChangeArrowheads="1"/>
            </p:cNvSpPr>
            <p:nvPr/>
          </p:nvSpPr>
          <p:spPr bwMode="auto">
            <a:xfrm>
              <a:off x="7402" y="5840"/>
              <a:ext cx="905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r>
                <a:rPr kumimoji="0" lang="es-ES_tradnl" sz="1600" b="0" i="0" u="none" strike="noStrike" cap="none" normalizeH="0" baseline="-30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 Box 296"/>
            <p:cNvSpPr txBox="1">
              <a:spLocks noChangeArrowheads="1"/>
            </p:cNvSpPr>
            <p:nvPr/>
          </p:nvSpPr>
          <p:spPr bwMode="auto">
            <a:xfrm>
              <a:off x="1418" y="4859"/>
              <a:ext cx="630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295"/>
            <p:cNvSpPr txBox="1">
              <a:spLocks noChangeArrowheads="1"/>
            </p:cNvSpPr>
            <p:nvPr/>
          </p:nvSpPr>
          <p:spPr bwMode="auto">
            <a:xfrm>
              <a:off x="4129" y="3923"/>
              <a:ext cx="709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TB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 Box 294"/>
            <p:cNvSpPr txBox="1">
              <a:spLocks noChangeArrowheads="1"/>
            </p:cNvSpPr>
            <p:nvPr/>
          </p:nvSpPr>
          <p:spPr bwMode="auto">
            <a:xfrm>
              <a:off x="1575" y="5840"/>
              <a:ext cx="630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</a:t>
              </a:r>
              <a:r>
                <a:rPr kumimoji="0" lang="es-ES_tradnl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</a:t>
              </a:r>
              <a:endParaRPr kumimoji="0" lang="es-ES_tradnl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293"/>
            <p:cNvSpPr txBox="1">
              <a:spLocks noChangeArrowheads="1"/>
            </p:cNvSpPr>
            <p:nvPr/>
          </p:nvSpPr>
          <p:spPr bwMode="auto">
            <a:xfrm>
              <a:off x="2725" y="4484"/>
              <a:ext cx="740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Ent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 Box 292"/>
            <p:cNvSpPr txBox="1">
              <a:spLocks noChangeArrowheads="1"/>
            </p:cNvSpPr>
            <p:nvPr/>
          </p:nvSpPr>
          <p:spPr bwMode="auto">
            <a:xfrm>
              <a:off x="3568" y="4484"/>
              <a:ext cx="46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4" name="Group 288"/>
            <p:cNvGrpSpPr>
              <a:grpSpLocks/>
            </p:cNvGrpSpPr>
            <p:nvPr/>
          </p:nvGrpSpPr>
          <p:grpSpPr bwMode="auto">
            <a:xfrm>
              <a:off x="6946" y="4397"/>
              <a:ext cx="1080" cy="498"/>
              <a:chOff x="3152" y="2251"/>
              <a:chExt cx="524" cy="242"/>
            </a:xfrm>
          </p:grpSpPr>
          <p:sp>
            <p:nvSpPr>
              <p:cNvPr id="78" name="Line 291"/>
              <p:cNvSpPr>
                <a:spLocks noChangeShapeType="1"/>
              </p:cNvSpPr>
              <p:nvPr/>
            </p:nvSpPr>
            <p:spPr bwMode="auto">
              <a:xfrm>
                <a:off x="3425" y="2342"/>
                <a:ext cx="251" cy="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Line 290"/>
              <p:cNvSpPr>
                <a:spLocks noChangeShapeType="1"/>
              </p:cNvSpPr>
              <p:nvPr/>
            </p:nvSpPr>
            <p:spPr bwMode="auto">
              <a:xfrm flipH="1">
                <a:off x="3515" y="2297"/>
                <a:ext cx="45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Text Box 289"/>
              <p:cNvSpPr txBox="1">
                <a:spLocks noChangeArrowheads="1"/>
              </p:cNvSpPr>
              <p:nvPr/>
            </p:nvSpPr>
            <p:spPr bwMode="auto">
              <a:xfrm>
                <a:off x="3152" y="2251"/>
                <a:ext cx="373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67483" tIns="33741" rIns="67483" bIns="3374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_tradnl" sz="16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Op</a:t>
                </a:r>
                <a:endParaRPr kumimoji="0" lang="es-ES_tradn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5" name="Line 287"/>
            <p:cNvSpPr>
              <a:spLocks noChangeShapeType="1"/>
            </p:cNvSpPr>
            <p:nvPr/>
          </p:nvSpPr>
          <p:spPr bwMode="auto">
            <a:xfrm flipV="1">
              <a:off x="1958" y="3027"/>
              <a:ext cx="1" cy="5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Text Box 286"/>
            <p:cNvSpPr txBox="1">
              <a:spLocks noChangeArrowheads="1"/>
            </p:cNvSpPr>
            <p:nvPr/>
          </p:nvSpPr>
          <p:spPr bwMode="auto">
            <a:xfrm>
              <a:off x="1334" y="3533"/>
              <a:ext cx="1417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Datos Directos</a:t>
              </a:r>
              <a:endParaRPr kumimoji="0" lang="es-ES_tradn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Line 285"/>
            <p:cNvSpPr>
              <a:spLocks noChangeShapeType="1"/>
            </p:cNvSpPr>
            <p:nvPr/>
          </p:nvSpPr>
          <p:spPr bwMode="auto">
            <a:xfrm flipH="1">
              <a:off x="5894" y="4467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Line 284"/>
            <p:cNvSpPr>
              <a:spLocks noChangeShapeType="1"/>
            </p:cNvSpPr>
            <p:nvPr/>
          </p:nvSpPr>
          <p:spPr bwMode="auto">
            <a:xfrm flipH="1">
              <a:off x="5894" y="4468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Line 283"/>
            <p:cNvSpPr>
              <a:spLocks noChangeShapeType="1"/>
            </p:cNvSpPr>
            <p:nvPr/>
          </p:nvSpPr>
          <p:spPr bwMode="auto">
            <a:xfrm>
              <a:off x="5893" y="5036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Line 282"/>
            <p:cNvSpPr>
              <a:spLocks noChangeShapeType="1"/>
            </p:cNvSpPr>
            <p:nvPr/>
          </p:nvSpPr>
          <p:spPr bwMode="auto">
            <a:xfrm flipH="1" flipV="1">
              <a:off x="5894" y="5368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Line 281"/>
            <p:cNvSpPr>
              <a:spLocks noChangeShapeType="1"/>
            </p:cNvSpPr>
            <p:nvPr/>
          </p:nvSpPr>
          <p:spPr bwMode="auto">
            <a:xfrm flipV="1">
              <a:off x="4854" y="4849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Line 280"/>
            <p:cNvSpPr>
              <a:spLocks noChangeShapeType="1"/>
            </p:cNvSpPr>
            <p:nvPr/>
          </p:nvSpPr>
          <p:spPr bwMode="auto">
            <a:xfrm flipV="1">
              <a:off x="5534" y="5188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Text Box 279"/>
            <p:cNvSpPr txBox="1">
              <a:spLocks noChangeArrowheads="1"/>
            </p:cNvSpPr>
            <p:nvPr/>
          </p:nvSpPr>
          <p:spPr bwMode="auto">
            <a:xfrm>
              <a:off x="5227" y="4661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Ri1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 Box 278"/>
            <p:cNvSpPr txBox="1">
              <a:spLocks noChangeArrowheads="1"/>
            </p:cNvSpPr>
            <p:nvPr/>
          </p:nvSpPr>
          <p:spPr bwMode="auto">
            <a:xfrm>
              <a:off x="4317" y="4640"/>
              <a:ext cx="8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6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Ri1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 Box 277"/>
            <p:cNvSpPr txBox="1">
              <a:spLocks noChangeArrowheads="1"/>
            </p:cNvSpPr>
            <p:nvPr/>
          </p:nvSpPr>
          <p:spPr bwMode="auto">
            <a:xfrm>
              <a:off x="5209" y="5050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Line 276"/>
            <p:cNvSpPr>
              <a:spLocks noChangeShapeType="1"/>
            </p:cNvSpPr>
            <p:nvPr/>
          </p:nvSpPr>
          <p:spPr bwMode="auto">
            <a:xfrm flipH="1">
              <a:off x="5894" y="5511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Line 275"/>
            <p:cNvSpPr>
              <a:spLocks noChangeShapeType="1"/>
            </p:cNvSpPr>
            <p:nvPr/>
          </p:nvSpPr>
          <p:spPr bwMode="auto">
            <a:xfrm flipH="1">
              <a:off x="5894" y="5512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Line 274"/>
            <p:cNvSpPr>
              <a:spLocks noChangeShapeType="1"/>
            </p:cNvSpPr>
            <p:nvPr/>
          </p:nvSpPr>
          <p:spPr bwMode="auto">
            <a:xfrm>
              <a:off x="5893" y="6080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Line 273"/>
            <p:cNvSpPr>
              <a:spLocks noChangeShapeType="1"/>
            </p:cNvSpPr>
            <p:nvPr/>
          </p:nvSpPr>
          <p:spPr bwMode="auto">
            <a:xfrm flipH="1" flipV="1">
              <a:off x="5894" y="6412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Line 272"/>
            <p:cNvSpPr>
              <a:spLocks noChangeShapeType="1"/>
            </p:cNvSpPr>
            <p:nvPr/>
          </p:nvSpPr>
          <p:spPr bwMode="auto">
            <a:xfrm flipV="1">
              <a:off x="4854" y="5893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Line 271"/>
            <p:cNvSpPr>
              <a:spLocks noChangeShapeType="1"/>
            </p:cNvSpPr>
            <p:nvPr/>
          </p:nvSpPr>
          <p:spPr bwMode="auto">
            <a:xfrm flipV="1">
              <a:off x="5534" y="6232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Text Box 270"/>
            <p:cNvSpPr txBox="1">
              <a:spLocks noChangeArrowheads="1"/>
            </p:cNvSpPr>
            <p:nvPr/>
          </p:nvSpPr>
          <p:spPr bwMode="auto">
            <a:xfrm>
              <a:off x="5227" y="5705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Ri2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 Box 269"/>
            <p:cNvSpPr txBox="1">
              <a:spLocks noChangeArrowheads="1"/>
            </p:cNvSpPr>
            <p:nvPr/>
          </p:nvSpPr>
          <p:spPr bwMode="auto">
            <a:xfrm>
              <a:off x="4317" y="5685"/>
              <a:ext cx="88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6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Ri2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 Box 268"/>
            <p:cNvSpPr txBox="1">
              <a:spLocks noChangeArrowheads="1"/>
            </p:cNvSpPr>
            <p:nvPr/>
          </p:nvSpPr>
          <p:spPr bwMode="auto">
            <a:xfrm>
              <a:off x="5294" y="6061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 Box 267"/>
            <p:cNvSpPr txBox="1">
              <a:spLocks noChangeArrowheads="1"/>
            </p:cNvSpPr>
            <p:nvPr/>
          </p:nvSpPr>
          <p:spPr bwMode="auto">
            <a:xfrm>
              <a:off x="8978" y="5367"/>
              <a:ext cx="360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Z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 Box 266"/>
            <p:cNvSpPr txBox="1">
              <a:spLocks noChangeArrowheads="1"/>
            </p:cNvSpPr>
            <p:nvPr/>
          </p:nvSpPr>
          <p:spPr bwMode="auto">
            <a:xfrm>
              <a:off x="9338" y="5367"/>
              <a:ext cx="360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 Box 265"/>
            <p:cNvSpPr txBox="1">
              <a:spLocks noChangeArrowheads="1"/>
            </p:cNvSpPr>
            <p:nvPr/>
          </p:nvSpPr>
          <p:spPr bwMode="auto">
            <a:xfrm>
              <a:off x="9698" y="5367"/>
              <a:ext cx="388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Line 264"/>
            <p:cNvSpPr>
              <a:spLocks noChangeShapeType="1"/>
            </p:cNvSpPr>
            <p:nvPr/>
          </p:nvSpPr>
          <p:spPr bwMode="auto">
            <a:xfrm>
              <a:off x="915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Line 263"/>
            <p:cNvSpPr>
              <a:spLocks noChangeShapeType="1"/>
            </p:cNvSpPr>
            <p:nvPr/>
          </p:nvSpPr>
          <p:spPr bwMode="auto">
            <a:xfrm flipH="1" flipV="1">
              <a:off x="10058" y="5547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Text Box 262"/>
            <p:cNvSpPr txBox="1">
              <a:spLocks noChangeArrowheads="1"/>
            </p:cNvSpPr>
            <p:nvPr/>
          </p:nvSpPr>
          <p:spPr bwMode="auto">
            <a:xfrm>
              <a:off x="10418" y="5367"/>
              <a:ext cx="605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6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i</a:t>
              </a:r>
              <a:endPara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Line 261"/>
            <p:cNvSpPr>
              <a:spLocks noChangeShapeType="1"/>
            </p:cNvSpPr>
            <p:nvPr/>
          </p:nvSpPr>
          <p:spPr bwMode="auto">
            <a:xfrm>
              <a:off x="951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Line 260"/>
            <p:cNvSpPr>
              <a:spLocks noChangeShapeType="1"/>
            </p:cNvSpPr>
            <p:nvPr/>
          </p:nvSpPr>
          <p:spPr bwMode="auto">
            <a:xfrm>
              <a:off x="987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Line 258"/>
            <p:cNvSpPr>
              <a:spLocks noChangeShapeType="1"/>
            </p:cNvSpPr>
            <p:nvPr/>
          </p:nvSpPr>
          <p:spPr bwMode="auto">
            <a:xfrm flipV="1">
              <a:off x="10086" y="3028"/>
              <a:ext cx="8" cy="892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Consideraciones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s-ES" dirty="0" smtClean="0"/>
              <a:t>Igual </a:t>
            </a:r>
            <a:r>
              <a:rPr lang="es-ES" dirty="0" smtClean="0"/>
              <a:t>que en otros problemas de este tema, emplearemos las siguientes consideraciones de sincronización: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/>
              <a:t>Buffers </a:t>
            </a:r>
            <a:r>
              <a:rPr lang="es-ES" b="1" dirty="0" err="1" smtClean="0">
                <a:solidFill>
                  <a:schemeClr val="accent2">
                    <a:lumMod val="75000"/>
                  </a:schemeClr>
                </a:solidFill>
              </a:rPr>
              <a:t>triestado</a:t>
            </a:r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, selectores, habilitadores </a:t>
            </a:r>
            <a:r>
              <a:rPr lang="es-ES" dirty="0" smtClean="0"/>
              <a:t>y demás señales que sirven para encaminar los datos: Cambian en los </a:t>
            </a:r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flancos de bajada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dirty="0" smtClean="0"/>
              <a:t>del reloj.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/>
              <a:t>Señales de </a:t>
            </a:r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captura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 de los registros</a:t>
            </a:r>
            <a:r>
              <a:rPr lang="es-ES" dirty="0" smtClean="0"/>
              <a:t>: Se activan en </a:t>
            </a:r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flancos de subida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dirty="0" smtClean="0"/>
              <a:t>del reloj.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/>
                </a:solidFill>
              </a:rPr>
              <a:t>Pasos de la ejecución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>
          <a:xfrm>
            <a:off x="171449" y="1371599"/>
            <a:ext cx="4328543" cy="5014913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El primer paso consiste en cargar el registro auxiliar A:</a:t>
            </a:r>
          </a:p>
          <a:p>
            <a:pPr lvl="1"/>
            <a:r>
              <a:rPr lang="es-ES" dirty="0" smtClean="0">
                <a:latin typeface="Cambria Math" pitchFamily="18" charset="0"/>
                <a:ea typeface="Cambria Math" pitchFamily="18" charset="0"/>
              </a:rPr>
              <a:t>RA </a:t>
            </a:r>
            <a:r>
              <a:rPr lang="es-ES" dirty="0" smtClean="0">
                <a:latin typeface="Cambria Math" pitchFamily="18" charset="0"/>
                <a:ea typeface="Cambria Math" pitchFamily="18" charset="0"/>
              </a:rPr>
              <a:t>se carga con el dato de R1</a:t>
            </a:r>
          </a:p>
          <a:p>
            <a:pPr marL="1051560" lvl="2" indent="-457200">
              <a:buFont typeface="+mj-lt"/>
              <a:buAutoNum type="arabicPeriod"/>
            </a:pPr>
            <a:r>
              <a:rPr lang="es-ES" dirty="0" smtClean="0">
                <a:latin typeface="Cambria Math" pitchFamily="18" charset="0"/>
                <a:ea typeface="Cambria Math" pitchFamily="18" charset="0"/>
              </a:rPr>
              <a:t>Hay que seleccionar R1 mediante el selector SB y activar el </a:t>
            </a:r>
            <a:r>
              <a:rPr lang="es-ES" dirty="0" err="1" smtClean="0">
                <a:latin typeface="Cambria Math" pitchFamily="18" charset="0"/>
                <a:ea typeface="Cambria Math" pitchFamily="18" charset="0"/>
              </a:rPr>
              <a:t>triestado</a:t>
            </a:r>
            <a:r>
              <a:rPr lang="es-ES" dirty="0" smtClean="0">
                <a:latin typeface="Cambria Math" pitchFamily="18" charset="0"/>
                <a:ea typeface="Cambria Math" pitchFamily="18" charset="0"/>
              </a:rPr>
              <a:t> TB para poner el dato en el bus</a:t>
            </a:r>
          </a:p>
          <a:p>
            <a:pPr marL="1325880" lvl="3" indent="-457200">
              <a:buFont typeface="Wingdings" pitchFamily="2" charset="2"/>
              <a:buChar char="Ø"/>
            </a:pPr>
            <a:r>
              <a:rPr lang="es-ES" sz="1600" dirty="0" smtClean="0">
                <a:latin typeface="Cambria Math" pitchFamily="18" charset="0"/>
                <a:ea typeface="Cambria Math" pitchFamily="18" charset="0"/>
              </a:rPr>
              <a:t>Con esto el dato de R1 está a la vista de todos los registros conectados al bus</a:t>
            </a:r>
          </a:p>
          <a:p>
            <a:pPr marL="1325880" lvl="3" indent="-457200">
              <a:buNone/>
            </a:pPr>
            <a:r>
              <a:rPr lang="es-ES" sz="1600" dirty="0" smtClean="0">
                <a:latin typeface="Cambria Math" pitchFamily="18" charset="0"/>
                <a:ea typeface="Cambria Math" pitchFamily="18" charset="0"/>
              </a:rPr>
              <a:t>	(Por claridad lo representaremos únicamente junto al registro donde queremos capturar el dato)</a:t>
            </a:r>
          </a:p>
          <a:p>
            <a:pPr marL="1051560" lvl="2" indent="-457200">
              <a:buFont typeface="+mj-lt"/>
              <a:buAutoNum type="arabicPeriod"/>
            </a:pPr>
            <a:r>
              <a:rPr lang="es-ES" dirty="0" smtClean="0">
                <a:latin typeface="Cambria Math" pitchFamily="18" charset="0"/>
                <a:ea typeface="Cambria Math" pitchFamily="18" charset="0"/>
              </a:rPr>
              <a:t>En el segundo </a:t>
            </a:r>
            <a:r>
              <a:rPr lang="es-ES" dirty="0" err="1" smtClean="0">
                <a:latin typeface="Cambria Math" pitchFamily="18" charset="0"/>
                <a:ea typeface="Cambria Math" pitchFamily="18" charset="0"/>
              </a:rPr>
              <a:t>semiciclo</a:t>
            </a:r>
            <a:r>
              <a:rPr lang="es-ES" dirty="0" smtClean="0">
                <a:latin typeface="Cambria Math" pitchFamily="18" charset="0"/>
                <a:ea typeface="Cambria Math" pitchFamily="18" charset="0"/>
              </a:rPr>
              <a:t> (flanco de subida del reloj) se carga el registro A mediante su señal de captura.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sz="half" idx="2"/>
          </p:nvPr>
        </p:nvSpPr>
        <p:spPr>
          <a:xfrm>
            <a:off x="4800600" y="3284984"/>
            <a:ext cx="4038600" cy="276834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arenR"/>
            </a:pPr>
            <a:r>
              <a:rPr lang="es-E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 = R1</a:t>
            </a:r>
          </a:p>
          <a:p>
            <a:pPr marL="617220" lvl="1" indent="-342900">
              <a:buFont typeface="+mj-lt"/>
              <a:buAutoNum type="alphaLcParenR"/>
            </a:pPr>
            <a:r>
              <a:rPr lang="es-E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SB = 0x01 = “R1”, TB=1</a:t>
            </a:r>
          </a:p>
          <a:p>
            <a:pPr marL="617220" lvl="1" indent="-342900">
              <a:buFont typeface="+mj-lt"/>
              <a:buAutoNum type="alphaLcParenR"/>
            </a:pPr>
            <a:r>
              <a:rPr lang="es-E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CRA </a:t>
            </a:r>
          </a:p>
        </p:txBody>
      </p:sp>
      <p:sp>
        <p:nvSpPr>
          <p:cNvPr id="9" name="AutoShape 331"/>
          <p:cNvSpPr>
            <a:spLocks noChangeArrowheads="1"/>
          </p:cNvSpPr>
          <p:nvPr/>
        </p:nvSpPr>
        <p:spPr bwMode="auto">
          <a:xfrm>
            <a:off x="4999114" y="2222923"/>
            <a:ext cx="898586" cy="897471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Text Box 330"/>
          <p:cNvSpPr txBox="1">
            <a:spLocks noChangeArrowheads="1"/>
          </p:cNvSpPr>
          <p:nvPr/>
        </p:nvSpPr>
        <p:spPr bwMode="auto">
          <a:xfrm>
            <a:off x="5084171" y="2394371"/>
            <a:ext cx="726643" cy="56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Banco</a:t>
            </a:r>
            <a:endParaRPr kumimoji="0" lang="es-ES_tradnl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 </a:t>
            </a:r>
            <a:endParaRPr kumimoji="0" lang="es-ES_tradnl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Registros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329"/>
          <p:cNvSpPr>
            <a:spLocks noChangeShapeType="1"/>
          </p:cNvSpPr>
          <p:nvPr/>
        </p:nvSpPr>
        <p:spPr bwMode="auto">
          <a:xfrm flipV="1">
            <a:off x="4654313" y="1556792"/>
            <a:ext cx="3912621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Line 328"/>
          <p:cNvSpPr>
            <a:spLocks noChangeShapeType="1"/>
          </p:cNvSpPr>
          <p:nvPr/>
        </p:nvSpPr>
        <p:spPr bwMode="auto">
          <a:xfrm>
            <a:off x="4828543" y="2907342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" name="Group 325"/>
          <p:cNvGrpSpPr>
            <a:grpSpLocks/>
          </p:cNvGrpSpPr>
          <p:nvPr/>
        </p:nvGrpSpPr>
        <p:grpSpPr bwMode="auto">
          <a:xfrm>
            <a:off x="5298185" y="1556792"/>
            <a:ext cx="342057" cy="658359"/>
            <a:chOff x="3006" y="3027"/>
            <a:chExt cx="748" cy="1440"/>
          </a:xfrm>
        </p:grpSpPr>
        <p:sp>
          <p:nvSpPr>
            <p:cNvPr id="84" name="Line 327"/>
            <p:cNvSpPr>
              <a:spLocks noChangeShapeType="1"/>
            </p:cNvSpPr>
            <p:nvPr/>
          </p:nvSpPr>
          <p:spPr bwMode="auto">
            <a:xfrm flipV="1">
              <a:off x="3006" y="3027"/>
              <a:ext cx="0" cy="14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Line 326"/>
            <p:cNvSpPr>
              <a:spLocks noChangeShapeType="1"/>
            </p:cNvSpPr>
            <p:nvPr/>
          </p:nvSpPr>
          <p:spPr bwMode="auto">
            <a:xfrm flipV="1">
              <a:off x="3754" y="3027"/>
              <a:ext cx="0" cy="14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4" name="Line 324"/>
          <p:cNvSpPr>
            <a:spLocks noChangeShapeType="1"/>
          </p:cNvSpPr>
          <p:nvPr/>
        </p:nvSpPr>
        <p:spPr bwMode="auto">
          <a:xfrm flipV="1">
            <a:off x="4828543" y="2480323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" name="Line 323"/>
          <p:cNvSpPr>
            <a:spLocks noChangeShapeType="1"/>
          </p:cNvSpPr>
          <p:nvPr/>
        </p:nvSpPr>
        <p:spPr bwMode="auto">
          <a:xfrm flipH="1">
            <a:off x="4913142" y="2864823"/>
            <a:ext cx="42528" cy="85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Line 322"/>
          <p:cNvSpPr>
            <a:spLocks noChangeShapeType="1"/>
          </p:cNvSpPr>
          <p:nvPr/>
        </p:nvSpPr>
        <p:spPr bwMode="auto">
          <a:xfrm flipH="1" flipV="1">
            <a:off x="5640242" y="2052390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" name="AutoShape 321"/>
          <p:cNvSpPr>
            <a:spLocks noChangeArrowheads="1"/>
          </p:cNvSpPr>
          <p:nvPr/>
        </p:nvSpPr>
        <p:spPr bwMode="auto">
          <a:xfrm>
            <a:off x="7357387" y="1968266"/>
            <a:ext cx="1494899" cy="47959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ALU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320"/>
          <p:cNvSpPr>
            <a:spLocks noChangeArrowheads="1"/>
          </p:cNvSpPr>
          <p:nvPr/>
        </p:nvSpPr>
        <p:spPr bwMode="auto">
          <a:xfrm flipV="1">
            <a:off x="7979767" y="1968266"/>
            <a:ext cx="214014" cy="128471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9" name="Text Box 319"/>
          <p:cNvSpPr txBox="1">
            <a:spLocks noChangeArrowheads="1"/>
          </p:cNvSpPr>
          <p:nvPr/>
        </p:nvSpPr>
        <p:spPr bwMode="auto">
          <a:xfrm>
            <a:off x="7357387" y="1694864"/>
            <a:ext cx="514000" cy="18653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318"/>
          <p:cNvSpPr txBox="1">
            <a:spLocks noChangeArrowheads="1"/>
          </p:cNvSpPr>
          <p:nvPr/>
        </p:nvSpPr>
        <p:spPr bwMode="auto">
          <a:xfrm>
            <a:off x="7495033" y="2626625"/>
            <a:ext cx="470557" cy="16459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0" rIns="67483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Tmp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317"/>
          <p:cNvSpPr>
            <a:spLocks noChangeShapeType="1"/>
          </p:cNvSpPr>
          <p:nvPr/>
        </p:nvSpPr>
        <p:spPr bwMode="auto">
          <a:xfrm flipV="1">
            <a:off x="6959083" y="1556792"/>
            <a:ext cx="7774" cy="1563602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" name="Line 316"/>
          <p:cNvSpPr>
            <a:spLocks noChangeShapeType="1"/>
          </p:cNvSpPr>
          <p:nvPr/>
        </p:nvSpPr>
        <p:spPr bwMode="auto">
          <a:xfrm flipH="1">
            <a:off x="6629830" y="1720924"/>
            <a:ext cx="337027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" name="Line 315"/>
          <p:cNvSpPr>
            <a:spLocks noChangeShapeType="1"/>
          </p:cNvSpPr>
          <p:nvPr/>
        </p:nvSpPr>
        <p:spPr bwMode="auto">
          <a:xfrm flipH="1">
            <a:off x="6629830" y="1721382"/>
            <a:ext cx="457" cy="8229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4" name="Line 314"/>
          <p:cNvSpPr>
            <a:spLocks noChangeShapeType="1"/>
          </p:cNvSpPr>
          <p:nvPr/>
        </p:nvSpPr>
        <p:spPr bwMode="auto">
          <a:xfrm>
            <a:off x="6629373" y="1981068"/>
            <a:ext cx="457" cy="1517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" name="Line 313"/>
          <p:cNvSpPr>
            <a:spLocks noChangeShapeType="1"/>
          </p:cNvSpPr>
          <p:nvPr/>
        </p:nvSpPr>
        <p:spPr bwMode="auto">
          <a:xfrm flipH="1" flipV="1">
            <a:off x="6629830" y="2132856"/>
            <a:ext cx="32925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" name="Line 312"/>
          <p:cNvSpPr>
            <a:spLocks noChangeShapeType="1"/>
          </p:cNvSpPr>
          <p:nvPr/>
        </p:nvSpPr>
        <p:spPr bwMode="auto">
          <a:xfrm flipV="1">
            <a:off x="6154243" y="1895572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" name="Line 311"/>
          <p:cNvSpPr>
            <a:spLocks noChangeShapeType="1"/>
          </p:cNvSpPr>
          <p:nvPr/>
        </p:nvSpPr>
        <p:spPr bwMode="auto">
          <a:xfrm flipV="1">
            <a:off x="6465204" y="2050561"/>
            <a:ext cx="16462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8" name="Text Box 310"/>
          <p:cNvSpPr txBox="1">
            <a:spLocks noChangeArrowheads="1"/>
          </p:cNvSpPr>
          <p:nvPr/>
        </p:nvSpPr>
        <p:spPr bwMode="auto">
          <a:xfrm>
            <a:off x="6324814" y="1809620"/>
            <a:ext cx="513543" cy="18653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Ri0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309"/>
          <p:cNvSpPr txBox="1">
            <a:spLocks noChangeArrowheads="1"/>
          </p:cNvSpPr>
          <p:nvPr/>
        </p:nvSpPr>
        <p:spPr bwMode="auto">
          <a:xfrm>
            <a:off x="5897700" y="1800019"/>
            <a:ext cx="402420" cy="17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Ri0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308"/>
          <p:cNvSpPr txBox="1">
            <a:spLocks noChangeArrowheads="1"/>
          </p:cNvSpPr>
          <p:nvPr/>
        </p:nvSpPr>
        <p:spPr bwMode="auto">
          <a:xfrm>
            <a:off x="6325729" y="1951350"/>
            <a:ext cx="214014" cy="18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Line 307"/>
          <p:cNvSpPr>
            <a:spLocks noChangeShapeType="1"/>
          </p:cNvSpPr>
          <p:nvPr/>
        </p:nvSpPr>
        <p:spPr bwMode="auto">
          <a:xfrm flipV="1">
            <a:off x="7613930" y="1556792"/>
            <a:ext cx="3658" cy="138072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" name="Line 306"/>
          <p:cNvSpPr>
            <a:spLocks noChangeShapeType="1"/>
          </p:cNvSpPr>
          <p:nvPr/>
        </p:nvSpPr>
        <p:spPr bwMode="auto">
          <a:xfrm flipH="1" flipV="1">
            <a:off x="7617589" y="1885971"/>
            <a:ext cx="457" cy="82295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" name="Line 305"/>
          <p:cNvSpPr>
            <a:spLocks noChangeShapeType="1"/>
          </p:cNvSpPr>
          <p:nvPr/>
        </p:nvSpPr>
        <p:spPr bwMode="auto">
          <a:xfrm flipV="1">
            <a:off x="7186816" y="1780360"/>
            <a:ext cx="170571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4" name="Text Box 304"/>
          <p:cNvSpPr txBox="1">
            <a:spLocks noChangeArrowheads="1"/>
          </p:cNvSpPr>
          <p:nvPr/>
        </p:nvSpPr>
        <p:spPr bwMode="auto">
          <a:xfrm>
            <a:off x="6948565" y="1694864"/>
            <a:ext cx="359892" cy="21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RA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Line 303"/>
          <p:cNvSpPr>
            <a:spLocks noChangeShapeType="1"/>
          </p:cNvSpPr>
          <p:nvPr/>
        </p:nvSpPr>
        <p:spPr bwMode="auto">
          <a:xfrm flipV="1">
            <a:off x="7782215" y="2462035"/>
            <a:ext cx="457" cy="16459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6" name="Line 302"/>
          <p:cNvSpPr>
            <a:spLocks noChangeShapeType="1"/>
          </p:cNvSpPr>
          <p:nvPr/>
        </p:nvSpPr>
        <p:spPr bwMode="auto">
          <a:xfrm>
            <a:off x="6959083" y="3120394"/>
            <a:ext cx="815358" cy="457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7" name="Line 301"/>
          <p:cNvSpPr>
            <a:spLocks noChangeShapeType="1"/>
          </p:cNvSpPr>
          <p:nvPr/>
        </p:nvSpPr>
        <p:spPr bwMode="auto">
          <a:xfrm flipH="1" flipV="1">
            <a:off x="7782215" y="2791214"/>
            <a:ext cx="457" cy="329179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8" name="Line 300"/>
          <p:cNvSpPr>
            <a:spLocks noChangeShapeType="1"/>
          </p:cNvSpPr>
          <p:nvPr/>
        </p:nvSpPr>
        <p:spPr bwMode="auto">
          <a:xfrm flipV="1">
            <a:off x="7324462" y="2711663"/>
            <a:ext cx="17194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9" name="Text Box 299"/>
          <p:cNvSpPr txBox="1">
            <a:spLocks noChangeArrowheads="1"/>
          </p:cNvSpPr>
          <p:nvPr/>
        </p:nvSpPr>
        <p:spPr bwMode="auto">
          <a:xfrm>
            <a:off x="7020361" y="2626625"/>
            <a:ext cx="446778" cy="18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tmp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Line 298"/>
          <p:cNvSpPr>
            <a:spLocks noChangeShapeType="1"/>
          </p:cNvSpPr>
          <p:nvPr/>
        </p:nvSpPr>
        <p:spPr bwMode="auto">
          <a:xfrm flipV="1">
            <a:off x="7620790" y="2969520"/>
            <a:ext cx="17194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1" name="Text Box 297"/>
          <p:cNvSpPr txBox="1">
            <a:spLocks noChangeArrowheads="1"/>
          </p:cNvSpPr>
          <p:nvPr/>
        </p:nvSpPr>
        <p:spPr bwMode="auto">
          <a:xfrm>
            <a:off x="7308457" y="2842877"/>
            <a:ext cx="413852" cy="18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</a:t>
            </a:r>
            <a:r>
              <a:rPr kumimoji="0" lang="es-ES_tradnl" sz="1000" b="0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tmp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296"/>
          <p:cNvSpPr txBox="1">
            <a:spLocks noChangeArrowheads="1"/>
          </p:cNvSpPr>
          <p:nvPr/>
        </p:nvSpPr>
        <p:spPr bwMode="auto">
          <a:xfrm>
            <a:off x="4572000" y="2394371"/>
            <a:ext cx="288096" cy="16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295"/>
          <p:cNvSpPr txBox="1">
            <a:spLocks noChangeArrowheads="1"/>
          </p:cNvSpPr>
          <p:nvPr/>
        </p:nvSpPr>
        <p:spPr bwMode="auto">
          <a:xfrm>
            <a:off x="5811728" y="1966437"/>
            <a:ext cx="324223" cy="18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TB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294"/>
          <p:cNvSpPr txBox="1">
            <a:spLocks noChangeArrowheads="1"/>
          </p:cNvSpPr>
          <p:nvPr/>
        </p:nvSpPr>
        <p:spPr bwMode="auto">
          <a:xfrm>
            <a:off x="4643795" y="2842877"/>
            <a:ext cx="288096" cy="2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293"/>
          <p:cNvSpPr txBox="1">
            <a:spLocks noChangeArrowheads="1"/>
          </p:cNvSpPr>
          <p:nvPr/>
        </p:nvSpPr>
        <p:spPr bwMode="auto">
          <a:xfrm>
            <a:off x="5169685" y="2222923"/>
            <a:ext cx="338399" cy="18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Ent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292"/>
          <p:cNvSpPr txBox="1">
            <a:spLocks noChangeArrowheads="1"/>
          </p:cNvSpPr>
          <p:nvPr/>
        </p:nvSpPr>
        <p:spPr bwMode="auto">
          <a:xfrm>
            <a:off x="5555185" y="2222923"/>
            <a:ext cx="214014" cy="18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288"/>
          <p:cNvGrpSpPr>
            <a:grpSpLocks/>
          </p:cNvGrpSpPr>
          <p:nvPr/>
        </p:nvGrpSpPr>
        <p:grpSpPr bwMode="auto">
          <a:xfrm>
            <a:off x="7100845" y="2183147"/>
            <a:ext cx="428029" cy="227682"/>
            <a:chOff x="3152" y="2251"/>
            <a:chExt cx="454" cy="242"/>
          </a:xfrm>
        </p:grpSpPr>
        <p:sp>
          <p:nvSpPr>
            <p:cNvPr id="81" name="Line 291"/>
            <p:cNvSpPr>
              <a:spLocks noChangeShapeType="1"/>
            </p:cNvSpPr>
            <p:nvPr/>
          </p:nvSpPr>
          <p:spPr bwMode="auto">
            <a:xfrm>
              <a:off x="3424" y="2342"/>
              <a:ext cx="18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Line 290"/>
            <p:cNvSpPr>
              <a:spLocks noChangeShapeType="1"/>
            </p:cNvSpPr>
            <p:nvPr/>
          </p:nvSpPr>
          <p:spPr bwMode="auto">
            <a:xfrm flipH="1">
              <a:off x="3514" y="2297"/>
              <a:ext cx="45" cy="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Text Box 289"/>
            <p:cNvSpPr txBox="1">
              <a:spLocks noChangeArrowheads="1"/>
            </p:cNvSpPr>
            <p:nvPr/>
          </p:nvSpPr>
          <p:spPr bwMode="auto">
            <a:xfrm>
              <a:off x="3152" y="2251"/>
              <a:ext cx="37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Op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8" name="Line 287"/>
          <p:cNvSpPr>
            <a:spLocks noChangeShapeType="1"/>
          </p:cNvSpPr>
          <p:nvPr/>
        </p:nvSpPr>
        <p:spPr bwMode="auto">
          <a:xfrm flipV="1">
            <a:off x="4818940" y="1556792"/>
            <a:ext cx="457" cy="246884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9" name="Text Box 286"/>
          <p:cNvSpPr txBox="1">
            <a:spLocks noChangeArrowheads="1"/>
          </p:cNvSpPr>
          <p:nvPr/>
        </p:nvSpPr>
        <p:spPr bwMode="auto">
          <a:xfrm>
            <a:off x="4572000" y="1803676"/>
            <a:ext cx="647988" cy="31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Datos Directos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Line 285"/>
          <p:cNvSpPr>
            <a:spLocks noChangeShapeType="1"/>
          </p:cNvSpPr>
          <p:nvPr/>
        </p:nvSpPr>
        <p:spPr bwMode="auto">
          <a:xfrm flipH="1">
            <a:off x="6618855" y="2215151"/>
            <a:ext cx="337027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1" name="Line 284"/>
          <p:cNvSpPr>
            <a:spLocks noChangeShapeType="1"/>
          </p:cNvSpPr>
          <p:nvPr/>
        </p:nvSpPr>
        <p:spPr bwMode="auto">
          <a:xfrm flipH="1">
            <a:off x="6618855" y="2215608"/>
            <a:ext cx="457" cy="8229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2" name="Line 283"/>
          <p:cNvSpPr>
            <a:spLocks noChangeShapeType="1"/>
          </p:cNvSpPr>
          <p:nvPr/>
        </p:nvSpPr>
        <p:spPr bwMode="auto">
          <a:xfrm>
            <a:off x="6618398" y="2475294"/>
            <a:ext cx="457" cy="1517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3" name="Line 282"/>
          <p:cNvSpPr>
            <a:spLocks noChangeShapeType="1"/>
          </p:cNvSpPr>
          <p:nvPr/>
        </p:nvSpPr>
        <p:spPr bwMode="auto">
          <a:xfrm flipH="1" flipV="1">
            <a:off x="6618855" y="2627082"/>
            <a:ext cx="32925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4" name="Line 281"/>
          <p:cNvSpPr>
            <a:spLocks noChangeShapeType="1"/>
          </p:cNvSpPr>
          <p:nvPr/>
        </p:nvSpPr>
        <p:spPr bwMode="auto">
          <a:xfrm flipV="1">
            <a:off x="6143268" y="2389799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5" name="Line 280"/>
          <p:cNvSpPr>
            <a:spLocks noChangeShapeType="1"/>
          </p:cNvSpPr>
          <p:nvPr/>
        </p:nvSpPr>
        <p:spPr bwMode="auto">
          <a:xfrm flipV="1">
            <a:off x="6454229" y="2544787"/>
            <a:ext cx="16462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6" name="Text Box 279"/>
          <p:cNvSpPr txBox="1">
            <a:spLocks noChangeArrowheads="1"/>
          </p:cNvSpPr>
          <p:nvPr/>
        </p:nvSpPr>
        <p:spPr bwMode="auto">
          <a:xfrm>
            <a:off x="6313839" y="2303846"/>
            <a:ext cx="513543" cy="18653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Ri1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278"/>
          <p:cNvSpPr txBox="1">
            <a:spLocks noChangeArrowheads="1"/>
          </p:cNvSpPr>
          <p:nvPr/>
        </p:nvSpPr>
        <p:spPr bwMode="auto">
          <a:xfrm>
            <a:off x="5897700" y="2294245"/>
            <a:ext cx="402420" cy="18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Ri1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277"/>
          <p:cNvSpPr txBox="1">
            <a:spLocks noChangeArrowheads="1"/>
          </p:cNvSpPr>
          <p:nvPr/>
        </p:nvSpPr>
        <p:spPr bwMode="auto">
          <a:xfrm>
            <a:off x="6300120" y="2410829"/>
            <a:ext cx="214014" cy="18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Line 276"/>
          <p:cNvSpPr>
            <a:spLocks noChangeShapeType="1"/>
          </p:cNvSpPr>
          <p:nvPr/>
        </p:nvSpPr>
        <p:spPr bwMode="auto">
          <a:xfrm flipH="1">
            <a:off x="6618855" y="2692461"/>
            <a:ext cx="337027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0" name="Line 275"/>
          <p:cNvSpPr>
            <a:spLocks noChangeShapeType="1"/>
          </p:cNvSpPr>
          <p:nvPr/>
        </p:nvSpPr>
        <p:spPr bwMode="auto">
          <a:xfrm flipH="1">
            <a:off x="6618855" y="2692918"/>
            <a:ext cx="457" cy="8229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1" name="Line 274"/>
          <p:cNvSpPr>
            <a:spLocks noChangeShapeType="1"/>
          </p:cNvSpPr>
          <p:nvPr/>
        </p:nvSpPr>
        <p:spPr bwMode="auto">
          <a:xfrm>
            <a:off x="6618398" y="2952604"/>
            <a:ext cx="457" cy="1517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2" name="Line 273"/>
          <p:cNvSpPr>
            <a:spLocks noChangeShapeType="1"/>
          </p:cNvSpPr>
          <p:nvPr/>
        </p:nvSpPr>
        <p:spPr bwMode="auto">
          <a:xfrm flipH="1" flipV="1">
            <a:off x="6618855" y="3104392"/>
            <a:ext cx="32925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3" name="Line 272"/>
          <p:cNvSpPr>
            <a:spLocks noChangeShapeType="1"/>
          </p:cNvSpPr>
          <p:nvPr/>
        </p:nvSpPr>
        <p:spPr bwMode="auto">
          <a:xfrm flipV="1">
            <a:off x="6143268" y="2867109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4" name="Line 271"/>
          <p:cNvSpPr>
            <a:spLocks noChangeShapeType="1"/>
          </p:cNvSpPr>
          <p:nvPr/>
        </p:nvSpPr>
        <p:spPr bwMode="auto">
          <a:xfrm flipV="1">
            <a:off x="6454229" y="3022097"/>
            <a:ext cx="16462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5" name="Text Box 270"/>
          <p:cNvSpPr txBox="1">
            <a:spLocks noChangeArrowheads="1"/>
          </p:cNvSpPr>
          <p:nvPr/>
        </p:nvSpPr>
        <p:spPr bwMode="auto">
          <a:xfrm>
            <a:off x="6313839" y="2781156"/>
            <a:ext cx="513543" cy="18653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Ri2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269"/>
          <p:cNvSpPr txBox="1">
            <a:spLocks noChangeArrowheads="1"/>
          </p:cNvSpPr>
          <p:nvPr/>
        </p:nvSpPr>
        <p:spPr bwMode="auto">
          <a:xfrm>
            <a:off x="5897700" y="2772012"/>
            <a:ext cx="402420" cy="14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Ri2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 Box 268"/>
          <p:cNvSpPr txBox="1">
            <a:spLocks noChangeArrowheads="1"/>
          </p:cNvSpPr>
          <p:nvPr/>
        </p:nvSpPr>
        <p:spPr bwMode="auto">
          <a:xfrm>
            <a:off x="6300120" y="2914657"/>
            <a:ext cx="214014" cy="18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 Box 267"/>
          <p:cNvSpPr txBox="1">
            <a:spLocks noChangeArrowheads="1"/>
          </p:cNvSpPr>
          <p:nvPr/>
        </p:nvSpPr>
        <p:spPr bwMode="auto">
          <a:xfrm>
            <a:off x="8029155" y="2626625"/>
            <a:ext cx="164626" cy="16459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0" rIns="67483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Z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266"/>
          <p:cNvSpPr txBox="1">
            <a:spLocks noChangeArrowheads="1"/>
          </p:cNvSpPr>
          <p:nvPr/>
        </p:nvSpPr>
        <p:spPr bwMode="auto">
          <a:xfrm>
            <a:off x="8193781" y="2626625"/>
            <a:ext cx="164626" cy="16459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0" rIns="67483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Box 265"/>
          <p:cNvSpPr txBox="1">
            <a:spLocks noChangeArrowheads="1"/>
          </p:cNvSpPr>
          <p:nvPr/>
        </p:nvSpPr>
        <p:spPr bwMode="auto">
          <a:xfrm>
            <a:off x="8358407" y="2626625"/>
            <a:ext cx="177431" cy="16459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0" rIns="67483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Line 264"/>
          <p:cNvSpPr>
            <a:spLocks noChangeShapeType="1"/>
          </p:cNvSpPr>
          <p:nvPr/>
        </p:nvSpPr>
        <p:spPr bwMode="auto">
          <a:xfrm>
            <a:off x="8111010" y="2462035"/>
            <a:ext cx="457" cy="1645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2" name="Line 263"/>
          <p:cNvSpPr>
            <a:spLocks noChangeShapeType="1"/>
          </p:cNvSpPr>
          <p:nvPr/>
        </p:nvSpPr>
        <p:spPr bwMode="auto">
          <a:xfrm flipH="1" flipV="1">
            <a:off x="8523034" y="2708920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3" name="Text Box 262"/>
          <p:cNvSpPr txBox="1">
            <a:spLocks noChangeArrowheads="1"/>
          </p:cNvSpPr>
          <p:nvPr/>
        </p:nvSpPr>
        <p:spPr bwMode="auto">
          <a:xfrm>
            <a:off x="8687660" y="2626625"/>
            <a:ext cx="276664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Line 261"/>
          <p:cNvSpPr>
            <a:spLocks noChangeShapeType="1"/>
          </p:cNvSpPr>
          <p:nvPr/>
        </p:nvSpPr>
        <p:spPr bwMode="auto">
          <a:xfrm>
            <a:off x="8275637" y="2462035"/>
            <a:ext cx="457" cy="1645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" name="Line 260"/>
          <p:cNvSpPr>
            <a:spLocks noChangeShapeType="1"/>
          </p:cNvSpPr>
          <p:nvPr/>
        </p:nvSpPr>
        <p:spPr bwMode="auto">
          <a:xfrm>
            <a:off x="8440263" y="2462035"/>
            <a:ext cx="457" cy="1645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7" name="Line 258"/>
          <p:cNvSpPr>
            <a:spLocks noChangeShapeType="1"/>
          </p:cNvSpPr>
          <p:nvPr/>
        </p:nvSpPr>
        <p:spPr bwMode="auto">
          <a:xfrm flipV="1">
            <a:off x="8535838" y="1557248"/>
            <a:ext cx="3658" cy="421075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6" name="85 Rectángulo"/>
          <p:cNvSpPr/>
          <p:nvPr/>
        </p:nvSpPr>
        <p:spPr>
          <a:xfrm>
            <a:off x="5580112" y="2564904"/>
            <a:ext cx="288032" cy="10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700" b="1" dirty="0" smtClean="0">
                <a:solidFill>
                  <a:schemeClr val="tx1"/>
                </a:solidFill>
              </a:rPr>
              <a:t>0x8B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4572000" y="2780928"/>
            <a:ext cx="288032" cy="10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700" b="1" dirty="0" smtClean="0">
                <a:solidFill>
                  <a:schemeClr val="tx1"/>
                </a:solidFill>
              </a:rPr>
              <a:t>0x01</a:t>
            </a:r>
            <a:endParaRPr lang="es-E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-0.06616 " pathEditMode="relative" ptsTypes="AA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6616 L -0.0007 -0.13787 L -0.0007 -0.16794 L 0.20538 -0.16909 L 0.20538 -0.14481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0" y="-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38 -0.14507 L 0.20538 -0.12401 " pathEditMode="relative" ptsTypes="AA">
                                      <p:cBhvr>
                                        <p:cTn id="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86" grpId="0" animBg="1"/>
      <p:bldP spid="86" grpId="1" animBg="1"/>
      <p:bldP spid="86" grpId="2" animBg="1"/>
      <p:bldP spid="86" grpId="3" animBg="1"/>
      <p:bldP spid="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/>
                </a:solidFill>
              </a:rPr>
              <a:t>Pasos de la ejecución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>
          <a:xfrm>
            <a:off x="171449" y="1371599"/>
            <a:ext cx="4386263" cy="50149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300" dirty="0" smtClean="0"/>
              <a:t>Segundo paso: Obtener el segundo dato y ejecutar la operación.</a:t>
            </a:r>
            <a:endParaRPr lang="es-ES" sz="2300" dirty="0" smtClean="0"/>
          </a:p>
          <a:p>
            <a:pPr lvl="1"/>
            <a:r>
              <a:rPr lang="es-ES" dirty="0" smtClean="0">
                <a:latin typeface="Cambria Math" pitchFamily="18" charset="0"/>
                <a:ea typeface="Cambria Math" pitchFamily="18" charset="0"/>
              </a:rPr>
              <a:t>Se lleva </a:t>
            </a:r>
            <a:r>
              <a:rPr lang="es-ES" dirty="0" smtClean="0">
                <a:latin typeface="Cambria Math" pitchFamily="18" charset="0"/>
                <a:ea typeface="Cambria Math" pitchFamily="18" charset="0"/>
              </a:rPr>
              <a:t>el dato de </a:t>
            </a:r>
            <a:r>
              <a:rPr lang="es-ES" dirty="0" smtClean="0">
                <a:latin typeface="Cambria Math" pitchFamily="18" charset="0"/>
                <a:ea typeface="Cambria Math" pitchFamily="18" charset="0"/>
              </a:rPr>
              <a:t>Ri0 a la otra entrada de la ALU</a:t>
            </a:r>
            <a:endParaRPr lang="es-ES" dirty="0" smtClean="0">
              <a:latin typeface="Cambria Math" pitchFamily="18" charset="0"/>
              <a:ea typeface="Cambria Math" pitchFamily="18" charset="0"/>
            </a:endParaRPr>
          </a:p>
          <a:p>
            <a:pPr marL="1051560" lvl="2" indent="-457200">
              <a:buFont typeface="+mj-lt"/>
              <a:buAutoNum type="arabicPeriod"/>
            </a:pPr>
            <a:r>
              <a:rPr lang="es-ES" dirty="0" smtClean="0">
                <a:latin typeface="Cambria Math" pitchFamily="18" charset="0"/>
                <a:ea typeface="Cambria Math" pitchFamily="18" charset="0"/>
              </a:rPr>
              <a:t>Con solo activar </a:t>
            </a:r>
            <a:r>
              <a:rPr lang="es-ES" dirty="0" smtClean="0">
                <a:latin typeface="Cambria Math" pitchFamily="18" charset="0"/>
                <a:ea typeface="Cambria Math" pitchFamily="18" charset="0"/>
              </a:rPr>
              <a:t>el </a:t>
            </a:r>
            <a:r>
              <a:rPr lang="es-ES" dirty="0" err="1" smtClean="0">
                <a:latin typeface="Cambria Math" pitchFamily="18" charset="0"/>
                <a:ea typeface="Cambria Math" pitchFamily="18" charset="0"/>
              </a:rPr>
              <a:t>triestado</a:t>
            </a:r>
            <a:r>
              <a:rPr lang="es-ES" dirty="0" smtClean="0">
                <a:latin typeface="Cambria Math" pitchFamily="18" charset="0"/>
                <a:ea typeface="Cambria Math" pitchFamily="18" charset="0"/>
              </a:rPr>
              <a:t> de </a:t>
            </a:r>
            <a:r>
              <a:rPr lang="es-ES" dirty="0" smtClean="0">
                <a:latin typeface="Cambria Math" pitchFamily="18" charset="0"/>
                <a:ea typeface="Cambria Math" pitchFamily="18" charset="0"/>
              </a:rPr>
              <a:t>salida TRi0, </a:t>
            </a:r>
            <a:r>
              <a:rPr lang="es-ES" dirty="0" smtClean="0">
                <a:latin typeface="Cambria Math" pitchFamily="18" charset="0"/>
                <a:ea typeface="Cambria Math" pitchFamily="18" charset="0"/>
              </a:rPr>
              <a:t>el dato estará visible en el bus.</a:t>
            </a:r>
          </a:p>
          <a:p>
            <a:pPr marL="1325880" lvl="3" indent="-457200">
              <a:buFont typeface="Wingdings" pitchFamily="2" charset="2"/>
              <a:buChar char="Ø"/>
            </a:pPr>
            <a:r>
              <a:rPr lang="es-ES" sz="1600" dirty="0" smtClean="0">
                <a:latin typeface="Cambria Math" pitchFamily="18" charset="0"/>
                <a:ea typeface="Cambria Math" pitchFamily="18" charset="0"/>
              </a:rPr>
              <a:t>Es importante desactivar el </a:t>
            </a:r>
            <a:r>
              <a:rPr lang="es-ES" sz="1600" dirty="0" err="1" smtClean="0">
                <a:latin typeface="Cambria Math" pitchFamily="18" charset="0"/>
                <a:ea typeface="Cambria Math" pitchFamily="18" charset="0"/>
              </a:rPr>
              <a:t>triestado</a:t>
            </a:r>
            <a:r>
              <a:rPr lang="es-ES" sz="1600" dirty="0" smtClean="0">
                <a:latin typeface="Cambria Math" pitchFamily="18" charset="0"/>
                <a:ea typeface="Cambria Math" pitchFamily="18" charset="0"/>
              </a:rPr>
              <a:t> TB que se activó en el ciclo anterior</a:t>
            </a:r>
            <a:r>
              <a:rPr lang="es-ES" sz="1600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es-ES" sz="16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sz="half" idx="2"/>
          </p:nvPr>
        </p:nvSpPr>
        <p:spPr>
          <a:xfrm>
            <a:off x="4800600" y="3284984"/>
            <a:ext cx="4038600" cy="276834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E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 = R1</a:t>
            </a:r>
          </a:p>
          <a:p>
            <a:pPr marL="617220" lvl="1" indent="-342900">
              <a:buFont typeface="+mj-lt"/>
              <a:buAutoNum type="alphaLcParenR"/>
            </a:pPr>
            <a:r>
              <a:rPr lang="es-E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SB = 0x01 = “R1”, TB=1</a:t>
            </a:r>
          </a:p>
          <a:p>
            <a:pPr marL="617220" lvl="1" indent="-342900">
              <a:buFont typeface="+mj-lt"/>
              <a:buAutoNum type="alphaLcParenR"/>
            </a:pPr>
            <a:r>
              <a:rPr lang="es-E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CRA</a:t>
            </a:r>
          </a:p>
          <a:p>
            <a:pPr marL="342900" indent="-342900">
              <a:buFont typeface="+mj-lt"/>
              <a:buAutoNum type="arabicParenR"/>
            </a:pPr>
            <a:r>
              <a:rPr lang="es-E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TMP </a:t>
            </a:r>
            <a:r>
              <a:rPr lang="es-E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s-E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 + Ri0</a:t>
            </a:r>
            <a:endParaRPr lang="es-E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617220" lvl="1" indent="-342900">
              <a:buFont typeface="+mj-lt"/>
              <a:buAutoNum type="alphaLcParenR"/>
            </a:pPr>
            <a:r>
              <a:rPr lang="es-E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(TB = 0), TRi0 = </a:t>
            </a:r>
            <a:r>
              <a:rPr lang="es-E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s-ES" sz="13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None/>
            </a:pPr>
            <a:r>
              <a:rPr lang="es-E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9" name="AutoShape 331"/>
          <p:cNvSpPr>
            <a:spLocks noChangeArrowheads="1"/>
          </p:cNvSpPr>
          <p:nvPr/>
        </p:nvSpPr>
        <p:spPr bwMode="auto">
          <a:xfrm>
            <a:off x="4999114" y="2222923"/>
            <a:ext cx="898586" cy="897471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Text Box 330"/>
          <p:cNvSpPr txBox="1">
            <a:spLocks noChangeArrowheads="1"/>
          </p:cNvSpPr>
          <p:nvPr/>
        </p:nvSpPr>
        <p:spPr bwMode="auto">
          <a:xfrm>
            <a:off x="5084171" y="2394371"/>
            <a:ext cx="726643" cy="56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Banco</a:t>
            </a:r>
            <a:endParaRPr kumimoji="0" lang="es-ES_tradnl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 </a:t>
            </a:r>
            <a:endParaRPr kumimoji="0" lang="es-ES_tradnl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Registros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329"/>
          <p:cNvSpPr>
            <a:spLocks noChangeShapeType="1"/>
          </p:cNvSpPr>
          <p:nvPr/>
        </p:nvSpPr>
        <p:spPr bwMode="auto">
          <a:xfrm flipV="1">
            <a:off x="4654313" y="1556792"/>
            <a:ext cx="3912621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Line 328"/>
          <p:cNvSpPr>
            <a:spLocks noChangeShapeType="1"/>
          </p:cNvSpPr>
          <p:nvPr/>
        </p:nvSpPr>
        <p:spPr bwMode="auto">
          <a:xfrm>
            <a:off x="4828543" y="2907342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" name="Group 325"/>
          <p:cNvGrpSpPr>
            <a:grpSpLocks/>
          </p:cNvGrpSpPr>
          <p:nvPr/>
        </p:nvGrpSpPr>
        <p:grpSpPr bwMode="auto">
          <a:xfrm>
            <a:off x="5298185" y="1556792"/>
            <a:ext cx="342057" cy="658359"/>
            <a:chOff x="3006" y="3027"/>
            <a:chExt cx="748" cy="1440"/>
          </a:xfrm>
        </p:grpSpPr>
        <p:sp>
          <p:nvSpPr>
            <p:cNvPr id="84" name="Line 327"/>
            <p:cNvSpPr>
              <a:spLocks noChangeShapeType="1"/>
            </p:cNvSpPr>
            <p:nvPr/>
          </p:nvSpPr>
          <p:spPr bwMode="auto">
            <a:xfrm flipV="1">
              <a:off x="3006" y="3027"/>
              <a:ext cx="0" cy="14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Line 326"/>
            <p:cNvSpPr>
              <a:spLocks noChangeShapeType="1"/>
            </p:cNvSpPr>
            <p:nvPr/>
          </p:nvSpPr>
          <p:spPr bwMode="auto">
            <a:xfrm flipV="1">
              <a:off x="3754" y="3027"/>
              <a:ext cx="0" cy="14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4" name="Line 324"/>
          <p:cNvSpPr>
            <a:spLocks noChangeShapeType="1"/>
          </p:cNvSpPr>
          <p:nvPr/>
        </p:nvSpPr>
        <p:spPr bwMode="auto">
          <a:xfrm flipV="1">
            <a:off x="4828543" y="2480323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" name="Line 323"/>
          <p:cNvSpPr>
            <a:spLocks noChangeShapeType="1"/>
          </p:cNvSpPr>
          <p:nvPr/>
        </p:nvSpPr>
        <p:spPr bwMode="auto">
          <a:xfrm flipH="1">
            <a:off x="4913142" y="2864823"/>
            <a:ext cx="42528" cy="85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Line 322"/>
          <p:cNvSpPr>
            <a:spLocks noChangeShapeType="1"/>
          </p:cNvSpPr>
          <p:nvPr/>
        </p:nvSpPr>
        <p:spPr bwMode="auto">
          <a:xfrm flipH="1" flipV="1">
            <a:off x="5640242" y="2052390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" name="AutoShape 321"/>
          <p:cNvSpPr>
            <a:spLocks noChangeArrowheads="1"/>
          </p:cNvSpPr>
          <p:nvPr/>
        </p:nvSpPr>
        <p:spPr bwMode="auto">
          <a:xfrm>
            <a:off x="7357387" y="1968266"/>
            <a:ext cx="1494899" cy="47959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ALU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320"/>
          <p:cNvSpPr>
            <a:spLocks noChangeArrowheads="1"/>
          </p:cNvSpPr>
          <p:nvPr/>
        </p:nvSpPr>
        <p:spPr bwMode="auto">
          <a:xfrm flipV="1">
            <a:off x="7979767" y="1968266"/>
            <a:ext cx="214014" cy="128471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9" name="Text Box 319"/>
          <p:cNvSpPr txBox="1">
            <a:spLocks noChangeArrowheads="1"/>
          </p:cNvSpPr>
          <p:nvPr/>
        </p:nvSpPr>
        <p:spPr bwMode="auto">
          <a:xfrm>
            <a:off x="7357387" y="1694864"/>
            <a:ext cx="514000" cy="18653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318"/>
          <p:cNvSpPr txBox="1">
            <a:spLocks noChangeArrowheads="1"/>
          </p:cNvSpPr>
          <p:nvPr/>
        </p:nvSpPr>
        <p:spPr bwMode="auto">
          <a:xfrm>
            <a:off x="7495033" y="2626625"/>
            <a:ext cx="470557" cy="16459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0" rIns="67483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Tmp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317"/>
          <p:cNvSpPr>
            <a:spLocks noChangeShapeType="1"/>
          </p:cNvSpPr>
          <p:nvPr/>
        </p:nvSpPr>
        <p:spPr bwMode="auto">
          <a:xfrm flipV="1">
            <a:off x="6959083" y="1556792"/>
            <a:ext cx="7774" cy="1563602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" name="Line 316"/>
          <p:cNvSpPr>
            <a:spLocks noChangeShapeType="1"/>
          </p:cNvSpPr>
          <p:nvPr/>
        </p:nvSpPr>
        <p:spPr bwMode="auto">
          <a:xfrm flipH="1">
            <a:off x="6629830" y="1720924"/>
            <a:ext cx="337027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" name="Line 315"/>
          <p:cNvSpPr>
            <a:spLocks noChangeShapeType="1"/>
          </p:cNvSpPr>
          <p:nvPr/>
        </p:nvSpPr>
        <p:spPr bwMode="auto">
          <a:xfrm flipH="1">
            <a:off x="6629830" y="1721382"/>
            <a:ext cx="457" cy="8229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4" name="Line 314"/>
          <p:cNvSpPr>
            <a:spLocks noChangeShapeType="1"/>
          </p:cNvSpPr>
          <p:nvPr/>
        </p:nvSpPr>
        <p:spPr bwMode="auto">
          <a:xfrm>
            <a:off x="6629373" y="1981068"/>
            <a:ext cx="457" cy="1517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" name="Line 313"/>
          <p:cNvSpPr>
            <a:spLocks noChangeShapeType="1"/>
          </p:cNvSpPr>
          <p:nvPr/>
        </p:nvSpPr>
        <p:spPr bwMode="auto">
          <a:xfrm flipH="1" flipV="1">
            <a:off x="6629830" y="2132856"/>
            <a:ext cx="32925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" name="Line 312"/>
          <p:cNvSpPr>
            <a:spLocks noChangeShapeType="1"/>
          </p:cNvSpPr>
          <p:nvPr/>
        </p:nvSpPr>
        <p:spPr bwMode="auto">
          <a:xfrm flipV="1">
            <a:off x="6154243" y="1895572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" name="Line 311"/>
          <p:cNvSpPr>
            <a:spLocks noChangeShapeType="1"/>
          </p:cNvSpPr>
          <p:nvPr/>
        </p:nvSpPr>
        <p:spPr bwMode="auto">
          <a:xfrm flipV="1">
            <a:off x="6465204" y="2050561"/>
            <a:ext cx="16462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8" name="Text Box 310"/>
          <p:cNvSpPr txBox="1">
            <a:spLocks noChangeArrowheads="1"/>
          </p:cNvSpPr>
          <p:nvPr/>
        </p:nvSpPr>
        <p:spPr bwMode="auto">
          <a:xfrm>
            <a:off x="6324814" y="1809620"/>
            <a:ext cx="513543" cy="18653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Ri0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309"/>
          <p:cNvSpPr txBox="1">
            <a:spLocks noChangeArrowheads="1"/>
          </p:cNvSpPr>
          <p:nvPr/>
        </p:nvSpPr>
        <p:spPr bwMode="auto">
          <a:xfrm>
            <a:off x="5897700" y="1800019"/>
            <a:ext cx="402420" cy="17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Ri0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308"/>
          <p:cNvSpPr txBox="1">
            <a:spLocks noChangeArrowheads="1"/>
          </p:cNvSpPr>
          <p:nvPr/>
        </p:nvSpPr>
        <p:spPr bwMode="auto">
          <a:xfrm>
            <a:off x="6325729" y="1951350"/>
            <a:ext cx="214014" cy="18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Line 307"/>
          <p:cNvSpPr>
            <a:spLocks noChangeShapeType="1"/>
          </p:cNvSpPr>
          <p:nvPr/>
        </p:nvSpPr>
        <p:spPr bwMode="auto">
          <a:xfrm flipV="1">
            <a:off x="7613930" y="1556792"/>
            <a:ext cx="3658" cy="138072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" name="Line 306"/>
          <p:cNvSpPr>
            <a:spLocks noChangeShapeType="1"/>
          </p:cNvSpPr>
          <p:nvPr/>
        </p:nvSpPr>
        <p:spPr bwMode="auto">
          <a:xfrm flipH="1" flipV="1">
            <a:off x="7617589" y="1885971"/>
            <a:ext cx="457" cy="82295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" name="Line 305"/>
          <p:cNvSpPr>
            <a:spLocks noChangeShapeType="1"/>
          </p:cNvSpPr>
          <p:nvPr/>
        </p:nvSpPr>
        <p:spPr bwMode="auto">
          <a:xfrm flipV="1">
            <a:off x="7186816" y="1780360"/>
            <a:ext cx="170571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4" name="Text Box 304"/>
          <p:cNvSpPr txBox="1">
            <a:spLocks noChangeArrowheads="1"/>
          </p:cNvSpPr>
          <p:nvPr/>
        </p:nvSpPr>
        <p:spPr bwMode="auto">
          <a:xfrm>
            <a:off x="6948565" y="1694864"/>
            <a:ext cx="359892" cy="21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RA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Line 303"/>
          <p:cNvSpPr>
            <a:spLocks noChangeShapeType="1"/>
          </p:cNvSpPr>
          <p:nvPr/>
        </p:nvSpPr>
        <p:spPr bwMode="auto">
          <a:xfrm flipV="1">
            <a:off x="7782215" y="2462035"/>
            <a:ext cx="457" cy="16459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6" name="Line 302"/>
          <p:cNvSpPr>
            <a:spLocks noChangeShapeType="1"/>
          </p:cNvSpPr>
          <p:nvPr/>
        </p:nvSpPr>
        <p:spPr bwMode="auto">
          <a:xfrm>
            <a:off x="6959083" y="3120394"/>
            <a:ext cx="815358" cy="457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7" name="Line 301"/>
          <p:cNvSpPr>
            <a:spLocks noChangeShapeType="1"/>
          </p:cNvSpPr>
          <p:nvPr/>
        </p:nvSpPr>
        <p:spPr bwMode="auto">
          <a:xfrm flipH="1" flipV="1">
            <a:off x="7782215" y="2791214"/>
            <a:ext cx="457" cy="329179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8" name="Line 300"/>
          <p:cNvSpPr>
            <a:spLocks noChangeShapeType="1"/>
          </p:cNvSpPr>
          <p:nvPr/>
        </p:nvSpPr>
        <p:spPr bwMode="auto">
          <a:xfrm flipV="1">
            <a:off x="7324462" y="2711663"/>
            <a:ext cx="17194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9" name="Text Box 299"/>
          <p:cNvSpPr txBox="1">
            <a:spLocks noChangeArrowheads="1"/>
          </p:cNvSpPr>
          <p:nvPr/>
        </p:nvSpPr>
        <p:spPr bwMode="auto">
          <a:xfrm>
            <a:off x="7020361" y="2626625"/>
            <a:ext cx="446778" cy="18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tmp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Line 298"/>
          <p:cNvSpPr>
            <a:spLocks noChangeShapeType="1"/>
          </p:cNvSpPr>
          <p:nvPr/>
        </p:nvSpPr>
        <p:spPr bwMode="auto">
          <a:xfrm flipV="1">
            <a:off x="7620790" y="2969520"/>
            <a:ext cx="17194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1" name="Text Box 297"/>
          <p:cNvSpPr txBox="1">
            <a:spLocks noChangeArrowheads="1"/>
          </p:cNvSpPr>
          <p:nvPr/>
        </p:nvSpPr>
        <p:spPr bwMode="auto">
          <a:xfrm>
            <a:off x="7308457" y="2842877"/>
            <a:ext cx="413852" cy="18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</a:t>
            </a:r>
            <a:r>
              <a:rPr kumimoji="0" lang="es-ES_tradnl" sz="1000" b="0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tmp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296"/>
          <p:cNvSpPr txBox="1">
            <a:spLocks noChangeArrowheads="1"/>
          </p:cNvSpPr>
          <p:nvPr/>
        </p:nvSpPr>
        <p:spPr bwMode="auto">
          <a:xfrm>
            <a:off x="4572000" y="2394371"/>
            <a:ext cx="288096" cy="16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295"/>
          <p:cNvSpPr txBox="1">
            <a:spLocks noChangeArrowheads="1"/>
          </p:cNvSpPr>
          <p:nvPr/>
        </p:nvSpPr>
        <p:spPr bwMode="auto">
          <a:xfrm>
            <a:off x="5811728" y="1966437"/>
            <a:ext cx="324223" cy="18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TB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294"/>
          <p:cNvSpPr txBox="1">
            <a:spLocks noChangeArrowheads="1"/>
          </p:cNvSpPr>
          <p:nvPr/>
        </p:nvSpPr>
        <p:spPr bwMode="auto">
          <a:xfrm>
            <a:off x="4643795" y="2842877"/>
            <a:ext cx="288096" cy="2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293"/>
          <p:cNvSpPr txBox="1">
            <a:spLocks noChangeArrowheads="1"/>
          </p:cNvSpPr>
          <p:nvPr/>
        </p:nvSpPr>
        <p:spPr bwMode="auto">
          <a:xfrm>
            <a:off x="5169685" y="2222923"/>
            <a:ext cx="338399" cy="18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Ent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292"/>
          <p:cNvSpPr txBox="1">
            <a:spLocks noChangeArrowheads="1"/>
          </p:cNvSpPr>
          <p:nvPr/>
        </p:nvSpPr>
        <p:spPr bwMode="auto">
          <a:xfrm>
            <a:off x="5555185" y="2222923"/>
            <a:ext cx="214014" cy="18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88"/>
          <p:cNvGrpSpPr>
            <a:grpSpLocks/>
          </p:cNvGrpSpPr>
          <p:nvPr/>
        </p:nvGrpSpPr>
        <p:grpSpPr bwMode="auto">
          <a:xfrm>
            <a:off x="7100845" y="2183147"/>
            <a:ext cx="428029" cy="227682"/>
            <a:chOff x="3152" y="2251"/>
            <a:chExt cx="454" cy="242"/>
          </a:xfrm>
        </p:grpSpPr>
        <p:sp>
          <p:nvSpPr>
            <p:cNvPr id="81" name="Line 291"/>
            <p:cNvSpPr>
              <a:spLocks noChangeShapeType="1"/>
            </p:cNvSpPr>
            <p:nvPr/>
          </p:nvSpPr>
          <p:spPr bwMode="auto">
            <a:xfrm>
              <a:off x="3424" y="2342"/>
              <a:ext cx="18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Line 290"/>
            <p:cNvSpPr>
              <a:spLocks noChangeShapeType="1"/>
            </p:cNvSpPr>
            <p:nvPr/>
          </p:nvSpPr>
          <p:spPr bwMode="auto">
            <a:xfrm flipH="1">
              <a:off x="3514" y="2297"/>
              <a:ext cx="45" cy="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Text Box 289"/>
            <p:cNvSpPr txBox="1">
              <a:spLocks noChangeArrowheads="1"/>
            </p:cNvSpPr>
            <p:nvPr/>
          </p:nvSpPr>
          <p:spPr bwMode="auto">
            <a:xfrm>
              <a:off x="3152" y="2251"/>
              <a:ext cx="37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Op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8" name="Line 287"/>
          <p:cNvSpPr>
            <a:spLocks noChangeShapeType="1"/>
          </p:cNvSpPr>
          <p:nvPr/>
        </p:nvSpPr>
        <p:spPr bwMode="auto">
          <a:xfrm flipV="1">
            <a:off x="4818940" y="1556792"/>
            <a:ext cx="457" cy="246884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9" name="Text Box 286"/>
          <p:cNvSpPr txBox="1">
            <a:spLocks noChangeArrowheads="1"/>
          </p:cNvSpPr>
          <p:nvPr/>
        </p:nvSpPr>
        <p:spPr bwMode="auto">
          <a:xfrm>
            <a:off x="4572000" y="1803676"/>
            <a:ext cx="647988" cy="31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Datos Directos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Line 285"/>
          <p:cNvSpPr>
            <a:spLocks noChangeShapeType="1"/>
          </p:cNvSpPr>
          <p:nvPr/>
        </p:nvSpPr>
        <p:spPr bwMode="auto">
          <a:xfrm flipH="1">
            <a:off x="6618855" y="2215151"/>
            <a:ext cx="337027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1" name="Line 284"/>
          <p:cNvSpPr>
            <a:spLocks noChangeShapeType="1"/>
          </p:cNvSpPr>
          <p:nvPr/>
        </p:nvSpPr>
        <p:spPr bwMode="auto">
          <a:xfrm flipH="1">
            <a:off x="6618855" y="2215608"/>
            <a:ext cx="457" cy="8229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2" name="Line 283"/>
          <p:cNvSpPr>
            <a:spLocks noChangeShapeType="1"/>
          </p:cNvSpPr>
          <p:nvPr/>
        </p:nvSpPr>
        <p:spPr bwMode="auto">
          <a:xfrm>
            <a:off x="6618398" y="2475294"/>
            <a:ext cx="457" cy="1517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3" name="Line 282"/>
          <p:cNvSpPr>
            <a:spLocks noChangeShapeType="1"/>
          </p:cNvSpPr>
          <p:nvPr/>
        </p:nvSpPr>
        <p:spPr bwMode="auto">
          <a:xfrm flipH="1" flipV="1">
            <a:off x="6618855" y="2627082"/>
            <a:ext cx="32925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4" name="Line 281"/>
          <p:cNvSpPr>
            <a:spLocks noChangeShapeType="1"/>
          </p:cNvSpPr>
          <p:nvPr/>
        </p:nvSpPr>
        <p:spPr bwMode="auto">
          <a:xfrm flipV="1">
            <a:off x="6143268" y="2389799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5" name="Line 280"/>
          <p:cNvSpPr>
            <a:spLocks noChangeShapeType="1"/>
          </p:cNvSpPr>
          <p:nvPr/>
        </p:nvSpPr>
        <p:spPr bwMode="auto">
          <a:xfrm flipV="1">
            <a:off x="6454229" y="2544787"/>
            <a:ext cx="16462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6" name="Text Box 279"/>
          <p:cNvSpPr txBox="1">
            <a:spLocks noChangeArrowheads="1"/>
          </p:cNvSpPr>
          <p:nvPr/>
        </p:nvSpPr>
        <p:spPr bwMode="auto">
          <a:xfrm>
            <a:off x="6313839" y="2303846"/>
            <a:ext cx="513543" cy="18653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Ri1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278"/>
          <p:cNvSpPr txBox="1">
            <a:spLocks noChangeArrowheads="1"/>
          </p:cNvSpPr>
          <p:nvPr/>
        </p:nvSpPr>
        <p:spPr bwMode="auto">
          <a:xfrm>
            <a:off x="5897700" y="2294245"/>
            <a:ext cx="402420" cy="18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Ri1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277"/>
          <p:cNvSpPr txBox="1">
            <a:spLocks noChangeArrowheads="1"/>
          </p:cNvSpPr>
          <p:nvPr/>
        </p:nvSpPr>
        <p:spPr bwMode="auto">
          <a:xfrm>
            <a:off x="6300120" y="2410829"/>
            <a:ext cx="214014" cy="18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Line 276"/>
          <p:cNvSpPr>
            <a:spLocks noChangeShapeType="1"/>
          </p:cNvSpPr>
          <p:nvPr/>
        </p:nvSpPr>
        <p:spPr bwMode="auto">
          <a:xfrm flipH="1">
            <a:off x="6618855" y="2692461"/>
            <a:ext cx="337027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0" name="Line 275"/>
          <p:cNvSpPr>
            <a:spLocks noChangeShapeType="1"/>
          </p:cNvSpPr>
          <p:nvPr/>
        </p:nvSpPr>
        <p:spPr bwMode="auto">
          <a:xfrm flipH="1">
            <a:off x="6618855" y="2692918"/>
            <a:ext cx="457" cy="8229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1" name="Line 274"/>
          <p:cNvSpPr>
            <a:spLocks noChangeShapeType="1"/>
          </p:cNvSpPr>
          <p:nvPr/>
        </p:nvSpPr>
        <p:spPr bwMode="auto">
          <a:xfrm>
            <a:off x="6618398" y="2952604"/>
            <a:ext cx="457" cy="1517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2" name="Line 273"/>
          <p:cNvSpPr>
            <a:spLocks noChangeShapeType="1"/>
          </p:cNvSpPr>
          <p:nvPr/>
        </p:nvSpPr>
        <p:spPr bwMode="auto">
          <a:xfrm flipH="1" flipV="1">
            <a:off x="6618855" y="3104392"/>
            <a:ext cx="32925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3" name="Line 272"/>
          <p:cNvSpPr>
            <a:spLocks noChangeShapeType="1"/>
          </p:cNvSpPr>
          <p:nvPr/>
        </p:nvSpPr>
        <p:spPr bwMode="auto">
          <a:xfrm flipV="1">
            <a:off x="6143268" y="2867109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4" name="Line 271"/>
          <p:cNvSpPr>
            <a:spLocks noChangeShapeType="1"/>
          </p:cNvSpPr>
          <p:nvPr/>
        </p:nvSpPr>
        <p:spPr bwMode="auto">
          <a:xfrm flipV="1">
            <a:off x="6454229" y="3022097"/>
            <a:ext cx="16462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5" name="Text Box 270"/>
          <p:cNvSpPr txBox="1">
            <a:spLocks noChangeArrowheads="1"/>
          </p:cNvSpPr>
          <p:nvPr/>
        </p:nvSpPr>
        <p:spPr bwMode="auto">
          <a:xfrm>
            <a:off x="6313839" y="2781156"/>
            <a:ext cx="513543" cy="18653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Ri2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269"/>
          <p:cNvSpPr txBox="1">
            <a:spLocks noChangeArrowheads="1"/>
          </p:cNvSpPr>
          <p:nvPr/>
        </p:nvSpPr>
        <p:spPr bwMode="auto">
          <a:xfrm>
            <a:off x="5897700" y="2772012"/>
            <a:ext cx="402420" cy="14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Ri2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 Box 268"/>
          <p:cNvSpPr txBox="1">
            <a:spLocks noChangeArrowheads="1"/>
          </p:cNvSpPr>
          <p:nvPr/>
        </p:nvSpPr>
        <p:spPr bwMode="auto">
          <a:xfrm>
            <a:off x="6300120" y="2914657"/>
            <a:ext cx="214014" cy="18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 Box 267"/>
          <p:cNvSpPr txBox="1">
            <a:spLocks noChangeArrowheads="1"/>
          </p:cNvSpPr>
          <p:nvPr/>
        </p:nvSpPr>
        <p:spPr bwMode="auto">
          <a:xfrm>
            <a:off x="8029155" y="2626625"/>
            <a:ext cx="164626" cy="16459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0" rIns="67483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Z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266"/>
          <p:cNvSpPr txBox="1">
            <a:spLocks noChangeArrowheads="1"/>
          </p:cNvSpPr>
          <p:nvPr/>
        </p:nvSpPr>
        <p:spPr bwMode="auto">
          <a:xfrm>
            <a:off x="8193781" y="2626625"/>
            <a:ext cx="164626" cy="16459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0" rIns="67483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Box 265"/>
          <p:cNvSpPr txBox="1">
            <a:spLocks noChangeArrowheads="1"/>
          </p:cNvSpPr>
          <p:nvPr/>
        </p:nvSpPr>
        <p:spPr bwMode="auto">
          <a:xfrm>
            <a:off x="8358407" y="2626625"/>
            <a:ext cx="177431" cy="16459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0" rIns="67483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Line 264"/>
          <p:cNvSpPr>
            <a:spLocks noChangeShapeType="1"/>
          </p:cNvSpPr>
          <p:nvPr/>
        </p:nvSpPr>
        <p:spPr bwMode="auto">
          <a:xfrm>
            <a:off x="8111010" y="2462035"/>
            <a:ext cx="457" cy="1645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2" name="Line 263"/>
          <p:cNvSpPr>
            <a:spLocks noChangeShapeType="1"/>
          </p:cNvSpPr>
          <p:nvPr/>
        </p:nvSpPr>
        <p:spPr bwMode="auto">
          <a:xfrm flipH="1" flipV="1">
            <a:off x="8523034" y="2708920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3" name="Text Box 262"/>
          <p:cNvSpPr txBox="1">
            <a:spLocks noChangeArrowheads="1"/>
          </p:cNvSpPr>
          <p:nvPr/>
        </p:nvSpPr>
        <p:spPr bwMode="auto">
          <a:xfrm>
            <a:off x="8687660" y="2626625"/>
            <a:ext cx="276664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Line 261"/>
          <p:cNvSpPr>
            <a:spLocks noChangeShapeType="1"/>
          </p:cNvSpPr>
          <p:nvPr/>
        </p:nvSpPr>
        <p:spPr bwMode="auto">
          <a:xfrm>
            <a:off x="8275637" y="2462035"/>
            <a:ext cx="457" cy="1645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" name="Line 260"/>
          <p:cNvSpPr>
            <a:spLocks noChangeShapeType="1"/>
          </p:cNvSpPr>
          <p:nvPr/>
        </p:nvSpPr>
        <p:spPr bwMode="auto">
          <a:xfrm>
            <a:off x="8440263" y="2462035"/>
            <a:ext cx="457" cy="1645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7" name="Line 258"/>
          <p:cNvSpPr>
            <a:spLocks noChangeShapeType="1"/>
          </p:cNvSpPr>
          <p:nvPr/>
        </p:nvSpPr>
        <p:spPr bwMode="auto">
          <a:xfrm flipV="1">
            <a:off x="8535838" y="1557249"/>
            <a:ext cx="3658" cy="409188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6" name="85 Rectángulo"/>
          <p:cNvSpPr/>
          <p:nvPr/>
        </p:nvSpPr>
        <p:spPr>
          <a:xfrm>
            <a:off x="7452320" y="1700808"/>
            <a:ext cx="288032" cy="10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700" b="1" dirty="0" smtClean="0">
                <a:solidFill>
                  <a:schemeClr val="tx1"/>
                </a:solidFill>
              </a:rPr>
              <a:t>0x8B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6516216" y="1844824"/>
            <a:ext cx="288032" cy="10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700" b="1" dirty="0" smtClean="0">
                <a:solidFill>
                  <a:schemeClr val="tx1"/>
                </a:solidFill>
              </a:rPr>
              <a:t>0x75</a:t>
            </a:r>
            <a:endParaRPr lang="es-E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0046 L 0.01076 0.03357 L 0.03316 0.03218 L 0.03316 -0.04861 L 0.19687 -0.04861 C 0.19983 -0.04467 0.20364 -0.025 0.2066 -0.02083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/>
                </a:solidFill>
              </a:rPr>
              <a:t>Pasos de la ejecución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>
          <a:xfrm>
            <a:off x="171449" y="1371599"/>
            <a:ext cx="4386263" cy="50149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300" dirty="0"/>
              <a:t>Segundo paso: Obtener el segundo dato y ejecutar la operación.</a:t>
            </a:r>
          </a:p>
          <a:p>
            <a:pPr lvl="1"/>
            <a:r>
              <a:rPr lang="es-ES" dirty="0" smtClean="0">
                <a:latin typeface="Cambria Math" pitchFamily="18" charset="0"/>
                <a:ea typeface="Cambria Math" pitchFamily="18" charset="0"/>
              </a:rPr>
              <a:t>Operación </a:t>
            </a:r>
            <a:r>
              <a:rPr lang="es-ES" dirty="0" smtClean="0">
                <a:latin typeface="Cambria Math" pitchFamily="18" charset="0"/>
                <a:ea typeface="Cambria Math" pitchFamily="18" charset="0"/>
              </a:rPr>
              <a:t>en la ALU:</a:t>
            </a:r>
          </a:p>
          <a:p>
            <a:pPr marL="1051560" lvl="2" indent="-457200">
              <a:buFont typeface="+mj-lt"/>
              <a:buAutoNum type="arabicPeriod"/>
            </a:pPr>
            <a:r>
              <a:rPr lang="es-ES" dirty="0" smtClean="0">
                <a:latin typeface="Cambria Math" pitchFamily="18" charset="0"/>
                <a:ea typeface="Cambria Math" pitchFamily="18" charset="0"/>
              </a:rPr>
              <a:t>Los datos están visibles en la entrada de la ALU: únicamente hay que seleccionar el cód. </a:t>
            </a:r>
            <a:r>
              <a:rPr lang="es-ES" dirty="0" err="1" smtClean="0">
                <a:latin typeface="Cambria Math" pitchFamily="18" charset="0"/>
                <a:ea typeface="Cambria Math" pitchFamily="18" charset="0"/>
              </a:rPr>
              <a:t>op</a:t>
            </a:r>
            <a:r>
              <a:rPr lang="es-ES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marL="1051560" lvl="2" indent="-457200">
              <a:buFont typeface="+mj-lt"/>
              <a:buAutoNum type="arabicPeriod"/>
            </a:pPr>
            <a:r>
              <a:rPr lang="es-ES" dirty="0" smtClean="0">
                <a:latin typeface="Cambria Math" pitchFamily="18" charset="0"/>
                <a:ea typeface="Cambria Math" pitchFamily="18" charset="0"/>
              </a:rPr>
              <a:t>En </a:t>
            </a:r>
            <a:r>
              <a:rPr lang="es-ES" dirty="0" smtClean="0">
                <a:latin typeface="Cambria Math" pitchFamily="18" charset="0"/>
                <a:ea typeface="Cambria Math" pitchFamily="18" charset="0"/>
              </a:rPr>
              <a:t>el segundo </a:t>
            </a:r>
            <a:r>
              <a:rPr lang="es-ES" dirty="0" err="1" smtClean="0">
                <a:latin typeface="Cambria Math" pitchFamily="18" charset="0"/>
                <a:ea typeface="Cambria Math" pitchFamily="18" charset="0"/>
              </a:rPr>
              <a:t>semiciclo</a:t>
            </a:r>
            <a:r>
              <a:rPr lang="es-ES" dirty="0" smtClean="0">
                <a:latin typeface="Cambria Math" pitchFamily="18" charset="0"/>
                <a:ea typeface="Cambria Math" pitchFamily="18" charset="0"/>
              </a:rPr>
              <a:t> se captura el dato en el registro de salida de la ALU y simultáneamente se capturan los indicadores.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sz="half" idx="2"/>
          </p:nvPr>
        </p:nvSpPr>
        <p:spPr>
          <a:xfrm>
            <a:off x="4800600" y="3284984"/>
            <a:ext cx="4038600" cy="276834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E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 = R1</a:t>
            </a:r>
          </a:p>
          <a:p>
            <a:pPr marL="617220" lvl="1" indent="-342900">
              <a:buFont typeface="+mj-lt"/>
              <a:buAutoNum type="alphaLcParenR"/>
            </a:pPr>
            <a:r>
              <a:rPr lang="es-E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SB = 0x01 = “R1”, TB=1</a:t>
            </a:r>
          </a:p>
          <a:p>
            <a:pPr marL="617220" lvl="1" indent="-342900">
              <a:buFont typeface="+mj-lt"/>
              <a:buAutoNum type="alphaLcParenR"/>
            </a:pPr>
            <a:r>
              <a:rPr lang="es-E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CRA</a:t>
            </a:r>
          </a:p>
          <a:p>
            <a:pPr marL="342900" indent="-342900">
              <a:buFont typeface="+mj-lt"/>
              <a:buAutoNum type="arabicParenR"/>
            </a:pPr>
            <a:r>
              <a:rPr lang="es-E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TMP = A + </a:t>
            </a:r>
            <a:r>
              <a:rPr lang="es-E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Ri0; </a:t>
            </a:r>
            <a:r>
              <a:rPr lang="es-E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Rest</a:t>
            </a:r>
            <a:r>
              <a:rPr lang="es-E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= ...</a:t>
            </a:r>
            <a:endParaRPr lang="es-ES" sz="16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617220" lvl="1" indent="-342900">
              <a:buFont typeface="+mj-lt"/>
              <a:buAutoNum type="alphaLcParenR"/>
            </a:pPr>
            <a:r>
              <a:rPr lang="es-E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(TB = 0), TRi0 = </a:t>
            </a:r>
            <a:r>
              <a:rPr lang="es-E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1,</a:t>
            </a:r>
            <a:br>
              <a:rPr lang="es-E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OP </a:t>
            </a:r>
            <a:r>
              <a:rPr lang="es-E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s-E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0x21 </a:t>
            </a:r>
            <a:r>
              <a:rPr lang="es-E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 “SUMA”</a:t>
            </a:r>
          </a:p>
          <a:p>
            <a:pPr marL="617220" lvl="1" indent="-342900">
              <a:buFont typeface="+mj-lt"/>
              <a:buAutoNum type="alphaLcParenR"/>
            </a:pPr>
            <a:r>
              <a:rPr lang="es-E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Ctmp</a:t>
            </a:r>
            <a:r>
              <a:rPr lang="es-E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, Ci</a:t>
            </a:r>
          </a:p>
          <a:p>
            <a:pPr marL="617220" lvl="1" indent="-342900">
              <a:buFont typeface="+mj-lt"/>
              <a:buAutoNum type="alphaLcParenR"/>
            </a:pPr>
            <a:endParaRPr lang="es-ES" sz="13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None/>
            </a:pPr>
            <a:endParaRPr lang="es-E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AutoShape 331"/>
          <p:cNvSpPr>
            <a:spLocks noChangeArrowheads="1"/>
          </p:cNvSpPr>
          <p:nvPr/>
        </p:nvSpPr>
        <p:spPr bwMode="auto">
          <a:xfrm>
            <a:off x="4999114" y="2222923"/>
            <a:ext cx="898586" cy="897471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Text Box 330"/>
          <p:cNvSpPr txBox="1">
            <a:spLocks noChangeArrowheads="1"/>
          </p:cNvSpPr>
          <p:nvPr/>
        </p:nvSpPr>
        <p:spPr bwMode="auto">
          <a:xfrm>
            <a:off x="5084171" y="2394371"/>
            <a:ext cx="726643" cy="56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Banco</a:t>
            </a:r>
            <a:endParaRPr kumimoji="0" lang="es-ES_tradnl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 </a:t>
            </a:r>
            <a:endParaRPr kumimoji="0" lang="es-ES_tradnl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Registros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329"/>
          <p:cNvSpPr>
            <a:spLocks noChangeShapeType="1"/>
          </p:cNvSpPr>
          <p:nvPr/>
        </p:nvSpPr>
        <p:spPr bwMode="auto">
          <a:xfrm flipV="1">
            <a:off x="4654313" y="1556792"/>
            <a:ext cx="3912621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Line 328"/>
          <p:cNvSpPr>
            <a:spLocks noChangeShapeType="1"/>
          </p:cNvSpPr>
          <p:nvPr/>
        </p:nvSpPr>
        <p:spPr bwMode="auto">
          <a:xfrm>
            <a:off x="4828543" y="2907342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" name="Group 325"/>
          <p:cNvGrpSpPr>
            <a:grpSpLocks/>
          </p:cNvGrpSpPr>
          <p:nvPr/>
        </p:nvGrpSpPr>
        <p:grpSpPr bwMode="auto">
          <a:xfrm>
            <a:off x="5298185" y="1556792"/>
            <a:ext cx="342057" cy="658359"/>
            <a:chOff x="3006" y="3027"/>
            <a:chExt cx="748" cy="1440"/>
          </a:xfrm>
        </p:grpSpPr>
        <p:sp>
          <p:nvSpPr>
            <p:cNvPr id="84" name="Line 327"/>
            <p:cNvSpPr>
              <a:spLocks noChangeShapeType="1"/>
            </p:cNvSpPr>
            <p:nvPr/>
          </p:nvSpPr>
          <p:spPr bwMode="auto">
            <a:xfrm flipV="1">
              <a:off x="3006" y="3027"/>
              <a:ext cx="0" cy="14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Line 326"/>
            <p:cNvSpPr>
              <a:spLocks noChangeShapeType="1"/>
            </p:cNvSpPr>
            <p:nvPr/>
          </p:nvSpPr>
          <p:spPr bwMode="auto">
            <a:xfrm flipV="1">
              <a:off x="3754" y="3027"/>
              <a:ext cx="0" cy="14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4" name="Line 324"/>
          <p:cNvSpPr>
            <a:spLocks noChangeShapeType="1"/>
          </p:cNvSpPr>
          <p:nvPr/>
        </p:nvSpPr>
        <p:spPr bwMode="auto">
          <a:xfrm flipV="1">
            <a:off x="4828543" y="2480323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" name="Line 323"/>
          <p:cNvSpPr>
            <a:spLocks noChangeShapeType="1"/>
          </p:cNvSpPr>
          <p:nvPr/>
        </p:nvSpPr>
        <p:spPr bwMode="auto">
          <a:xfrm flipH="1">
            <a:off x="4913142" y="2864823"/>
            <a:ext cx="42528" cy="85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Line 322"/>
          <p:cNvSpPr>
            <a:spLocks noChangeShapeType="1"/>
          </p:cNvSpPr>
          <p:nvPr/>
        </p:nvSpPr>
        <p:spPr bwMode="auto">
          <a:xfrm flipH="1" flipV="1">
            <a:off x="5640242" y="2052390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" name="AutoShape 321"/>
          <p:cNvSpPr>
            <a:spLocks noChangeArrowheads="1"/>
          </p:cNvSpPr>
          <p:nvPr/>
        </p:nvSpPr>
        <p:spPr bwMode="auto">
          <a:xfrm>
            <a:off x="7357387" y="1968266"/>
            <a:ext cx="1494899" cy="47959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ALU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320"/>
          <p:cNvSpPr>
            <a:spLocks noChangeArrowheads="1"/>
          </p:cNvSpPr>
          <p:nvPr/>
        </p:nvSpPr>
        <p:spPr bwMode="auto">
          <a:xfrm flipV="1">
            <a:off x="7979767" y="1968266"/>
            <a:ext cx="214014" cy="128471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9" name="Text Box 319"/>
          <p:cNvSpPr txBox="1">
            <a:spLocks noChangeArrowheads="1"/>
          </p:cNvSpPr>
          <p:nvPr/>
        </p:nvSpPr>
        <p:spPr bwMode="auto">
          <a:xfrm>
            <a:off x="7357387" y="1694864"/>
            <a:ext cx="514000" cy="18653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318"/>
          <p:cNvSpPr txBox="1">
            <a:spLocks noChangeArrowheads="1"/>
          </p:cNvSpPr>
          <p:nvPr/>
        </p:nvSpPr>
        <p:spPr bwMode="auto">
          <a:xfrm>
            <a:off x="7495033" y="2626625"/>
            <a:ext cx="470557" cy="16459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0" rIns="67483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Tmp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317"/>
          <p:cNvSpPr>
            <a:spLocks noChangeShapeType="1"/>
          </p:cNvSpPr>
          <p:nvPr/>
        </p:nvSpPr>
        <p:spPr bwMode="auto">
          <a:xfrm flipV="1">
            <a:off x="6959083" y="1556792"/>
            <a:ext cx="7774" cy="1563602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" name="Line 316"/>
          <p:cNvSpPr>
            <a:spLocks noChangeShapeType="1"/>
          </p:cNvSpPr>
          <p:nvPr/>
        </p:nvSpPr>
        <p:spPr bwMode="auto">
          <a:xfrm flipH="1">
            <a:off x="6629830" y="1720924"/>
            <a:ext cx="337027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" name="Line 315"/>
          <p:cNvSpPr>
            <a:spLocks noChangeShapeType="1"/>
          </p:cNvSpPr>
          <p:nvPr/>
        </p:nvSpPr>
        <p:spPr bwMode="auto">
          <a:xfrm flipH="1">
            <a:off x="6629830" y="1721382"/>
            <a:ext cx="457" cy="8229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4" name="Line 314"/>
          <p:cNvSpPr>
            <a:spLocks noChangeShapeType="1"/>
          </p:cNvSpPr>
          <p:nvPr/>
        </p:nvSpPr>
        <p:spPr bwMode="auto">
          <a:xfrm>
            <a:off x="6629373" y="1981068"/>
            <a:ext cx="457" cy="1517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" name="Line 313"/>
          <p:cNvSpPr>
            <a:spLocks noChangeShapeType="1"/>
          </p:cNvSpPr>
          <p:nvPr/>
        </p:nvSpPr>
        <p:spPr bwMode="auto">
          <a:xfrm flipH="1" flipV="1">
            <a:off x="6629830" y="2132856"/>
            <a:ext cx="32925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" name="Line 312"/>
          <p:cNvSpPr>
            <a:spLocks noChangeShapeType="1"/>
          </p:cNvSpPr>
          <p:nvPr/>
        </p:nvSpPr>
        <p:spPr bwMode="auto">
          <a:xfrm flipV="1">
            <a:off x="6154243" y="1895572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" name="Line 311"/>
          <p:cNvSpPr>
            <a:spLocks noChangeShapeType="1"/>
          </p:cNvSpPr>
          <p:nvPr/>
        </p:nvSpPr>
        <p:spPr bwMode="auto">
          <a:xfrm flipV="1">
            <a:off x="6465204" y="2050561"/>
            <a:ext cx="16462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8" name="Text Box 310"/>
          <p:cNvSpPr txBox="1">
            <a:spLocks noChangeArrowheads="1"/>
          </p:cNvSpPr>
          <p:nvPr/>
        </p:nvSpPr>
        <p:spPr bwMode="auto">
          <a:xfrm>
            <a:off x="6324814" y="1809620"/>
            <a:ext cx="513543" cy="18653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Ri0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309"/>
          <p:cNvSpPr txBox="1">
            <a:spLocks noChangeArrowheads="1"/>
          </p:cNvSpPr>
          <p:nvPr/>
        </p:nvSpPr>
        <p:spPr bwMode="auto">
          <a:xfrm>
            <a:off x="5897700" y="1800019"/>
            <a:ext cx="402420" cy="17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Ri0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308"/>
          <p:cNvSpPr txBox="1">
            <a:spLocks noChangeArrowheads="1"/>
          </p:cNvSpPr>
          <p:nvPr/>
        </p:nvSpPr>
        <p:spPr bwMode="auto">
          <a:xfrm>
            <a:off x="6325729" y="1951350"/>
            <a:ext cx="214014" cy="18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Line 307"/>
          <p:cNvSpPr>
            <a:spLocks noChangeShapeType="1"/>
          </p:cNvSpPr>
          <p:nvPr/>
        </p:nvSpPr>
        <p:spPr bwMode="auto">
          <a:xfrm flipV="1">
            <a:off x="7613930" y="1556792"/>
            <a:ext cx="3658" cy="138072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" name="Line 306"/>
          <p:cNvSpPr>
            <a:spLocks noChangeShapeType="1"/>
          </p:cNvSpPr>
          <p:nvPr/>
        </p:nvSpPr>
        <p:spPr bwMode="auto">
          <a:xfrm flipH="1" flipV="1">
            <a:off x="7617589" y="1885971"/>
            <a:ext cx="457" cy="82295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" name="Line 305"/>
          <p:cNvSpPr>
            <a:spLocks noChangeShapeType="1"/>
          </p:cNvSpPr>
          <p:nvPr/>
        </p:nvSpPr>
        <p:spPr bwMode="auto">
          <a:xfrm flipV="1">
            <a:off x="7186816" y="1780360"/>
            <a:ext cx="170571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4" name="Text Box 304"/>
          <p:cNvSpPr txBox="1">
            <a:spLocks noChangeArrowheads="1"/>
          </p:cNvSpPr>
          <p:nvPr/>
        </p:nvSpPr>
        <p:spPr bwMode="auto">
          <a:xfrm>
            <a:off x="6948565" y="1694864"/>
            <a:ext cx="359892" cy="21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RA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Line 303"/>
          <p:cNvSpPr>
            <a:spLocks noChangeShapeType="1"/>
          </p:cNvSpPr>
          <p:nvPr/>
        </p:nvSpPr>
        <p:spPr bwMode="auto">
          <a:xfrm flipV="1">
            <a:off x="7782215" y="2462035"/>
            <a:ext cx="457" cy="16459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6" name="Line 302"/>
          <p:cNvSpPr>
            <a:spLocks noChangeShapeType="1"/>
          </p:cNvSpPr>
          <p:nvPr/>
        </p:nvSpPr>
        <p:spPr bwMode="auto">
          <a:xfrm>
            <a:off x="6959083" y="3120394"/>
            <a:ext cx="815358" cy="457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7" name="Line 301"/>
          <p:cNvSpPr>
            <a:spLocks noChangeShapeType="1"/>
          </p:cNvSpPr>
          <p:nvPr/>
        </p:nvSpPr>
        <p:spPr bwMode="auto">
          <a:xfrm flipH="1" flipV="1">
            <a:off x="7782215" y="2791214"/>
            <a:ext cx="457" cy="329179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8" name="Line 300"/>
          <p:cNvSpPr>
            <a:spLocks noChangeShapeType="1"/>
          </p:cNvSpPr>
          <p:nvPr/>
        </p:nvSpPr>
        <p:spPr bwMode="auto">
          <a:xfrm flipV="1">
            <a:off x="7324462" y="2711663"/>
            <a:ext cx="17194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9" name="Text Box 299"/>
          <p:cNvSpPr txBox="1">
            <a:spLocks noChangeArrowheads="1"/>
          </p:cNvSpPr>
          <p:nvPr/>
        </p:nvSpPr>
        <p:spPr bwMode="auto">
          <a:xfrm>
            <a:off x="7020361" y="2626625"/>
            <a:ext cx="446778" cy="18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tmp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Line 298"/>
          <p:cNvSpPr>
            <a:spLocks noChangeShapeType="1"/>
          </p:cNvSpPr>
          <p:nvPr/>
        </p:nvSpPr>
        <p:spPr bwMode="auto">
          <a:xfrm flipV="1">
            <a:off x="7620790" y="2969520"/>
            <a:ext cx="17194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1" name="Text Box 297"/>
          <p:cNvSpPr txBox="1">
            <a:spLocks noChangeArrowheads="1"/>
          </p:cNvSpPr>
          <p:nvPr/>
        </p:nvSpPr>
        <p:spPr bwMode="auto">
          <a:xfrm>
            <a:off x="7308457" y="2842877"/>
            <a:ext cx="413852" cy="18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</a:t>
            </a:r>
            <a:r>
              <a:rPr kumimoji="0" lang="es-ES_tradnl" sz="1000" b="0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tmp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296"/>
          <p:cNvSpPr txBox="1">
            <a:spLocks noChangeArrowheads="1"/>
          </p:cNvSpPr>
          <p:nvPr/>
        </p:nvSpPr>
        <p:spPr bwMode="auto">
          <a:xfrm>
            <a:off x="4572000" y="2394371"/>
            <a:ext cx="288096" cy="16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295"/>
          <p:cNvSpPr txBox="1">
            <a:spLocks noChangeArrowheads="1"/>
          </p:cNvSpPr>
          <p:nvPr/>
        </p:nvSpPr>
        <p:spPr bwMode="auto">
          <a:xfrm>
            <a:off x="5811728" y="1966437"/>
            <a:ext cx="324223" cy="18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TB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294"/>
          <p:cNvSpPr txBox="1">
            <a:spLocks noChangeArrowheads="1"/>
          </p:cNvSpPr>
          <p:nvPr/>
        </p:nvSpPr>
        <p:spPr bwMode="auto">
          <a:xfrm>
            <a:off x="4643795" y="2842877"/>
            <a:ext cx="288096" cy="2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293"/>
          <p:cNvSpPr txBox="1">
            <a:spLocks noChangeArrowheads="1"/>
          </p:cNvSpPr>
          <p:nvPr/>
        </p:nvSpPr>
        <p:spPr bwMode="auto">
          <a:xfrm>
            <a:off x="5169685" y="2222923"/>
            <a:ext cx="338399" cy="18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Ent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292"/>
          <p:cNvSpPr txBox="1">
            <a:spLocks noChangeArrowheads="1"/>
          </p:cNvSpPr>
          <p:nvPr/>
        </p:nvSpPr>
        <p:spPr bwMode="auto">
          <a:xfrm>
            <a:off x="5555185" y="2222923"/>
            <a:ext cx="214014" cy="18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Line 291"/>
          <p:cNvSpPr>
            <a:spLocks noChangeShapeType="1"/>
          </p:cNvSpPr>
          <p:nvPr/>
        </p:nvSpPr>
        <p:spPr bwMode="auto">
          <a:xfrm>
            <a:off x="7357285" y="2268763"/>
            <a:ext cx="171589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2" name="Line 290"/>
          <p:cNvSpPr>
            <a:spLocks noChangeShapeType="1"/>
          </p:cNvSpPr>
          <p:nvPr/>
        </p:nvSpPr>
        <p:spPr bwMode="auto">
          <a:xfrm flipH="1">
            <a:off x="7442137" y="2226425"/>
            <a:ext cx="42426" cy="84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3" name="Text Box 289"/>
          <p:cNvSpPr txBox="1">
            <a:spLocks noChangeArrowheads="1"/>
          </p:cNvSpPr>
          <p:nvPr/>
        </p:nvSpPr>
        <p:spPr bwMode="auto">
          <a:xfrm>
            <a:off x="7100845" y="2183147"/>
            <a:ext cx="351663" cy="22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Op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Line 287"/>
          <p:cNvSpPr>
            <a:spLocks noChangeShapeType="1"/>
          </p:cNvSpPr>
          <p:nvPr/>
        </p:nvSpPr>
        <p:spPr bwMode="auto">
          <a:xfrm flipV="1">
            <a:off x="4818940" y="1556792"/>
            <a:ext cx="457" cy="246884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9" name="Text Box 286"/>
          <p:cNvSpPr txBox="1">
            <a:spLocks noChangeArrowheads="1"/>
          </p:cNvSpPr>
          <p:nvPr/>
        </p:nvSpPr>
        <p:spPr bwMode="auto">
          <a:xfrm>
            <a:off x="4572000" y="1803676"/>
            <a:ext cx="647988" cy="31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Datos Directos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Line 285"/>
          <p:cNvSpPr>
            <a:spLocks noChangeShapeType="1"/>
          </p:cNvSpPr>
          <p:nvPr/>
        </p:nvSpPr>
        <p:spPr bwMode="auto">
          <a:xfrm flipH="1">
            <a:off x="6618855" y="2215151"/>
            <a:ext cx="337027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1" name="Line 284"/>
          <p:cNvSpPr>
            <a:spLocks noChangeShapeType="1"/>
          </p:cNvSpPr>
          <p:nvPr/>
        </p:nvSpPr>
        <p:spPr bwMode="auto">
          <a:xfrm flipH="1">
            <a:off x="6618855" y="2215608"/>
            <a:ext cx="457" cy="8229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2" name="Line 283"/>
          <p:cNvSpPr>
            <a:spLocks noChangeShapeType="1"/>
          </p:cNvSpPr>
          <p:nvPr/>
        </p:nvSpPr>
        <p:spPr bwMode="auto">
          <a:xfrm>
            <a:off x="6618398" y="2475294"/>
            <a:ext cx="457" cy="1517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3" name="Line 282"/>
          <p:cNvSpPr>
            <a:spLocks noChangeShapeType="1"/>
          </p:cNvSpPr>
          <p:nvPr/>
        </p:nvSpPr>
        <p:spPr bwMode="auto">
          <a:xfrm flipH="1" flipV="1">
            <a:off x="6618855" y="2627082"/>
            <a:ext cx="32925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4" name="Line 281"/>
          <p:cNvSpPr>
            <a:spLocks noChangeShapeType="1"/>
          </p:cNvSpPr>
          <p:nvPr/>
        </p:nvSpPr>
        <p:spPr bwMode="auto">
          <a:xfrm flipV="1">
            <a:off x="6143268" y="2389799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5" name="Line 280"/>
          <p:cNvSpPr>
            <a:spLocks noChangeShapeType="1"/>
          </p:cNvSpPr>
          <p:nvPr/>
        </p:nvSpPr>
        <p:spPr bwMode="auto">
          <a:xfrm flipV="1">
            <a:off x="6454229" y="2544787"/>
            <a:ext cx="16462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6" name="Text Box 279"/>
          <p:cNvSpPr txBox="1">
            <a:spLocks noChangeArrowheads="1"/>
          </p:cNvSpPr>
          <p:nvPr/>
        </p:nvSpPr>
        <p:spPr bwMode="auto">
          <a:xfrm>
            <a:off x="6313839" y="2303846"/>
            <a:ext cx="513543" cy="18653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Ri1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278"/>
          <p:cNvSpPr txBox="1">
            <a:spLocks noChangeArrowheads="1"/>
          </p:cNvSpPr>
          <p:nvPr/>
        </p:nvSpPr>
        <p:spPr bwMode="auto">
          <a:xfrm>
            <a:off x="5897700" y="2294245"/>
            <a:ext cx="402420" cy="18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Ri1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277"/>
          <p:cNvSpPr txBox="1">
            <a:spLocks noChangeArrowheads="1"/>
          </p:cNvSpPr>
          <p:nvPr/>
        </p:nvSpPr>
        <p:spPr bwMode="auto">
          <a:xfrm>
            <a:off x="6300120" y="2410829"/>
            <a:ext cx="214014" cy="18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Line 276"/>
          <p:cNvSpPr>
            <a:spLocks noChangeShapeType="1"/>
          </p:cNvSpPr>
          <p:nvPr/>
        </p:nvSpPr>
        <p:spPr bwMode="auto">
          <a:xfrm flipH="1">
            <a:off x="6618855" y="2692461"/>
            <a:ext cx="337027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0" name="Line 275"/>
          <p:cNvSpPr>
            <a:spLocks noChangeShapeType="1"/>
          </p:cNvSpPr>
          <p:nvPr/>
        </p:nvSpPr>
        <p:spPr bwMode="auto">
          <a:xfrm flipH="1">
            <a:off x="6618855" y="2692918"/>
            <a:ext cx="457" cy="8229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1" name="Line 274"/>
          <p:cNvSpPr>
            <a:spLocks noChangeShapeType="1"/>
          </p:cNvSpPr>
          <p:nvPr/>
        </p:nvSpPr>
        <p:spPr bwMode="auto">
          <a:xfrm>
            <a:off x="6618398" y="2952604"/>
            <a:ext cx="457" cy="1517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2" name="Line 273"/>
          <p:cNvSpPr>
            <a:spLocks noChangeShapeType="1"/>
          </p:cNvSpPr>
          <p:nvPr/>
        </p:nvSpPr>
        <p:spPr bwMode="auto">
          <a:xfrm flipH="1" flipV="1">
            <a:off x="6618855" y="3104392"/>
            <a:ext cx="32925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3" name="Line 272"/>
          <p:cNvSpPr>
            <a:spLocks noChangeShapeType="1"/>
          </p:cNvSpPr>
          <p:nvPr/>
        </p:nvSpPr>
        <p:spPr bwMode="auto">
          <a:xfrm flipV="1">
            <a:off x="6143268" y="2867109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4" name="Line 271"/>
          <p:cNvSpPr>
            <a:spLocks noChangeShapeType="1"/>
          </p:cNvSpPr>
          <p:nvPr/>
        </p:nvSpPr>
        <p:spPr bwMode="auto">
          <a:xfrm flipV="1">
            <a:off x="6454229" y="3022097"/>
            <a:ext cx="16462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5" name="Text Box 270"/>
          <p:cNvSpPr txBox="1">
            <a:spLocks noChangeArrowheads="1"/>
          </p:cNvSpPr>
          <p:nvPr/>
        </p:nvSpPr>
        <p:spPr bwMode="auto">
          <a:xfrm>
            <a:off x="6313839" y="2781156"/>
            <a:ext cx="513543" cy="18653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Ri2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269"/>
          <p:cNvSpPr txBox="1">
            <a:spLocks noChangeArrowheads="1"/>
          </p:cNvSpPr>
          <p:nvPr/>
        </p:nvSpPr>
        <p:spPr bwMode="auto">
          <a:xfrm>
            <a:off x="5897700" y="2772012"/>
            <a:ext cx="402420" cy="14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Ri2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 Box 268"/>
          <p:cNvSpPr txBox="1">
            <a:spLocks noChangeArrowheads="1"/>
          </p:cNvSpPr>
          <p:nvPr/>
        </p:nvSpPr>
        <p:spPr bwMode="auto">
          <a:xfrm>
            <a:off x="6300120" y="2914657"/>
            <a:ext cx="214014" cy="18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 Box 267"/>
          <p:cNvSpPr txBox="1">
            <a:spLocks noChangeArrowheads="1"/>
          </p:cNvSpPr>
          <p:nvPr/>
        </p:nvSpPr>
        <p:spPr bwMode="auto">
          <a:xfrm>
            <a:off x="8029155" y="2626625"/>
            <a:ext cx="164626" cy="16459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0" rIns="67483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Z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266"/>
          <p:cNvSpPr txBox="1">
            <a:spLocks noChangeArrowheads="1"/>
          </p:cNvSpPr>
          <p:nvPr/>
        </p:nvSpPr>
        <p:spPr bwMode="auto">
          <a:xfrm>
            <a:off x="8193781" y="2626625"/>
            <a:ext cx="164626" cy="16459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0" rIns="67483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Box 265"/>
          <p:cNvSpPr txBox="1">
            <a:spLocks noChangeArrowheads="1"/>
          </p:cNvSpPr>
          <p:nvPr/>
        </p:nvSpPr>
        <p:spPr bwMode="auto">
          <a:xfrm>
            <a:off x="8358407" y="2626625"/>
            <a:ext cx="177431" cy="16459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0" rIns="67483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Line 264"/>
          <p:cNvSpPr>
            <a:spLocks noChangeShapeType="1"/>
          </p:cNvSpPr>
          <p:nvPr/>
        </p:nvSpPr>
        <p:spPr bwMode="auto">
          <a:xfrm>
            <a:off x="8111010" y="2462035"/>
            <a:ext cx="457" cy="1645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2" name="Line 263"/>
          <p:cNvSpPr>
            <a:spLocks noChangeShapeType="1"/>
          </p:cNvSpPr>
          <p:nvPr/>
        </p:nvSpPr>
        <p:spPr bwMode="auto">
          <a:xfrm flipH="1" flipV="1">
            <a:off x="8523034" y="2708920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3" name="Text Box 262"/>
          <p:cNvSpPr txBox="1">
            <a:spLocks noChangeArrowheads="1"/>
          </p:cNvSpPr>
          <p:nvPr/>
        </p:nvSpPr>
        <p:spPr bwMode="auto">
          <a:xfrm>
            <a:off x="8687660" y="2626625"/>
            <a:ext cx="276664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Line 261"/>
          <p:cNvSpPr>
            <a:spLocks noChangeShapeType="1"/>
          </p:cNvSpPr>
          <p:nvPr/>
        </p:nvSpPr>
        <p:spPr bwMode="auto">
          <a:xfrm>
            <a:off x="8275637" y="2462035"/>
            <a:ext cx="457" cy="1645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" name="Line 260"/>
          <p:cNvSpPr>
            <a:spLocks noChangeShapeType="1"/>
          </p:cNvSpPr>
          <p:nvPr/>
        </p:nvSpPr>
        <p:spPr bwMode="auto">
          <a:xfrm>
            <a:off x="8440263" y="2462035"/>
            <a:ext cx="457" cy="1645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7" name="Line 258"/>
          <p:cNvSpPr>
            <a:spLocks noChangeShapeType="1"/>
          </p:cNvSpPr>
          <p:nvPr/>
        </p:nvSpPr>
        <p:spPr bwMode="auto">
          <a:xfrm flipV="1">
            <a:off x="8535838" y="1557249"/>
            <a:ext cx="3658" cy="409188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6" name="85 Rectángulo"/>
          <p:cNvSpPr/>
          <p:nvPr/>
        </p:nvSpPr>
        <p:spPr>
          <a:xfrm>
            <a:off x="7452320" y="1700808"/>
            <a:ext cx="288032" cy="10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700" b="1" dirty="0" smtClean="0">
                <a:solidFill>
                  <a:schemeClr val="tx1"/>
                </a:solidFill>
              </a:rPr>
              <a:t>0x8B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8406672" y="1726041"/>
            <a:ext cx="288032" cy="10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700" b="1" dirty="0" smtClean="0">
                <a:solidFill>
                  <a:schemeClr val="tx1"/>
                </a:solidFill>
              </a:rPr>
              <a:t>0x75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5" name="Conector recto de flecha 4"/>
          <p:cNvCxnSpPr>
            <a:stCxn id="86" idx="2"/>
          </p:cNvCxnSpPr>
          <p:nvPr/>
        </p:nvCxnSpPr>
        <p:spPr>
          <a:xfrm>
            <a:off x="7596336" y="1808530"/>
            <a:ext cx="24454" cy="63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/>
          <p:nvPr/>
        </p:nvCxnSpPr>
        <p:spPr>
          <a:xfrm flipH="1">
            <a:off x="7688013" y="1806367"/>
            <a:ext cx="756778" cy="604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5 Rectángulo"/>
          <p:cNvSpPr/>
          <p:nvPr/>
        </p:nvSpPr>
        <p:spPr>
          <a:xfrm>
            <a:off x="7475275" y="2438577"/>
            <a:ext cx="288032" cy="10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700" b="1" dirty="0" smtClean="0">
                <a:solidFill>
                  <a:schemeClr val="tx1"/>
                </a:solidFill>
              </a:rPr>
              <a:t>0x00</a:t>
            </a:r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1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7407E-6 L 0.00087 0.0284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4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3" grpId="0"/>
      <p:bldP spid="88" grpId="0" animBg="1"/>
      <p:bldP spid="8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/>
                </a:solidFill>
              </a:rPr>
              <a:t>Pasos de la ejecución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>
          <a:xfrm>
            <a:off x="171449" y="1371599"/>
            <a:ext cx="4386263" cy="50149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300" dirty="0" smtClean="0"/>
              <a:t>Tercer paso: llevar el resultado al registro destino.</a:t>
            </a:r>
            <a:endParaRPr lang="es-ES" sz="2300" dirty="0"/>
          </a:p>
          <a:p>
            <a:pPr lvl="1"/>
            <a:r>
              <a:rPr lang="es-ES" dirty="0" smtClean="0">
                <a:latin typeface="Cambria Math" pitchFamily="18" charset="0"/>
                <a:ea typeface="Cambria Math" pitchFamily="18" charset="0"/>
              </a:rPr>
              <a:t>Operación </a:t>
            </a:r>
            <a:r>
              <a:rPr lang="es-ES" dirty="0" smtClean="0">
                <a:latin typeface="Cambria Math" pitchFamily="18" charset="0"/>
                <a:ea typeface="Cambria Math" pitchFamily="18" charset="0"/>
              </a:rPr>
              <a:t>en la ALU:</a:t>
            </a:r>
          </a:p>
          <a:p>
            <a:pPr marL="1051560" lvl="2" indent="-457200">
              <a:buFont typeface="+mj-lt"/>
              <a:buAutoNum type="arabicPeriod"/>
            </a:pPr>
            <a:r>
              <a:rPr lang="es-ES" dirty="0" smtClean="0">
                <a:latin typeface="Cambria Math" pitchFamily="18" charset="0"/>
                <a:ea typeface="Cambria Math" pitchFamily="18" charset="0"/>
              </a:rPr>
              <a:t>Abrir el </a:t>
            </a:r>
            <a:r>
              <a:rPr lang="es-ES" dirty="0" err="1" smtClean="0">
                <a:latin typeface="Cambria Math" pitchFamily="18" charset="0"/>
                <a:ea typeface="Cambria Math" pitchFamily="18" charset="0"/>
              </a:rPr>
              <a:t>triestado</a:t>
            </a:r>
            <a:r>
              <a:rPr lang="es-E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s-ES" dirty="0" err="1" smtClean="0">
                <a:latin typeface="Cambria Math" pitchFamily="18" charset="0"/>
                <a:ea typeface="Cambria Math" pitchFamily="18" charset="0"/>
              </a:rPr>
              <a:t>Ttmp</a:t>
            </a:r>
            <a:r>
              <a:rPr lang="es-ES" dirty="0" smtClean="0">
                <a:latin typeface="Cambria Math" pitchFamily="18" charset="0"/>
                <a:ea typeface="Cambria Math" pitchFamily="18" charset="0"/>
              </a:rPr>
              <a:t> para poner el resultado en el bus.</a:t>
            </a:r>
            <a:endParaRPr lang="es-ES" dirty="0" smtClean="0">
              <a:latin typeface="Cambria Math" pitchFamily="18" charset="0"/>
              <a:ea typeface="Cambria Math" pitchFamily="18" charset="0"/>
            </a:endParaRPr>
          </a:p>
          <a:p>
            <a:pPr marL="1051560" lvl="2" indent="-457200">
              <a:buFont typeface="+mj-lt"/>
              <a:buAutoNum type="arabicPeriod"/>
            </a:pPr>
            <a:r>
              <a:rPr lang="es-ES" dirty="0" smtClean="0">
                <a:latin typeface="Cambria Math" pitchFamily="18" charset="0"/>
                <a:ea typeface="Cambria Math" pitchFamily="18" charset="0"/>
              </a:rPr>
              <a:t>Capturar el resultado en el registro destino.</a:t>
            </a:r>
            <a:endParaRPr lang="es-ES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sz="half" idx="2"/>
          </p:nvPr>
        </p:nvSpPr>
        <p:spPr>
          <a:xfrm>
            <a:off x="4800600" y="3284984"/>
            <a:ext cx="4038600" cy="276834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E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 = R1</a:t>
            </a:r>
          </a:p>
          <a:p>
            <a:pPr marL="617220" lvl="1" indent="-342900">
              <a:buFont typeface="+mj-lt"/>
              <a:buAutoNum type="alphaLcParenR"/>
            </a:pPr>
            <a:r>
              <a:rPr lang="es-E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SB = 0x01 = “R1”, TB=1</a:t>
            </a:r>
          </a:p>
          <a:p>
            <a:pPr marL="617220" lvl="1" indent="-342900">
              <a:buFont typeface="+mj-lt"/>
              <a:buAutoNum type="alphaLcParenR"/>
            </a:pPr>
            <a:r>
              <a:rPr lang="es-E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CRA</a:t>
            </a:r>
          </a:p>
          <a:p>
            <a:pPr marL="342900" indent="-342900">
              <a:buFont typeface="+mj-lt"/>
              <a:buAutoNum type="arabicParenR"/>
            </a:pPr>
            <a:r>
              <a:rPr lang="es-E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TMP = A + </a:t>
            </a:r>
            <a:r>
              <a:rPr lang="es-E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Ri0; </a:t>
            </a:r>
            <a:r>
              <a:rPr lang="es-E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Rest</a:t>
            </a:r>
            <a:r>
              <a:rPr lang="es-E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= ...</a:t>
            </a:r>
            <a:endParaRPr lang="es-ES" sz="16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617220" lvl="1" indent="-342900">
              <a:buFont typeface="+mj-lt"/>
              <a:buAutoNum type="alphaLcParenR"/>
            </a:pPr>
            <a:r>
              <a:rPr lang="es-E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(TB = 0), TRi0 = </a:t>
            </a:r>
            <a:r>
              <a:rPr lang="es-E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1,</a:t>
            </a:r>
            <a:br>
              <a:rPr lang="es-E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OP </a:t>
            </a:r>
            <a:r>
              <a:rPr lang="es-E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s-E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0x21 </a:t>
            </a:r>
            <a:r>
              <a:rPr lang="es-E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 “SUMA”</a:t>
            </a:r>
          </a:p>
          <a:p>
            <a:pPr marL="617220" lvl="1" indent="-342900">
              <a:buFont typeface="+mj-lt"/>
              <a:buAutoNum type="alphaLcParenR"/>
            </a:pPr>
            <a:r>
              <a:rPr lang="es-E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Ctmp</a:t>
            </a:r>
            <a:r>
              <a:rPr lang="es-E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Ci</a:t>
            </a:r>
          </a:p>
          <a:p>
            <a:pPr marL="342900" indent="-342900">
              <a:buFont typeface="+mj-lt"/>
              <a:buAutoNum type="arabicParenR"/>
            </a:pPr>
            <a:r>
              <a:rPr lang="es-E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R2 = TMP</a:t>
            </a:r>
          </a:p>
          <a:p>
            <a:pPr marL="617220" lvl="1" indent="-342900">
              <a:buFont typeface="+mj-lt"/>
              <a:buAutoNum type="alphaLcParenR"/>
            </a:pPr>
            <a:r>
              <a:rPr lang="es-ES" sz="1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Ttmp</a:t>
            </a:r>
            <a:r>
              <a:rPr lang="es-E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= 1, SB = 0x02 = “R2”</a:t>
            </a:r>
          </a:p>
          <a:p>
            <a:pPr marL="617220" lvl="1" indent="-342900">
              <a:buFont typeface="+mj-lt"/>
              <a:buAutoNum type="alphaLcParenR"/>
            </a:pPr>
            <a:r>
              <a:rPr lang="es-E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CB</a:t>
            </a:r>
          </a:p>
          <a:p>
            <a:pPr marL="0" indent="0">
              <a:buNone/>
            </a:pPr>
            <a:endParaRPr lang="es-ES" sz="16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617220" lvl="1" indent="-342900">
              <a:buFont typeface="+mj-lt"/>
              <a:buAutoNum type="alphaLcParenR"/>
            </a:pPr>
            <a:endParaRPr lang="es-ES" sz="13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None/>
            </a:pPr>
            <a:endParaRPr lang="es-E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AutoShape 331"/>
          <p:cNvSpPr>
            <a:spLocks noChangeArrowheads="1"/>
          </p:cNvSpPr>
          <p:nvPr/>
        </p:nvSpPr>
        <p:spPr bwMode="auto">
          <a:xfrm>
            <a:off x="4999114" y="2222923"/>
            <a:ext cx="898586" cy="897471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Text Box 330"/>
          <p:cNvSpPr txBox="1">
            <a:spLocks noChangeArrowheads="1"/>
          </p:cNvSpPr>
          <p:nvPr/>
        </p:nvSpPr>
        <p:spPr bwMode="auto">
          <a:xfrm>
            <a:off x="5084171" y="2394371"/>
            <a:ext cx="726643" cy="56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Banco</a:t>
            </a:r>
            <a:endParaRPr kumimoji="0" lang="es-ES_tradn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 </a:t>
            </a:r>
            <a:endParaRPr kumimoji="0" lang="es-ES_tradn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Registros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329"/>
          <p:cNvSpPr>
            <a:spLocks noChangeShapeType="1"/>
          </p:cNvSpPr>
          <p:nvPr/>
        </p:nvSpPr>
        <p:spPr bwMode="auto">
          <a:xfrm flipV="1">
            <a:off x="4654313" y="1556792"/>
            <a:ext cx="3912621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Line 328"/>
          <p:cNvSpPr>
            <a:spLocks noChangeShapeType="1"/>
          </p:cNvSpPr>
          <p:nvPr/>
        </p:nvSpPr>
        <p:spPr bwMode="auto">
          <a:xfrm>
            <a:off x="4828543" y="2907342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4" name="Line 327"/>
          <p:cNvSpPr>
            <a:spLocks noChangeShapeType="1"/>
          </p:cNvSpPr>
          <p:nvPr/>
        </p:nvSpPr>
        <p:spPr bwMode="auto">
          <a:xfrm flipV="1">
            <a:off x="5298185" y="1556792"/>
            <a:ext cx="0" cy="658359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5" name="Line 326"/>
          <p:cNvSpPr>
            <a:spLocks noChangeShapeType="1"/>
          </p:cNvSpPr>
          <p:nvPr/>
        </p:nvSpPr>
        <p:spPr bwMode="auto">
          <a:xfrm flipV="1">
            <a:off x="5640242" y="1556792"/>
            <a:ext cx="0" cy="658359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Line 324"/>
          <p:cNvSpPr>
            <a:spLocks noChangeShapeType="1"/>
          </p:cNvSpPr>
          <p:nvPr/>
        </p:nvSpPr>
        <p:spPr bwMode="auto">
          <a:xfrm flipV="1">
            <a:off x="4828543" y="2480323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" name="Line 323"/>
          <p:cNvSpPr>
            <a:spLocks noChangeShapeType="1"/>
          </p:cNvSpPr>
          <p:nvPr/>
        </p:nvSpPr>
        <p:spPr bwMode="auto">
          <a:xfrm flipH="1">
            <a:off x="4913142" y="2864823"/>
            <a:ext cx="42528" cy="85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Line 322"/>
          <p:cNvSpPr>
            <a:spLocks noChangeShapeType="1"/>
          </p:cNvSpPr>
          <p:nvPr/>
        </p:nvSpPr>
        <p:spPr bwMode="auto">
          <a:xfrm flipH="1" flipV="1">
            <a:off x="5640242" y="2052390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" name="AutoShape 321"/>
          <p:cNvSpPr>
            <a:spLocks noChangeArrowheads="1"/>
          </p:cNvSpPr>
          <p:nvPr/>
        </p:nvSpPr>
        <p:spPr bwMode="auto">
          <a:xfrm>
            <a:off x="7357387" y="1968266"/>
            <a:ext cx="1494899" cy="47959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ALU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320"/>
          <p:cNvSpPr>
            <a:spLocks noChangeArrowheads="1"/>
          </p:cNvSpPr>
          <p:nvPr/>
        </p:nvSpPr>
        <p:spPr bwMode="auto">
          <a:xfrm flipV="1">
            <a:off x="7979767" y="1968266"/>
            <a:ext cx="214014" cy="128471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9" name="Text Box 319"/>
          <p:cNvSpPr txBox="1">
            <a:spLocks noChangeArrowheads="1"/>
          </p:cNvSpPr>
          <p:nvPr/>
        </p:nvSpPr>
        <p:spPr bwMode="auto">
          <a:xfrm>
            <a:off x="7357387" y="1694864"/>
            <a:ext cx="514000" cy="18653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318"/>
          <p:cNvSpPr txBox="1">
            <a:spLocks noChangeArrowheads="1"/>
          </p:cNvSpPr>
          <p:nvPr/>
        </p:nvSpPr>
        <p:spPr bwMode="auto">
          <a:xfrm>
            <a:off x="7495033" y="2626625"/>
            <a:ext cx="470557" cy="16459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0" rIns="67483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Tmp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317"/>
          <p:cNvSpPr>
            <a:spLocks noChangeShapeType="1"/>
          </p:cNvSpPr>
          <p:nvPr/>
        </p:nvSpPr>
        <p:spPr bwMode="auto">
          <a:xfrm flipV="1">
            <a:off x="6959083" y="1556792"/>
            <a:ext cx="7774" cy="1563602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" name="Line 316"/>
          <p:cNvSpPr>
            <a:spLocks noChangeShapeType="1"/>
          </p:cNvSpPr>
          <p:nvPr/>
        </p:nvSpPr>
        <p:spPr bwMode="auto">
          <a:xfrm flipH="1">
            <a:off x="6629830" y="1720924"/>
            <a:ext cx="337027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" name="Line 315"/>
          <p:cNvSpPr>
            <a:spLocks noChangeShapeType="1"/>
          </p:cNvSpPr>
          <p:nvPr/>
        </p:nvSpPr>
        <p:spPr bwMode="auto">
          <a:xfrm flipH="1">
            <a:off x="6629830" y="1721382"/>
            <a:ext cx="457" cy="8229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4" name="Line 314"/>
          <p:cNvSpPr>
            <a:spLocks noChangeShapeType="1"/>
          </p:cNvSpPr>
          <p:nvPr/>
        </p:nvSpPr>
        <p:spPr bwMode="auto">
          <a:xfrm>
            <a:off x="6629373" y="1981068"/>
            <a:ext cx="457" cy="1517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" name="Line 313"/>
          <p:cNvSpPr>
            <a:spLocks noChangeShapeType="1"/>
          </p:cNvSpPr>
          <p:nvPr/>
        </p:nvSpPr>
        <p:spPr bwMode="auto">
          <a:xfrm flipH="1" flipV="1">
            <a:off x="6629830" y="2132856"/>
            <a:ext cx="32925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" name="Line 312"/>
          <p:cNvSpPr>
            <a:spLocks noChangeShapeType="1"/>
          </p:cNvSpPr>
          <p:nvPr/>
        </p:nvSpPr>
        <p:spPr bwMode="auto">
          <a:xfrm flipV="1">
            <a:off x="6154243" y="1895572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" name="Line 311"/>
          <p:cNvSpPr>
            <a:spLocks noChangeShapeType="1"/>
          </p:cNvSpPr>
          <p:nvPr/>
        </p:nvSpPr>
        <p:spPr bwMode="auto">
          <a:xfrm flipV="1">
            <a:off x="6465204" y="2050561"/>
            <a:ext cx="16462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8" name="Text Box 310"/>
          <p:cNvSpPr txBox="1">
            <a:spLocks noChangeArrowheads="1"/>
          </p:cNvSpPr>
          <p:nvPr/>
        </p:nvSpPr>
        <p:spPr bwMode="auto">
          <a:xfrm>
            <a:off x="6324814" y="1809620"/>
            <a:ext cx="513543" cy="18653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Ri0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309"/>
          <p:cNvSpPr txBox="1">
            <a:spLocks noChangeArrowheads="1"/>
          </p:cNvSpPr>
          <p:nvPr/>
        </p:nvSpPr>
        <p:spPr bwMode="auto">
          <a:xfrm>
            <a:off x="5897700" y="1800019"/>
            <a:ext cx="402420" cy="17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Ri0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308"/>
          <p:cNvSpPr txBox="1">
            <a:spLocks noChangeArrowheads="1"/>
          </p:cNvSpPr>
          <p:nvPr/>
        </p:nvSpPr>
        <p:spPr bwMode="auto">
          <a:xfrm>
            <a:off x="6325729" y="1951350"/>
            <a:ext cx="214014" cy="18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Line 307"/>
          <p:cNvSpPr>
            <a:spLocks noChangeShapeType="1"/>
          </p:cNvSpPr>
          <p:nvPr/>
        </p:nvSpPr>
        <p:spPr bwMode="auto">
          <a:xfrm flipV="1">
            <a:off x="7613930" y="1556792"/>
            <a:ext cx="3658" cy="138072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" name="Line 306"/>
          <p:cNvSpPr>
            <a:spLocks noChangeShapeType="1"/>
          </p:cNvSpPr>
          <p:nvPr/>
        </p:nvSpPr>
        <p:spPr bwMode="auto">
          <a:xfrm flipH="1" flipV="1">
            <a:off x="7617589" y="1885971"/>
            <a:ext cx="457" cy="82295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" name="Line 305"/>
          <p:cNvSpPr>
            <a:spLocks noChangeShapeType="1"/>
          </p:cNvSpPr>
          <p:nvPr/>
        </p:nvSpPr>
        <p:spPr bwMode="auto">
          <a:xfrm flipV="1">
            <a:off x="7186816" y="1780360"/>
            <a:ext cx="170571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4" name="Text Box 304"/>
          <p:cNvSpPr txBox="1">
            <a:spLocks noChangeArrowheads="1"/>
          </p:cNvSpPr>
          <p:nvPr/>
        </p:nvSpPr>
        <p:spPr bwMode="auto">
          <a:xfrm>
            <a:off x="6948565" y="1694864"/>
            <a:ext cx="359892" cy="21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RA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Line 303"/>
          <p:cNvSpPr>
            <a:spLocks noChangeShapeType="1"/>
          </p:cNvSpPr>
          <p:nvPr/>
        </p:nvSpPr>
        <p:spPr bwMode="auto">
          <a:xfrm flipV="1">
            <a:off x="7782215" y="2462035"/>
            <a:ext cx="457" cy="16459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6" name="Line 302"/>
          <p:cNvSpPr>
            <a:spLocks noChangeShapeType="1"/>
          </p:cNvSpPr>
          <p:nvPr/>
        </p:nvSpPr>
        <p:spPr bwMode="auto">
          <a:xfrm>
            <a:off x="6959083" y="3120394"/>
            <a:ext cx="815358" cy="457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7" name="Line 301"/>
          <p:cNvSpPr>
            <a:spLocks noChangeShapeType="1"/>
          </p:cNvSpPr>
          <p:nvPr/>
        </p:nvSpPr>
        <p:spPr bwMode="auto">
          <a:xfrm flipH="1" flipV="1">
            <a:off x="7782215" y="2791214"/>
            <a:ext cx="457" cy="329179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8" name="Line 300"/>
          <p:cNvSpPr>
            <a:spLocks noChangeShapeType="1"/>
          </p:cNvSpPr>
          <p:nvPr/>
        </p:nvSpPr>
        <p:spPr bwMode="auto">
          <a:xfrm flipV="1">
            <a:off x="7324462" y="2711663"/>
            <a:ext cx="17194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9" name="Text Box 299"/>
          <p:cNvSpPr txBox="1">
            <a:spLocks noChangeArrowheads="1"/>
          </p:cNvSpPr>
          <p:nvPr/>
        </p:nvSpPr>
        <p:spPr bwMode="auto">
          <a:xfrm>
            <a:off x="7020361" y="2626625"/>
            <a:ext cx="446778" cy="18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tmp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Line 298"/>
          <p:cNvSpPr>
            <a:spLocks noChangeShapeType="1"/>
          </p:cNvSpPr>
          <p:nvPr/>
        </p:nvSpPr>
        <p:spPr bwMode="auto">
          <a:xfrm flipV="1">
            <a:off x="7620790" y="2969520"/>
            <a:ext cx="17194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1" name="Text Box 297"/>
          <p:cNvSpPr txBox="1">
            <a:spLocks noChangeArrowheads="1"/>
          </p:cNvSpPr>
          <p:nvPr/>
        </p:nvSpPr>
        <p:spPr bwMode="auto">
          <a:xfrm>
            <a:off x="7308457" y="2842877"/>
            <a:ext cx="413852" cy="18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</a:t>
            </a:r>
            <a:r>
              <a:rPr kumimoji="0" lang="es-ES_tradnl" sz="1000" b="0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tmp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296"/>
          <p:cNvSpPr txBox="1">
            <a:spLocks noChangeArrowheads="1"/>
          </p:cNvSpPr>
          <p:nvPr/>
        </p:nvSpPr>
        <p:spPr bwMode="auto">
          <a:xfrm>
            <a:off x="4572000" y="2394371"/>
            <a:ext cx="288096" cy="16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295"/>
          <p:cNvSpPr txBox="1">
            <a:spLocks noChangeArrowheads="1"/>
          </p:cNvSpPr>
          <p:nvPr/>
        </p:nvSpPr>
        <p:spPr bwMode="auto">
          <a:xfrm>
            <a:off x="5811728" y="1966437"/>
            <a:ext cx="324223" cy="18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TB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294"/>
          <p:cNvSpPr txBox="1">
            <a:spLocks noChangeArrowheads="1"/>
          </p:cNvSpPr>
          <p:nvPr/>
        </p:nvSpPr>
        <p:spPr bwMode="auto">
          <a:xfrm>
            <a:off x="4643795" y="2842877"/>
            <a:ext cx="288096" cy="2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293"/>
          <p:cNvSpPr txBox="1">
            <a:spLocks noChangeArrowheads="1"/>
          </p:cNvSpPr>
          <p:nvPr/>
        </p:nvSpPr>
        <p:spPr bwMode="auto">
          <a:xfrm>
            <a:off x="5169685" y="2222923"/>
            <a:ext cx="338399" cy="18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Ent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292"/>
          <p:cNvSpPr txBox="1">
            <a:spLocks noChangeArrowheads="1"/>
          </p:cNvSpPr>
          <p:nvPr/>
        </p:nvSpPr>
        <p:spPr bwMode="auto">
          <a:xfrm>
            <a:off x="5555185" y="2222923"/>
            <a:ext cx="214014" cy="18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Line 291"/>
          <p:cNvSpPr>
            <a:spLocks noChangeShapeType="1"/>
          </p:cNvSpPr>
          <p:nvPr/>
        </p:nvSpPr>
        <p:spPr bwMode="auto">
          <a:xfrm>
            <a:off x="7357285" y="2268763"/>
            <a:ext cx="171589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2" name="Line 290"/>
          <p:cNvSpPr>
            <a:spLocks noChangeShapeType="1"/>
          </p:cNvSpPr>
          <p:nvPr/>
        </p:nvSpPr>
        <p:spPr bwMode="auto">
          <a:xfrm flipH="1">
            <a:off x="7442137" y="2226425"/>
            <a:ext cx="42426" cy="84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3" name="Text Box 289"/>
          <p:cNvSpPr txBox="1">
            <a:spLocks noChangeArrowheads="1"/>
          </p:cNvSpPr>
          <p:nvPr/>
        </p:nvSpPr>
        <p:spPr bwMode="auto">
          <a:xfrm>
            <a:off x="7100845" y="2183147"/>
            <a:ext cx="351663" cy="22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Op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Line 287"/>
          <p:cNvSpPr>
            <a:spLocks noChangeShapeType="1"/>
          </p:cNvSpPr>
          <p:nvPr/>
        </p:nvSpPr>
        <p:spPr bwMode="auto">
          <a:xfrm flipV="1">
            <a:off x="4818940" y="1556792"/>
            <a:ext cx="457" cy="246884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9" name="Text Box 286"/>
          <p:cNvSpPr txBox="1">
            <a:spLocks noChangeArrowheads="1"/>
          </p:cNvSpPr>
          <p:nvPr/>
        </p:nvSpPr>
        <p:spPr bwMode="auto">
          <a:xfrm>
            <a:off x="4572000" y="1803676"/>
            <a:ext cx="647988" cy="31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Datos Directos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Line 285"/>
          <p:cNvSpPr>
            <a:spLocks noChangeShapeType="1"/>
          </p:cNvSpPr>
          <p:nvPr/>
        </p:nvSpPr>
        <p:spPr bwMode="auto">
          <a:xfrm flipH="1">
            <a:off x="6618855" y="2215151"/>
            <a:ext cx="337027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1" name="Line 284"/>
          <p:cNvSpPr>
            <a:spLocks noChangeShapeType="1"/>
          </p:cNvSpPr>
          <p:nvPr/>
        </p:nvSpPr>
        <p:spPr bwMode="auto">
          <a:xfrm flipH="1">
            <a:off x="6618855" y="2215608"/>
            <a:ext cx="457" cy="8229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2" name="Line 283"/>
          <p:cNvSpPr>
            <a:spLocks noChangeShapeType="1"/>
          </p:cNvSpPr>
          <p:nvPr/>
        </p:nvSpPr>
        <p:spPr bwMode="auto">
          <a:xfrm>
            <a:off x="6618398" y="2475294"/>
            <a:ext cx="457" cy="1517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3" name="Line 282"/>
          <p:cNvSpPr>
            <a:spLocks noChangeShapeType="1"/>
          </p:cNvSpPr>
          <p:nvPr/>
        </p:nvSpPr>
        <p:spPr bwMode="auto">
          <a:xfrm flipH="1" flipV="1">
            <a:off x="6618855" y="2627082"/>
            <a:ext cx="32925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4" name="Line 281"/>
          <p:cNvSpPr>
            <a:spLocks noChangeShapeType="1"/>
          </p:cNvSpPr>
          <p:nvPr/>
        </p:nvSpPr>
        <p:spPr bwMode="auto">
          <a:xfrm flipV="1">
            <a:off x="6143268" y="2389799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5" name="Line 280"/>
          <p:cNvSpPr>
            <a:spLocks noChangeShapeType="1"/>
          </p:cNvSpPr>
          <p:nvPr/>
        </p:nvSpPr>
        <p:spPr bwMode="auto">
          <a:xfrm flipV="1">
            <a:off x="6454229" y="2544787"/>
            <a:ext cx="16462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6" name="Text Box 279"/>
          <p:cNvSpPr txBox="1">
            <a:spLocks noChangeArrowheads="1"/>
          </p:cNvSpPr>
          <p:nvPr/>
        </p:nvSpPr>
        <p:spPr bwMode="auto">
          <a:xfrm>
            <a:off x="6313839" y="2303846"/>
            <a:ext cx="513543" cy="18653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Ri1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278"/>
          <p:cNvSpPr txBox="1">
            <a:spLocks noChangeArrowheads="1"/>
          </p:cNvSpPr>
          <p:nvPr/>
        </p:nvSpPr>
        <p:spPr bwMode="auto">
          <a:xfrm>
            <a:off x="5897700" y="2294245"/>
            <a:ext cx="402420" cy="18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Ri1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277"/>
          <p:cNvSpPr txBox="1">
            <a:spLocks noChangeArrowheads="1"/>
          </p:cNvSpPr>
          <p:nvPr/>
        </p:nvSpPr>
        <p:spPr bwMode="auto">
          <a:xfrm>
            <a:off x="6300120" y="2410829"/>
            <a:ext cx="214014" cy="18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Line 276"/>
          <p:cNvSpPr>
            <a:spLocks noChangeShapeType="1"/>
          </p:cNvSpPr>
          <p:nvPr/>
        </p:nvSpPr>
        <p:spPr bwMode="auto">
          <a:xfrm flipH="1">
            <a:off x="6618855" y="2692461"/>
            <a:ext cx="337027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0" name="Line 275"/>
          <p:cNvSpPr>
            <a:spLocks noChangeShapeType="1"/>
          </p:cNvSpPr>
          <p:nvPr/>
        </p:nvSpPr>
        <p:spPr bwMode="auto">
          <a:xfrm flipH="1">
            <a:off x="6618855" y="2692918"/>
            <a:ext cx="457" cy="8229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1" name="Line 274"/>
          <p:cNvSpPr>
            <a:spLocks noChangeShapeType="1"/>
          </p:cNvSpPr>
          <p:nvPr/>
        </p:nvSpPr>
        <p:spPr bwMode="auto">
          <a:xfrm>
            <a:off x="6618398" y="2952604"/>
            <a:ext cx="457" cy="1517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2" name="Line 273"/>
          <p:cNvSpPr>
            <a:spLocks noChangeShapeType="1"/>
          </p:cNvSpPr>
          <p:nvPr/>
        </p:nvSpPr>
        <p:spPr bwMode="auto">
          <a:xfrm flipH="1" flipV="1">
            <a:off x="6618855" y="3104392"/>
            <a:ext cx="329253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3" name="Line 272"/>
          <p:cNvSpPr>
            <a:spLocks noChangeShapeType="1"/>
          </p:cNvSpPr>
          <p:nvPr/>
        </p:nvSpPr>
        <p:spPr bwMode="auto">
          <a:xfrm flipV="1">
            <a:off x="6143268" y="2867109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4" name="Line 271"/>
          <p:cNvSpPr>
            <a:spLocks noChangeShapeType="1"/>
          </p:cNvSpPr>
          <p:nvPr/>
        </p:nvSpPr>
        <p:spPr bwMode="auto">
          <a:xfrm flipV="1">
            <a:off x="6454229" y="3022097"/>
            <a:ext cx="16462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5" name="Text Box 270"/>
          <p:cNvSpPr txBox="1">
            <a:spLocks noChangeArrowheads="1"/>
          </p:cNvSpPr>
          <p:nvPr/>
        </p:nvSpPr>
        <p:spPr bwMode="auto">
          <a:xfrm>
            <a:off x="6313839" y="2781156"/>
            <a:ext cx="513543" cy="18653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Ri2</a:t>
            </a:r>
            <a:endParaRPr kumimoji="0" lang="es-ES_trad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269"/>
          <p:cNvSpPr txBox="1">
            <a:spLocks noChangeArrowheads="1"/>
          </p:cNvSpPr>
          <p:nvPr/>
        </p:nvSpPr>
        <p:spPr bwMode="auto">
          <a:xfrm>
            <a:off x="5897700" y="2772012"/>
            <a:ext cx="402420" cy="14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Ri2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 Box 268"/>
          <p:cNvSpPr txBox="1">
            <a:spLocks noChangeArrowheads="1"/>
          </p:cNvSpPr>
          <p:nvPr/>
        </p:nvSpPr>
        <p:spPr bwMode="auto">
          <a:xfrm>
            <a:off x="6300120" y="2914657"/>
            <a:ext cx="214014" cy="18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 Box 267"/>
          <p:cNvSpPr txBox="1">
            <a:spLocks noChangeArrowheads="1"/>
          </p:cNvSpPr>
          <p:nvPr/>
        </p:nvSpPr>
        <p:spPr bwMode="auto">
          <a:xfrm>
            <a:off x="8029155" y="2626625"/>
            <a:ext cx="164626" cy="16459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0" rIns="67483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Z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266"/>
          <p:cNvSpPr txBox="1">
            <a:spLocks noChangeArrowheads="1"/>
          </p:cNvSpPr>
          <p:nvPr/>
        </p:nvSpPr>
        <p:spPr bwMode="auto">
          <a:xfrm>
            <a:off x="8193781" y="2626625"/>
            <a:ext cx="164626" cy="16459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0" rIns="67483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Box 265"/>
          <p:cNvSpPr txBox="1">
            <a:spLocks noChangeArrowheads="1"/>
          </p:cNvSpPr>
          <p:nvPr/>
        </p:nvSpPr>
        <p:spPr bwMode="auto">
          <a:xfrm>
            <a:off x="8358407" y="2626625"/>
            <a:ext cx="177431" cy="16459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67483" tIns="0" rIns="67483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Line 264"/>
          <p:cNvSpPr>
            <a:spLocks noChangeShapeType="1"/>
          </p:cNvSpPr>
          <p:nvPr/>
        </p:nvSpPr>
        <p:spPr bwMode="auto">
          <a:xfrm>
            <a:off x="8111010" y="2462035"/>
            <a:ext cx="457" cy="1645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2" name="Line 263"/>
          <p:cNvSpPr>
            <a:spLocks noChangeShapeType="1"/>
          </p:cNvSpPr>
          <p:nvPr/>
        </p:nvSpPr>
        <p:spPr bwMode="auto">
          <a:xfrm flipH="1" flipV="1">
            <a:off x="8523034" y="2708920"/>
            <a:ext cx="171486" cy="4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3" name="Text Box 262"/>
          <p:cNvSpPr txBox="1">
            <a:spLocks noChangeArrowheads="1"/>
          </p:cNvSpPr>
          <p:nvPr/>
        </p:nvSpPr>
        <p:spPr bwMode="auto">
          <a:xfrm>
            <a:off x="8687660" y="2626625"/>
            <a:ext cx="276664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483" tIns="33741" rIns="67483" bIns="337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s-ES_tradnl" sz="1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Line 261"/>
          <p:cNvSpPr>
            <a:spLocks noChangeShapeType="1"/>
          </p:cNvSpPr>
          <p:nvPr/>
        </p:nvSpPr>
        <p:spPr bwMode="auto">
          <a:xfrm>
            <a:off x="8275637" y="2462035"/>
            <a:ext cx="457" cy="1645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" name="Line 260"/>
          <p:cNvSpPr>
            <a:spLocks noChangeShapeType="1"/>
          </p:cNvSpPr>
          <p:nvPr/>
        </p:nvSpPr>
        <p:spPr bwMode="auto">
          <a:xfrm>
            <a:off x="8440263" y="2462035"/>
            <a:ext cx="457" cy="1645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7" name="Line 258"/>
          <p:cNvSpPr>
            <a:spLocks noChangeShapeType="1"/>
          </p:cNvSpPr>
          <p:nvPr/>
        </p:nvSpPr>
        <p:spPr bwMode="auto">
          <a:xfrm flipV="1">
            <a:off x="8535838" y="1557249"/>
            <a:ext cx="3658" cy="409188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8" name="85 Rectángulo"/>
          <p:cNvSpPr/>
          <p:nvPr/>
        </p:nvSpPr>
        <p:spPr>
          <a:xfrm>
            <a:off x="7467986" y="2660106"/>
            <a:ext cx="288032" cy="10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700" b="1" dirty="0" smtClean="0">
                <a:solidFill>
                  <a:schemeClr val="tx1"/>
                </a:solidFill>
              </a:rPr>
              <a:t>0x00</a:t>
            </a:r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7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18 0.01667 0.00035 0.03287 0.00052 0.04954 L -0.04739 0.05023 L -0.05989 0.04954 L -0.05885 -0.18241 L -0.24271 -0.18194 C -0.24288 -0.15 -0.24305 -0.11805 -0.24323 -0.08611 L -0.24323 -0.08611 " pathEditMode="relative" ptsTypes="AAAAAAAA">
                                      <p:cBhvr>
                                        <p:cTn id="3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323 -0.08588 L -0.24323 0.03426 L -0.24323 0.03449 " pathEditMode="relative" rAng="0" ptsTypes="AAA">
                                      <p:cBhvr>
                                        <p:cTn id="67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4" grpId="0" animBg="1"/>
      <p:bldP spid="14" grpId="0" animBg="1"/>
      <p:bldP spid="15" grpId="0" animBg="1"/>
      <p:bldP spid="21" grpId="0" animBg="1"/>
      <p:bldP spid="36" grpId="0" animBg="1"/>
      <p:bldP spid="37" grpId="0" animBg="1"/>
      <p:bldP spid="40" grpId="0" animBg="1"/>
      <p:bldP spid="88" grpId="0" animBg="1"/>
      <p:bldP spid="8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/>
                </a:solidFill>
              </a:rPr>
              <a:t>1. Carga de operando A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>
          <a:xfrm>
            <a:off x="179512" y="3356992"/>
            <a:ext cx="4392488" cy="3024336"/>
          </a:xfrm>
        </p:spPr>
        <p:txBody>
          <a:bodyPr>
            <a:normAutofit/>
          </a:bodyPr>
          <a:lstStyle/>
          <a:p>
            <a:r>
              <a:rPr lang="es-ES" dirty="0" smtClean="0"/>
              <a:t>Con la señal SB se selecciona el registro R1 del banco.</a:t>
            </a:r>
          </a:p>
          <a:p>
            <a:r>
              <a:rPr lang="es-ES" dirty="0" smtClean="0"/>
              <a:t>Se abre el </a:t>
            </a:r>
            <a:r>
              <a:rPr lang="es-ES" dirty="0" err="1" smtClean="0"/>
              <a:t>triestado</a:t>
            </a:r>
            <a:r>
              <a:rPr lang="es-ES" dirty="0" smtClean="0"/>
              <a:t> TB y el contenido de R1 aparece visible en el bus.</a:t>
            </a:r>
            <a:endParaRPr lang="es-ES" dirty="0" smtClean="0"/>
          </a:p>
        </p:txBody>
      </p:sp>
      <p:sp>
        <p:nvSpPr>
          <p:cNvPr id="8396" name="Rectangle 20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31" name="23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91878"/>
              </p:ext>
            </p:extLst>
          </p:nvPr>
        </p:nvGraphicFramePr>
        <p:xfrm>
          <a:off x="4716017" y="1479142"/>
          <a:ext cx="4104457" cy="4764054"/>
        </p:xfrm>
        <a:graphic>
          <a:graphicData uri="http://schemas.openxmlformats.org/drawingml/2006/table">
            <a:tbl>
              <a:tblPr/>
              <a:tblGrid>
                <a:gridCol w="528215"/>
                <a:gridCol w="397025"/>
                <a:gridCol w="397456"/>
                <a:gridCol w="397456"/>
                <a:gridCol w="397456"/>
                <a:gridCol w="397025"/>
                <a:gridCol w="397456"/>
                <a:gridCol w="397456"/>
                <a:gridCol w="397456"/>
                <a:gridCol w="397456"/>
              </a:tblGrid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  <a:cs typeface="Times New Roman"/>
                        </a:rPr>
                        <a:t>CLK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Bus datos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SB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CRA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latin typeface="Arial"/>
                          <a:ea typeface="Calibri"/>
                          <a:cs typeface="Times New Roman"/>
                        </a:rPr>
                        <a:t>Op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  <a:cs typeface="Times New Roman"/>
                        </a:rPr>
                        <a:t>Ci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Arial"/>
                          <a:ea typeface="Calibri"/>
                          <a:cs typeface="Times New Roman"/>
                        </a:rPr>
                        <a:t>R2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 est.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25" name="Rectangle 3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2" name="Group 254"/>
          <p:cNvGrpSpPr>
            <a:grpSpLocks noChangeAspect="1"/>
          </p:cNvGrpSpPr>
          <p:nvPr/>
        </p:nvGrpSpPr>
        <p:grpSpPr bwMode="auto">
          <a:xfrm>
            <a:off x="179513" y="1495071"/>
            <a:ext cx="4392324" cy="1564059"/>
            <a:chOff x="1418" y="3027"/>
            <a:chExt cx="9605" cy="3421"/>
          </a:xfrm>
        </p:grpSpPr>
        <p:sp>
          <p:nvSpPr>
            <p:cNvPr id="8523" name="AutoShape 331"/>
            <p:cNvSpPr>
              <a:spLocks noChangeArrowheads="1"/>
            </p:cNvSpPr>
            <p:nvPr/>
          </p:nvSpPr>
          <p:spPr bwMode="auto">
            <a:xfrm>
              <a:off x="2352" y="4484"/>
              <a:ext cx="1965" cy="196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22" name="Text Box 330"/>
            <p:cNvSpPr txBox="1">
              <a:spLocks noChangeArrowheads="1"/>
            </p:cNvSpPr>
            <p:nvPr/>
          </p:nvSpPr>
          <p:spPr bwMode="auto">
            <a:xfrm>
              <a:off x="2538" y="4859"/>
              <a:ext cx="1589" cy="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Banco</a:t>
              </a:r>
              <a:endParaRPr kumimoji="0" lang="es-ES_trad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de </a:t>
              </a:r>
              <a:endParaRPr kumimoji="0" lang="es-ES_trad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Registros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21" name="Line 329"/>
            <p:cNvSpPr>
              <a:spLocks noChangeShapeType="1"/>
            </p:cNvSpPr>
            <p:nvPr/>
          </p:nvSpPr>
          <p:spPr bwMode="auto">
            <a:xfrm flipV="1">
              <a:off x="1598" y="3027"/>
              <a:ext cx="8556" cy="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20" name="Line 328"/>
            <p:cNvSpPr>
              <a:spLocks noChangeShapeType="1"/>
            </p:cNvSpPr>
            <p:nvPr/>
          </p:nvSpPr>
          <p:spPr bwMode="auto">
            <a:xfrm>
              <a:off x="1979" y="5981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" name="Group 325"/>
            <p:cNvGrpSpPr>
              <a:grpSpLocks/>
            </p:cNvGrpSpPr>
            <p:nvPr/>
          </p:nvGrpSpPr>
          <p:grpSpPr bwMode="auto">
            <a:xfrm>
              <a:off x="3006" y="3027"/>
              <a:ext cx="748" cy="1440"/>
              <a:chOff x="3006" y="3027"/>
              <a:chExt cx="748" cy="1440"/>
            </a:xfrm>
          </p:grpSpPr>
          <p:sp>
            <p:nvSpPr>
              <p:cNvPr id="8519" name="Line 327"/>
              <p:cNvSpPr>
                <a:spLocks noChangeShapeType="1"/>
              </p:cNvSpPr>
              <p:nvPr/>
            </p:nvSpPr>
            <p:spPr bwMode="auto">
              <a:xfrm flipV="1">
                <a:off x="3006" y="3027"/>
                <a:ext cx="0" cy="1440"/>
              </a:xfrm>
              <a:prstGeom prst="line">
                <a:avLst/>
              </a:prstGeom>
              <a:noFill/>
              <a:ln w="635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18" name="Line 326"/>
              <p:cNvSpPr>
                <a:spLocks noChangeShapeType="1"/>
              </p:cNvSpPr>
              <p:nvPr/>
            </p:nvSpPr>
            <p:spPr bwMode="auto">
              <a:xfrm flipV="1">
                <a:off x="3754" y="3027"/>
                <a:ext cx="0" cy="1440"/>
              </a:xfrm>
              <a:prstGeom prst="line">
                <a:avLst/>
              </a:prstGeom>
              <a:noFill/>
              <a:ln w="635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8516" name="Line 324"/>
            <p:cNvSpPr>
              <a:spLocks noChangeShapeType="1"/>
            </p:cNvSpPr>
            <p:nvPr/>
          </p:nvSpPr>
          <p:spPr bwMode="auto">
            <a:xfrm flipV="1">
              <a:off x="1979" y="5047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15" name="Line 323"/>
            <p:cNvSpPr>
              <a:spLocks noChangeShapeType="1"/>
            </p:cNvSpPr>
            <p:nvPr/>
          </p:nvSpPr>
          <p:spPr bwMode="auto">
            <a:xfrm flipH="1">
              <a:off x="2164" y="5888"/>
              <a:ext cx="9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14" name="Line 322"/>
            <p:cNvSpPr>
              <a:spLocks noChangeShapeType="1"/>
            </p:cNvSpPr>
            <p:nvPr/>
          </p:nvSpPr>
          <p:spPr bwMode="auto">
            <a:xfrm flipH="1" flipV="1">
              <a:off x="3754" y="4111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13" name="AutoShape 321"/>
            <p:cNvSpPr>
              <a:spLocks noChangeArrowheads="1"/>
            </p:cNvSpPr>
            <p:nvPr/>
          </p:nvSpPr>
          <p:spPr bwMode="auto">
            <a:xfrm>
              <a:off x="7509" y="3927"/>
              <a:ext cx="3269" cy="104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ALU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12" name="AutoShape 320"/>
            <p:cNvSpPr>
              <a:spLocks noChangeArrowheads="1"/>
            </p:cNvSpPr>
            <p:nvPr/>
          </p:nvSpPr>
          <p:spPr bwMode="auto">
            <a:xfrm flipV="1">
              <a:off x="8870" y="3927"/>
              <a:ext cx="468" cy="28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11" name="Text Box 319"/>
            <p:cNvSpPr txBox="1">
              <a:spLocks noChangeArrowheads="1"/>
            </p:cNvSpPr>
            <p:nvPr/>
          </p:nvSpPr>
          <p:spPr bwMode="auto">
            <a:xfrm>
              <a:off x="7509" y="3329"/>
              <a:ext cx="1124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10" name="Text Box 318"/>
            <p:cNvSpPr txBox="1">
              <a:spLocks noChangeArrowheads="1"/>
            </p:cNvSpPr>
            <p:nvPr/>
          </p:nvSpPr>
          <p:spPr bwMode="auto">
            <a:xfrm>
              <a:off x="7810" y="5367"/>
              <a:ext cx="1029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09" name="Line 317"/>
            <p:cNvSpPr>
              <a:spLocks noChangeShapeType="1"/>
            </p:cNvSpPr>
            <p:nvPr/>
          </p:nvSpPr>
          <p:spPr bwMode="auto">
            <a:xfrm flipV="1">
              <a:off x="6638" y="3027"/>
              <a:ext cx="17" cy="342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08" name="Line 316"/>
            <p:cNvSpPr>
              <a:spLocks noChangeShapeType="1"/>
            </p:cNvSpPr>
            <p:nvPr/>
          </p:nvSpPr>
          <p:spPr bwMode="auto">
            <a:xfrm flipH="1">
              <a:off x="5918" y="3386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07" name="Line 315"/>
            <p:cNvSpPr>
              <a:spLocks noChangeShapeType="1"/>
            </p:cNvSpPr>
            <p:nvPr/>
          </p:nvSpPr>
          <p:spPr bwMode="auto">
            <a:xfrm flipH="1">
              <a:off x="5918" y="3387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06" name="Line 314"/>
            <p:cNvSpPr>
              <a:spLocks noChangeShapeType="1"/>
            </p:cNvSpPr>
            <p:nvPr/>
          </p:nvSpPr>
          <p:spPr bwMode="auto">
            <a:xfrm>
              <a:off x="5917" y="3955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05" name="Line 313"/>
            <p:cNvSpPr>
              <a:spLocks noChangeShapeType="1"/>
            </p:cNvSpPr>
            <p:nvPr/>
          </p:nvSpPr>
          <p:spPr bwMode="auto">
            <a:xfrm flipH="1" flipV="1">
              <a:off x="5918" y="4287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04" name="Line 312"/>
            <p:cNvSpPr>
              <a:spLocks noChangeShapeType="1"/>
            </p:cNvSpPr>
            <p:nvPr/>
          </p:nvSpPr>
          <p:spPr bwMode="auto">
            <a:xfrm flipV="1">
              <a:off x="4878" y="3768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03" name="Line 311"/>
            <p:cNvSpPr>
              <a:spLocks noChangeShapeType="1"/>
            </p:cNvSpPr>
            <p:nvPr/>
          </p:nvSpPr>
          <p:spPr bwMode="auto">
            <a:xfrm flipV="1">
              <a:off x="5558" y="4107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02" name="Text Box 310"/>
            <p:cNvSpPr txBox="1">
              <a:spLocks noChangeArrowheads="1"/>
            </p:cNvSpPr>
            <p:nvPr/>
          </p:nvSpPr>
          <p:spPr bwMode="auto">
            <a:xfrm>
              <a:off x="5251" y="3580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Ri0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01" name="Text Box 309"/>
            <p:cNvSpPr txBox="1">
              <a:spLocks noChangeArrowheads="1"/>
            </p:cNvSpPr>
            <p:nvPr/>
          </p:nvSpPr>
          <p:spPr bwMode="auto">
            <a:xfrm>
              <a:off x="4317" y="3559"/>
              <a:ext cx="88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Ri0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00" name="Text Box 308"/>
            <p:cNvSpPr txBox="1">
              <a:spLocks noChangeArrowheads="1"/>
            </p:cNvSpPr>
            <p:nvPr/>
          </p:nvSpPr>
          <p:spPr bwMode="auto">
            <a:xfrm>
              <a:off x="5253" y="3890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99" name="Line 307"/>
            <p:cNvSpPr>
              <a:spLocks noChangeShapeType="1"/>
            </p:cNvSpPr>
            <p:nvPr/>
          </p:nvSpPr>
          <p:spPr bwMode="auto">
            <a:xfrm flipV="1">
              <a:off x="8070" y="3027"/>
              <a:ext cx="8" cy="302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98" name="Line 306"/>
            <p:cNvSpPr>
              <a:spLocks noChangeShapeType="1"/>
            </p:cNvSpPr>
            <p:nvPr/>
          </p:nvSpPr>
          <p:spPr bwMode="auto">
            <a:xfrm flipH="1" flipV="1">
              <a:off x="8078" y="3747"/>
              <a:ext cx="1" cy="18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97" name="Line 305"/>
            <p:cNvSpPr>
              <a:spLocks noChangeShapeType="1"/>
            </p:cNvSpPr>
            <p:nvPr/>
          </p:nvSpPr>
          <p:spPr bwMode="auto">
            <a:xfrm flipV="1">
              <a:off x="7136" y="3516"/>
              <a:ext cx="37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96" name="Text Box 304"/>
            <p:cNvSpPr txBox="1">
              <a:spLocks noChangeArrowheads="1"/>
            </p:cNvSpPr>
            <p:nvPr/>
          </p:nvSpPr>
          <p:spPr bwMode="auto">
            <a:xfrm>
              <a:off x="6615" y="3329"/>
              <a:ext cx="787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RA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95" name="Line 303"/>
            <p:cNvSpPr>
              <a:spLocks noChangeShapeType="1"/>
            </p:cNvSpPr>
            <p:nvPr/>
          </p:nvSpPr>
          <p:spPr bwMode="auto">
            <a:xfrm flipV="1">
              <a:off x="8438" y="5007"/>
              <a:ext cx="1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94" name="Line 302"/>
            <p:cNvSpPr>
              <a:spLocks noChangeShapeType="1"/>
            </p:cNvSpPr>
            <p:nvPr/>
          </p:nvSpPr>
          <p:spPr bwMode="auto">
            <a:xfrm>
              <a:off x="6638" y="6447"/>
              <a:ext cx="1783" cy="1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93" name="Line 301"/>
            <p:cNvSpPr>
              <a:spLocks noChangeShapeType="1"/>
            </p:cNvSpPr>
            <p:nvPr/>
          </p:nvSpPr>
          <p:spPr bwMode="auto">
            <a:xfrm flipH="1" flipV="1">
              <a:off x="8438" y="5727"/>
              <a:ext cx="1" cy="72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92" name="Line 300"/>
            <p:cNvSpPr>
              <a:spLocks noChangeShapeType="1"/>
            </p:cNvSpPr>
            <p:nvPr/>
          </p:nvSpPr>
          <p:spPr bwMode="auto">
            <a:xfrm flipV="1">
              <a:off x="7437" y="5553"/>
              <a:ext cx="37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91" name="Text Box 299"/>
            <p:cNvSpPr txBox="1">
              <a:spLocks noChangeArrowheads="1"/>
            </p:cNvSpPr>
            <p:nvPr/>
          </p:nvSpPr>
          <p:spPr bwMode="auto">
            <a:xfrm>
              <a:off x="6772" y="5367"/>
              <a:ext cx="97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90" name="Line 298"/>
            <p:cNvSpPr>
              <a:spLocks noChangeShapeType="1"/>
            </p:cNvSpPr>
            <p:nvPr/>
          </p:nvSpPr>
          <p:spPr bwMode="auto">
            <a:xfrm flipV="1">
              <a:off x="8085" y="6117"/>
              <a:ext cx="37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89" name="Text Box 297"/>
            <p:cNvSpPr txBox="1">
              <a:spLocks noChangeArrowheads="1"/>
            </p:cNvSpPr>
            <p:nvPr/>
          </p:nvSpPr>
          <p:spPr bwMode="auto">
            <a:xfrm>
              <a:off x="7402" y="5840"/>
              <a:ext cx="905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r>
                <a:rPr kumimoji="0" lang="es-ES_tradnl" sz="1000" b="0" i="0" u="none" strike="noStrike" cap="none" normalizeH="0" baseline="-30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88" name="Text Box 296"/>
            <p:cNvSpPr txBox="1">
              <a:spLocks noChangeArrowheads="1"/>
            </p:cNvSpPr>
            <p:nvPr/>
          </p:nvSpPr>
          <p:spPr bwMode="auto">
            <a:xfrm>
              <a:off x="1418" y="4859"/>
              <a:ext cx="630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87" name="Text Box 295"/>
            <p:cNvSpPr txBox="1">
              <a:spLocks noChangeArrowheads="1"/>
            </p:cNvSpPr>
            <p:nvPr/>
          </p:nvSpPr>
          <p:spPr bwMode="auto">
            <a:xfrm>
              <a:off x="4129" y="3923"/>
              <a:ext cx="709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TB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86" name="Text Box 294"/>
            <p:cNvSpPr txBox="1">
              <a:spLocks noChangeArrowheads="1"/>
            </p:cNvSpPr>
            <p:nvPr/>
          </p:nvSpPr>
          <p:spPr bwMode="auto">
            <a:xfrm>
              <a:off x="1575" y="5840"/>
              <a:ext cx="630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85" name="Text Box 293"/>
            <p:cNvSpPr txBox="1">
              <a:spLocks noChangeArrowheads="1"/>
            </p:cNvSpPr>
            <p:nvPr/>
          </p:nvSpPr>
          <p:spPr bwMode="auto">
            <a:xfrm>
              <a:off x="2725" y="4484"/>
              <a:ext cx="740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Ent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84" name="Text Box 292"/>
            <p:cNvSpPr txBox="1">
              <a:spLocks noChangeArrowheads="1"/>
            </p:cNvSpPr>
            <p:nvPr/>
          </p:nvSpPr>
          <p:spPr bwMode="auto">
            <a:xfrm>
              <a:off x="3568" y="4484"/>
              <a:ext cx="46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" name="Group 288"/>
            <p:cNvGrpSpPr>
              <a:grpSpLocks/>
            </p:cNvGrpSpPr>
            <p:nvPr/>
          </p:nvGrpSpPr>
          <p:grpSpPr bwMode="auto">
            <a:xfrm>
              <a:off x="6948" y="4397"/>
              <a:ext cx="936" cy="498"/>
              <a:chOff x="3152" y="2251"/>
              <a:chExt cx="454" cy="242"/>
            </a:xfrm>
          </p:grpSpPr>
          <p:sp>
            <p:nvSpPr>
              <p:cNvPr id="8483" name="Line 291"/>
              <p:cNvSpPr>
                <a:spLocks noChangeShapeType="1"/>
              </p:cNvSpPr>
              <p:nvPr/>
            </p:nvSpPr>
            <p:spPr bwMode="auto">
              <a:xfrm>
                <a:off x="3424" y="2342"/>
                <a:ext cx="182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82" name="Line 290"/>
              <p:cNvSpPr>
                <a:spLocks noChangeShapeType="1"/>
              </p:cNvSpPr>
              <p:nvPr/>
            </p:nvSpPr>
            <p:spPr bwMode="auto">
              <a:xfrm flipH="1">
                <a:off x="3514" y="2297"/>
                <a:ext cx="45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81" name="Text Box 289"/>
              <p:cNvSpPr txBox="1">
                <a:spLocks noChangeArrowheads="1"/>
              </p:cNvSpPr>
              <p:nvPr/>
            </p:nvSpPr>
            <p:spPr bwMode="auto">
              <a:xfrm>
                <a:off x="3152" y="2251"/>
                <a:ext cx="373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67483" tIns="33741" rIns="67483" bIns="3374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_tradnl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Op</a:t>
                </a:r>
                <a:endParaRPr kumimoji="0" lang="es-ES_tradn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479" name="Line 287"/>
            <p:cNvSpPr>
              <a:spLocks noChangeShapeType="1"/>
            </p:cNvSpPr>
            <p:nvPr/>
          </p:nvSpPr>
          <p:spPr bwMode="auto">
            <a:xfrm flipV="1">
              <a:off x="1958" y="3027"/>
              <a:ext cx="1" cy="5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78" name="Text Box 286"/>
            <p:cNvSpPr txBox="1">
              <a:spLocks noChangeArrowheads="1"/>
            </p:cNvSpPr>
            <p:nvPr/>
          </p:nvSpPr>
          <p:spPr bwMode="auto">
            <a:xfrm>
              <a:off x="1418" y="3567"/>
              <a:ext cx="1417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Datos Directos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77" name="Line 285"/>
            <p:cNvSpPr>
              <a:spLocks noChangeShapeType="1"/>
            </p:cNvSpPr>
            <p:nvPr/>
          </p:nvSpPr>
          <p:spPr bwMode="auto">
            <a:xfrm flipH="1">
              <a:off x="5894" y="4467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76" name="Line 284"/>
            <p:cNvSpPr>
              <a:spLocks noChangeShapeType="1"/>
            </p:cNvSpPr>
            <p:nvPr/>
          </p:nvSpPr>
          <p:spPr bwMode="auto">
            <a:xfrm flipH="1">
              <a:off x="5894" y="4468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75" name="Line 283"/>
            <p:cNvSpPr>
              <a:spLocks noChangeShapeType="1"/>
            </p:cNvSpPr>
            <p:nvPr/>
          </p:nvSpPr>
          <p:spPr bwMode="auto">
            <a:xfrm>
              <a:off x="5893" y="5036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74" name="Line 282"/>
            <p:cNvSpPr>
              <a:spLocks noChangeShapeType="1"/>
            </p:cNvSpPr>
            <p:nvPr/>
          </p:nvSpPr>
          <p:spPr bwMode="auto">
            <a:xfrm flipH="1" flipV="1">
              <a:off x="5894" y="5368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73" name="Line 281"/>
            <p:cNvSpPr>
              <a:spLocks noChangeShapeType="1"/>
            </p:cNvSpPr>
            <p:nvPr/>
          </p:nvSpPr>
          <p:spPr bwMode="auto">
            <a:xfrm flipV="1">
              <a:off x="4854" y="4849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72" name="Line 280"/>
            <p:cNvSpPr>
              <a:spLocks noChangeShapeType="1"/>
            </p:cNvSpPr>
            <p:nvPr/>
          </p:nvSpPr>
          <p:spPr bwMode="auto">
            <a:xfrm flipV="1">
              <a:off x="5534" y="5188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71" name="Text Box 279"/>
            <p:cNvSpPr txBox="1">
              <a:spLocks noChangeArrowheads="1"/>
            </p:cNvSpPr>
            <p:nvPr/>
          </p:nvSpPr>
          <p:spPr bwMode="auto">
            <a:xfrm>
              <a:off x="5227" y="4661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Ri1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70" name="Text Box 278"/>
            <p:cNvSpPr txBox="1">
              <a:spLocks noChangeArrowheads="1"/>
            </p:cNvSpPr>
            <p:nvPr/>
          </p:nvSpPr>
          <p:spPr bwMode="auto">
            <a:xfrm>
              <a:off x="4317" y="4640"/>
              <a:ext cx="8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Ri1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69" name="Text Box 277"/>
            <p:cNvSpPr txBox="1">
              <a:spLocks noChangeArrowheads="1"/>
            </p:cNvSpPr>
            <p:nvPr/>
          </p:nvSpPr>
          <p:spPr bwMode="auto">
            <a:xfrm>
              <a:off x="5197" y="4895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68" name="Line 276"/>
            <p:cNvSpPr>
              <a:spLocks noChangeShapeType="1"/>
            </p:cNvSpPr>
            <p:nvPr/>
          </p:nvSpPr>
          <p:spPr bwMode="auto">
            <a:xfrm flipH="1">
              <a:off x="5894" y="5511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67" name="Line 275"/>
            <p:cNvSpPr>
              <a:spLocks noChangeShapeType="1"/>
            </p:cNvSpPr>
            <p:nvPr/>
          </p:nvSpPr>
          <p:spPr bwMode="auto">
            <a:xfrm flipH="1">
              <a:off x="5894" y="5512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66" name="Line 274"/>
            <p:cNvSpPr>
              <a:spLocks noChangeShapeType="1"/>
            </p:cNvSpPr>
            <p:nvPr/>
          </p:nvSpPr>
          <p:spPr bwMode="auto">
            <a:xfrm>
              <a:off x="5893" y="6080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65" name="Line 273"/>
            <p:cNvSpPr>
              <a:spLocks noChangeShapeType="1"/>
            </p:cNvSpPr>
            <p:nvPr/>
          </p:nvSpPr>
          <p:spPr bwMode="auto">
            <a:xfrm flipH="1" flipV="1">
              <a:off x="5894" y="6412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64" name="Line 272"/>
            <p:cNvSpPr>
              <a:spLocks noChangeShapeType="1"/>
            </p:cNvSpPr>
            <p:nvPr/>
          </p:nvSpPr>
          <p:spPr bwMode="auto">
            <a:xfrm flipV="1">
              <a:off x="4854" y="5893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63" name="Line 271"/>
            <p:cNvSpPr>
              <a:spLocks noChangeShapeType="1"/>
            </p:cNvSpPr>
            <p:nvPr/>
          </p:nvSpPr>
          <p:spPr bwMode="auto">
            <a:xfrm flipV="1">
              <a:off x="5534" y="6232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62" name="Text Box 270"/>
            <p:cNvSpPr txBox="1">
              <a:spLocks noChangeArrowheads="1"/>
            </p:cNvSpPr>
            <p:nvPr/>
          </p:nvSpPr>
          <p:spPr bwMode="auto">
            <a:xfrm>
              <a:off x="5227" y="5705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Ri2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61" name="Text Box 269"/>
            <p:cNvSpPr txBox="1">
              <a:spLocks noChangeArrowheads="1"/>
            </p:cNvSpPr>
            <p:nvPr/>
          </p:nvSpPr>
          <p:spPr bwMode="auto">
            <a:xfrm>
              <a:off x="4317" y="5685"/>
              <a:ext cx="88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Ri2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60" name="Text Box 268"/>
            <p:cNvSpPr txBox="1">
              <a:spLocks noChangeArrowheads="1"/>
            </p:cNvSpPr>
            <p:nvPr/>
          </p:nvSpPr>
          <p:spPr bwMode="auto">
            <a:xfrm>
              <a:off x="5197" y="5997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59" name="Text Box 267"/>
            <p:cNvSpPr txBox="1">
              <a:spLocks noChangeArrowheads="1"/>
            </p:cNvSpPr>
            <p:nvPr/>
          </p:nvSpPr>
          <p:spPr bwMode="auto">
            <a:xfrm>
              <a:off x="8978" y="5367"/>
              <a:ext cx="360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Z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58" name="Text Box 266"/>
            <p:cNvSpPr txBox="1">
              <a:spLocks noChangeArrowheads="1"/>
            </p:cNvSpPr>
            <p:nvPr/>
          </p:nvSpPr>
          <p:spPr bwMode="auto">
            <a:xfrm>
              <a:off x="9338" y="5367"/>
              <a:ext cx="360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57" name="Text Box 265"/>
            <p:cNvSpPr txBox="1">
              <a:spLocks noChangeArrowheads="1"/>
            </p:cNvSpPr>
            <p:nvPr/>
          </p:nvSpPr>
          <p:spPr bwMode="auto">
            <a:xfrm>
              <a:off x="9698" y="5367"/>
              <a:ext cx="388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56" name="Line 264"/>
            <p:cNvSpPr>
              <a:spLocks noChangeShapeType="1"/>
            </p:cNvSpPr>
            <p:nvPr/>
          </p:nvSpPr>
          <p:spPr bwMode="auto">
            <a:xfrm>
              <a:off x="915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55" name="Line 263"/>
            <p:cNvSpPr>
              <a:spLocks noChangeShapeType="1"/>
            </p:cNvSpPr>
            <p:nvPr/>
          </p:nvSpPr>
          <p:spPr bwMode="auto">
            <a:xfrm flipH="1" flipV="1">
              <a:off x="10058" y="5547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54" name="Text Box 262"/>
            <p:cNvSpPr txBox="1">
              <a:spLocks noChangeArrowheads="1"/>
            </p:cNvSpPr>
            <p:nvPr/>
          </p:nvSpPr>
          <p:spPr bwMode="auto">
            <a:xfrm>
              <a:off x="10418" y="5367"/>
              <a:ext cx="605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i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53" name="Line 261"/>
            <p:cNvSpPr>
              <a:spLocks noChangeShapeType="1"/>
            </p:cNvSpPr>
            <p:nvPr/>
          </p:nvSpPr>
          <p:spPr bwMode="auto">
            <a:xfrm>
              <a:off x="951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52" name="Line 260"/>
            <p:cNvSpPr>
              <a:spLocks noChangeShapeType="1"/>
            </p:cNvSpPr>
            <p:nvPr/>
          </p:nvSpPr>
          <p:spPr bwMode="auto">
            <a:xfrm>
              <a:off x="987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50" name="Line 258"/>
            <p:cNvSpPr>
              <a:spLocks noChangeShapeType="1"/>
            </p:cNvSpPr>
            <p:nvPr/>
          </p:nvSpPr>
          <p:spPr bwMode="auto">
            <a:xfrm flipV="1">
              <a:off x="10086" y="3028"/>
              <a:ext cx="8" cy="895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" name="Group 375"/>
          <p:cNvGrpSpPr>
            <a:grpSpLocks/>
          </p:cNvGrpSpPr>
          <p:nvPr/>
        </p:nvGrpSpPr>
        <p:grpSpPr bwMode="auto">
          <a:xfrm>
            <a:off x="5022435" y="2630976"/>
            <a:ext cx="1221246" cy="220013"/>
            <a:chOff x="6662" y="660"/>
            <a:chExt cx="3074" cy="463"/>
          </a:xfrm>
          <a:solidFill>
            <a:schemeClr val="accent1">
              <a:lumMod val="40000"/>
              <a:lumOff val="60000"/>
            </a:schemeClr>
          </a:solidFill>
        </p:grpSpPr>
        <p:cxnSp>
          <p:nvCxnSpPr>
            <p:cNvPr id="8568" name="AutoShape 376"/>
            <p:cNvCxnSpPr>
              <a:cxnSpLocks noChangeShapeType="1"/>
            </p:cNvCxnSpPr>
            <p:nvPr/>
          </p:nvCxnSpPr>
          <p:spPr bwMode="auto">
            <a:xfrm>
              <a:off x="6662" y="1096"/>
              <a:ext cx="526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8569" name="AutoShape 377"/>
            <p:cNvCxnSpPr>
              <a:cxnSpLocks noChangeShapeType="1"/>
            </p:cNvCxnSpPr>
            <p:nvPr/>
          </p:nvCxnSpPr>
          <p:spPr bwMode="auto">
            <a:xfrm rot="-5400000">
              <a:off x="6979" y="896"/>
              <a:ext cx="454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8570" name="AutoShape 378"/>
            <p:cNvCxnSpPr>
              <a:cxnSpLocks noChangeShapeType="1"/>
            </p:cNvCxnSpPr>
            <p:nvPr/>
          </p:nvCxnSpPr>
          <p:spPr bwMode="auto">
            <a:xfrm>
              <a:off x="7192" y="673"/>
              <a:ext cx="2041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8571" name="AutoShape 379"/>
            <p:cNvCxnSpPr>
              <a:cxnSpLocks noChangeShapeType="1"/>
            </p:cNvCxnSpPr>
            <p:nvPr/>
          </p:nvCxnSpPr>
          <p:spPr bwMode="auto">
            <a:xfrm rot="-5400000">
              <a:off x="8983" y="887"/>
              <a:ext cx="454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8572" name="AutoShape 380"/>
            <p:cNvCxnSpPr>
              <a:cxnSpLocks noChangeShapeType="1"/>
            </p:cNvCxnSpPr>
            <p:nvPr/>
          </p:nvCxnSpPr>
          <p:spPr bwMode="auto">
            <a:xfrm>
              <a:off x="9210" y="1105"/>
              <a:ext cx="526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</p:grpSp>
      <p:sp>
        <p:nvSpPr>
          <p:cNvPr id="8573" name="AutoShape 381"/>
          <p:cNvSpPr>
            <a:spLocks noChangeArrowheads="1"/>
          </p:cNvSpPr>
          <p:nvPr/>
        </p:nvSpPr>
        <p:spPr bwMode="auto">
          <a:xfrm>
            <a:off x="5242342" y="1754886"/>
            <a:ext cx="787179" cy="31042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0x88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AutoShape 381"/>
          <p:cNvSpPr>
            <a:spLocks noChangeArrowheads="1"/>
          </p:cNvSpPr>
          <p:nvPr/>
        </p:nvSpPr>
        <p:spPr bwMode="auto">
          <a:xfrm>
            <a:off x="5253687" y="2112695"/>
            <a:ext cx="787179" cy="221934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ES" sz="11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1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3" name="AutoShape 381"/>
          <p:cNvSpPr>
            <a:spLocks noChangeArrowheads="1"/>
          </p:cNvSpPr>
          <p:nvPr/>
        </p:nvSpPr>
        <p:spPr bwMode="auto">
          <a:xfrm>
            <a:off x="5245019" y="5526372"/>
            <a:ext cx="1199189" cy="22753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0x75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3" grpId="0" animBg="1"/>
      <p:bldP spid="340" grpId="0" animBg="1"/>
      <p:bldP spid="3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3"/>
                </a:solidFill>
              </a:rPr>
              <a:t>1. Carga de operando A</a:t>
            </a:r>
            <a:endParaRPr lang="es-ES" dirty="0">
              <a:solidFill>
                <a:schemeClr val="accent3"/>
              </a:solidFill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>
          <a:xfrm>
            <a:off x="179512" y="3356992"/>
            <a:ext cx="4392488" cy="3024336"/>
          </a:xfrm>
        </p:spPr>
        <p:txBody>
          <a:bodyPr>
            <a:normAutofit/>
          </a:bodyPr>
          <a:lstStyle/>
          <a:p>
            <a:r>
              <a:rPr lang="es-ES" dirty="0" smtClean="0"/>
              <a:t>En el segundo </a:t>
            </a:r>
            <a:r>
              <a:rPr lang="es-ES" dirty="0" err="1" smtClean="0"/>
              <a:t>semiciclo</a:t>
            </a:r>
            <a:r>
              <a:rPr lang="es-ES" dirty="0" smtClean="0"/>
              <a:t>, en flanco de subida del reloj, se captura el dato en el registro A mediante un flanco de subida en CRA.</a:t>
            </a:r>
            <a:endParaRPr lang="es-ES" dirty="0" smtClean="0"/>
          </a:p>
        </p:txBody>
      </p:sp>
      <p:sp>
        <p:nvSpPr>
          <p:cNvPr id="8396" name="Rectangle 20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31" name="23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91878"/>
              </p:ext>
            </p:extLst>
          </p:nvPr>
        </p:nvGraphicFramePr>
        <p:xfrm>
          <a:off x="4716017" y="1479142"/>
          <a:ext cx="4104457" cy="4764054"/>
        </p:xfrm>
        <a:graphic>
          <a:graphicData uri="http://schemas.openxmlformats.org/drawingml/2006/table">
            <a:tbl>
              <a:tblPr/>
              <a:tblGrid>
                <a:gridCol w="528215"/>
                <a:gridCol w="397025"/>
                <a:gridCol w="397456"/>
                <a:gridCol w="397456"/>
                <a:gridCol w="397456"/>
                <a:gridCol w="397025"/>
                <a:gridCol w="397456"/>
                <a:gridCol w="397456"/>
                <a:gridCol w="397456"/>
                <a:gridCol w="397456"/>
              </a:tblGrid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  <a:cs typeface="Times New Roman"/>
                        </a:rPr>
                        <a:t>CLK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Bus datos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SB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TB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CRA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latin typeface="Arial"/>
                          <a:ea typeface="Calibri"/>
                          <a:cs typeface="Times New Roman"/>
                        </a:rPr>
                        <a:t>Op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Ctmp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0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Ttmp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  <a:cs typeface="Times New Roman"/>
                        </a:rPr>
                        <a:t>Ci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Arial"/>
                          <a:ea typeface="Calibri"/>
                          <a:cs typeface="Times New Roman"/>
                        </a:rPr>
                        <a:t>R2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Ri0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Rtmp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24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  <a:cs typeface="Times New Roman"/>
                        </a:rPr>
                        <a:t>R est.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Verdana"/>
                        <a:ea typeface="Calibri"/>
                        <a:cs typeface="Garamond"/>
                      </a:endParaRPr>
                    </a:p>
                  </a:txBody>
                  <a:tcPr marL="67943" marR="679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25" name="Rectangle 3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5" name="Group 363"/>
          <p:cNvGrpSpPr>
            <a:grpSpLocks/>
          </p:cNvGrpSpPr>
          <p:nvPr/>
        </p:nvGrpSpPr>
        <p:grpSpPr bwMode="auto">
          <a:xfrm>
            <a:off x="5241815" y="3374883"/>
            <a:ext cx="1149450" cy="190832"/>
            <a:chOff x="1253" y="4377"/>
            <a:chExt cx="1568" cy="454"/>
          </a:xfrm>
          <a:solidFill>
            <a:schemeClr val="accent1">
              <a:lumMod val="40000"/>
              <a:lumOff val="60000"/>
            </a:schemeClr>
          </a:solidFill>
        </p:grpSpPr>
        <p:cxnSp>
          <p:nvCxnSpPr>
            <p:cNvPr id="8556" name="AutoShape 364"/>
            <p:cNvCxnSpPr>
              <a:cxnSpLocks noChangeShapeType="1"/>
            </p:cNvCxnSpPr>
            <p:nvPr/>
          </p:nvCxnSpPr>
          <p:spPr bwMode="auto">
            <a:xfrm>
              <a:off x="1253" y="4815"/>
              <a:ext cx="526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8557" name="AutoShape 365"/>
            <p:cNvCxnSpPr>
              <a:cxnSpLocks noChangeShapeType="1"/>
            </p:cNvCxnSpPr>
            <p:nvPr/>
          </p:nvCxnSpPr>
          <p:spPr bwMode="auto">
            <a:xfrm rot="-5400000">
              <a:off x="1570" y="4604"/>
              <a:ext cx="454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</p:cxnSp>
        <p:cxnSp>
          <p:nvCxnSpPr>
            <p:cNvPr id="8558" name="AutoShape 366"/>
            <p:cNvCxnSpPr>
              <a:cxnSpLocks noChangeShapeType="1"/>
            </p:cNvCxnSpPr>
            <p:nvPr/>
          </p:nvCxnSpPr>
          <p:spPr bwMode="auto">
            <a:xfrm>
              <a:off x="1783" y="4392"/>
              <a:ext cx="567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8559" name="AutoShape 367"/>
            <p:cNvCxnSpPr>
              <a:cxnSpLocks noChangeShapeType="1"/>
            </p:cNvCxnSpPr>
            <p:nvPr/>
          </p:nvCxnSpPr>
          <p:spPr bwMode="auto">
            <a:xfrm rot="-5400000">
              <a:off x="2127" y="4591"/>
              <a:ext cx="397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8560" name="AutoShape 368"/>
            <p:cNvCxnSpPr>
              <a:cxnSpLocks noChangeShapeType="1"/>
            </p:cNvCxnSpPr>
            <p:nvPr/>
          </p:nvCxnSpPr>
          <p:spPr bwMode="auto">
            <a:xfrm>
              <a:off x="2295" y="4809"/>
              <a:ext cx="526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</p:grpSp>
      <p:grpSp>
        <p:nvGrpSpPr>
          <p:cNvPr id="6" name="Group 375"/>
          <p:cNvGrpSpPr>
            <a:grpSpLocks/>
          </p:cNvGrpSpPr>
          <p:nvPr/>
        </p:nvGrpSpPr>
        <p:grpSpPr bwMode="auto">
          <a:xfrm>
            <a:off x="5022435" y="2630976"/>
            <a:ext cx="1221246" cy="220013"/>
            <a:chOff x="6662" y="660"/>
            <a:chExt cx="3074" cy="463"/>
          </a:xfrm>
        </p:grpSpPr>
        <p:cxnSp>
          <p:nvCxnSpPr>
            <p:cNvPr id="8568" name="AutoShape 376"/>
            <p:cNvCxnSpPr>
              <a:cxnSpLocks noChangeShapeType="1"/>
            </p:cNvCxnSpPr>
            <p:nvPr/>
          </p:nvCxnSpPr>
          <p:spPr bwMode="auto">
            <a:xfrm>
              <a:off x="6662" y="1096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69" name="AutoShape 377"/>
            <p:cNvCxnSpPr>
              <a:cxnSpLocks noChangeShapeType="1"/>
            </p:cNvCxnSpPr>
            <p:nvPr/>
          </p:nvCxnSpPr>
          <p:spPr bwMode="auto">
            <a:xfrm rot="-5400000">
              <a:off x="6979" y="896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70" name="AutoShape 378"/>
            <p:cNvCxnSpPr>
              <a:cxnSpLocks noChangeShapeType="1"/>
            </p:cNvCxnSpPr>
            <p:nvPr/>
          </p:nvCxnSpPr>
          <p:spPr bwMode="auto">
            <a:xfrm>
              <a:off x="7192" y="673"/>
              <a:ext cx="2041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71" name="AutoShape 379"/>
            <p:cNvCxnSpPr>
              <a:cxnSpLocks noChangeShapeType="1"/>
            </p:cNvCxnSpPr>
            <p:nvPr/>
          </p:nvCxnSpPr>
          <p:spPr bwMode="auto">
            <a:xfrm rot="-5400000">
              <a:off x="8983" y="887"/>
              <a:ext cx="454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  <p:cxnSp>
          <p:nvCxnSpPr>
            <p:cNvPr id="8572" name="AutoShape 380"/>
            <p:cNvCxnSpPr>
              <a:cxnSpLocks noChangeShapeType="1"/>
            </p:cNvCxnSpPr>
            <p:nvPr/>
          </p:nvCxnSpPr>
          <p:spPr bwMode="auto">
            <a:xfrm>
              <a:off x="9210" y="1105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/>
            </a:ln>
          </p:spPr>
        </p:cxnSp>
      </p:grpSp>
      <p:sp>
        <p:nvSpPr>
          <p:cNvPr id="8573" name="AutoShape 381"/>
          <p:cNvSpPr>
            <a:spLocks noChangeArrowheads="1"/>
          </p:cNvSpPr>
          <p:nvPr/>
        </p:nvSpPr>
        <p:spPr bwMode="auto">
          <a:xfrm>
            <a:off x="5242342" y="1754886"/>
            <a:ext cx="787179" cy="310426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0x88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AutoShape 381"/>
          <p:cNvSpPr>
            <a:spLocks noChangeArrowheads="1"/>
          </p:cNvSpPr>
          <p:nvPr/>
        </p:nvSpPr>
        <p:spPr bwMode="auto">
          <a:xfrm>
            <a:off x="5253687" y="2112695"/>
            <a:ext cx="787179" cy="22193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ES" sz="1100" dirty="0" smtClean="0">
                <a:latin typeface="Arial" pitchFamily="34" charset="0"/>
                <a:ea typeface="MS Mincho" pitchFamily="49" charset="-128"/>
                <a:cs typeface="Arial" pitchFamily="34" charset="0"/>
              </a:rPr>
              <a:t>1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0" name="AutoShape 381"/>
          <p:cNvSpPr>
            <a:spLocks noChangeArrowheads="1"/>
          </p:cNvSpPr>
          <p:nvPr/>
        </p:nvSpPr>
        <p:spPr bwMode="auto">
          <a:xfrm>
            <a:off x="5647276" y="5033846"/>
            <a:ext cx="796932" cy="22753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0x88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3" name="AutoShape 381"/>
          <p:cNvSpPr>
            <a:spLocks noChangeArrowheads="1"/>
          </p:cNvSpPr>
          <p:nvPr/>
        </p:nvSpPr>
        <p:spPr bwMode="auto">
          <a:xfrm>
            <a:off x="5245019" y="5526372"/>
            <a:ext cx="1199189" cy="22753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0x75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5" name="Group 254"/>
          <p:cNvGrpSpPr>
            <a:grpSpLocks noChangeAspect="1"/>
          </p:cNvGrpSpPr>
          <p:nvPr/>
        </p:nvGrpSpPr>
        <p:grpSpPr bwMode="auto">
          <a:xfrm>
            <a:off x="179513" y="1495071"/>
            <a:ext cx="4392324" cy="1564059"/>
            <a:chOff x="1418" y="3027"/>
            <a:chExt cx="9605" cy="3421"/>
          </a:xfrm>
        </p:grpSpPr>
        <p:sp>
          <p:nvSpPr>
            <p:cNvPr id="186" name="AutoShape 331"/>
            <p:cNvSpPr>
              <a:spLocks noChangeArrowheads="1"/>
            </p:cNvSpPr>
            <p:nvPr/>
          </p:nvSpPr>
          <p:spPr bwMode="auto">
            <a:xfrm>
              <a:off x="2352" y="4484"/>
              <a:ext cx="1965" cy="196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7" name="Text Box 330"/>
            <p:cNvSpPr txBox="1">
              <a:spLocks noChangeArrowheads="1"/>
            </p:cNvSpPr>
            <p:nvPr/>
          </p:nvSpPr>
          <p:spPr bwMode="auto">
            <a:xfrm>
              <a:off x="2538" y="4859"/>
              <a:ext cx="1589" cy="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Banco</a:t>
              </a:r>
              <a:endParaRPr kumimoji="0" lang="es-ES_trad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de </a:t>
              </a:r>
              <a:endParaRPr kumimoji="0" lang="es-ES_trad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Registros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Line 329"/>
            <p:cNvSpPr>
              <a:spLocks noChangeShapeType="1"/>
            </p:cNvSpPr>
            <p:nvPr/>
          </p:nvSpPr>
          <p:spPr bwMode="auto">
            <a:xfrm flipV="1">
              <a:off x="1598" y="3027"/>
              <a:ext cx="8556" cy="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9" name="Line 328"/>
            <p:cNvSpPr>
              <a:spLocks noChangeShapeType="1"/>
            </p:cNvSpPr>
            <p:nvPr/>
          </p:nvSpPr>
          <p:spPr bwMode="auto">
            <a:xfrm>
              <a:off x="1979" y="5981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190" name="Group 325"/>
            <p:cNvGrpSpPr>
              <a:grpSpLocks/>
            </p:cNvGrpSpPr>
            <p:nvPr/>
          </p:nvGrpSpPr>
          <p:grpSpPr bwMode="auto">
            <a:xfrm>
              <a:off x="3006" y="3027"/>
              <a:ext cx="748" cy="1440"/>
              <a:chOff x="3006" y="3027"/>
              <a:chExt cx="748" cy="1440"/>
            </a:xfrm>
          </p:grpSpPr>
          <p:sp>
            <p:nvSpPr>
              <p:cNvPr id="258" name="Line 327"/>
              <p:cNvSpPr>
                <a:spLocks noChangeShapeType="1"/>
              </p:cNvSpPr>
              <p:nvPr/>
            </p:nvSpPr>
            <p:spPr bwMode="auto">
              <a:xfrm flipV="1">
                <a:off x="3006" y="3027"/>
                <a:ext cx="0" cy="1440"/>
              </a:xfrm>
              <a:prstGeom prst="line">
                <a:avLst/>
              </a:prstGeom>
              <a:noFill/>
              <a:ln w="635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Line 326"/>
              <p:cNvSpPr>
                <a:spLocks noChangeShapeType="1"/>
              </p:cNvSpPr>
              <p:nvPr/>
            </p:nvSpPr>
            <p:spPr bwMode="auto">
              <a:xfrm flipV="1">
                <a:off x="3754" y="3027"/>
                <a:ext cx="0" cy="1440"/>
              </a:xfrm>
              <a:prstGeom prst="line">
                <a:avLst/>
              </a:prstGeom>
              <a:noFill/>
              <a:ln w="635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191" name="Line 324"/>
            <p:cNvSpPr>
              <a:spLocks noChangeShapeType="1"/>
            </p:cNvSpPr>
            <p:nvPr/>
          </p:nvSpPr>
          <p:spPr bwMode="auto">
            <a:xfrm flipV="1">
              <a:off x="1979" y="5047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2" name="Line 323"/>
            <p:cNvSpPr>
              <a:spLocks noChangeShapeType="1"/>
            </p:cNvSpPr>
            <p:nvPr/>
          </p:nvSpPr>
          <p:spPr bwMode="auto">
            <a:xfrm flipH="1">
              <a:off x="2164" y="5888"/>
              <a:ext cx="9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3" name="Line 322"/>
            <p:cNvSpPr>
              <a:spLocks noChangeShapeType="1"/>
            </p:cNvSpPr>
            <p:nvPr/>
          </p:nvSpPr>
          <p:spPr bwMode="auto">
            <a:xfrm flipH="1" flipV="1">
              <a:off x="3754" y="4111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4" name="AutoShape 321"/>
            <p:cNvSpPr>
              <a:spLocks noChangeArrowheads="1"/>
            </p:cNvSpPr>
            <p:nvPr/>
          </p:nvSpPr>
          <p:spPr bwMode="auto">
            <a:xfrm>
              <a:off x="7509" y="3927"/>
              <a:ext cx="3269" cy="104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ALU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AutoShape 320"/>
            <p:cNvSpPr>
              <a:spLocks noChangeArrowheads="1"/>
            </p:cNvSpPr>
            <p:nvPr/>
          </p:nvSpPr>
          <p:spPr bwMode="auto">
            <a:xfrm flipV="1">
              <a:off x="8870" y="3927"/>
              <a:ext cx="468" cy="28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6" name="Text Box 319"/>
            <p:cNvSpPr txBox="1">
              <a:spLocks noChangeArrowheads="1"/>
            </p:cNvSpPr>
            <p:nvPr/>
          </p:nvSpPr>
          <p:spPr bwMode="auto">
            <a:xfrm>
              <a:off x="7509" y="3329"/>
              <a:ext cx="1124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 Box 318"/>
            <p:cNvSpPr txBox="1">
              <a:spLocks noChangeArrowheads="1"/>
            </p:cNvSpPr>
            <p:nvPr/>
          </p:nvSpPr>
          <p:spPr bwMode="auto">
            <a:xfrm>
              <a:off x="7810" y="5367"/>
              <a:ext cx="1029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Line 317"/>
            <p:cNvSpPr>
              <a:spLocks noChangeShapeType="1"/>
            </p:cNvSpPr>
            <p:nvPr/>
          </p:nvSpPr>
          <p:spPr bwMode="auto">
            <a:xfrm flipV="1">
              <a:off x="6638" y="3027"/>
              <a:ext cx="17" cy="342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9" name="Line 316"/>
            <p:cNvSpPr>
              <a:spLocks noChangeShapeType="1"/>
            </p:cNvSpPr>
            <p:nvPr/>
          </p:nvSpPr>
          <p:spPr bwMode="auto">
            <a:xfrm flipH="1">
              <a:off x="5918" y="3386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0" name="Line 315"/>
            <p:cNvSpPr>
              <a:spLocks noChangeShapeType="1"/>
            </p:cNvSpPr>
            <p:nvPr/>
          </p:nvSpPr>
          <p:spPr bwMode="auto">
            <a:xfrm flipH="1">
              <a:off x="5918" y="3387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1" name="Line 314"/>
            <p:cNvSpPr>
              <a:spLocks noChangeShapeType="1"/>
            </p:cNvSpPr>
            <p:nvPr/>
          </p:nvSpPr>
          <p:spPr bwMode="auto">
            <a:xfrm>
              <a:off x="5917" y="3955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2" name="Line 313"/>
            <p:cNvSpPr>
              <a:spLocks noChangeShapeType="1"/>
            </p:cNvSpPr>
            <p:nvPr/>
          </p:nvSpPr>
          <p:spPr bwMode="auto">
            <a:xfrm flipH="1" flipV="1">
              <a:off x="5918" y="4287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3" name="Line 312"/>
            <p:cNvSpPr>
              <a:spLocks noChangeShapeType="1"/>
            </p:cNvSpPr>
            <p:nvPr/>
          </p:nvSpPr>
          <p:spPr bwMode="auto">
            <a:xfrm flipV="1">
              <a:off x="4878" y="3768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" name="Line 311"/>
            <p:cNvSpPr>
              <a:spLocks noChangeShapeType="1"/>
            </p:cNvSpPr>
            <p:nvPr/>
          </p:nvSpPr>
          <p:spPr bwMode="auto">
            <a:xfrm flipV="1">
              <a:off x="5558" y="4107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5" name="Text Box 310"/>
            <p:cNvSpPr txBox="1">
              <a:spLocks noChangeArrowheads="1"/>
            </p:cNvSpPr>
            <p:nvPr/>
          </p:nvSpPr>
          <p:spPr bwMode="auto">
            <a:xfrm>
              <a:off x="5251" y="3580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Ri0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" name="Text Box 309"/>
            <p:cNvSpPr txBox="1">
              <a:spLocks noChangeArrowheads="1"/>
            </p:cNvSpPr>
            <p:nvPr/>
          </p:nvSpPr>
          <p:spPr bwMode="auto">
            <a:xfrm>
              <a:off x="4317" y="3559"/>
              <a:ext cx="88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Ri0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" name="Text Box 308"/>
            <p:cNvSpPr txBox="1">
              <a:spLocks noChangeArrowheads="1"/>
            </p:cNvSpPr>
            <p:nvPr/>
          </p:nvSpPr>
          <p:spPr bwMode="auto">
            <a:xfrm>
              <a:off x="5253" y="3890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" name="Line 307"/>
            <p:cNvSpPr>
              <a:spLocks noChangeShapeType="1"/>
            </p:cNvSpPr>
            <p:nvPr/>
          </p:nvSpPr>
          <p:spPr bwMode="auto">
            <a:xfrm flipV="1">
              <a:off x="8070" y="3027"/>
              <a:ext cx="8" cy="302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9" name="Line 306"/>
            <p:cNvSpPr>
              <a:spLocks noChangeShapeType="1"/>
            </p:cNvSpPr>
            <p:nvPr/>
          </p:nvSpPr>
          <p:spPr bwMode="auto">
            <a:xfrm flipH="1" flipV="1">
              <a:off x="8078" y="3747"/>
              <a:ext cx="1" cy="18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0" name="Line 305"/>
            <p:cNvSpPr>
              <a:spLocks noChangeShapeType="1"/>
            </p:cNvSpPr>
            <p:nvPr/>
          </p:nvSpPr>
          <p:spPr bwMode="auto">
            <a:xfrm flipV="1">
              <a:off x="7136" y="3516"/>
              <a:ext cx="37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1" name="Text Box 304"/>
            <p:cNvSpPr txBox="1">
              <a:spLocks noChangeArrowheads="1"/>
            </p:cNvSpPr>
            <p:nvPr/>
          </p:nvSpPr>
          <p:spPr bwMode="auto">
            <a:xfrm>
              <a:off x="6615" y="3329"/>
              <a:ext cx="787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RA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Line 303"/>
            <p:cNvSpPr>
              <a:spLocks noChangeShapeType="1"/>
            </p:cNvSpPr>
            <p:nvPr/>
          </p:nvSpPr>
          <p:spPr bwMode="auto">
            <a:xfrm flipV="1">
              <a:off x="8438" y="5007"/>
              <a:ext cx="1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3" name="Line 302"/>
            <p:cNvSpPr>
              <a:spLocks noChangeShapeType="1"/>
            </p:cNvSpPr>
            <p:nvPr/>
          </p:nvSpPr>
          <p:spPr bwMode="auto">
            <a:xfrm>
              <a:off x="6638" y="6447"/>
              <a:ext cx="1783" cy="1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4" name="Line 301"/>
            <p:cNvSpPr>
              <a:spLocks noChangeShapeType="1"/>
            </p:cNvSpPr>
            <p:nvPr/>
          </p:nvSpPr>
          <p:spPr bwMode="auto">
            <a:xfrm flipH="1" flipV="1">
              <a:off x="8438" y="5727"/>
              <a:ext cx="1" cy="72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" name="Line 300"/>
            <p:cNvSpPr>
              <a:spLocks noChangeShapeType="1"/>
            </p:cNvSpPr>
            <p:nvPr/>
          </p:nvSpPr>
          <p:spPr bwMode="auto">
            <a:xfrm flipV="1">
              <a:off x="7437" y="5553"/>
              <a:ext cx="37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6" name="Text Box 299"/>
            <p:cNvSpPr txBox="1">
              <a:spLocks noChangeArrowheads="1"/>
            </p:cNvSpPr>
            <p:nvPr/>
          </p:nvSpPr>
          <p:spPr bwMode="auto">
            <a:xfrm>
              <a:off x="6772" y="5367"/>
              <a:ext cx="97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" name="Line 298"/>
            <p:cNvSpPr>
              <a:spLocks noChangeShapeType="1"/>
            </p:cNvSpPr>
            <p:nvPr/>
          </p:nvSpPr>
          <p:spPr bwMode="auto">
            <a:xfrm flipV="1">
              <a:off x="8085" y="6117"/>
              <a:ext cx="37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8" name="Text Box 297"/>
            <p:cNvSpPr txBox="1">
              <a:spLocks noChangeArrowheads="1"/>
            </p:cNvSpPr>
            <p:nvPr/>
          </p:nvSpPr>
          <p:spPr bwMode="auto">
            <a:xfrm>
              <a:off x="7402" y="5840"/>
              <a:ext cx="905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r>
                <a:rPr kumimoji="0" lang="es-ES_tradnl" sz="1000" b="0" i="0" u="none" strike="noStrike" cap="none" normalizeH="0" baseline="-30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tmp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Text Box 296"/>
            <p:cNvSpPr txBox="1">
              <a:spLocks noChangeArrowheads="1"/>
            </p:cNvSpPr>
            <p:nvPr/>
          </p:nvSpPr>
          <p:spPr bwMode="auto">
            <a:xfrm>
              <a:off x="1418" y="4859"/>
              <a:ext cx="630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" name="Text Box 295"/>
            <p:cNvSpPr txBox="1">
              <a:spLocks noChangeArrowheads="1"/>
            </p:cNvSpPr>
            <p:nvPr/>
          </p:nvSpPr>
          <p:spPr bwMode="auto">
            <a:xfrm>
              <a:off x="4129" y="3923"/>
              <a:ext cx="709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TB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Text Box 294"/>
            <p:cNvSpPr txBox="1">
              <a:spLocks noChangeArrowheads="1"/>
            </p:cNvSpPr>
            <p:nvPr/>
          </p:nvSpPr>
          <p:spPr bwMode="auto">
            <a:xfrm>
              <a:off x="1575" y="5840"/>
              <a:ext cx="630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B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Text Box 293"/>
            <p:cNvSpPr txBox="1">
              <a:spLocks noChangeArrowheads="1"/>
            </p:cNvSpPr>
            <p:nvPr/>
          </p:nvSpPr>
          <p:spPr bwMode="auto">
            <a:xfrm>
              <a:off x="2725" y="4484"/>
              <a:ext cx="740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Ent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Text Box 292"/>
            <p:cNvSpPr txBox="1">
              <a:spLocks noChangeArrowheads="1"/>
            </p:cNvSpPr>
            <p:nvPr/>
          </p:nvSpPr>
          <p:spPr bwMode="auto">
            <a:xfrm>
              <a:off x="3568" y="4484"/>
              <a:ext cx="46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4" name="Group 288"/>
            <p:cNvGrpSpPr>
              <a:grpSpLocks/>
            </p:cNvGrpSpPr>
            <p:nvPr/>
          </p:nvGrpSpPr>
          <p:grpSpPr bwMode="auto">
            <a:xfrm>
              <a:off x="6948" y="4397"/>
              <a:ext cx="936" cy="498"/>
              <a:chOff x="3152" y="2251"/>
              <a:chExt cx="454" cy="242"/>
            </a:xfrm>
          </p:grpSpPr>
          <p:sp>
            <p:nvSpPr>
              <p:cNvPr id="255" name="Line 291"/>
              <p:cNvSpPr>
                <a:spLocks noChangeShapeType="1"/>
              </p:cNvSpPr>
              <p:nvPr/>
            </p:nvSpPr>
            <p:spPr bwMode="auto">
              <a:xfrm>
                <a:off x="3424" y="2342"/>
                <a:ext cx="182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Line 290"/>
              <p:cNvSpPr>
                <a:spLocks noChangeShapeType="1"/>
              </p:cNvSpPr>
              <p:nvPr/>
            </p:nvSpPr>
            <p:spPr bwMode="auto">
              <a:xfrm flipH="1">
                <a:off x="3514" y="2297"/>
                <a:ext cx="45" cy="9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Text Box 289"/>
              <p:cNvSpPr txBox="1">
                <a:spLocks noChangeArrowheads="1"/>
              </p:cNvSpPr>
              <p:nvPr/>
            </p:nvSpPr>
            <p:spPr bwMode="auto">
              <a:xfrm>
                <a:off x="3152" y="2251"/>
                <a:ext cx="373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67483" tIns="33741" rIns="67483" bIns="3374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_tradnl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Op</a:t>
                </a:r>
                <a:endParaRPr kumimoji="0" lang="es-ES_tradn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5" name="Line 287"/>
            <p:cNvSpPr>
              <a:spLocks noChangeShapeType="1"/>
            </p:cNvSpPr>
            <p:nvPr/>
          </p:nvSpPr>
          <p:spPr bwMode="auto">
            <a:xfrm flipV="1">
              <a:off x="1958" y="3027"/>
              <a:ext cx="1" cy="5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6" name="Text Box 286"/>
            <p:cNvSpPr txBox="1">
              <a:spLocks noChangeArrowheads="1"/>
            </p:cNvSpPr>
            <p:nvPr/>
          </p:nvSpPr>
          <p:spPr bwMode="auto">
            <a:xfrm>
              <a:off x="1418" y="3567"/>
              <a:ext cx="1417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Datos Directos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" name="Line 285"/>
            <p:cNvSpPr>
              <a:spLocks noChangeShapeType="1"/>
            </p:cNvSpPr>
            <p:nvPr/>
          </p:nvSpPr>
          <p:spPr bwMode="auto">
            <a:xfrm flipH="1">
              <a:off x="5894" y="4467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8" name="Line 284"/>
            <p:cNvSpPr>
              <a:spLocks noChangeShapeType="1"/>
            </p:cNvSpPr>
            <p:nvPr/>
          </p:nvSpPr>
          <p:spPr bwMode="auto">
            <a:xfrm flipH="1">
              <a:off x="5894" y="4468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9" name="Line 283"/>
            <p:cNvSpPr>
              <a:spLocks noChangeShapeType="1"/>
            </p:cNvSpPr>
            <p:nvPr/>
          </p:nvSpPr>
          <p:spPr bwMode="auto">
            <a:xfrm>
              <a:off x="5893" y="5036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0" name="Line 282"/>
            <p:cNvSpPr>
              <a:spLocks noChangeShapeType="1"/>
            </p:cNvSpPr>
            <p:nvPr/>
          </p:nvSpPr>
          <p:spPr bwMode="auto">
            <a:xfrm flipH="1" flipV="1">
              <a:off x="5894" y="5368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2" name="Line 281"/>
            <p:cNvSpPr>
              <a:spLocks noChangeShapeType="1"/>
            </p:cNvSpPr>
            <p:nvPr/>
          </p:nvSpPr>
          <p:spPr bwMode="auto">
            <a:xfrm flipV="1">
              <a:off x="4854" y="4849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3" name="Line 280"/>
            <p:cNvSpPr>
              <a:spLocks noChangeShapeType="1"/>
            </p:cNvSpPr>
            <p:nvPr/>
          </p:nvSpPr>
          <p:spPr bwMode="auto">
            <a:xfrm flipV="1">
              <a:off x="5534" y="5188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4" name="Text Box 279"/>
            <p:cNvSpPr txBox="1">
              <a:spLocks noChangeArrowheads="1"/>
            </p:cNvSpPr>
            <p:nvPr/>
          </p:nvSpPr>
          <p:spPr bwMode="auto">
            <a:xfrm>
              <a:off x="5227" y="4661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Ri1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Text Box 278"/>
            <p:cNvSpPr txBox="1">
              <a:spLocks noChangeArrowheads="1"/>
            </p:cNvSpPr>
            <p:nvPr/>
          </p:nvSpPr>
          <p:spPr bwMode="auto">
            <a:xfrm>
              <a:off x="4317" y="4640"/>
              <a:ext cx="8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Ri1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Text Box 277"/>
            <p:cNvSpPr txBox="1">
              <a:spLocks noChangeArrowheads="1"/>
            </p:cNvSpPr>
            <p:nvPr/>
          </p:nvSpPr>
          <p:spPr bwMode="auto">
            <a:xfrm>
              <a:off x="5197" y="4895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Line 276"/>
            <p:cNvSpPr>
              <a:spLocks noChangeShapeType="1"/>
            </p:cNvSpPr>
            <p:nvPr/>
          </p:nvSpPr>
          <p:spPr bwMode="auto">
            <a:xfrm flipH="1">
              <a:off x="5894" y="5511"/>
              <a:ext cx="73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8" name="Line 275"/>
            <p:cNvSpPr>
              <a:spLocks noChangeShapeType="1"/>
            </p:cNvSpPr>
            <p:nvPr/>
          </p:nvSpPr>
          <p:spPr bwMode="auto">
            <a:xfrm flipH="1">
              <a:off x="5894" y="5512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9" name="Line 274"/>
            <p:cNvSpPr>
              <a:spLocks noChangeShapeType="1"/>
            </p:cNvSpPr>
            <p:nvPr/>
          </p:nvSpPr>
          <p:spPr bwMode="auto">
            <a:xfrm>
              <a:off x="5893" y="6080"/>
              <a:ext cx="1" cy="3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0" name="Line 273"/>
            <p:cNvSpPr>
              <a:spLocks noChangeShapeType="1"/>
            </p:cNvSpPr>
            <p:nvPr/>
          </p:nvSpPr>
          <p:spPr bwMode="auto">
            <a:xfrm flipH="1" flipV="1">
              <a:off x="5894" y="6412"/>
              <a:ext cx="72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1" name="Line 272"/>
            <p:cNvSpPr>
              <a:spLocks noChangeShapeType="1"/>
            </p:cNvSpPr>
            <p:nvPr/>
          </p:nvSpPr>
          <p:spPr bwMode="auto">
            <a:xfrm flipV="1">
              <a:off x="4854" y="5893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2" name="Line 271"/>
            <p:cNvSpPr>
              <a:spLocks noChangeShapeType="1"/>
            </p:cNvSpPr>
            <p:nvPr/>
          </p:nvSpPr>
          <p:spPr bwMode="auto">
            <a:xfrm flipV="1">
              <a:off x="5534" y="6232"/>
              <a:ext cx="36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3" name="Text Box 270"/>
            <p:cNvSpPr txBox="1">
              <a:spLocks noChangeArrowheads="1"/>
            </p:cNvSpPr>
            <p:nvPr/>
          </p:nvSpPr>
          <p:spPr bwMode="auto">
            <a:xfrm>
              <a:off x="5227" y="5705"/>
              <a:ext cx="1123" cy="408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Ri2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Text Box 269"/>
            <p:cNvSpPr txBox="1">
              <a:spLocks noChangeArrowheads="1"/>
            </p:cNvSpPr>
            <p:nvPr/>
          </p:nvSpPr>
          <p:spPr bwMode="auto">
            <a:xfrm>
              <a:off x="4317" y="5685"/>
              <a:ext cx="88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Ri2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Text Box 268"/>
            <p:cNvSpPr txBox="1">
              <a:spLocks noChangeArrowheads="1"/>
            </p:cNvSpPr>
            <p:nvPr/>
          </p:nvSpPr>
          <p:spPr bwMode="auto">
            <a:xfrm>
              <a:off x="5197" y="5997"/>
              <a:ext cx="46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T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Text Box 267"/>
            <p:cNvSpPr txBox="1">
              <a:spLocks noChangeArrowheads="1"/>
            </p:cNvSpPr>
            <p:nvPr/>
          </p:nvSpPr>
          <p:spPr bwMode="auto">
            <a:xfrm>
              <a:off x="8978" y="5367"/>
              <a:ext cx="360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Z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Text Box 266"/>
            <p:cNvSpPr txBox="1">
              <a:spLocks noChangeArrowheads="1"/>
            </p:cNvSpPr>
            <p:nvPr/>
          </p:nvSpPr>
          <p:spPr bwMode="auto">
            <a:xfrm>
              <a:off x="9338" y="5367"/>
              <a:ext cx="360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Text Box 265"/>
            <p:cNvSpPr txBox="1">
              <a:spLocks noChangeArrowheads="1"/>
            </p:cNvSpPr>
            <p:nvPr/>
          </p:nvSpPr>
          <p:spPr bwMode="auto">
            <a:xfrm>
              <a:off x="9698" y="5367"/>
              <a:ext cx="388" cy="3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vert="horz" wrap="square" lIns="67483" tIns="0" rIns="67483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</a:t>
              </a:r>
              <a:endParaRPr kumimoji="0" lang="es-ES_trad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Line 264"/>
            <p:cNvSpPr>
              <a:spLocks noChangeShapeType="1"/>
            </p:cNvSpPr>
            <p:nvPr/>
          </p:nvSpPr>
          <p:spPr bwMode="auto">
            <a:xfrm>
              <a:off x="915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0" name="Line 263"/>
            <p:cNvSpPr>
              <a:spLocks noChangeShapeType="1"/>
            </p:cNvSpPr>
            <p:nvPr/>
          </p:nvSpPr>
          <p:spPr bwMode="auto">
            <a:xfrm flipH="1" flipV="1">
              <a:off x="10058" y="5547"/>
              <a:ext cx="37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1" name="Text Box 262"/>
            <p:cNvSpPr txBox="1">
              <a:spLocks noChangeArrowheads="1"/>
            </p:cNvSpPr>
            <p:nvPr/>
          </p:nvSpPr>
          <p:spPr bwMode="auto">
            <a:xfrm>
              <a:off x="10418" y="5367"/>
              <a:ext cx="605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7483" tIns="33741" rIns="67483" bIns="337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</a:t>
              </a:r>
              <a:r>
                <a:rPr kumimoji="0" lang="es-ES_tradnl" sz="10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i</a:t>
              </a:r>
              <a:endParaRPr kumimoji="0" lang="es-ES_trad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2" name="Line 261"/>
            <p:cNvSpPr>
              <a:spLocks noChangeShapeType="1"/>
            </p:cNvSpPr>
            <p:nvPr/>
          </p:nvSpPr>
          <p:spPr bwMode="auto">
            <a:xfrm>
              <a:off x="951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3" name="Line 260"/>
            <p:cNvSpPr>
              <a:spLocks noChangeShapeType="1"/>
            </p:cNvSpPr>
            <p:nvPr/>
          </p:nvSpPr>
          <p:spPr bwMode="auto">
            <a:xfrm>
              <a:off x="9877" y="500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4" name="Line 258"/>
            <p:cNvSpPr>
              <a:spLocks noChangeShapeType="1"/>
            </p:cNvSpPr>
            <p:nvPr/>
          </p:nvSpPr>
          <p:spPr bwMode="auto">
            <a:xfrm flipV="1">
              <a:off x="10086" y="3028"/>
              <a:ext cx="8" cy="895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3960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11999</TotalTime>
  <Words>1195</Words>
  <Application>Microsoft Office PowerPoint</Application>
  <PresentationFormat>Presentación en pantalla (4:3)</PresentationFormat>
  <Paragraphs>603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6" baseType="lpstr">
      <vt:lpstr>MS Mincho</vt:lpstr>
      <vt:lpstr>Arial</vt:lpstr>
      <vt:lpstr>Calibri</vt:lpstr>
      <vt:lpstr>Cambria Math</vt:lpstr>
      <vt:lpstr>Courier New</vt:lpstr>
      <vt:lpstr>Garamond</vt:lpstr>
      <vt:lpstr>Georgia</vt:lpstr>
      <vt:lpstr>Times New Roman</vt:lpstr>
      <vt:lpstr>Verdana</vt:lpstr>
      <vt:lpstr>Wingdings</vt:lpstr>
      <vt:lpstr>Wingdings 2</vt:lpstr>
      <vt:lpstr>Civil</vt:lpstr>
      <vt:lpstr>FEC: Cronograma de un camino de datos</vt:lpstr>
      <vt:lpstr>Enunciado</vt:lpstr>
      <vt:lpstr>Consideraciones</vt:lpstr>
      <vt:lpstr>Pasos de la ejecución</vt:lpstr>
      <vt:lpstr>Pasos de la ejecución</vt:lpstr>
      <vt:lpstr>Pasos de la ejecución</vt:lpstr>
      <vt:lpstr>Pasos de la ejecución</vt:lpstr>
      <vt:lpstr>1. Carga de operando A</vt:lpstr>
      <vt:lpstr>1. Carga de operando A</vt:lpstr>
      <vt:lpstr>2. Suma</vt:lpstr>
      <vt:lpstr>2. Suma</vt:lpstr>
      <vt:lpstr>3. Guardar Resultado</vt:lpstr>
      <vt:lpstr>3. Guardar Resultado</vt:lpstr>
      <vt:lpstr>4. Guardar Resultado</vt:lpstr>
    </vt:vector>
  </TitlesOfParts>
  <Company>Universidad de Cádiz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FEC: Problemas tema 2</dc:title>
  <dc:creator>Manuel Matías</dc:creator>
  <cp:lastModifiedBy>Manuel Matías Casado</cp:lastModifiedBy>
  <cp:revision>26</cp:revision>
  <dcterms:created xsi:type="dcterms:W3CDTF">2013-08-06T17:22:41Z</dcterms:created>
  <dcterms:modified xsi:type="dcterms:W3CDTF">2015-05-01T19:52:05Z</dcterms:modified>
</cp:coreProperties>
</file>