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F94C386B-2559-4678-AA7F-DEDB657FFE8B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DBB48E9D-48EB-492D-9C50-CEE8B2F047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30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EC0B-62C4-4B4B-AD95-5F8FE4382F79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B4AA7-E20A-45E7-A52A-A1197E1CE8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9467C-070D-46DB-94B9-738DE91A891F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3B491-0782-437B-9F7C-8E55AFB40E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07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AB58-0A97-45E1-8439-3D9E6F910085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FF2E-2F15-48CE-8362-7010BA21FC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11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946E9-C39A-4DAD-8A81-BCFF58FD85B2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D929-4265-4E70-B775-5F0CB9C224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96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6CD0A-250C-4551-9A5F-91BE74D7E1C3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6897-D19D-42AD-9A88-85CABACDB9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252C-D5AC-40D3-82FA-9DCCBC938585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1ED31-F3CC-45D7-864F-2652E8DD26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3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FAA2-0484-4FC9-94D0-9A8925A8F52E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AD600-FEFB-46DC-BB52-508E2F124B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9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C0C84-4943-4855-BF4D-1EF4CBB4B8AC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47BA-1495-4775-B549-8E7E50AAD1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0AC70-436D-4500-A4A2-FC5A14DFBE94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564B-D9A1-42AE-BB6A-EBAD31990A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9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699C5-E722-4D15-9681-84CB40E1DD54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CB1-F8C4-4CE2-A233-CC21601536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5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9EA7A-602B-423F-942B-0808B9C25229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C9145-88BB-4200-A67E-D13A0C83A3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6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245B78D-5CA2-412A-B66A-5CBDD41600F2}" type="datetimeFigureOut">
              <a:rPr lang="es-ES"/>
              <a:pPr>
                <a:defRPr/>
              </a:pPr>
              <a:t>04/05/2015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8D32BA9-D416-463D-9E9F-8EBC62298D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311398" y="2670250"/>
            <a:ext cx="8568952" cy="14401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4. </a:t>
            </a:r>
            <a:r>
              <a:rPr lang="es-ES" sz="4000" smtClean="0">
                <a:solidFill>
                  <a:srgbClr val="FFFFFF"/>
                </a:solidFill>
                <a:latin typeface="Calibri" panose="020F0502020204030204" pitchFamily="34" charset="0"/>
              </a:rPr>
              <a:t>Unidad de control</a:t>
            </a:r>
            <a:endParaRPr lang="es-ES" sz="4000" b="1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pic>
        <p:nvPicPr>
          <p:cNvPr id="3077" name="3 Imagen" descr="uca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20713"/>
            <a:ext cx="11525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81470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Registro de indicadores</a:t>
            </a:r>
            <a:r>
              <a:rPr lang="es-ES_tradnl" altLang="es-ES" sz="2800" smtClean="0"/>
              <a:t>: </a:t>
            </a:r>
            <a:r>
              <a:rPr lang="es-ES_tradnl" altLang="es-ES" sz="2000" smtClean="0"/>
              <a:t>vínculo entre la ALU y la unidad de control. Almacena las “incidencias” producidas en la ejecución de las operaciones. Estas incidencias condicionarán la ejecución de determinadas instrucciones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Estructura de una CPU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924300" y="3532188"/>
            <a:ext cx="4643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T7</a:t>
            </a:r>
            <a:r>
              <a:rPr lang="es-ES_tradnl" altLang="es-ES"/>
              <a:t>: Triestado de la salida al bus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C7</a:t>
            </a:r>
            <a:r>
              <a:rPr lang="es-ES_tradnl" altLang="es-ES"/>
              <a:t>: Carga desde el bus interno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C8</a:t>
            </a:r>
            <a:r>
              <a:rPr lang="es-ES_tradnl" altLang="es-ES"/>
              <a:t>: Carga desde la ALU</a:t>
            </a:r>
          </a:p>
        </p:txBody>
      </p:sp>
      <p:grpSp>
        <p:nvGrpSpPr>
          <p:cNvPr id="12298" name="Group 92"/>
          <p:cNvGrpSpPr>
            <a:grpSpLocks/>
          </p:cNvGrpSpPr>
          <p:nvPr/>
        </p:nvGrpSpPr>
        <p:grpSpPr bwMode="auto">
          <a:xfrm>
            <a:off x="1041400" y="2852738"/>
            <a:ext cx="2486025" cy="2089150"/>
            <a:chOff x="566" y="1729"/>
            <a:chExt cx="1566" cy="1316"/>
          </a:xfrm>
        </p:grpSpPr>
        <p:sp>
          <p:nvSpPr>
            <p:cNvPr id="12299" name="Rectangle 73"/>
            <p:cNvSpPr>
              <a:spLocks noChangeArrowheads="1"/>
            </p:cNvSpPr>
            <p:nvPr/>
          </p:nvSpPr>
          <p:spPr bwMode="auto">
            <a:xfrm>
              <a:off x="998" y="2432"/>
              <a:ext cx="582" cy="138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900"/>
                <a:t>RE</a:t>
              </a:r>
              <a:endParaRPr lang="es-ES" altLang="es-ES" sz="900"/>
            </a:p>
          </p:txBody>
        </p:sp>
        <p:sp>
          <p:nvSpPr>
            <p:cNvPr id="12300" name="Line 74"/>
            <p:cNvSpPr>
              <a:spLocks noChangeShapeType="1"/>
            </p:cNvSpPr>
            <p:nvPr/>
          </p:nvSpPr>
          <p:spPr bwMode="auto">
            <a:xfrm flipH="1" flipV="1">
              <a:off x="1292" y="2115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1" name="Line 75"/>
            <p:cNvSpPr>
              <a:spLocks noChangeShapeType="1"/>
            </p:cNvSpPr>
            <p:nvPr/>
          </p:nvSpPr>
          <p:spPr bwMode="auto">
            <a:xfrm flipV="1">
              <a:off x="1311" y="2288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2" name="Text Box 76"/>
            <p:cNvSpPr txBox="1">
              <a:spLocks noChangeArrowheads="1"/>
            </p:cNvSpPr>
            <p:nvPr/>
          </p:nvSpPr>
          <p:spPr bwMode="auto">
            <a:xfrm>
              <a:off x="1311" y="2115"/>
              <a:ext cx="1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T7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2303" name="AutoShape 77"/>
            <p:cNvSpPr>
              <a:spLocks noChangeArrowheads="1"/>
            </p:cNvSpPr>
            <p:nvPr/>
          </p:nvSpPr>
          <p:spPr bwMode="auto">
            <a:xfrm flipH="1">
              <a:off x="1247" y="2228"/>
              <a:ext cx="91" cy="103"/>
            </a:xfrm>
            <a:prstGeom prst="triangle">
              <a:avLst>
                <a:gd name="adj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2304" name="Line 78"/>
            <p:cNvSpPr>
              <a:spLocks noChangeShapeType="1"/>
            </p:cNvSpPr>
            <p:nvPr/>
          </p:nvSpPr>
          <p:spPr bwMode="auto">
            <a:xfrm flipV="1">
              <a:off x="1519" y="1979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5" name="Line 81"/>
            <p:cNvSpPr>
              <a:spLocks noChangeShapeType="1"/>
            </p:cNvSpPr>
            <p:nvPr/>
          </p:nvSpPr>
          <p:spPr bwMode="auto">
            <a:xfrm flipH="1">
              <a:off x="1580" y="2456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6" name="Line 82"/>
            <p:cNvSpPr>
              <a:spLocks noChangeShapeType="1"/>
            </p:cNvSpPr>
            <p:nvPr/>
          </p:nvSpPr>
          <p:spPr bwMode="auto">
            <a:xfrm flipH="1">
              <a:off x="1580" y="2526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7" name="Text Box 83"/>
            <p:cNvSpPr txBox="1">
              <a:spLocks noChangeArrowheads="1"/>
            </p:cNvSpPr>
            <p:nvPr/>
          </p:nvSpPr>
          <p:spPr bwMode="auto">
            <a:xfrm>
              <a:off x="1655" y="2296"/>
              <a:ext cx="2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C7</a:t>
              </a:r>
              <a:r>
                <a:rPr lang="es-ES_tradnl" altLang="es-ES" sz="800" b="1">
                  <a:solidFill>
                    <a:srgbClr val="CC0000"/>
                  </a:solidFill>
                </a:rPr>
                <a:t/>
              </a:r>
              <a:br>
                <a:rPr lang="es-ES_tradnl" altLang="es-ES" sz="800" b="1">
                  <a:solidFill>
                    <a:srgbClr val="CC0000"/>
                  </a:solidFill>
                </a:rPr>
              </a:br>
              <a:r>
                <a:rPr lang="es-ES_tradnl" altLang="es-ES" sz="1600" b="1">
                  <a:solidFill>
                    <a:srgbClr val="CC0000"/>
                  </a:solidFill>
                </a:rPr>
                <a:t>C8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2308" name="Line 84"/>
            <p:cNvSpPr>
              <a:spLocks noChangeShapeType="1"/>
            </p:cNvSpPr>
            <p:nvPr/>
          </p:nvSpPr>
          <p:spPr bwMode="auto">
            <a:xfrm flipH="1" flipV="1">
              <a:off x="1292" y="2568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9" name="Line 85"/>
            <p:cNvSpPr>
              <a:spLocks noChangeShapeType="1"/>
            </p:cNvSpPr>
            <p:nvPr/>
          </p:nvSpPr>
          <p:spPr bwMode="auto">
            <a:xfrm>
              <a:off x="589" y="2115"/>
              <a:ext cx="79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0" name="AutoShape 86"/>
            <p:cNvSpPr>
              <a:spLocks noChangeArrowheads="1"/>
            </p:cNvSpPr>
            <p:nvPr/>
          </p:nvSpPr>
          <p:spPr bwMode="auto">
            <a:xfrm>
              <a:off x="839" y="1729"/>
              <a:ext cx="1293" cy="2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/>
                <a:t>Unidad de control</a:t>
              </a:r>
              <a:endParaRPr lang="es-ES" altLang="es-ES"/>
            </a:p>
          </p:txBody>
        </p:sp>
        <p:sp>
          <p:nvSpPr>
            <p:cNvPr id="12311" name="AutoShape 88"/>
            <p:cNvSpPr>
              <a:spLocks noChangeArrowheads="1"/>
            </p:cNvSpPr>
            <p:nvPr/>
          </p:nvSpPr>
          <p:spPr bwMode="auto">
            <a:xfrm>
              <a:off x="566" y="2795"/>
              <a:ext cx="522" cy="2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/>
                <a:t>ALU</a:t>
              </a:r>
              <a:endParaRPr lang="es-ES" altLang="es-ES"/>
            </a:p>
          </p:txBody>
        </p:sp>
        <p:sp>
          <p:nvSpPr>
            <p:cNvPr id="12312" name="Line 89"/>
            <p:cNvSpPr>
              <a:spLocks noChangeShapeType="1"/>
            </p:cNvSpPr>
            <p:nvPr/>
          </p:nvSpPr>
          <p:spPr bwMode="auto">
            <a:xfrm flipH="1" flipV="1">
              <a:off x="1088" y="2931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3" name="Line 91"/>
            <p:cNvSpPr>
              <a:spLocks noChangeShapeType="1"/>
            </p:cNvSpPr>
            <p:nvPr/>
          </p:nvSpPr>
          <p:spPr bwMode="auto">
            <a:xfrm flipH="1">
              <a:off x="1134" y="2115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81470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Memoria</a:t>
            </a:r>
            <a:r>
              <a:rPr lang="es-ES_tradnl" altLang="es-ES" sz="2800" smtClean="0"/>
              <a:t>: </a:t>
            </a:r>
            <a:r>
              <a:rPr lang="es-ES_tradnl" altLang="es-ES" sz="2000" smtClean="0"/>
              <a:t>La memoria permite almacenar programas y datos. Son necesarias algunas señales para poder tomar y almacenar datos en ella: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Comunicación externa. Reloj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9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4300" y="2168525"/>
            <a:ext cx="4643438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L</a:t>
            </a:r>
            <a:r>
              <a:rPr lang="es-ES_tradnl" altLang="es-ES"/>
              <a:t>: Lectura de datos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E</a:t>
            </a:r>
            <a:r>
              <a:rPr lang="es-ES_tradnl" altLang="es-ES"/>
              <a:t>: Entrada de reloj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B. de datos</a:t>
            </a:r>
            <a:r>
              <a:rPr lang="es-ES_tradnl" altLang="es-ES"/>
              <a:t>: por el se reciben los datos a escribir y se envían los datos leídos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B. de Direcciones</a:t>
            </a:r>
            <a:r>
              <a:rPr lang="es-ES_tradnl" altLang="es-ES"/>
              <a:t>: por el se recibe la localización dónde se leerá o escribirán los datos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B. de Control</a:t>
            </a:r>
            <a:r>
              <a:rPr lang="es-ES_tradnl" altLang="es-ES"/>
              <a:t>: conjunto de señales que permiten sincronizar todo el proceso de acceso a memoria.</a:t>
            </a:r>
          </a:p>
        </p:txBody>
      </p:sp>
      <p:grpSp>
        <p:nvGrpSpPr>
          <p:cNvPr id="13322" name="Group 42"/>
          <p:cNvGrpSpPr>
            <a:grpSpLocks/>
          </p:cNvGrpSpPr>
          <p:nvPr/>
        </p:nvGrpSpPr>
        <p:grpSpPr bwMode="auto">
          <a:xfrm>
            <a:off x="647700" y="2241550"/>
            <a:ext cx="3132138" cy="2447925"/>
            <a:chOff x="521" y="1412"/>
            <a:chExt cx="1973" cy="1542"/>
          </a:xfrm>
        </p:grpSpPr>
        <p:sp>
          <p:nvSpPr>
            <p:cNvPr id="13324" name="Line 26"/>
            <p:cNvSpPr>
              <a:spLocks noChangeShapeType="1"/>
            </p:cNvSpPr>
            <p:nvPr/>
          </p:nvSpPr>
          <p:spPr bwMode="auto">
            <a:xfrm flipH="1" flipV="1">
              <a:off x="1927" y="1616"/>
              <a:ext cx="42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5" name="Line 27"/>
            <p:cNvSpPr>
              <a:spLocks noChangeShapeType="1"/>
            </p:cNvSpPr>
            <p:nvPr/>
          </p:nvSpPr>
          <p:spPr bwMode="auto">
            <a:xfrm flipH="1" flipV="1">
              <a:off x="1927" y="1774"/>
              <a:ext cx="2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28"/>
            <p:cNvSpPr>
              <a:spLocks noChangeShapeType="1"/>
            </p:cNvSpPr>
            <p:nvPr/>
          </p:nvSpPr>
          <p:spPr bwMode="auto">
            <a:xfrm flipH="1">
              <a:off x="2358" y="1616"/>
              <a:ext cx="0" cy="130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7" name="Line 29"/>
            <p:cNvSpPr>
              <a:spLocks noChangeShapeType="1"/>
            </p:cNvSpPr>
            <p:nvPr/>
          </p:nvSpPr>
          <p:spPr bwMode="auto">
            <a:xfrm>
              <a:off x="2222" y="1774"/>
              <a:ext cx="0" cy="113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8" name="Text Box 30"/>
            <p:cNvSpPr txBox="1">
              <a:spLocks noChangeArrowheads="1"/>
            </p:cNvSpPr>
            <p:nvPr/>
          </p:nvSpPr>
          <p:spPr bwMode="auto">
            <a:xfrm>
              <a:off x="1928" y="1436"/>
              <a:ext cx="18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600">
                  <a:solidFill>
                    <a:srgbClr val="CC0000"/>
                  </a:solidFill>
                </a:rPr>
                <a:t>L</a:t>
              </a:r>
              <a:br>
                <a:rPr lang="es-ES_tradnl" altLang="es-ES" sz="1600">
                  <a:solidFill>
                    <a:srgbClr val="CC0000"/>
                  </a:solidFill>
                </a:rPr>
              </a:br>
              <a:r>
                <a:rPr lang="es-ES_tradnl" altLang="es-ES" sz="1600">
                  <a:solidFill>
                    <a:srgbClr val="CC0000"/>
                  </a:solidFill>
                </a:rPr>
                <a:t>E</a:t>
              </a:r>
              <a:endParaRPr lang="es-ES" altLang="es-ES" sz="1600">
                <a:solidFill>
                  <a:srgbClr val="CC0000"/>
                </a:solidFill>
              </a:endParaRPr>
            </a:p>
          </p:txBody>
        </p:sp>
        <p:sp>
          <p:nvSpPr>
            <p:cNvPr id="13329" name="Line 31"/>
            <p:cNvSpPr>
              <a:spLocks noChangeShapeType="1"/>
            </p:cNvSpPr>
            <p:nvPr/>
          </p:nvSpPr>
          <p:spPr bwMode="auto">
            <a:xfrm flipV="1">
              <a:off x="1270" y="1979"/>
              <a:ext cx="0" cy="612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30" name="Line 32"/>
            <p:cNvSpPr>
              <a:spLocks noChangeShapeType="1"/>
            </p:cNvSpPr>
            <p:nvPr/>
          </p:nvSpPr>
          <p:spPr bwMode="auto">
            <a:xfrm flipV="1">
              <a:off x="1043" y="1979"/>
              <a:ext cx="0" cy="793"/>
            </a:xfrm>
            <a:prstGeom prst="line">
              <a:avLst/>
            </a:prstGeom>
            <a:noFill/>
            <a:ln w="635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31" name="Line 33"/>
            <p:cNvSpPr>
              <a:spLocks noChangeShapeType="1"/>
            </p:cNvSpPr>
            <p:nvPr/>
          </p:nvSpPr>
          <p:spPr bwMode="auto">
            <a:xfrm flipV="1">
              <a:off x="838" y="1978"/>
              <a:ext cx="0" cy="953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32" name="AutoShape 34"/>
            <p:cNvSpPr>
              <a:spLocks noChangeArrowheads="1"/>
            </p:cNvSpPr>
            <p:nvPr/>
          </p:nvSpPr>
          <p:spPr bwMode="auto">
            <a:xfrm>
              <a:off x="521" y="1412"/>
              <a:ext cx="1411" cy="566"/>
            </a:xfrm>
            <a:prstGeom prst="roundRect">
              <a:avLst>
                <a:gd name="adj" fmla="val 16667"/>
              </a:avLst>
            </a:prstGeom>
            <a:solidFill>
              <a:srgbClr val="00FFFF">
                <a:alpha val="4392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2000"/>
                <a:t>Memoria</a:t>
              </a:r>
            </a:p>
            <a:p>
              <a:pPr algn="ctr" eaLnBrk="1" hangingPunct="1"/>
              <a:r>
                <a:rPr lang="es-ES_tradnl" altLang="es-ES" sz="2000"/>
                <a:t>principal</a:t>
              </a:r>
              <a:endParaRPr lang="es-ES" altLang="es-ES" sz="2000"/>
            </a:p>
          </p:txBody>
        </p:sp>
        <p:sp>
          <p:nvSpPr>
            <p:cNvPr id="13333" name="Line 35"/>
            <p:cNvSpPr>
              <a:spLocks noChangeShapeType="1"/>
            </p:cNvSpPr>
            <p:nvPr/>
          </p:nvSpPr>
          <p:spPr bwMode="auto">
            <a:xfrm>
              <a:off x="589" y="2591"/>
              <a:ext cx="1480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34" name="Line 36"/>
            <p:cNvSpPr>
              <a:spLocks noChangeShapeType="1"/>
            </p:cNvSpPr>
            <p:nvPr/>
          </p:nvSpPr>
          <p:spPr bwMode="auto">
            <a:xfrm flipV="1">
              <a:off x="591" y="2755"/>
              <a:ext cx="1480" cy="0"/>
            </a:xfrm>
            <a:prstGeom prst="line">
              <a:avLst/>
            </a:prstGeom>
            <a:noFill/>
            <a:ln w="635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35" name="Line 37"/>
            <p:cNvSpPr>
              <a:spLocks noChangeShapeType="1"/>
            </p:cNvSpPr>
            <p:nvPr/>
          </p:nvSpPr>
          <p:spPr bwMode="auto">
            <a:xfrm>
              <a:off x="555" y="2931"/>
              <a:ext cx="1939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36" name="Text Box 39"/>
            <p:cNvSpPr txBox="1">
              <a:spLocks noChangeArrowheads="1"/>
            </p:cNvSpPr>
            <p:nvPr/>
          </p:nvSpPr>
          <p:spPr bwMode="auto">
            <a:xfrm>
              <a:off x="1315" y="2409"/>
              <a:ext cx="8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400"/>
                <a:t>Bus de direcc</a:t>
              </a:r>
              <a:endParaRPr lang="es-ES" altLang="es-ES" sz="1400"/>
            </a:p>
          </p:txBody>
        </p:sp>
        <p:sp>
          <p:nvSpPr>
            <p:cNvPr id="13337" name="Text Box 40"/>
            <p:cNvSpPr txBox="1">
              <a:spLocks noChangeArrowheads="1"/>
            </p:cNvSpPr>
            <p:nvPr/>
          </p:nvSpPr>
          <p:spPr bwMode="auto">
            <a:xfrm>
              <a:off x="1315" y="2580"/>
              <a:ext cx="8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400"/>
                <a:t>Bus de datos</a:t>
              </a:r>
              <a:endParaRPr lang="es-ES" altLang="es-ES" sz="1400"/>
            </a:p>
          </p:txBody>
        </p:sp>
        <p:sp>
          <p:nvSpPr>
            <p:cNvPr id="13338" name="Text Box 41"/>
            <p:cNvSpPr txBox="1">
              <a:spLocks noChangeArrowheads="1"/>
            </p:cNvSpPr>
            <p:nvPr/>
          </p:nvSpPr>
          <p:spPr bwMode="auto">
            <a:xfrm>
              <a:off x="1315" y="2762"/>
              <a:ext cx="8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400"/>
                <a:t>Bus de control</a:t>
              </a:r>
              <a:endParaRPr lang="es-ES" altLang="es-ES" sz="1400"/>
            </a:p>
          </p:txBody>
        </p:sp>
      </p:grpSp>
      <p:sp>
        <p:nvSpPr>
          <p:cNvPr id="13323" name="Text Box 43"/>
          <p:cNvSpPr txBox="1">
            <a:spLocks noChangeArrowheads="1"/>
          </p:cNvSpPr>
          <p:nvPr/>
        </p:nvSpPr>
        <p:spPr bwMode="auto">
          <a:xfrm>
            <a:off x="611188" y="5438775"/>
            <a:ext cx="3240087" cy="835025"/>
          </a:xfrm>
          <a:prstGeom prst="rect">
            <a:avLst/>
          </a:prstGeom>
          <a:solidFill>
            <a:srgbClr val="CCFFCC">
              <a:alpha val="43137"/>
            </a:srgbClr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ES" sz="1600"/>
              <a:t>En el tema 5 se estudiará en profundidad la constitución selección y control de la memoria</a:t>
            </a:r>
            <a:endParaRPr lang="es-ES" altLang="es-E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81470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Dispositivos de E/S</a:t>
            </a:r>
            <a:r>
              <a:rPr lang="es-ES_tradnl" altLang="es-ES" sz="2800" smtClean="0"/>
              <a:t>: </a:t>
            </a:r>
            <a:r>
              <a:rPr lang="es-ES_tradnl" altLang="es-ES" sz="2000" smtClean="0"/>
              <a:t>permiten a la CPU comunicarse con el exterior. 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Comunicación externa. Reloj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14345" name="Line 16"/>
          <p:cNvSpPr>
            <a:spLocks noChangeShapeType="1"/>
          </p:cNvSpPr>
          <p:nvPr/>
        </p:nvSpPr>
        <p:spPr bwMode="auto">
          <a:xfrm flipV="1">
            <a:off x="1836738" y="3141663"/>
            <a:ext cx="0" cy="97155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46" name="Line 17"/>
          <p:cNvSpPr>
            <a:spLocks noChangeShapeType="1"/>
          </p:cNvSpPr>
          <p:nvPr/>
        </p:nvSpPr>
        <p:spPr bwMode="auto">
          <a:xfrm flipV="1">
            <a:off x="1476375" y="3141663"/>
            <a:ext cx="0" cy="1258887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47" name="Line 18"/>
          <p:cNvSpPr>
            <a:spLocks noChangeShapeType="1"/>
          </p:cNvSpPr>
          <p:nvPr/>
        </p:nvSpPr>
        <p:spPr bwMode="auto">
          <a:xfrm flipV="1">
            <a:off x="1150938" y="3140075"/>
            <a:ext cx="0" cy="1512888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48" name="AutoShape 19"/>
          <p:cNvSpPr>
            <a:spLocks noChangeArrowheads="1"/>
          </p:cNvSpPr>
          <p:nvPr/>
        </p:nvSpPr>
        <p:spPr bwMode="auto">
          <a:xfrm>
            <a:off x="647700" y="2241550"/>
            <a:ext cx="2239963" cy="898525"/>
          </a:xfrm>
          <a:prstGeom prst="roundRect">
            <a:avLst>
              <a:gd name="adj" fmla="val 16667"/>
            </a:avLst>
          </a:prstGeom>
          <a:solidFill>
            <a:srgbClr val="00FFFF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2000"/>
              <a:t>Dispositivos</a:t>
            </a:r>
          </a:p>
          <a:p>
            <a:pPr algn="ctr" eaLnBrk="1" hangingPunct="1"/>
            <a:r>
              <a:rPr lang="es-ES_tradnl" altLang="es-ES" sz="2000"/>
              <a:t>de E/S</a:t>
            </a:r>
            <a:endParaRPr lang="es-ES" altLang="es-ES" sz="2000"/>
          </a:p>
        </p:txBody>
      </p:sp>
      <p:sp>
        <p:nvSpPr>
          <p:cNvPr id="14349" name="Line 20"/>
          <p:cNvSpPr>
            <a:spLocks noChangeShapeType="1"/>
          </p:cNvSpPr>
          <p:nvPr/>
        </p:nvSpPr>
        <p:spPr bwMode="auto">
          <a:xfrm>
            <a:off x="755650" y="4105275"/>
            <a:ext cx="23495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50" name="Line 21"/>
          <p:cNvSpPr>
            <a:spLocks noChangeShapeType="1"/>
          </p:cNvSpPr>
          <p:nvPr/>
        </p:nvSpPr>
        <p:spPr bwMode="auto">
          <a:xfrm flipV="1">
            <a:off x="755650" y="4365625"/>
            <a:ext cx="2349500" cy="0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51" name="Line 22"/>
          <p:cNvSpPr>
            <a:spLocks noChangeShapeType="1"/>
          </p:cNvSpPr>
          <p:nvPr/>
        </p:nvSpPr>
        <p:spPr bwMode="auto">
          <a:xfrm>
            <a:off x="719138" y="4652963"/>
            <a:ext cx="2413000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52" name="Text Box 23"/>
          <p:cNvSpPr txBox="1">
            <a:spLocks noChangeArrowheads="1"/>
          </p:cNvSpPr>
          <p:nvPr/>
        </p:nvSpPr>
        <p:spPr bwMode="auto">
          <a:xfrm>
            <a:off x="1835150" y="3824288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1400"/>
              <a:t>Bus de direcc</a:t>
            </a:r>
            <a:endParaRPr lang="es-ES" altLang="es-ES" sz="1400"/>
          </a:p>
        </p:txBody>
      </p:sp>
      <p:sp>
        <p:nvSpPr>
          <p:cNvPr id="14353" name="Text Box 24"/>
          <p:cNvSpPr txBox="1">
            <a:spLocks noChangeArrowheads="1"/>
          </p:cNvSpPr>
          <p:nvPr/>
        </p:nvSpPr>
        <p:spPr bwMode="auto">
          <a:xfrm>
            <a:off x="1835150" y="4113213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1400"/>
              <a:t>Bus de datos</a:t>
            </a:r>
            <a:endParaRPr lang="es-ES" altLang="es-ES" sz="1400"/>
          </a:p>
        </p:txBody>
      </p:sp>
      <p:sp>
        <p:nvSpPr>
          <p:cNvPr id="14354" name="Text Box 25"/>
          <p:cNvSpPr txBox="1">
            <a:spLocks noChangeArrowheads="1"/>
          </p:cNvSpPr>
          <p:nvPr/>
        </p:nvSpPr>
        <p:spPr bwMode="auto">
          <a:xfrm>
            <a:off x="1835150" y="4384675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1400"/>
              <a:t>Bus de control</a:t>
            </a:r>
            <a:endParaRPr lang="es-ES" altLang="es-ES" sz="1400"/>
          </a:p>
        </p:txBody>
      </p:sp>
      <p:sp>
        <p:nvSpPr>
          <p:cNvPr id="14355" name="Text Box 26"/>
          <p:cNvSpPr txBox="1">
            <a:spLocks noChangeArrowheads="1"/>
          </p:cNvSpPr>
          <p:nvPr/>
        </p:nvSpPr>
        <p:spPr bwMode="auto">
          <a:xfrm>
            <a:off x="3384550" y="2241550"/>
            <a:ext cx="3240088" cy="1079500"/>
          </a:xfrm>
          <a:prstGeom prst="rect">
            <a:avLst/>
          </a:prstGeom>
          <a:solidFill>
            <a:srgbClr val="CCFFCC">
              <a:alpha val="43137"/>
            </a:srgbClr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ES" sz="1600"/>
              <a:t>En el tema 6 se estudiará en profundidad la constitución, selección y control de los dispositivos de entrada y salida</a:t>
            </a:r>
            <a:endParaRPr lang="es-ES" altLang="es-E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81470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Señal de reloj del sistema</a:t>
            </a:r>
            <a:r>
              <a:rPr lang="es-ES_tradnl" altLang="es-ES" sz="2800" smtClean="0"/>
              <a:t>: </a:t>
            </a:r>
          </a:p>
          <a:p>
            <a:pPr algn="just"/>
            <a:r>
              <a:rPr lang="es-ES_tradnl" altLang="es-ES" sz="2000" smtClean="0"/>
              <a:t>Es una señal digital, binaria y de frecuencia y ciclo de trabajo constante.</a:t>
            </a:r>
          </a:p>
          <a:p>
            <a:pPr algn="just"/>
            <a:r>
              <a:rPr lang="es-ES_tradnl" altLang="es-ES" sz="2000" smtClean="0"/>
              <a:t>Suele generarse en un circuito externo, pero hay CPUs que lo tienen implementado internamente.</a:t>
            </a:r>
          </a:p>
          <a:p>
            <a:pPr algn="just"/>
            <a:r>
              <a:rPr lang="es-ES_tradnl" altLang="es-ES" sz="2000" smtClean="0"/>
              <a:t>El flanco activo marca los momentos en que se realizan las transferencias entre registros internos. Sincroniza todo el sistema (interno y externo)</a:t>
            </a:r>
          </a:p>
          <a:p>
            <a:pPr algn="just"/>
            <a:endParaRPr lang="es-ES_tradnl" altLang="es-ES" sz="20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Comunicación externa. Reloj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7" name="8 Imagen" descr="logotipo U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grpSp>
        <p:nvGrpSpPr>
          <p:cNvPr id="15369" name="Group 24"/>
          <p:cNvGrpSpPr>
            <a:grpSpLocks/>
          </p:cNvGrpSpPr>
          <p:nvPr/>
        </p:nvGrpSpPr>
        <p:grpSpPr bwMode="auto">
          <a:xfrm>
            <a:off x="1763713" y="3789363"/>
            <a:ext cx="720725" cy="395287"/>
            <a:chOff x="1111" y="3045"/>
            <a:chExt cx="454" cy="249"/>
          </a:xfrm>
        </p:grpSpPr>
        <p:sp>
          <p:nvSpPr>
            <p:cNvPr id="15414" name="Line 20"/>
            <p:cNvSpPr>
              <a:spLocks noChangeShapeType="1"/>
            </p:cNvSpPr>
            <p:nvPr/>
          </p:nvSpPr>
          <p:spPr bwMode="auto">
            <a:xfrm>
              <a:off x="1111" y="329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15" name="Line 21"/>
            <p:cNvSpPr>
              <a:spLocks noChangeShapeType="1"/>
            </p:cNvSpPr>
            <p:nvPr/>
          </p:nvSpPr>
          <p:spPr bwMode="auto">
            <a:xfrm flipV="1">
              <a:off x="1315" y="3045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16" name="Line 22"/>
            <p:cNvSpPr>
              <a:spLocks noChangeShapeType="1"/>
            </p:cNvSpPr>
            <p:nvPr/>
          </p:nvSpPr>
          <p:spPr bwMode="auto">
            <a:xfrm>
              <a:off x="1315" y="3045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17" name="Line 23"/>
            <p:cNvSpPr>
              <a:spLocks noChangeShapeType="1"/>
            </p:cNvSpPr>
            <p:nvPr/>
          </p:nvSpPr>
          <p:spPr bwMode="auto">
            <a:xfrm>
              <a:off x="1565" y="3045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70" name="Group 25"/>
          <p:cNvGrpSpPr>
            <a:grpSpLocks/>
          </p:cNvGrpSpPr>
          <p:nvPr/>
        </p:nvGrpSpPr>
        <p:grpSpPr bwMode="auto">
          <a:xfrm>
            <a:off x="2482850" y="3789363"/>
            <a:ext cx="720725" cy="395287"/>
            <a:chOff x="1111" y="3045"/>
            <a:chExt cx="454" cy="249"/>
          </a:xfrm>
        </p:grpSpPr>
        <p:sp>
          <p:nvSpPr>
            <p:cNvPr id="15410" name="Line 26"/>
            <p:cNvSpPr>
              <a:spLocks noChangeShapeType="1"/>
            </p:cNvSpPr>
            <p:nvPr/>
          </p:nvSpPr>
          <p:spPr bwMode="auto">
            <a:xfrm>
              <a:off x="1111" y="329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11" name="Line 27"/>
            <p:cNvSpPr>
              <a:spLocks noChangeShapeType="1"/>
            </p:cNvSpPr>
            <p:nvPr/>
          </p:nvSpPr>
          <p:spPr bwMode="auto">
            <a:xfrm flipV="1">
              <a:off x="1315" y="3045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12" name="Line 28"/>
            <p:cNvSpPr>
              <a:spLocks noChangeShapeType="1"/>
            </p:cNvSpPr>
            <p:nvPr/>
          </p:nvSpPr>
          <p:spPr bwMode="auto">
            <a:xfrm>
              <a:off x="1315" y="3045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13" name="Line 29"/>
            <p:cNvSpPr>
              <a:spLocks noChangeShapeType="1"/>
            </p:cNvSpPr>
            <p:nvPr/>
          </p:nvSpPr>
          <p:spPr bwMode="auto">
            <a:xfrm>
              <a:off x="1565" y="3045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71" name="Group 30"/>
          <p:cNvGrpSpPr>
            <a:grpSpLocks/>
          </p:cNvGrpSpPr>
          <p:nvPr/>
        </p:nvGrpSpPr>
        <p:grpSpPr bwMode="auto">
          <a:xfrm>
            <a:off x="3203575" y="3789363"/>
            <a:ext cx="720725" cy="395287"/>
            <a:chOff x="1111" y="3045"/>
            <a:chExt cx="454" cy="249"/>
          </a:xfrm>
        </p:grpSpPr>
        <p:sp>
          <p:nvSpPr>
            <p:cNvPr id="15406" name="Line 31"/>
            <p:cNvSpPr>
              <a:spLocks noChangeShapeType="1"/>
            </p:cNvSpPr>
            <p:nvPr/>
          </p:nvSpPr>
          <p:spPr bwMode="auto">
            <a:xfrm>
              <a:off x="1111" y="329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07" name="Line 32"/>
            <p:cNvSpPr>
              <a:spLocks noChangeShapeType="1"/>
            </p:cNvSpPr>
            <p:nvPr/>
          </p:nvSpPr>
          <p:spPr bwMode="auto">
            <a:xfrm flipV="1">
              <a:off x="1315" y="3045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08" name="Line 33"/>
            <p:cNvSpPr>
              <a:spLocks noChangeShapeType="1"/>
            </p:cNvSpPr>
            <p:nvPr/>
          </p:nvSpPr>
          <p:spPr bwMode="auto">
            <a:xfrm>
              <a:off x="1315" y="3045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09" name="Line 34"/>
            <p:cNvSpPr>
              <a:spLocks noChangeShapeType="1"/>
            </p:cNvSpPr>
            <p:nvPr/>
          </p:nvSpPr>
          <p:spPr bwMode="auto">
            <a:xfrm>
              <a:off x="1565" y="3045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72" name="Group 35"/>
          <p:cNvGrpSpPr>
            <a:grpSpLocks/>
          </p:cNvGrpSpPr>
          <p:nvPr/>
        </p:nvGrpSpPr>
        <p:grpSpPr bwMode="auto">
          <a:xfrm>
            <a:off x="3922713" y="3789363"/>
            <a:ext cx="720725" cy="395287"/>
            <a:chOff x="1111" y="3045"/>
            <a:chExt cx="454" cy="249"/>
          </a:xfrm>
        </p:grpSpPr>
        <p:sp>
          <p:nvSpPr>
            <p:cNvPr id="15402" name="Line 36"/>
            <p:cNvSpPr>
              <a:spLocks noChangeShapeType="1"/>
            </p:cNvSpPr>
            <p:nvPr/>
          </p:nvSpPr>
          <p:spPr bwMode="auto">
            <a:xfrm>
              <a:off x="1111" y="329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03" name="Line 37"/>
            <p:cNvSpPr>
              <a:spLocks noChangeShapeType="1"/>
            </p:cNvSpPr>
            <p:nvPr/>
          </p:nvSpPr>
          <p:spPr bwMode="auto">
            <a:xfrm flipV="1">
              <a:off x="1315" y="3045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04" name="Line 38"/>
            <p:cNvSpPr>
              <a:spLocks noChangeShapeType="1"/>
            </p:cNvSpPr>
            <p:nvPr/>
          </p:nvSpPr>
          <p:spPr bwMode="auto">
            <a:xfrm>
              <a:off x="1315" y="3045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05" name="Line 39"/>
            <p:cNvSpPr>
              <a:spLocks noChangeShapeType="1"/>
            </p:cNvSpPr>
            <p:nvPr/>
          </p:nvSpPr>
          <p:spPr bwMode="auto">
            <a:xfrm>
              <a:off x="1565" y="3045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73" name="Group 40"/>
          <p:cNvGrpSpPr>
            <a:grpSpLocks/>
          </p:cNvGrpSpPr>
          <p:nvPr/>
        </p:nvGrpSpPr>
        <p:grpSpPr bwMode="auto">
          <a:xfrm>
            <a:off x="4645025" y="3789363"/>
            <a:ext cx="720725" cy="395287"/>
            <a:chOff x="1111" y="3045"/>
            <a:chExt cx="454" cy="249"/>
          </a:xfrm>
        </p:grpSpPr>
        <p:sp>
          <p:nvSpPr>
            <p:cNvPr id="15398" name="Line 41"/>
            <p:cNvSpPr>
              <a:spLocks noChangeShapeType="1"/>
            </p:cNvSpPr>
            <p:nvPr/>
          </p:nvSpPr>
          <p:spPr bwMode="auto">
            <a:xfrm>
              <a:off x="1111" y="329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9" name="Line 42"/>
            <p:cNvSpPr>
              <a:spLocks noChangeShapeType="1"/>
            </p:cNvSpPr>
            <p:nvPr/>
          </p:nvSpPr>
          <p:spPr bwMode="auto">
            <a:xfrm flipV="1">
              <a:off x="1315" y="3045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00" name="Line 43"/>
            <p:cNvSpPr>
              <a:spLocks noChangeShapeType="1"/>
            </p:cNvSpPr>
            <p:nvPr/>
          </p:nvSpPr>
          <p:spPr bwMode="auto">
            <a:xfrm>
              <a:off x="1315" y="3045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01" name="Line 44"/>
            <p:cNvSpPr>
              <a:spLocks noChangeShapeType="1"/>
            </p:cNvSpPr>
            <p:nvPr/>
          </p:nvSpPr>
          <p:spPr bwMode="auto">
            <a:xfrm>
              <a:off x="1565" y="3045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74" name="Group 45"/>
          <p:cNvGrpSpPr>
            <a:grpSpLocks/>
          </p:cNvGrpSpPr>
          <p:nvPr/>
        </p:nvGrpSpPr>
        <p:grpSpPr bwMode="auto">
          <a:xfrm>
            <a:off x="5364163" y="3789363"/>
            <a:ext cx="720725" cy="395287"/>
            <a:chOff x="1111" y="3045"/>
            <a:chExt cx="454" cy="249"/>
          </a:xfrm>
        </p:grpSpPr>
        <p:sp>
          <p:nvSpPr>
            <p:cNvPr id="15394" name="Line 46"/>
            <p:cNvSpPr>
              <a:spLocks noChangeShapeType="1"/>
            </p:cNvSpPr>
            <p:nvPr/>
          </p:nvSpPr>
          <p:spPr bwMode="auto">
            <a:xfrm>
              <a:off x="1111" y="329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5" name="Line 47"/>
            <p:cNvSpPr>
              <a:spLocks noChangeShapeType="1"/>
            </p:cNvSpPr>
            <p:nvPr/>
          </p:nvSpPr>
          <p:spPr bwMode="auto">
            <a:xfrm flipV="1">
              <a:off x="1315" y="3045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6" name="Line 48"/>
            <p:cNvSpPr>
              <a:spLocks noChangeShapeType="1"/>
            </p:cNvSpPr>
            <p:nvPr/>
          </p:nvSpPr>
          <p:spPr bwMode="auto">
            <a:xfrm>
              <a:off x="1315" y="3045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7" name="Line 49"/>
            <p:cNvSpPr>
              <a:spLocks noChangeShapeType="1"/>
            </p:cNvSpPr>
            <p:nvPr/>
          </p:nvSpPr>
          <p:spPr bwMode="auto">
            <a:xfrm>
              <a:off x="1565" y="3045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75" name="Group 50"/>
          <p:cNvGrpSpPr>
            <a:grpSpLocks/>
          </p:cNvGrpSpPr>
          <p:nvPr/>
        </p:nvGrpSpPr>
        <p:grpSpPr bwMode="auto">
          <a:xfrm>
            <a:off x="6084888" y="3789363"/>
            <a:ext cx="720725" cy="395287"/>
            <a:chOff x="1111" y="3045"/>
            <a:chExt cx="454" cy="249"/>
          </a:xfrm>
        </p:grpSpPr>
        <p:sp>
          <p:nvSpPr>
            <p:cNvPr id="15390" name="Line 51"/>
            <p:cNvSpPr>
              <a:spLocks noChangeShapeType="1"/>
            </p:cNvSpPr>
            <p:nvPr/>
          </p:nvSpPr>
          <p:spPr bwMode="auto">
            <a:xfrm>
              <a:off x="1111" y="329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1" name="Line 52"/>
            <p:cNvSpPr>
              <a:spLocks noChangeShapeType="1"/>
            </p:cNvSpPr>
            <p:nvPr/>
          </p:nvSpPr>
          <p:spPr bwMode="auto">
            <a:xfrm flipV="1">
              <a:off x="1315" y="3045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2" name="Line 53"/>
            <p:cNvSpPr>
              <a:spLocks noChangeShapeType="1"/>
            </p:cNvSpPr>
            <p:nvPr/>
          </p:nvSpPr>
          <p:spPr bwMode="auto">
            <a:xfrm>
              <a:off x="1315" y="3045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3" name="Line 54"/>
            <p:cNvSpPr>
              <a:spLocks noChangeShapeType="1"/>
            </p:cNvSpPr>
            <p:nvPr/>
          </p:nvSpPr>
          <p:spPr bwMode="auto">
            <a:xfrm>
              <a:off x="1565" y="3045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76" name="Group 55"/>
          <p:cNvGrpSpPr>
            <a:grpSpLocks/>
          </p:cNvGrpSpPr>
          <p:nvPr/>
        </p:nvGrpSpPr>
        <p:grpSpPr bwMode="auto">
          <a:xfrm>
            <a:off x="6804025" y="3789363"/>
            <a:ext cx="720725" cy="395287"/>
            <a:chOff x="1111" y="3045"/>
            <a:chExt cx="454" cy="249"/>
          </a:xfrm>
        </p:grpSpPr>
        <p:sp>
          <p:nvSpPr>
            <p:cNvPr id="15386" name="Line 56"/>
            <p:cNvSpPr>
              <a:spLocks noChangeShapeType="1"/>
            </p:cNvSpPr>
            <p:nvPr/>
          </p:nvSpPr>
          <p:spPr bwMode="auto">
            <a:xfrm>
              <a:off x="1111" y="329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7" name="Line 57"/>
            <p:cNvSpPr>
              <a:spLocks noChangeShapeType="1"/>
            </p:cNvSpPr>
            <p:nvPr/>
          </p:nvSpPr>
          <p:spPr bwMode="auto">
            <a:xfrm flipV="1">
              <a:off x="1315" y="3045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8" name="Line 58"/>
            <p:cNvSpPr>
              <a:spLocks noChangeShapeType="1"/>
            </p:cNvSpPr>
            <p:nvPr/>
          </p:nvSpPr>
          <p:spPr bwMode="auto">
            <a:xfrm>
              <a:off x="1315" y="3045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9" name="Line 59"/>
            <p:cNvSpPr>
              <a:spLocks noChangeShapeType="1"/>
            </p:cNvSpPr>
            <p:nvPr/>
          </p:nvSpPr>
          <p:spPr bwMode="auto">
            <a:xfrm>
              <a:off x="1565" y="3045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77" name="Group 65"/>
          <p:cNvGrpSpPr>
            <a:grpSpLocks/>
          </p:cNvGrpSpPr>
          <p:nvPr/>
        </p:nvGrpSpPr>
        <p:grpSpPr bwMode="auto">
          <a:xfrm>
            <a:off x="2016125" y="4005263"/>
            <a:ext cx="900113" cy="792162"/>
            <a:chOff x="884" y="2886"/>
            <a:chExt cx="567" cy="499"/>
          </a:xfrm>
        </p:grpSpPr>
        <p:sp>
          <p:nvSpPr>
            <p:cNvPr id="15381" name="Line 60"/>
            <p:cNvSpPr>
              <a:spLocks noChangeShapeType="1"/>
            </p:cNvSpPr>
            <p:nvPr/>
          </p:nvSpPr>
          <p:spPr bwMode="auto">
            <a:xfrm>
              <a:off x="930" y="2886"/>
              <a:ext cx="1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2" name="Line 61"/>
            <p:cNvSpPr>
              <a:spLocks noChangeShapeType="1"/>
            </p:cNvSpPr>
            <p:nvPr/>
          </p:nvSpPr>
          <p:spPr bwMode="auto">
            <a:xfrm>
              <a:off x="1382" y="2886"/>
              <a:ext cx="1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3" name="Line 62"/>
            <p:cNvSpPr>
              <a:spLocks noChangeShapeType="1"/>
            </p:cNvSpPr>
            <p:nvPr/>
          </p:nvSpPr>
          <p:spPr bwMode="auto">
            <a:xfrm>
              <a:off x="884" y="3339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4" name="Line 63"/>
            <p:cNvSpPr>
              <a:spLocks noChangeShapeType="1"/>
            </p:cNvSpPr>
            <p:nvPr/>
          </p:nvSpPr>
          <p:spPr bwMode="auto">
            <a:xfrm flipH="1">
              <a:off x="884" y="3294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5" name="Line 64"/>
            <p:cNvSpPr>
              <a:spLocks noChangeShapeType="1"/>
            </p:cNvSpPr>
            <p:nvPr/>
          </p:nvSpPr>
          <p:spPr bwMode="auto">
            <a:xfrm flipH="1">
              <a:off x="1338" y="3294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78" name="Text Box 66"/>
          <p:cNvSpPr txBox="1">
            <a:spLocks noChangeArrowheads="1"/>
          </p:cNvSpPr>
          <p:nvPr/>
        </p:nvSpPr>
        <p:spPr bwMode="auto">
          <a:xfrm>
            <a:off x="971550" y="5062538"/>
            <a:ext cx="48593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s-E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</a:t>
            </a:r>
            <a:r>
              <a:rPr lang="es-ES_tradnl" altLang="es-E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T= Periodo.  Unidades: s, ms, </a:t>
            </a:r>
            <a:r>
              <a:rPr lang="el-GR" altLang="es-E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</a:t>
            </a:r>
            <a:r>
              <a:rPr lang="es-ES_tradnl" altLang="es-E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s, ns)	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s-E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r>
              <a:rPr lang="es-ES_tradnl" altLang="es-E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F = Frecuencia.  Unidades: Hz, MHz, GHz</a:t>
            </a:r>
            <a:endParaRPr lang="el-GR" altLang="es-E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79" name="Text Box 67"/>
          <p:cNvSpPr txBox="1">
            <a:spLocks noChangeArrowheads="1"/>
          </p:cNvSpPr>
          <p:nvPr/>
        </p:nvSpPr>
        <p:spPr bwMode="auto">
          <a:xfrm>
            <a:off x="2305050" y="440055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/>
              <a:t>T</a:t>
            </a:r>
            <a:endParaRPr lang="es-ES" altLang="es-ES"/>
          </a:p>
        </p:txBody>
      </p:sp>
      <p:graphicFrame>
        <p:nvGraphicFramePr>
          <p:cNvPr id="15380" name="Object 68"/>
          <p:cNvGraphicFramePr>
            <a:graphicFrameLocks noChangeAspect="1"/>
          </p:cNvGraphicFramePr>
          <p:nvPr/>
        </p:nvGraphicFramePr>
        <p:xfrm>
          <a:off x="6408738" y="4833938"/>
          <a:ext cx="1079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cuación" r:id="rId4" imgW="431613" imgH="393529" progId="Equation.3">
                  <p:embed/>
                </p:oleObj>
              </mc:Choice>
              <mc:Fallback>
                <p:oleObj name="Ecuación" r:id="rId4" imgW="431613" imgH="393529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4833938"/>
                        <a:ext cx="1079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81470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Otras señales</a:t>
            </a:r>
            <a:r>
              <a:rPr lang="es-ES_tradnl" altLang="es-ES" sz="2800" smtClean="0"/>
              <a:t>: </a:t>
            </a:r>
          </a:p>
          <a:p>
            <a:pPr algn="just"/>
            <a:endParaRPr lang="es-ES_tradnl" altLang="es-ES" sz="2800" smtClean="0"/>
          </a:p>
          <a:p>
            <a:pPr algn="just"/>
            <a:r>
              <a:rPr lang="es-ES_tradnl" altLang="es-ES" sz="2000" smtClean="0"/>
              <a:t>Interrupciones externas. Permiten que la CPU atienda a los dispositivos externos en el momento en que estos lo solicitan. (INTR, INTA, NMI, etc)</a:t>
            </a:r>
          </a:p>
          <a:p>
            <a:pPr algn="just"/>
            <a:r>
              <a:rPr lang="es-ES_tradnl" altLang="es-ES" sz="2000" smtClean="0"/>
              <a:t>Control de DMA. Permiten que otros procesadores hagan uso de los buses, memoria y E/S. (DMAR, DMAA, HOLD, etc)</a:t>
            </a:r>
          </a:p>
          <a:p>
            <a:pPr algn="just"/>
            <a:r>
              <a:rPr lang="es-ES_tradnl" altLang="es-ES" sz="2000" smtClean="0"/>
              <a:t>Parada de la CPU. Permiten que la CPU detenga su funcionamiento por causas externas (HALT)</a:t>
            </a:r>
          </a:p>
          <a:p>
            <a:pPr algn="just"/>
            <a:r>
              <a:rPr lang="es-ES_tradnl" altLang="es-ES" sz="2000" smtClean="0"/>
              <a:t>Reinicio. Permite cargar el contenido de los registros con los valores iniciales e comenzar todo el proceso interno de la CPU. (RESET)</a:t>
            </a:r>
          </a:p>
          <a:p>
            <a:pPr algn="just"/>
            <a:r>
              <a:rPr lang="es-ES_tradnl" altLang="es-ES" sz="2000" smtClean="0"/>
              <a:t>Otras muchas dependiendo de cada CPU.</a:t>
            </a:r>
          </a:p>
          <a:p>
            <a:pPr algn="just"/>
            <a:endParaRPr lang="es-ES_tradnl" altLang="es-ES" sz="20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Comunicación externa. Otras señales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91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81470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Lenguaje de transferencia de registro</a:t>
            </a:r>
            <a:r>
              <a:rPr lang="es-ES_tradnl" altLang="es-ES" sz="2800" smtClean="0"/>
              <a:t> </a:t>
            </a:r>
          </a:p>
          <a:p>
            <a:pPr algn="just"/>
            <a:r>
              <a:rPr lang="es-ES_tradnl" altLang="es-ES" sz="2000" smtClean="0"/>
              <a:t>Especifica lo que sucede dentro de la CPU por medio de las transferencias</a:t>
            </a:r>
          </a:p>
          <a:p>
            <a:pPr lvl="1" algn="just"/>
            <a:r>
              <a:rPr lang="es-ES_tradnl" altLang="es-ES" sz="1800" smtClean="0"/>
              <a:t>Operaciones de transferencia MAR </a:t>
            </a:r>
            <a:r>
              <a:rPr lang="es-ES_tradnl" altLang="es-ES" sz="1800" smtClean="0">
                <a:sym typeface="Wingdings" panose="05000000000000000000" pitchFamily="2" charset="2"/>
              </a:rPr>
              <a:t> PC</a:t>
            </a:r>
          </a:p>
          <a:p>
            <a:pPr lvl="1" algn="just"/>
            <a:r>
              <a:rPr lang="es-ES_tradnl" altLang="es-ES" sz="1800" smtClean="0">
                <a:sym typeface="Wingdings" panose="05000000000000000000" pitchFamily="2" charset="2"/>
              </a:rPr>
              <a:t>Operaciones de proceso </a:t>
            </a:r>
            <a:r>
              <a:rPr lang="es-ES_tradnl" altLang="es-ES" sz="1800" smtClean="0"/>
              <a:t>R1 </a:t>
            </a:r>
            <a:r>
              <a:rPr lang="es-ES_tradnl" altLang="es-ES" sz="1800" smtClean="0">
                <a:sym typeface="Wingdings" panose="05000000000000000000" pitchFamily="2" charset="2"/>
              </a:rPr>
              <a:t> R2 + RT1</a:t>
            </a:r>
          </a:p>
          <a:p>
            <a:pPr algn="just"/>
            <a:r>
              <a:rPr lang="es-ES_tradnl" altLang="es-ES" sz="2000" smtClean="0">
                <a:sym typeface="Wingdings" panose="05000000000000000000" pitchFamily="2" charset="2"/>
              </a:rPr>
              <a:t>Para que cada operación se realice hace falta activar una serie de señales de control:</a:t>
            </a:r>
          </a:p>
          <a:p>
            <a:pPr algn="just"/>
            <a:endParaRPr lang="es-ES_tradnl" altLang="es-ES" sz="2000" smtClean="0">
              <a:sym typeface="Wingdings" panose="05000000000000000000" pitchFamily="2" charset="2"/>
            </a:endParaRPr>
          </a:p>
          <a:p>
            <a:pPr algn="just"/>
            <a:r>
              <a:rPr lang="es-ES_tradnl" altLang="es-ES" sz="2000" smtClean="0"/>
              <a:t>MAR </a:t>
            </a:r>
            <a:r>
              <a:rPr lang="es-ES_tradnl" altLang="es-ES" sz="2000" smtClean="0">
                <a:sym typeface="Wingdings" panose="05000000000000000000" pitchFamily="2" charset="2"/>
              </a:rPr>
              <a:t> PC		</a:t>
            </a:r>
            <a:r>
              <a:rPr lang="es-ES_tradnl" altLang="es-ES" sz="20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2000" smtClean="0">
                <a:sym typeface="Wingdings" panose="05000000000000000000" pitchFamily="2" charset="2"/>
              </a:rPr>
              <a:t>	</a:t>
            </a:r>
            <a:r>
              <a:rPr lang="es-ES_tradnl" altLang="es-ES" sz="1600" smtClean="0">
                <a:sym typeface="Wingdings" panose="05000000000000000000" pitchFamily="2" charset="2"/>
              </a:rPr>
              <a:t>T4, C1</a:t>
            </a:r>
          </a:p>
          <a:p>
            <a:r>
              <a:rPr lang="es-ES_tradnl" altLang="es-ES" sz="2000" smtClean="0"/>
              <a:t>R1 </a:t>
            </a:r>
            <a:r>
              <a:rPr lang="es-ES_tradnl" altLang="es-ES" sz="2000" smtClean="0">
                <a:sym typeface="Wingdings" panose="05000000000000000000" pitchFamily="2" charset="2"/>
              </a:rPr>
              <a:t> R2 + RT1</a:t>
            </a:r>
            <a:r>
              <a:rPr lang="es-ES_tradnl" altLang="es-ES" sz="1000" smtClean="0">
                <a:sym typeface="Wingdings" panose="05000000000000000000" pitchFamily="2" charset="2"/>
              </a:rPr>
              <a:t> 	 </a:t>
            </a:r>
            <a:r>
              <a:rPr lang="es-ES_tradnl" altLang="es-ES" sz="20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1000" smtClean="0">
                <a:sym typeface="Wingdings" panose="05000000000000000000" pitchFamily="2" charset="2"/>
              </a:rPr>
              <a:t> 	</a:t>
            </a:r>
            <a:r>
              <a:rPr lang="es-ES_tradnl" altLang="es-ES" sz="1600" smtClean="0">
                <a:sym typeface="Wingdings" panose="05000000000000000000" pitchFamily="2" charset="2"/>
              </a:rPr>
              <a:t>RB = 00010 (R2)</a:t>
            </a:r>
          </a:p>
          <a:p>
            <a:pPr>
              <a:buFont typeface="Arial" panose="020B0604020202020204" pitchFamily="34" charset="0"/>
              <a:buNone/>
            </a:pPr>
            <a:r>
              <a:rPr lang="es-ES_tradnl" altLang="es-ES" sz="1600" smtClean="0">
                <a:sym typeface="Wingdings" panose="05000000000000000000" pitchFamily="2" charset="2"/>
              </a:rPr>
              <a:t>					MA = 1</a:t>
            </a:r>
          </a:p>
          <a:p>
            <a:pPr>
              <a:buFont typeface="Arial" panose="020B0604020202020204" pitchFamily="34" charset="0"/>
              <a:buNone/>
            </a:pPr>
            <a:r>
              <a:rPr lang="es-ES_tradnl" altLang="es-ES" sz="1600" smtClean="0">
                <a:sym typeface="Wingdings" panose="05000000000000000000" pitchFamily="2" charset="2"/>
              </a:rPr>
              <a:t>					MB = 0</a:t>
            </a:r>
          </a:p>
          <a:p>
            <a:pPr>
              <a:buFont typeface="Arial" panose="020B0604020202020204" pitchFamily="34" charset="0"/>
              <a:buNone/>
            </a:pPr>
            <a:r>
              <a:rPr lang="es-ES_tradnl" altLang="es-ES" sz="1600" smtClean="0">
                <a:sym typeface="Wingdings" panose="05000000000000000000" pitchFamily="2" charset="2"/>
              </a:rPr>
              <a:t>					Cod Op. = SUMA</a:t>
            </a:r>
          </a:p>
          <a:p>
            <a:pPr>
              <a:buFont typeface="Arial" panose="020B0604020202020204" pitchFamily="34" charset="0"/>
              <a:buNone/>
            </a:pPr>
            <a:r>
              <a:rPr lang="es-ES_tradnl" altLang="es-ES" sz="1600" smtClean="0">
                <a:sym typeface="Wingdings" panose="05000000000000000000" pitchFamily="2" charset="2"/>
              </a:rPr>
              <a:t>					T5</a:t>
            </a:r>
          </a:p>
          <a:p>
            <a:pPr>
              <a:buFont typeface="Arial" panose="020B0604020202020204" pitchFamily="34" charset="0"/>
              <a:buNone/>
            </a:pPr>
            <a:r>
              <a:rPr lang="es-ES_tradnl" altLang="es-ES" sz="1600" smtClean="0">
                <a:sym typeface="Wingdings" panose="05000000000000000000" pitchFamily="2" charset="2"/>
              </a:rPr>
              <a:t>					RC 00001 (R1)</a:t>
            </a:r>
          </a:p>
          <a:p>
            <a:pPr>
              <a:buFont typeface="Arial" panose="020B0604020202020204" pitchFamily="34" charset="0"/>
              <a:buNone/>
            </a:pPr>
            <a:r>
              <a:rPr lang="es-ES_tradnl" altLang="es-ES" sz="1600" smtClean="0">
                <a:sym typeface="Wingdings" panose="05000000000000000000" pitchFamily="2" charset="2"/>
              </a:rPr>
              <a:t>					SC</a:t>
            </a:r>
            <a:endParaRPr lang="es-ES_tradnl" altLang="es-ES" sz="20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instrucciones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5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Fases de ejecución de instrucciones</a:t>
            </a:r>
            <a:r>
              <a:rPr lang="es-ES_tradnl" altLang="es-ES" sz="2800" smtClean="0"/>
              <a:t>: </a:t>
            </a:r>
          </a:p>
          <a:p>
            <a:pPr algn="just">
              <a:buFont typeface="Arial" panose="020B0604020202020204" pitchFamily="34" charset="0"/>
              <a:buNone/>
            </a:pPr>
            <a:endParaRPr lang="es-ES_tradnl" altLang="es-ES" sz="2000" smtClean="0"/>
          </a:p>
          <a:p>
            <a:pPr algn="just"/>
            <a:r>
              <a:rPr lang="es-ES_tradnl" altLang="es-ES" sz="2000" smtClean="0">
                <a:solidFill>
                  <a:schemeClr val="tx2"/>
                </a:solidFill>
              </a:rPr>
              <a:t>Lectura de la Instrucción desde memoria</a:t>
            </a:r>
          </a:p>
          <a:p>
            <a:pPr lvl="1"/>
            <a:r>
              <a:rPr lang="es-ES" altLang="es-ES" sz="1800" smtClean="0"/>
              <a:t>Leer la instrucción almacenada en la dirección de memoria indicada por PC y llevarla a RI.</a:t>
            </a:r>
          </a:p>
          <a:p>
            <a:pPr lvl="1"/>
            <a:r>
              <a:rPr lang="es-ES" altLang="es-ES" sz="1800" smtClean="0"/>
              <a:t> Incremento del PC</a:t>
            </a:r>
            <a:endParaRPr lang="es-ES_tradnl" altLang="es-ES" sz="1800" smtClean="0"/>
          </a:p>
          <a:p>
            <a:pPr algn="just"/>
            <a:r>
              <a:rPr lang="es-ES_tradnl" altLang="es-ES" sz="2000" smtClean="0">
                <a:solidFill>
                  <a:schemeClr val="tx2"/>
                </a:solidFill>
              </a:rPr>
              <a:t>Decodificación: </a:t>
            </a:r>
            <a:r>
              <a:rPr lang="es-ES" altLang="es-ES" sz="2000" smtClean="0">
                <a:solidFill>
                  <a:schemeClr val="tx2"/>
                </a:solidFill>
              </a:rPr>
              <a:t>Análisis de la instrucción en RI para determinar:</a:t>
            </a:r>
          </a:p>
          <a:p>
            <a:pPr lvl="1" algn="just"/>
            <a:r>
              <a:rPr lang="es-ES" altLang="es-ES" sz="1800" smtClean="0"/>
              <a:t>La operación a realizar.</a:t>
            </a:r>
          </a:p>
          <a:p>
            <a:pPr lvl="1" algn="just"/>
            <a:r>
              <a:rPr lang="es-ES" altLang="es-ES" sz="1800" smtClean="0"/>
              <a:t>Direccionamiento a aplicar.</a:t>
            </a:r>
          </a:p>
          <a:p>
            <a:pPr lvl="1" algn="just"/>
            <a:r>
              <a:rPr lang="es-ES" altLang="es-ES" sz="1800" smtClean="0"/>
              <a:t>Señales de control a activar</a:t>
            </a:r>
            <a:endParaRPr lang="es-ES_tradnl" altLang="es-ES" sz="1800" smtClean="0"/>
          </a:p>
          <a:p>
            <a:pPr algn="just"/>
            <a:r>
              <a:rPr lang="es-ES_tradnl" altLang="es-ES" sz="2000" smtClean="0">
                <a:solidFill>
                  <a:schemeClr val="tx2"/>
                </a:solidFill>
              </a:rPr>
              <a:t>Ejecución</a:t>
            </a:r>
          </a:p>
          <a:p>
            <a:pPr lvl="1" algn="just"/>
            <a:r>
              <a:rPr lang="es-ES" altLang="es-ES" sz="1800" smtClean="0"/>
              <a:t>Generación de las señales de control en cada ciclo de reloj.</a:t>
            </a:r>
            <a:endParaRPr lang="es-ES_tradnl" altLang="es-ES" sz="1800" smtClean="0"/>
          </a:p>
          <a:p>
            <a:pPr algn="just"/>
            <a:endParaRPr lang="es-ES_tradnl" altLang="es-ES" sz="2000" smtClean="0"/>
          </a:p>
          <a:p>
            <a:pPr algn="just"/>
            <a:endParaRPr lang="es-ES_tradnl" altLang="es-ES" sz="20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instrucciones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Lectura de la instrucción</a:t>
            </a:r>
            <a:endParaRPr lang="es-ES_tradnl" altLang="es-ES" sz="2800" smtClean="0"/>
          </a:p>
          <a:p>
            <a:pPr algn="just">
              <a:buFont typeface="Arial" panose="020B0604020202020204" pitchFamily="34" charset="0"/>
              <a:buNone/>
            </a:pPr>
            <a:endParaRPr lang="es-ES_tradnl" altLang="es-ES" sz="2000" smtClean="0"/>
          </a:p>
          <a:p>
            <a:pPr algn="just"/>
            <a:r>
              <a:rPr lang="es-ES_tradnl" altLang="es-ES" sz="2000" smtClean="0"/>
              <a:t>Se ha de generar una secuencia de señales de control (C1 a C4) que posibiliten buscar el código de instrucción en memoria, su carga en RI y la preparación de PC para el ciclo de instrucción siguiente:</a:t>
            </a:r>
          </a:p>
          <a:p>
            <a:pPr algn="just"/>
            <a:endParaRPr lang="es-ES_tradnl" altLang="es-ES" sz="2000" smtClean="0"/>
          </a:p>
          <a:p>
            <a:pPr lvl="1" algn="just"/>
            <a:r>
              <a:rPr lang="es-ES_tradnl" altLang="es-ES" sz="1800" smtClean="0"/>
              <a:t>C1: MAR </a:t>
            </a:r>
            <a:r>
              <a:rPr lang="es-ES_tradnl" altLang="es-ES" sz="1800" smtClean="0">
                <a:sym typeface="Wingdings" panose="05000000000000000000" pitchFamily="2" charset="2"/>
              </a:rPr>
              <a:t></a:t>
            </a:r>
            <a:r>
              <a:rPr lang="es-ES_tradnl" altLang="es-ES" sz="1800" smtClean="0"/>
              <a:t> PC </a:t>
            </a:r>
          </a:p>
          <a:p>
            <a:pPr lvl="1" algn="just"/>
            <a:r>
              <a:rPr lang="es-ES_tradnl" altLang="es-ES" sz="1800" smtClean="0">
                <a:solidFill>
                  <a:schemeClr val="tx2"/>
                </a:solidFill>
              </a:rPr>
              <a:t>C2: PC </a:t>
            </a:r>
            <a:r>
              <a:rPr lang="es-ES_tradnl" altLang="es-ES" sz="1800" smtClean="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es-ES_tradnl" altLang="es-ES" sz="1800" smtClean="0">
                <a:solidFill>
                  <a:schemeClr val="tx2"/>
                </a:solidFill>
              </a:rPr>
              <a:t> PC + 4</a:t>
            </a:r>
          </a:p>
          <a:p>
            <a:pPr lvl="1" algn="just"/>
            <a:r>
              <a:rPr lang="es-ES_tradnl" altLang="es-ES" sz="1800" smtClean="0">
                <a:solidFill>
                  <a:schemeClr val="tx2"/>
                </a:solidFill>
              </a:rPr>
              <a:t>C3: MBR </a:t>
            </a:r>
            <a:r>
              <a:rPr lang="es-ES_tradnl" altLang="es-ES" sz="1800" smtClean="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es-ES_tradnl" altLang="es-ES" sz="1800" smtClean="0">
                <a:solidFill>
                  <a:schemeClr val="tx2"/>
                </a:solidFill>
              </a:rPr>
              <a:t> MP</a:t>
            </a:r>
          </a:p>
          <a:p>
            <a:pPr lvl="1" algn="just"/>
            <a:r>
              <a:rPr lang="es-ES_tradnl" altLang="es-ES" sz="1800" smtClean="0"/>
              <a:t>C4: RI </a:t>
            </a:r>
            <a:r>
              <a:rPr lang="es-ES_tradnl" altLang="es-ES" sz="1800" smtClean="0">
                <a:sym typeface="Wingdings" panose="05000000000000000000" pitchFamily="2" charset="2"/>
              </a:rPr>
              <a:t></a:t>
            </a:r>
            <a:r>
              <a:rPr lang="es-ES_tradnl" altLang="es-ES" sz="1800" smtClean="0"/>
              <a:t> MBR</a:t>
            </a:r>
          </a:p>
          <a:p>
            <a:pPr lvl="1" algn="just"/>
            <a:endParaRPr lang="es-ES_tradnl" altLang="es-ES" sz="1800" smtClean="0"/>
          </a:p>
          <a:p>
            <a:pPr algn="just"/>
            <a:r>
              <a:rPr lang="es-ES_tradnl" altLang="es-ES" sz="2000" smtClean="0"/>
              <a:t>C2 y C3 pueden realizarse de forma simultánea, ahorrándose un ciclo de  reloj en su ejecución.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5613" y="177800"/>
            <a:ext cx="8229599" cy="634083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instrucciones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3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319588" y="3629025"/>
            <a:ext cx="4032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s-ES_tradnl" altLang="es-ES"/>
              <a:t>C1: MAR </a:t>
            </a:r>
            <a:r>
              <a:rPr lang="es-ES_tradnl" altLang="es-ES">
                <a:sym typeface="Wingdings" panose="05000000000000000000" pitchFamily="2" charset="2"/>
              </a:rPr>
              <a:t></a:t>
            </a:r>
            <a:r>
              <a:rPr lang="es-ES_tradnl" altLang="es-ES"/>
              <a:t> PC </a:t>
            </a:r>
          </a:p>
          <a:p>
            <a:pPr lvl="1" eaLnBrk="1" hangingPunct="1"/>
            <a:r>
              <a:rPr lang="es-ES_tradnl" altLang="es-ES">
                <a:solidFill>
                  <a:schemeClr val="tx2"/>
                </a:solidFill>
              </a:rPr>
              <a:t>C2: PC </a:t>
            </a:r>
            <a:r>
              <a:rPr lang="es-ES_tradnl" altLang="es-ES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es-ES_tradnl" altLang="es-ES">
                <a:solidFill>
                  <a:schemeClr val="tx2"/>
                </a:solidFill>
              </a:rPr>
              <a:t> PC + 4 | MBR </a:t>
            </a:r>
            <a:r>
              <a:rPr lang="es-ES_tradnl" altLang="es-ES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es-ES_tradnl" altLang="es-ES">
                <a:solidFill>
                  <a:schemeClr val="tx2"/>
                </a:solidFill>
              </a:rPr>
              <a:t> MP</a:t>
            </a:r>
          </a:p>
          <a:p>
            <a:pPr lvl="1" eaLnBrk="1" hangingPunct="1"/>
            <a:r>
              <a:rPr lang="es-ES_tradnl" altLang="es-ES"/>
              <a:t>C3: RI </a:t>
            </a:r>
            <a:r>
              <a:rPr lang="es-ES_tradnl" altLang="es-ES">
                <a:sym typeface="Wingdings" panose="05000000000000000000" pitchFamily="2" charset="2"/>
              </a:rPr>
              <a:t></a:t>
            </a:r>
            <a:r>
              <a:rPr lang="es-ES_tradnl" altLang="es-ES"/>
              <a:t> MBR</a:t>
            </a:r>
            <a:endParaRPr lang="es-ES" altLang="es-ES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3276600" y="3789363"/>
            <a:ext cx="792163" cy="612775"/>
          </a:xfrm>
          <a:prstGeom prst="rightArrow">
            <a:avLst>
              <a:gd name="adj1" fmla="val 50000"/>
              <a:gd name="adj2" fmla="val 32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una instrucción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6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1727200" y="2600325"/>
            <a:ext cx="6948488" cy="360363"/>
            <a:chOff x="1020" y="1638"/>
            <a:chExt cx="3810" cy="227"/>
          </a:xfrm>
        </p:grpSpPr>
        <p:sp>
          <p:nvSpPr>
            <p:cNvPr id="20667" name="Line 9"/>
            <p:cNvSpPr>
              <a:spLocks noChangeShapeType="1"/>
            </p:cNvSpPr>
            <p:nvPr/>
          </p:nvSpPr>
          <p:spPr bwMode="auto">
            <a:xfrm>
              <a:off x="1020" y="1638"/>
              <a:ext cx="3810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68" name="Line 10"/>
            <p:cNvSpPr>
              <a:spLocks noChangeShapeType="1"/>
            </p:cNvSpPr>
            <p:nvPr/>
          </p:nvSpPr>
          <p:spPr bwMode="auto">
            <a:xfrm>
              <a:off x="1020" y="1752"/>
              <a:ext cx="3810" cy="0"/>
            </a:xfrm>
            <a:prstGeom prst="line">
              <a:avLst/>
            </a:prstGeom>
            <a:noFill/>
            <a:ln w="63500">
              <a:solidFill>
                <a:srgbClr val="3366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69" name="Line 11"/>
            <p:cNvSpPr>
              <a:spLocks noChangeShapeType="1"/>
            </p:cNvSpPr>
            <p:nvPr/>
          </p:nvSpPr>
          <p:spPr bwMode="auto">
            <a:xfrm>
              <a:off x="1020" y="1865"/>
              <a:ext cx="3810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489" name="Text Box 12"/>
          <p:cNvSpPr txBox="1">
            <a:spLocks noChangeArrowheads="1"/>
          </p:cNvSpPr>
          <p:nvPr/>
        </p:nvSpPr>
        <p:spPr bwMode="auto">
          <a:xfrm>
            <a:off x="503238" y="2282825"/>
            <a:ext cx="1512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/>
              <a:t>Buses de</a:t>
            </a:r>
            <a:br>
              <a:rPr lang="es-ES_tradnl" altLang="es-ES" sz="1200"/>
            </a:br>
            <a:r>
              <a:rPr lang="es-ES_tradnl" altLang="es-ES" sz="1200" b="1">
                <a:solidFill>
                  <a:srgbClr val="800000"/>
                </a:solidFill>
              </a:rPr>
              <a:t>Direcciones</a:t>
            </a:r>
            <a:r>
              <a:rPr lang="es-ES_tradnl" altLang="es-ES" sz="1200">
                <a:solidFill>
                  <a:srgbClr val="800000"/>
                </a:solidFill>
              </a:rPr>
              <a:t/>
            </a:r>
            <a:br>
              <a:rPr lang="es-ES_tradnl" altLang="es-ES" sz="1200">
                <a:solidFill>
                  <a:srgbClr val="800000"/>
                </a:solidFill>
              </a:rPr>
            </a:br>
            <a:r>
              <a:rPr lang="es-ES_tradnl" altLang="es-ES" sz="1200" b="1">
                <a:solidFill>
                  <a:schemeClr val="accent1"/>
                </a:solidFill>
              </a:rPr>
              <a:t>Datos</a:t>
            </a:r>
            <a:br>
              <a:rPr lang="es-ES_tradnl" altLang="es-ES" sz="1200" b="1">
                <a:solidFill>
                  <a:schemeClr val="accent1"/>
                </a:solidFill>
              </a:rPr>
            </a:br>
            <a:r>
              <a:rPr lang="es-ES_tradnl" altLang="es-ES" sz="1200" b="1">
                <a:solidFill>
                  <a:srgbClr val="009900"/>
                </a:solidFill>
              </a:rPr>
              <a:t>Control</a:t>
            </a:r>
            <a:endParaRPr lang="es-ES" altLang="es-ES" sz="1200" b="1">
              <a:solidFill>
                <a:srgbClr val="009900"/>
              </a:solidFill>
            </a:endParaRPr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 flipH="1" flipV="1">
            <a:off x="3455988" y="1592263"/>
            <a:ext cx="4318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1" name="Line 14"/>
          <p:cNvSpPr>
            <a:spLocks noChangeShapeType="1"/>
          </p:cNvSpPr>
          <p:nvPr/>
        </p:nvSpPr>
        <p:spPr bwMode="auto">
          <a:xfrm flipH="1" flipV="1">
            <a:off x="3455988" y="1736725"/>
            <a:ext cx="287337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2" name="Line 15"/>
          <p:cNvSpPr>
            <a:spLocks noChangeShapeType="1"/>
          </p:cNvSpPr>
          <p:nvPr/>
        </p:nvSpPr>
        <p:spPr bwMode="auto">
          <a:xfrm>
            <a:off x="3887788" y="1592263"/>
            <a:ext cx="0" cy="13684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3" name="Line 16"/>
          <p:cNvSpPr>
            <a:spLocks noChangeShapeType="1"/>
          </p:cNvSpPr>
          <p:nvPr/>
        </p:nvSpPr>
        <p:spPr bwMode="auto">
          <a:xfrm>
            <a:off x="3743325" y="1736725"/>
            <a:ext cx="0" cy="12239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4" name="Text Box 17"/>
          <p:cNvSpPr txBox="1">
            <a:spLocks noChangeArrowheads="1"/>
          </p:cNvSpPr>
          <p:nvPr/>
        </p:nvSpPr>
        <p:spPr bwMode="auto">
          <a:xfrm>
            <a:off x="3455988" y="1376363"/>
            <a:ext cx="2873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1000"/>
              <a:t>L</a:t>
            </a:r>
            <a:br>
              <a:rPr lang="es-ES_tradnl" altLang="es-ES" sz="1000"/>
            </a:br>
            <a:endParaRPr lang="es-ES_tradnl" altLang="es-ES" sz="1000"/>
          </a:p>
          <a:p>
            <a:pPr eaLnBrk="1" hangingPunct="1">
              <a:spcBef>
                <a:spcPct val="50000"/>
              </a:spcBef>
            </a:pPr>
            <a:r>
              <a:rPr lang="es-ES_tradnl" altLang="es-ES" sz="1000"/>
              <a:t>E</a:t>
            </a:r>
            <a:endParaRPr lang="es-ES" altLang="es-ES" sz="1000"/>
          </a:p>
        </p:txBody>
      </p:sp>
      <p:sp>
        <p:nvSpPr>
          <p:cNvPr id="20495" name="AutoShape 18"/>
          <p:cNvSpPr>
            <a:spLocks noChangeArrowheads="1"/>
          </p:cNvSpPr>
          <p:nvPr/>
        </p:nvSpPr>
        <p:spPr bwMode="auto">
          <a:xfrm>
            <a:off x="6083300" y="3429000"/>
            <a:ext cx="1295400" cy="684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Unidad</a:t>
            </a:r>
          </a:p>
          <a:p>
            <a:pPr algn="ctr" eaLnBrk="1" hangingPunct="1"/>
            <a:r>
              <a:rPr lang="es-ES_tradnl" altLang="es-ES" sz="1400"/>
              <a:t>de control</a:t>
            </a:r>
            <a:endParaRPr lang="es-ES" altLang="es-ES" sz="1400"/>
          </a:p>
        </p:txBody>
      </p:sp>
      <p:sp>
        <p:nvSpPr>
          <p:cNvPr id="20496" name="Line 19"/>
          <p:cNvSpPr>
            <a:spLocks noChangeShapeType="1"/>
          </p:cNvSpPr>
          <p:nvPr/>
        </p:nvSpPr>
        <p:spPr bwMode="auto">
          <a:xfrm flipH="1" flipV="1">
            <a:off x="7380288" y="3716338"/>
            <a:ext cx="53975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7" name="Text Box 20"/>
          <p:cNvSpPr txBox="1">
            <a:spLocks noChangeArrowheads="1"/>
          </p:cNvSpPr>
          <p:nvPr/>
        </p:nvSpPr>
        <p:spPr bwMode="auto">
          <a:xfrm>
            <a:off x="7235825" y="37893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Señales de interrupción</a:t>
            </a:r>
            <a:endParaRPr lang="es-ES" altLang="es-ES" sz="1000"/>
          </a:p>
        </p:txBody>
      </p:sp>
      <p:sp>
        <p:nvSpPr>
          <p:cNvPr id="20498" name="Line 21"/>
          <p:cNvSpPr>
            <a:spLocks noChangeShapeType="1"/>
          </p:cNvSpPr>
          <p:nvPr/>
        </p:nvSpPr>
        <p:spPr bwMode="auto">
          <a:xfrm flipH="1">
            <a:off x="7596188" y="3681413"/>
            <a:ext cx="71437" cy="714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9" name="Line 22"/>
          <p:cNvSpPr>
            <a:spLocks noChangeShapeType="1"/>
          </p:cNvSpPr>
          <p:nvPr/>
        </p:nvSpPr>
        <p:spPr bwMode="auto">
          <a:xfrm flipV="1">
            <a:off x="6227763" y="2960688"/>
            <a:ext cx="0" cy="468312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0" name="Line 23"/>
          <p:cNvSpPr>
            <a:spLocks noChangeShapeType="1"/>
          </p:cNvSpPr>
          <p:nvPr/>
        </p:nvSpPr>
        <p:spPr bwMode="auto">
          <a:xfrm flipH="1">
            <a:off x="6154738" y="3141663"/>
            <a:ext cx="144462" cy="714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1" name="Line 24"/>
          <p:cNvSpPr>
            <a:spLocks noChangeShapeType="1"/>
          </p:cNvSpPr>
          <p:nvPr/>
        </p:nvSpPr>
        <p:spPr bwMode="auto">
          <a:xfrm flipH="1" flipV="1">
            <a:off x="63706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2" name="Line 25"/>
          <p:cNvSpPr>
            <a:spLocks noChangeShapeType="1"/>
          </p:cNvSpPr>
          <p:nvPr/>
        </p:nvSpPr>
        <p:spPr bwMode="auto">
          <a:xfrm flipH="1" flipV="1">
            <a:off x="644366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3" name="Line 26"/>
          <p:cNvSpPr>
            <a:spLocks noChangeShapeType="1"/>
          </p:cNvSpPr>
          <p:nvPr/>
        </p:nvSpPr>
        <p:spPr bwMode="auto">
          <a:xfrm flipH="1" flipV="1">
            <a:off x="65151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4" name="Line 27"/>
          <p:cNvSpPr>
            <a:spLocks noChangeShapeType="1"/>
          </p:cNvSpPr>
          <p:nvPr/>
        </p:nvSpPr>
        <p:spPr bwMode="auto">
          <a:xfrm flipH="1" flipV="1">
            <a:off x="658812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5" name="Line 28"/>
          <p:cNvSpPr>
            <a:spLocks noChangeShapeType="1"/>
          </p:cNvSpPr>
          <p:nvPr/>
        </p:nvSpPr>
        <p:spPr bwMode="auto">
          <a:xfrm flipH="1" flipV="1">
            <a:off x="665797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6" name="Line 29"/>
          <p:cNvSpPr>
            <a:spLocks noChangeShapeType="1"/>
          </p:cNvSpPr>
          <p:nvPr/>
        </p:nvSpPr>
        <p:spPr bwMode="auto">
          <a:xfrm flipH="1" flipV="1">
            <a:off x="67310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7" name="Line 30"/>
          <p:cNvSpPr>
            <a:spLocks noChangeShapeType="1"/>
          </p:cNvSpPr>
          <p:nvPr/>
        </p:nvSpPr>
        <p:spPr bwMode="auto">
          <a:xfrm flipH="1" flipV="1">
            <a:off x="68024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8" name="Line 31"/>
          <p:cNvSpPr>
            <a:spLocks noChangeShapeType="1"/>
          </p:cNvSpPr>
          <p:nvPr/>
        </p:nvSpPr>
        <p:spPr bwMode="auto">
          <a:xfrm flipH="1" flipV="1">
            <a:off x="687546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9" name="Line 32"/>
          <p:cNvSpPr>
            <a:spLocks noChangeShapeType="1"/>
          </p:cNvSpPr>
          <p:nvPr/>
        </p:nvSpPr>
        <p:spPr bwMode="auto">
          <a:xfrm flipH="1" flipV="1">
            <a:off x="694531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0" name="Line 33"/>
          <p:cNvSpPr>
            <a:spLocks noChangeShapeType="1"/>
          </p:cNvSpPr>
          <p:nvPr/>
        </p:nvSpPr>
        <p:spPr bwMode="auto">
          <a:xfrm flipH="1" flipV="1">
            <a:off x="70183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1" name="Line 34"/>
          <p:cNvSpPr>
            <a:spLocks noChangeShapeType="1"/>
          </p:cNvSpPr>
          <p:nvPr/>
        </p:nvSpPr>
        <p:spPr bwMode="auto">
          <a:xfrm flipH="1" flipV="1">
            <a:off x="708977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2" name="Line 35"/>
          <p:cNvSpPr>
            <a:spLocks noChangeShapeType="1"/>
          </p:cNvSpPr>
          <p:nvPr/>
        </p:nvSpPr>
        <p:spPr bwMode="auto">
          <a:xfrm flipH="1" flipV="1">
            <a:off x="71628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3" name="Rectangle 36"/>
          <p:cNvSpPr>
            <a:spLocks noChangeArrowheads="1"/>
          </p:cNvSpPr>
          <p:nvPr/>
        </p:nvSpPr>
        <p:spPr bwMode="auto">
          <a:xfrm>
            <a:off x="5183188" y="375285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RI</a:t>
            </a:r>
            <a:endParaRPr lang="es-ES" altLang="es-ES" sz="900"/>
          </a:p>
        </p:txBody>
      </p:sp>
      <p:sp>
        <p:nvSpPr>
          <p:cNvPr id="20514" name="Line 37"/>
          <p:cNvSpPr>
            <a:spLocks noChangeShapeType="1"/>
          </p:cNvSpPr>
          <p:nvPr/>
        </p:nvSpPr>
        <p:spPr bwMode="auto">
          <a:xfrm flipV="1">
            <a:off x="2770188" y="1952625"/>
            <a:ext cx="0" cy="64770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5" name="Line 38"/>
          <p:cNvSpPr>
            <a:spLocks noChangeShapeType="1"/>
          </p:cNvSpPr>
          <p:nvPr/>
        </p:nvSpPr>
        <p:spPr bwMode="auto">
          <a:xfrm flipV="1">
            <a:off x="2555875" y="1952625"/>
            <a:ext cx="0" cy="82867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6" name="Line 39"/>
          <p:cNvSpPr>
            <a:spLocks noChangeShapeType="1"/>
          </p:cNvSpPr>
          <p:nvPr/>
        </p:nvSpPr>
        <p:spPr bwMode="auto">
          <a:xfrm>
            <a:off x="5507038" y="36449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7" name="Line 40"/>
          <p:cNvSpPr>
            <a:spLocks noChangeShapeType="1"/>
          </p:cNvSpPr>
          <p:nvPr/>
        </p:nvSpPr>
        <p:spPr bwMode="auto">
          <a:xfrm flipV="1">
            <a:off x="5507038" y="3644900"/>
            <a:ext cx="0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8" name="Line 41"/>
          <p:cNvSpPr>
            <a:spLocks noChangeShapeType="1"/>
          </p:cNvSpPr>
          <p:nvPr/>
        </p:nvSpPr>
        <p:spPr bwMode="auto">
          <a:xfrm flipV="1">
            <a:off x="1547813" y="4257675"/>
            <a:ext cx="46799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9" name="Line 42"/>
          <p:cNvSpPr>
            <a:spLocks noChangeShapeType="1"/>
          </p:cNvSpPr>
          <p:nvPr/>
        </p:nvSpPr>
        <p:spPr bwMode="auto">
          <a:xfrm flipV="1">
            <a:off x="554355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20" name="Line 43"/>
          <p:cNvSpPr>
            <a:spLocks noChangeShapeType="1"/>
          </p:cNvSpPr>
          <p:nvPr/>
        </p:nvSpPr>
        <p:spPr bwMode="auto">
          <a:xfrm>
            <a:off x="5291138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21" name="Line 44"/>
          <p:cNvSpPr>
            <a:spLocks noChangeShapeType="1"/>
          </p:cNvSpPr>
          <p:nvPr/>
        </p:nvSpPr>
        <p:spPr bwMode="auto">
          <a:xfrm flipH="1">
            <a:off x="5146675" y="40401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22" name="Text Box 45"/>
          <p:cNvSpPr txBox="1">
            <a:spLocks noChangeArrowheads="1"/>
          </p:cNvSpPr>
          <p:nvPr/>
        </p:nvSpPr>
        <p:spPr bwMode="auto">
          <a:xfrm>
            <a:off x="4967288" y="396875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T8</a:t>
            </a:r>
            <a:endParaRPr lang="es-ES" altLang="es-ES" sz="800" b="1"/>
          </a:p>
        </p:txBody>
      </p:sp>
      <p:sp>
        <p:nvSpPr>
          <p:cNvPr id="20523" name="Rectangle 46"/>
          <p:cNvSpPr>
            <a:spLocks noChangeArrowheads="1"/>
          </p:cNvSpPr>
          <p:nvPr/>
        </p:nvSpPr>
        <p:spPr bwMode="auto">
          <a:xfrm>
            <a:off x="5792788" y="4579938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RE</a:t>
            </a:r>
            <a:endParaRPr lang="es-ES" altLang="es-ES" sz="900"/>
          </a:p>
        </p:txBody>
      </p:sp>
      <p:sp>
        <p:nvSpPr>
          <p:cNvPr id="20524" name="AutoShape 47"/>
          <p:cNvSpPr>
            <a:spLocks noChangeArrowheads="1"/>
          </p:cNvSpPr>
          <p:nvPr/>
        </p:nvSpPr>
        <p:spPr bwMode="auto">
          <a:xfrm flipV="1">
            <a:off x="5254625" y="40052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525" name="Line 48"/>
          <p:cNvSpPr>
            <a:spLocks noChangeShapeType="1"/>
          </p:cNvSpPr>
          <p:nvPr/>
        </p:nvSpPr>
        <p:spPr bwMode="auto">
          <a:xfrm flipH="1" flipV="1">
            <a:off x="6119813" y="425608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26" name="Line 49"/>
          <p:cNvSpPr>
            <a:spLocks noChangeShapeType="1"/>
          </p:cNvSpPr>
          <p:nvPr/>
        </p:nvSpPr>
        <p:spPr bwMode="auto">
          <a:xfrm flipV="1">
            <a:off x="6156325" y="443547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27" name="Text Box 50"/>
          <p:cNvSpPr txBox="1">
            <a:spLocks noChangeArrowheads="1"/>
          </p:cNvSpPr>
          <p:nvPr/>
        </p:nvSpPr>
        <p:spPr bwMode="auto">
          <a:xfrm>
            <a:off x="6154738" y="425608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T7</a:t>
            </a:r>
            <a:endParaRPr lang="es-ES" altLang="es-ES" sz="800" b="1"/>
          </a:p>
        </p:txBody>
      </p:sp>
      <p:sp>
        <p:nvSpPr>
          <p:cNvPr id="20528" name="AutoShape 51"/>
          <p:cNvSpPr>
            <a:spLocks noChangeArrowheads="1"/>
          </p:cNvSpPr>
          <p:nvPr/>
        </p:nvSpPr>
        <p:spPr bwMode="auto">
          <a:xfrm flipH="1">
            <a:off x="6083300" y="4364038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529" name="Line 52"/>
          <p:cNvSpPr>
            <a:spLocks noChangeShapeType="1"/>
          </p:cNvSpPr>
          <p:nvPr/>
        </p:nvSpPr>
        <p:spPr bwMode="auto">
          <a:xfrm flipV="1">
            <a:off x="6372225" y="4113213"/>
            <a:ext cx="0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30" name="Line 53"/>
          <p:cNvSpPr>
            <a:spLocks noChangeShapeType="1"/>
          </p:cNvSpPr>
          <p:nvPr/>
        </p:nvSpPr>
        <p:spPr bwMode="auto">
          <a:xfrm flipH="1">
            <a:off x="6443663" y="46164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31" name="Line 54"/>
          <p:cNvSpPr>
            <a:spLocks noChangeShapeType="1"/>
          </p:cNvSpPr>
          <p:nvPr/>
        </p:nvSpPr>
        <p:spPr bwMode="auto">
          <a:xfrm flipH="1">
            <a:off x="6440488" y="46878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32" name="Text Box 55"/>
          <p:cNvSpPr txBox="1">
            <a:spLocks noChangeArrowheads="1"/>
          </p:cNvSpPr>
          <p:nvPr/>
        </p:nvSpPr>
        <p:spPr bwMode="auto">
          <a:xfrm>
            <a:off x="6546850" y="4495800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C7</a:t>
            </a:r>
            <a:br>
              <a:rPr lang="es-ES_tradnl" altLang="es-ES" sz="800" b="1"/>
            </a:br>
            <a:r>
              <a:rPr lang="es-ES_tradnl" altLang="es-ES" sz="800" b="1"/>
              <a:t>C8</a:t>
            </a:r>
            <a:endParaRPr lang="es-ES" altLang="es-ES" sz="800" b="1"/>
          </a:p>
        </p:txBody>
      </p:sp>
      <p:sp>
        <p:nvSpPr>
          <p:cNvPr id="20533" name="Rectangle 56"/>
          <p:cNvSpPr>
            <a:spLocks noChangeArrowheads="1"/>
          </p:cNvSpPr>
          <p:nvPr/>
        </p:nvSpPr>
        <p:spPr bwMode="auto">
          <a:xfrm>
            <a:off x="1835150" y="3752850"/>
            <a:ext cx="647700" cy="144463"/>
          </a:xfrm>
          <a:prstGeom prst="rect">
            <a:avLst/>
          </a:prstGeom>
          <a:solidFill>
            <a:srgbClr val="FF6600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MAR</a:t>
            </a:r>
            <a:endParaRPr lang="es-ES" altLang="es-ES" sz="900"/>
          </a:p>
        </p:txBody>
      </p:sp>
      <p:sp>
        <p:nvSpPr>
          <p:cNvPr id="20534" name="Rectangle 57"/>
          <p:cNvSpPr>
            <a:spLocks noChangeArrowheads="1"/>
          </p:cNvSpPr>
          <p:nvPr/>
        </p:nvSpPr>
        <p:spPr bwMode="auto">
          <a:xfrm>
            <a:off x="2627313" y="375285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MBR</a:t>
            </a:r>
            <a:endParaRPr lang="es-ES" altLang="es-ES" sz="900"/>
          </a:p>
        </p:txBody>
      </p:sp>
      <p:sp>
        <p:nvSpPr>
          <p:cNvPr id="20535" name="Line 58"/>
          <p:cNvSpPr>
            <a:spLocks noChangeShapeType="1"/>
          </p:cNvSpPr>
          <p:nvPr/>
        </p:nvSpPr>
        <p:spPr bwMode="auto">
          <a:xfrm flipV="1">
            <a:off x="5075238" y="3824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36" name="Text Box 59"/>
          <p:cNvSpPr txBox="1">
            <a:spLocks noChangeArrowheads="1"/>
          </p:cNvSpPr>
          <p:nvPr/>
        </p:nvSpPr>
        <p:spPr bwMode="auto">
          <a:xfrm>
            <a:off x="4895850" y="37195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C7</a:t>
            </a:r>
            <a:endParaRPr lang="es-ES" altLang="es-ES" sz="800" b="1"/>
          </a:p>
        </p:txBody>
      </p:sp>
      <p:sp>
        <p:nvSpPr>
          <p:cNvPr id="20537" name="Line 60"/>
          <p:cNvSpPr>
            <a:spLocks noChangeShapeType="1"/>
          </p:cNvSpPr>
          <p:nvPr/>
        </p:nvSpPr>
        <p:spPr bwMode="auto">
          <a:xfrm flipV="1">
            <a:off x="1727200" y="3824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38" name="Text Box 61"/>
          <p:cNvSpPr txBox="1">
            <a:spLocks noChangeArrowheads="1"/>
          </p:cNvSpPr>
          <p:nvPr/>
        </p:nvSpPr>
        <p:spPr bwMode="auto">
          <a:xfrm>
            <a:off x="1368425" y="3716338"/>
            <a:ext cx="360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rgbClr val="CC0000"/>
                </a:solidFill>
              </a:rPr>
              <a:t>C1</a:t>
            </a:r>
            <a:endParaRPr lang="es-ES" altLang="es-ES" sz="1200" b="1">
              <a:solidFill>
                <a:srgbClr val="CC0000"/>
              </a:solidFill>
            </a:endParaRPr>
          </a:p>
        </p:txBody>
      </p:sp>
      <p:sp>
        <p:nvSpPr>
          <p:cNvPr id="20539" name="Text Box 62"/>
          <p:cNvSpPr txBox="1">
            <a:spLocks noChangeArrowheads="1"/>
          </p:cNvSpPr>
          <p:nvPr/>
        </p:nvSpPr>
        <p:spPr bwMode="auto">
          <a:xfrm>
            <a:off x="3384550" y="3681413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C2</a:t>
            </a:r>
            <a:br>
              <a:rPr lang="es-ES_tradnl" altLang="es-ES" sz="800" b="1"/>
            </a:br>
            <a:r>
              <a:rPr lang="es-ES_tradnl" altLang="es-ES" sz="800" b="1"/>
              <a:t>C3</a:t>
            </a:r>
            <a:endParaRPr lang="es-ES" altLang="es-ES" sz="800" b="1"/>
          </a:p>
        </p:txBody>
      </p:sp>
      <p:sp>
        <p:nvSpPr>
          <p:cNvPr id="20540" name="Line 63"/>
          <p:cNvSpPr>
            <a:spLocks noChangeShapeType="1"/>
          </p:cNvSpPr>
          <p:nvPr/>
        </p:nvSpPr>
        <p:spPr bwMode="auto">
          <a:xfrm flipV="1">
            <a:off x="3275013" y="3789363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41" name="Line 64"/>
          <p:cNvSpPr>
            <a:spLocks noChangeShapeType="1"/>
          </p:cNvSpPr>
          <p:nvPr/>
        </p:nvSpPr>
        <p:spPr bwMode="auto">
          <a:xfrm flipV="1">
            <a:off x="3275013" y="38608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42" name="Line 65"/>
          <p:cNvSpPr>
            <a:spLocks noChangeShapeType="1"/>
          </p:cNvSpPr>
          <p:nvPr/>
        </p:nvSpPr>
        <p:spPr bwMode="auto">
          <a:xfrm flipH="1" flipV="1">
            <a:off x="3095625" y="278130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43" name="Line 66"/>
          <p:cNvSpPr>
            <a:spLocks noChangeShapeType="1"/>
          </p:cNvSpPr>
          <p:nvPr/>
        </p:nvSpPr>
        <p:spPr bwMode="auto">
          <a:xfrm flipV="1">
            <a:off x="3130550" y="33210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44" name="Text Box 67"/>
          <p:cNvSpPr txBox="1">
            <a:spLocks noChangeArrowheads="1"/>
          </p:cNvSpPr>
          <p:nvPr/>
        </p:nvSpPr>
        <p:spPr bwMode="auto">
          <a:xfrm>
            <a:off x="3240088" y="321310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Ta</a:t>
            </a:r>
            <a:endParaRPr lang="es-ES" altLang="es-ES" sz="800" b="1"/>
          </a:p>
        </p:txBody>
      </p:sp>
      <p:sp>
        <p:nvSpPr>
          <p:cNvPr id="20545" name="AutoShape 68"/>
          <p:cNvSpPr>
            <a:spLocks noChangeArrowheads="1"/>
          </p:cNvSpPr>
          <p:nvPr/>
        </p:nvSpPr>
        <p:spPr bwMode="auto">
          <a:xfrm flipH="1">
            <a:off x="3059113" y="3249613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546" name="Line 69"/>
          <p:cNvSpPr>
            <a:spLocks noChangeShapeType="1"/>
          </p:cNvSpPr>
          <p:nvPr/>
        </p:nvSpPr>
        <p:spPr bwMode="auto">
          <a:xfrm>
            <a:off x="2806700" y="278130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47" name="Line 70"/>
          <p:cNvSpPr>
            <a:spLocks noChangeShapeType="1"/>
          </p:cNvSpPr>
          <p:nvPr/>
        </p:nvSpPr>
        <p:spPr bwMode="auto">
          <a:xfrm flipH="1" flipV="1">
            <a:off x="2159000" y="2600325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48" name="Line 71"/>
          <p:cNvSpPr>
            <a:spLocks noChangeShapeType="1"/>
          </p:cNvSpPr>
          <p:nvPr/>
        </p:nvSpPr>
        <p:spPr bwMode="auto">
          <a:xfrm flipV="1">
            <a:off x="2193925" y="33210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49" name="Text Box 72"/>
          <p:cNvSpPr txBox="1">
            <a:spLocks noChangeArrowheads="1"/>
          </p:cNvSpPr>
          <p:nvPr/>
        </p:nvSpPr>
        <p:spPr bwMode="auto">
          <a:xfrm>
            <a:off x="2301875" y="321468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Td</a:t>
            </a:r>
            <a:endParaRPr lang="es-ES" altLang="es-ES" sz="800" b="1"/>
          </a:p>
        </p:txBody>
      </p:sp>
      <p:sp>
        <p:nvSpPr>
          <p:cNvPr id="20550" name="AutoShape 73"/>
          <p:cNvSpPr>
            <a:spLocks noChangeArrowheads="1"/>
          </p:cNvSpPr>
          <p:nvPr/>
        </p:nvSpPr>
        <p:spPr bwMode="auto">
          <a:xfrm flipH="1">
            <a:off x="2122488" y="3249613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551" name="Line 74"/>
          <p:cNvSpPr>
            <a:spLocks noChangeShapeType="1"/>
          </p:cNvSpPr>
          <p:nvPr/>
        </p:nvSpPr>
        <p:spPr bwMode="auto">
          <a:xfrm flipH="1" flipV="1">
            <a:off x="2159000" y="3897313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52" name="Line 75"/>
          <p:cNvSpPr>
            <a:spLocks noChangeShapeType="1"/>
          </p:cNvSpPr>
          <p:nvPr/>
        </p:nvSpPr>
        <p:spPr bwMode="auto">
          <a:xfrm flipH="1" flipV="1">
            <a:off x="3095625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53" name="Line 76"/>
          <p:cNvSpPr>
            <a:spLocks noChangeShapeType="1"/>
          </p:cNvSpPr>
          <p:nvPr/>
        </p:nvSpPr>
        <p:spPr bwMode="auto">
          <a:xfrm>
            <a:off x="280670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54" name="Line 77"/>
          <p:cNvSpPr>
            <a:spLocks noChangeShapeType="1"/>
          </p:cNvSpPr>
          <p:nvPr/>
        </p:nvSpPr>
        <p:spPr bwMode="auto">
          <a:xfrm flipH="1">
            <a:off x="2662238" y="40767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55" name="Text Box 78"/>
          <p:cNvSpPr txBox="1">
            <a:spLocks noChangeArrowheads="1"/>
          </p:cNvSpPr>
          <p:nvPr/>
        </p:nvSpPr>
        <p:spPr bwMode="auto">
          <a:xfrm>
            <a:off x="2482850" y="396875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T3</a:t>
            </a:r>
            <a:endParaRPr lang="es-ES" altLang="es-ES" sz="800" b="1"/>
          </a:p>
        </p:txBody>
      </p:sp>
      <p:sp>
        <p:nvSpPr>
          <p:cNvPr id="20556" name="AutoShape 79"/>
          <p:cNvSpPr>
            <a:spLocks noChangeArrowheads="1"/>
          </p:cNvSpPr>
          <p:nvPr/>
        </p:nvSpPr>
        <p:spPr bwMode="auto">
          <a:xfrm flipV="1">
            <a:off x="2770188" y="40417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557" name="Rectangle 80"/>
          <p:cNvSpPr>
            <a:spLocks noChangeArrowheads="1"/>
          </p:cNvSpPr>
          <p:nvPr/>
        </p:nvSpPr>
        <p:spPr bwMode="auto">
          <a:xfrm>
            <a:off x="3921125" y="3751263"/>
            <a:ext cx="647700" cy="144462"/>
          </a:xfrm>
          <a:prstGeom prst="rect">
            <a:avLst/>
          </a:prstGeom>
          <a:solidFill>
            <a:srgbClr val="FF6600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PC</a:t>
            </a:r>
            <a:endParaRPr lang="es-ES" altLang="es-ES" sz="900"/>
          </a:p>
        </p:txBody>
      </p:sp>
      <p:sp>
        <p:nvSpPr>
          <p:cNvPr id="20558" name="Text Box 81"/>
          <p:cNvSpPr txBox="1">
            <a:spLocks noChangeArrowheads="1"/>
          </p:cNvSpPr>
          <p:nvPr/>
        </p:nvSpPr>
        <p:spPr bwMode="auto">
          <a:xfrm>
            <a:off x="4678363" y="3668713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C4</a:t>
            </a:r>
            <a:br>
              <a:rPr lang="es-ES_tradnl" altLang="es-ES" sz="800" b="1"/>
            </a:br>
            <a:r>
              <a:rPr lang="es-ES_tradnl" altLang="es-ES" sz="800" b="1"/>
              <a:t>C5</a:t>
            </a:r>
            <a:endParaRPr lang="es-ES" altLang="es-ES" sz="800" b="1"/>
          </a:p>
        </p:txBody>
      </p:sp>
      <p:sp>
        <p:nvSpPr>
          <p:cNvPr id="20559" name="Line 82"/>
          <p:cNvSpPr>
            <a:spLocks noChangeShapeType="1"/>
          </p:cNvSpPr>
          <p:nvPr/>
        </p:nvSpPr>
        <p:spPr bwMode="auto">
          <a:xfrm flipV="1">
            <a:off x="4568825" y="378777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60" name="Line 83"/>
          <p:cNvSpPr>
            <a:spLocks noChangeShapeType="1"/>
          </p:cNvSpPr>
          <p:nvPr/>
        </p:nvSpPr>
        <p:spPr bwMode="auto">
          <a:xfrm flipV="1">
            <a:off x="4568825" y="3859213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61" name="Line 84"/>
          <p:cNvSpPr>
            <a:spLocks noChangeShapeType="1"/>
          </p:cNvSpPr>
          <p:nvPr/>
        </p:nvSpPr>
        <p:spPr bwMode="auto">
          <a:xfrm>
            <a:off x="4103688" y="3897313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62" name="Line 85"/>
          <p:cNvSpPr>
            <a:spLocks noChangeShapeType="1"/>
          </p:cNvSpPr>
          <p:nvPr/>
        </p:nvSpPr>
        <p:spPr bwMode="auto">
          <a:xfrm flipH="1">
            <a:off x="3957638" y="4078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63" name="Text Box 86"/>
          <p:cNvSpPr txBox="1">
            <a:spLocks noChangeArrowheads="1"/>
          </p:cNvSpPr>
          <p:nvPr/>
        </p:nvSpPr>
        <p:spPr bwMode="auto">
          <a:xfrm>
            <a:off x="3635375" y="3933825"/>
            <a:ext cx="325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rgbClr val="CC0000"/>
                </a:solidFill>
              </a:rPr>
              <a:t>T4</a:t>
            </a:r>
            <a:endParaRPr lang="es-ES" altLang="es-ES" sz="1200" b="1">
              <a:solidFill>
                <a:srgbClr val="CC0000"/>
              </a:solidFill>
            </a:endParaRPr>
          </a:p>
        </p:txBody>
      </p:sp>
      <p:sp>
        <p:nvSpPr>
          <p:cNvPr id="20564" name="AutoShape 87"/>
          <p:cNvSpPr>
            <a:spLocks noChangeArrowheads="1"/>
          </p:cNvSpPr>
          <p:nvPr/>
        </p:nvSpPr>
        <p:spPr bwMode="auto">
          <a:xfrm flipV="1">
            <a:off x="4067175" y="4041775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565" name="Line 88"/>
          <p:cNvSpPr>
            <a:spLocks noChangeShapeType="1"/>
          </p:cNvSpPr>
          <p:nvPr/>
        </p:nvSpPr>
        <p:spPr bwMode="auto">
          <a:xfrm flipH="1" flipV="1">
            <a:off x="4352925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66" name="Line 89"/>
          <p:cNvSpPr>
            <a:spLocks noChangeShapeType="1"/>
          </p:cNvSpPr>
          <p:nvPr/>
        </p:nvSpPr>
        <p:spPr bwMode="auto">
          <a:xfrm>
            <a:off x="4137025" y="32131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67" name="Line 90"/>
          <p:cNvSpPr>
            <a:spLocks noChangeShapeType="1"/>
          </p:cNvSpPr>
          <p:nvPr/>
        </p:nvSpPr>
        <p:spPr bwMode="auto">
          <a:xfrm>
            <a:off x="4389438" y="32131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68" name="Line 91"/>
          <p:cNvSpPr>
            <a:spLocks noChangeShapeType="1"/>
          </p:cNvSpPr>
          <p:nvPr/>
        </p:nvSpPr>
        <p:spPr bwMode="auto">
          <a:xfrm>
            <a:off x="4281488" y="36083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69" name="Text Box 92"/>
          <p:cNvSpPr txBox="1">
            <a:spLocks noChangeArrowheads="1"/>
          </p:cNvSpPr>
          <p:nvPr/>
        </p:nvSpPr>
        <p:spPr bwMode="auto">
          <a:xfrm>
            <a:off x="4283075" y="30337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4</a:t>
            </a:r>
            <a:endParaRPr lang="es-ES" altLang="es-ES" sz="800" b="1"/>
          </a:p>
        </p:txBody>
      </p:sp>
      <p:sp>
        <p:nvSpPr>
          <p:cNvPr id="20570" name="Line 93"/>
          <p:cNvSpPr>
            <a:spLocks noChangeShapeType="1"/>
          </p:cNvSpPr>
          <p:nvPr/>
        </p:nvSpPr>
        <p:spPr bwMode="auto">
          <a:xfrm flipH="1">
            <a:off x="3813175" y="39687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71" name="Line 94"/>
          <p:cNvSpPr>
            <a:spLocks noChangeShapeType="1"/>
          </p:cNvSpPr>
          <p:nvPr/>
        </p:nvSpPr>
        <p:spPr bwMode="auto">
          <a:xfrm>
            <a:off x="3813175" y="3213100"/>
            <a:ext cx="0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72" name="Line 95"/>
          <p:cNvSpPr>
            <a:spLocks noChangeShapeType="1"/>
          </p:cNvSpPr>
          <p:nvPr/>
        </p:nvSpPr>
        <p:spPr bwMode="auto">
          <a:xfrm flipH="1">
            <a:off x="3813175" y="3213100"/>
            <a:ext cx="325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73" name="AutoShape 96"/>
          <p:cNvSpPr>
            <a:spLocks noChangeArrowheads="1"/>
          </p:cNvSpPr>
          <p:nvPr/>
        </p:nvSpPr>
        <p:spPr bwMode="auto">
          <a:xfrm>
            <a:off x="2338388" y="4976813"/>
            <a:ext cx="863600" cy="647700"/>
          </a:xfrm>
          <a:prstGeom prst="roundRect">
            <a:avLst>
              <a:gd name="adj" fmla="val 16667"/>
            </a:avLst>
          </a:prstGeom>
          <a:solidFill>
            <a:srgbClr val="800000">
              <a:alpha val="5411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000"/>
              <a:t>Banco de</a:t>
            </a:r>
          </a:p>
          <a:p>
            <a:pPr algn="ctr" eaLnBrk="1" hangingPunct="1"/>
            <a:r>
              <a:rPr lang="es-ES_tradnl" altLang="es-ES" sz="1000"/>
              <a:t>registros</a:t>
            </a:r>
            <a:endParaRPr lang="es-ES" altLang="es-ES" sz="1000"/>
          </a:p>
        </p:txBody>
      </p:sp>
      <p:sp>
        <p:nvSpPr>
          <p:cNvPr id="20574" name="Line 97"/>
          <p:cNvSpPr>
            <a:spLocks noChangeShapeType="1"/>
          </p:cNvSpPr>
          <p:nvPr/>
        </p:nvSpPr>
        <p:spPr bwMode="auto">
          <a:xfrm flipH="1" flipV="1">
            <a:off x="2951163" y="4257675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75" name="Line 98"/>
          <p:cNvSpPr>
            <a:spLocks noChangeShapeType="1"/>
          </p:cNvSpPr>
          <p:nvPr/>
        </p:nvSpPr>
        <p:spPr bwMode="auto">
          <a:xfrm flipV="1">
            <a:off x="2984500" y="45085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76" name="Text Box 99"/>
          <p:cNvSpPr txBox="1">
            <a:spLocks noChangeArrowheads="1"/>
          </p:cNvSpPr>
          <p:nvPr/>
        </p:nvSpPr>
        <p:spPr bwMode="auto">
          <a:xfrm>
            <a:off x="2984500" y="43291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T2</a:t>
            </a:r>
            <a:endParaRPr lang="es-ES" altLang="es-ES" sz="800" b="1"/>
          </a:p>
        </p:txBody>
      </p:sp>
      <p:sp>
        <p:nvSpPr>
          <p:cNvPr id="20577" name="AutoShape 100"/>
          <p:cNvSpPr>
            <a:spLocks noChangeArrowheads="1"/>
          </p:cNvSpPr>
          <p:nvPr/>
        </p:nvSpPr>
        <p:spPr bwMode="auto">
          <a:xfrm flipH="1">
            <a:off x="2914650" y="44370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578" name="Line 101"/>
          <p:cNvSpPr>
            <a:spLocks noChangeShapeType="1"/>
          </p:cNvSpPr>
          <p:nvPr/>
        </p:nvSpPr>
        <p:spPr bwMode="auto">
          <a:xfrm flipH="1" flipV="1">
            <a:off x="2590800" y="4257675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79" name="Line 102"/>
          <p:cNvSpPr>
            <a:spLocks noChangeShapeType="1"/>
          </p:cNvSpPr>
          <p:nvPr/>
        </p:nvSpPr>
        <p:spPr bwMode="auto">
          <a:xfrm flipV="1">
            <a:off x="2625725" y="45085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80" name="Text Box 103"/>
          <p:cNvSpPr txBox="1">
            <a:spLocks noChangeArrowheads="1"/>
          </p:cNvSpPr>
          <p:nvPr/>
        </p:nvSpPr>
        <p:spPr bwMode="auto">
          <a:xfrm>
            <a:off x="2625725" y="43291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T1</a:t>
            </a:r>
            <a:endParaRPr lang="es-ES" altLang="es-ES" sz="800" b="1"/>
          </a:p>
        </p:txBody>
      </p:sp>
      <p:sp>
        <p:nvSpPr>
          <p:cNvPr id="20581" name="AutoShape 104"/>
          <p:cNvSpPr>
            <a:spLocks noChangeArrowheads="1"/>
          </p:cNvSpPr>
          <p:nvPr/>
        </p:nvSpPr>
        <p:spPr bwMode="auto">
          <a:xfrm flipH="1">
            <a:off x="2555875" y="44370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582" name="Line 105"/>
          <p:cNvSpPr>
            <a:spLocks noChangeShapeType="1"/>
          </p:cNvSpPr>
          <p:nvPr/>
        </p:nvSpPr>
        <p:spPr bwMode="auto">
          <a:xfrm>
            <a:off x="1727200" y="4257675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83" name="Line 106"/>
          <p:cNvSpPr>
            <a:spLocks noChangeShapeType="1"/>
          </p:cNvSpPr>
          <p:nvPr/>
        </p:nvSpPr>
        <p:spPr bwMode="auto">
          <a:xfrm flipH="1" flipV="1">
            <a:off x="2735263" y="56245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84" name="Line 107"/>
          <p:cNvSpPr>
            <a:spLocks noChangeShapeType="1"/>
          </p:cNvSpPr>
          <p:nvPr/>
        </p:nvSpPr>
        <p:spPr bwMode="auto">
          <a:xfrm flipH="1">
            <a:off x="1727200" y="5842000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85" name="Line 108"/>
          <p:cNvSpPr>
            <a:spLocks noChangeShapeType="1"/>
          </p:cNvSpPr>
          <p:nvPr/>
        </p:nvSpPr>
        <p:spPr bwMode="auto">
          <a:xfrm>
            <a:off x="2087563" y="504983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86" name="Line 109"/>
          <p:cNvSpPr>
            <a:spLocks noChangeShapeType="1"/>
          </p:cNvSpPr>
          <p:nvPr/>
        </p:nvSpPr>
        <p:spPr bwMode="auto">
          <a:xfrm flipH="1">
            <a:off x="2159000" y="5013325"/>
            <a:ext cx="365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87" name="Line 110"/>
          <p:cNvSpPr>
            <a:spLocks noChangeShapeType="1"/>
          </p:cNvSpPr>
          <p:nvPr/>
        </p:nvSpPr>
        <p:spPr bwMode="auto">
          <a:xfrm>
            <a:off x="2087563" y="5229225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88" name="Line 111"/>
          <p:cNvSpPr>
            <a:spLocks noChangeShapeType="1"/>
          </p:cNvSpPr>
          <p:nvPr/>
        </p:nvSpPr>
        <p:spPr bwMode="auto">
          <a:xfrm flipH="1">
            <a:off x="2159000" y="5192713"/>
            <a:ext cx="3651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89" name="Line 112"/>
          <p:cNvSpPr>
            <a:spLocks noChangeShapeType="1"/>
          </p:cNvSpPr>
          <p:nvPr/>
        </p:nvSpPr>
        <p:spPr bwMode="auto">
          <a:xfrm>
            <a:off x="2087563" y="537368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90" name="Line 113"/>
          <p:cNvSpPr>
            <a:spLocks noChangeShapeType="1"/>
          </p:cNvSpPr>
          <p:nvPr/>
        </p:nvSpPr>
        <p:spPr bwMode="auto">
          <a:xfrm flipH="1">
            <a:off x="2159000" y="5337175"/>
            <a:ext cx="365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91" name="Line 114"/>
          <p:cNvSpPr>
            <a:spLocks noChangeShapeType="1"/>
          </p:cNvSpPr>
          <p:nvPr/>
        </p:nvSpPr>
        <p:spPr bwMode="auto">
          <a:xfrm>
            <a:off x="2087563" y="5518150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92" name="Text Box 115"/>
          <p:cNvSpPr txBox="1">
            <a:spLocks noChangeArrowheads="1"/>
          </p:cNvSpPr>
          <p:nvPr/>
        </p:nvSpPr>
        <p:spPr bwMode="auto">
          <a:xfrm>
            <a:off x="1835150" y="497205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RA</a:t>
            </a:r>
            <a:br>
              <a:rPr lang="es-ES_tradnl" altLang="es-ES" sz="800" b="1"/>
            </a:br>
            <a:r>
              <a:rPr lang="es-ES_tradnl" altLang="es-ES" sz="800" b="1"/>
              <a:t>RB</a:t>
            </a:r>
            <a:endParaRPr lang="es-ES" altLang="es-ES" sz="800" b="1"/>
          </a:p>
        </p:txBody>
      </p:sp>
      <p:sp>
        <p:nvSpPr>
          <p:cNvPr id="20593" name="Text Box 116"/>
          <p:cNvSpPr txBox="1">
            <a:spLocks noChangeArrowheads="1"/>
          </p:cNvSpPr>
          <p:nvPr/>
        </p:nvSpPr>
        <p:spPr bwMode="auto">
          <a:xfrm>
            <a:off x="1835150" y="5265738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RC</a:t>
            </a:r>
            <a:br>
              <a:rPr lang="es-ES_tradnl" altLang="es-ES" sz="800" b="1"/>
            </a:br>
            <a:r>
              <a:rPr lang="es-ES_tradnl" altLang="es-ES" sz="800" b="1"/>
              <a:t>SC</a:t>
            </a:r>
            <a:endParaRPr lang="es-ES" altLang="es-ES" sz="800" b="1"/>
          </a:p>
        </p:txBody>
      </p:sp>
      <p:sp>
        <p:nvSpPr>
          <p:cNvPr id="20594" name="Text Box 117"/>
          <p:cNvSpPr txBox="1">
            <a:spLocks noChangeArrowheads="1"/>
          </p:cNvSpPr>
          <p:nvPr/>
        </p:nvSpPr>
        <p:spPr bwMode="auto">
          <a:xfrm>
            <a:off x="2735263" y="56245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E</a:t>
            </a:r>
            <a:endParaRPr lang="es-ES" altLang="es-ES" sz="800" b="1"/>
          </a:p>
        </p:txBody>
      </p:sp>
      <p:sp>
        <p:nvSpPr>
          <p:cNvPr id="20595" name="Text Box 118"/>
          <p:cNvSpPr txBox="1">
            <a:spLocks noChangeArrowheads="1"/>
          </p:cNvSpPr>
          <p:nvPr/>
        </p:nvSpPr>
        <p:spPr bwMode="auto">
          <a:xfrm>
            <a:off x="2409825" y="47974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A</a:t>
            </a:r>
            <a:endParaRPr lang="es-ES" altLang="es-ES" sz="800" b="1"/>
          </a:p>
        </p:txBody>
      </p:sp>
      <p:sp>
        <p:nvSpPr>
          <p:cNvPr id="20596" name="Text Box 119"/>
          <p:cNvSpPr txBox="1">
            <a:spLocks noChangeArrowheads="1"/>
          </p:cNvSpPr>
          <p:nvPr/>
        </p:nvSpPr>
        <p:spPr bwMode="auto">
          <a:xfrm>
            <a:off x="3022600" y="47990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B</a:t>
            </a:r>
            <a:endParaRPr lang="es-ES" altLang="es-ES" sz="800" b="1"/>
          </a:p>
        </p:txBody>
      </p:sp>
      <p:sp>
        <p:nvSpPr>
          <p:cNvPr id="20597" name="Rectangle 120"/>
          <p:cNvSpPr>
            <a:spLocks noChangeArrowheads="1"/>
          </p:cNvSpPr>
          <p:nvPr/>
        </p:nvSpPr>
        <p:spPr bwMode="auto">
          <a:xfrm>
            <a:off x="3703638" y="4471988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RT1</a:t>
            </a:r>
            <a:endParaRPr lang="es-ES" altLang="es-ES" sz="900"/>
          </a:p>
        </p:txBody>
      </p:sp>
      <p:sp>
        <p:nvSpPr>
          <p:cNvPr id="20598" name="Line 121"/>
          <p:cNvSpPr>
            <a:spLocks noChangeShapeType="1"/>
          </p:cNvSpPr>
          <p:nvPr/>
        </p:nvSpPr>
        <p:spPr bwMode="auto">
          <a:xfrm flipV="1">
            <a:off x="3595688" y="454342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99" name="Text Box 122"/>
          <p:cNvSpPr txBox="1">
            <a:spLocks noChangeArrowheads="1"/>
          </p:cNvSpPr>
          <p:nvPr/>
        </p:nvSpPr>
        <p:spPr bwMode="auto">
          <a:xfrm>
            <a:off x="3527425" y="43656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C9</a:t>
            </a:r>
            <a:endParaRPr lang="es-ES" altLang="es-ES" sz="800" b="1"/>
          </a:p>
        </p:txBody>
      </p:sp>
      <p:sp>
        <p:nvSpPr>
          <p:cNvPr id="20600" name="Line 123"/>
          <p:cNvSpPr>
            <a:spLocks noChangeShapeType="1"/>
          </p:cNvSpPr>
          <p:nvPr/>
        </p:nvSpPr>
        <p:spPr bwMode="auto">
          <a:xfrm>
            <a:off x="4208463" y="4614863"/>
            <a:ext cx="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01" name="Line 124"/>
          <p:cNvSpPr>
            <a:spLocks noChangeShapeType="1"/>
          </p:cNvSpPr>
          <p:nvPr/>
        </p:nvSpPr>
        <p:spPr bwMode="auto">
          <a:xfrm>
            <a:off x="4027488" y="42560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02" name="Rectangle 125"/>
          <p:cNvSpPr>
            <a:spLocks noChangeArrowheads="1"/>
          </p:cNvSpPr>
          <p:nvPr/>
        </p:nvSpPr>
        <p:spPr bwMode="auto">
          <a:xfrm>
            <a:off x="4638675" y="447040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RT2</a:t>
            </a:r>
            <a:endParaRPr lang="es-ES" altLang="es-ES" sz="900"/>
          </a:p>
        </p:txBody>
      </p:sp>
      <p:sp>
        <p:nvSpPr>
          <p:cNvPr id="20603" name="Line 126"/>
          <p:cNvSpPr>
            <a:spLocks noChangeShapeType="1"/>
          </p:cNvSpPr>
          <p:nvPr/>
        </p:nvSpPr>
        <p:spPr bwMode="auto">
          <a:xfrm flipV="1">
            <a:off x="4530725" y="454342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04" name="Text Box 127"/>
          <p:cNvSpPr txBox="1">
            <a:spLocks noChangeArrowheads="1"/>
          </p:cNvSpPr>
          <p:nvPr/>
        </p:nvSpPr>
        <p:spPr bwMode="auto">
          <a:xfrm>
            <a:off x="4387850" y="4364038"/>
            <a:ext cx="2524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C10</a:t>
            </a:r>
            <a:endParaRPr lang="es-ES" altLang="es-ES" sz="800" b="1"/>
          </a:p>
        </p:txBody>
      </p:sp>
      <p:sp>
        <p:nvSpPr>
          <p:cNvPr id="20605" name="Line 128"/>
          <p:cNvSpPr>
            <a:spLocks noChangeShapeType="1"/>
          </p:cNvSpPr>
          <p:nvPr/>
        </p:nvSpPr>
        <p:spPr bwMode="auto">
          <a:xfrm>
            <a:off x="5143500" y="4614863"/>
            <a:ext cx="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06" name="Line 129"/>
          <p:cNvSpPr>
            <a:spLocks noChangeShapeType="1"/>
          </p:cNvSpPr>
          <p:nvPr/>
        </p:nvSpPr>
        <p:spPr bwMode="auto">
          <a:xfrm>
            <a:off x="4967288" y="42576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07" name="AutoShape 130"/>
          <p:cNvSpPr>
            <a:spLocks noChangeArrowheads="1"/>
          </p:cNvSpPr>
          <p:nvPr/>
        </p:nvSpPr>
        <p:spPr bwMode="auto">
          <a:xfrm>
            <a:off x="3811588" y="4867275"/>
            <a:ext cx="468312" cy="252413"/>
          </a:xfrm>
          <a:custGeom>
            <a:avLst/>
            <a:gdLst>
              <a:gd name="T0" fmla="*/ 409773 w 21600"/>
              <a:gd name="T1" fmla="*/ 126207 h 21600"/>
              <a:gd name="T2" fmla="*/ 234156 w 21600"/>
              <a:gd name="T3" fmla="*/ 252413 h 21600"/>
              <a:gd name="T4" fmla="*/ 58539 w 21600"/>
              <a:gd name="T5" fmla="*/ 126207 h 21600"/>
              <a:gd name="T6" fmla="*/ 2341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00">
              <a:alpha val="5411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800"/>
              <a:t>MPX A</a:t>
            </a:r>
            <a:endParaRPr lang="es-ES" altLang="es-ES" sz="800"/>
          </a:p>
        </p:txBody>
      </p:sp>
      <p:sp>
        <p:nvSpPr>
          <p:cNvPr id="20608" name="Line 131"/>
          <p:cNvSpPr>
            <a:spLocks noChangeShapeType="1"/>
          </p:cNvSpPr>
          <p:nvPr/>
        </p:nvSpPr>
        <p:spPr bwMode="auto">
          <a:xfrm flipV="1">
            <a:off x="3740150" y="50117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09" name="Text Box 132"/>
          <p:cNvSpPr txBox="1">
            <a:spLocks noChangeArrowheads="1"/>
          </p:cNvSpPr>
          <p:nvPr/>
        </p:nvSpPr>
        <p:spPr bwMode="auto">
          <a:xfrm>
            <a:off x="3559175" y="490537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MA</a:t>
            </a:r>
            <a:endParaRPr lang="es-ES" altLang="es-ES" sz="800" b="1"/>
          </a:p>
        </p:txBody>
      </p:sp>
      <p:sp>
        <p:nvSpPr>
          <p:cNvPr id="20610" name="Text Box 133"/>
          <p:cNvSpPr txBox="1">
            <a:spLocks noChangeArrowheads="1"/>
          </p:cNvSpPr>
          <p:nvPr/>
        </p:nvSpPr>
        <p:spPr bwMode="auto">
          <a:xfrm>
            <a:off x="3919538" y="4867275"/>
            <a:ext cx="395287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" b="1"/>
              <a:t>0                 1</a:t>
            </a:r>
            <a:endParaRPr lang="es-ES" altLang="es-ES" sz="400" b="1"/>
          </a:p>
        </p:txBody>
      </p:sp>
      <p:sp>
        <p:nvSpPr>
          <p:cNvPr id="20611" name="AutoShape 134"/>
          <p:cNvSpPr>
            <a:spLocks noChangeArrowheads="1"/>
          </p:cNvSpPr>
          <p:nvPr/>
        </p:nvSpPr>
        <p:spPr bwMode="auto">
          <a:xfrm>
            <a:off x="4748213" y="4867275"/>
            <a:ext cx="468312" cy="252413"/>
          </a:xfrm>
          <a:custGeom>
            <a:avLst/>
            <a:gdLst>
              <a:gd name="T0" fmla="*/ 409773 w 21600"/>
              <a:gd name="T1" fmla="*/ 126207 h 21600"/>
              <a:gd name="T2" fmla="*/ 234156 w 21600"/>
              <a:gd name="T3" fmla="*/ 252413 h 21600"/>
              <a:gd name="T4" fmla="*/ 58539 w 21600"/>
              <a:gd name="T5" fmla="*/ 126207 h 21600"/>
              <a:gd name="T6" fmla="*/ 2341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00">
              <a:alpha val="5411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800"/>
              <a:t>MPX B</a:t>
            </a:r>
            <a:endParaRPr lang="es-ES" altLang="es-ES" sz="800"/>
          </a:p>
        </p:txBody>
      </p:sp>
      <p:sp>
        <p:nvSpPr>
          <p:cNvPr id="20612" name="Line 135"/>
          <p:cNvSpPr>
            <a:spLocks noChangeShapeType="1"/>
          </p:cNvSpPr>
          <p:nvPr/>
        </p:nvSpPr>
        <p:spPr bwMode="auto">
          <a:xfrm flipV="1">
            <a:off x="4676775" y="49990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13" name="Text Box 136"/>
          <p:cNvSpPr txBox="1">
            <a:spLocks noChangeArrowheads="1"/>
          </p:cNvSpPr>
          <p:nvPr/>
        </p:nvSpPr>
        <p:spPr bwMode="auto">
          <a:xfrm>
            <a:off x="4495800" y="489267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MB</a:t>
            </a:r>
            <a:endParaRPr lang="es-ES" altLang="es-ES" sz="800" b="1"/>
          </a:p>
        </p:txBody>
      </p:sp>
      <p:sp>
        <p:nvSpPr>
          <p:cNvPr id="20614" name="Text Box 137"/>
          <p:cNvSpPr txBox="1">
            <a:spLocks noChangeArrowheads="1"/>
          </p:cNvSpPr>
          <p:nvPr/>
        </p:nvSpPr>
        <p:spPr bwMode="auto">
          <a:xfrm>
            <a:off x="4856163" y="4867275"/>
            <a:ext cx="395287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" b="1"/>
              <a:t>0                 1</a:t>
            </a:r>
            <a:endParaRPr lang="es-ES" altLang="es-ES" sz="400" b="1"/>
          </a:p>
        </p:txBody>
      </p:sp>
      <p:sp>
        <p:nvSpPr>
          <p:cNvPr id="20615" name="Line 138"/>
          <p:cNvSpPr>
            <a:spLocks noChangeShapeType="1"/>
          </p:cNvSpPr>
          <p:nvPr/>
        </p:nvSpPr>
        <p:spPr bwMode="auto">
          <a:xfrm flipH="1">
            <a:off x="2947988" y="4687888"/>
            <a:ext cx="1908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16" name="Line 139"/>
          <p:cNvSpPr>
            <a:spLocks noChangeShapeType="1"/>
          </p:cNvSpPr>
          <p:nvPr/>
        </p:nvSpPr>
        <p:spPr bwMode="auto">
          <a:xfrm flipH="1">
            <a:off x="2590800" y="4760913"/>
            <a:ext cx="1331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17" name="Line 140"/>
          <p:cNvSpPr>
            <a:spLocks noChangeShapeType="1"/>
          </p:cNvSpPr>
          <p:nvPr/>
        </p:nvSpPr>
        <p:spPr bwMode="auto">
          <a:xfrm>
            <a:off x="3919538" y="4759325"/>
            <a:ext cx="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18" name="Line 141"/>
          <p:cNvSpPr>
            <a:spLocks noChangeShapeType="1"/>
          </p:cNvSpPr>
          <p:nvPr/>
        </p:nvSpPr>
        <p:spPr bwMode="auto">
          <a:xfrm>
            <a:off x="4856163" y="4687888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19" name="Line 142"/>
          <p:cNvSpPr>
            <a:spLocks noChangeShapeType="1"/>
          </p:cNvSpPr>
          <p:nvPr/>
        </p:nvSpPr>
        <p:spPr bwMode="auto">
          <a:xfrm>
            <a:off x="4064000" y="51196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20" name="Line 143"/>
          <p:cNvSpPr>
            <a:spLocks noChangeShapeType="1"/>
          </p:cNvSpPr>
          <p:nvPr/>
        </p:nvSpPr>
        <p:spPr bwMode="auto">
          <a:xfrm>
            <a:off x="5000625" y="51196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21" name="Line 144"/>
          <p:cNvSpPr>
            <a:spLocks noChangeShapeType="1"/>
          </p:cNvSpPr>
          <p:nvPr/>
        </p:nvSpPr>
        <p:spPr bwMode="auto">
          <a:xfrm>
            <a:off x="3632200" y="5480050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22" name="Line 145"/>
          <p:cNvSpPr>
            <a:spLocks noChangeShapeType="1"/>
          </p:cNvSpPr>
          <p:nvPr/>
        </p:nvSpPr>
        <p:spPr bwMode="auto">
          <a:xfrm flipH="1">
            <a:off x="3705225" y="5443538"/>
            <a:ext cx="71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23" name="Text Box 146"/>
          <p:cNvSpPr txBox="1">
            <a:spLocks noChangeArrowheads="1"/>
          </p:cNvSpPr>
          <p:nvPr/>
        </p:nvSpPr>
        <p:spPr bwMode="auto">
          <a:xfrm>
            <a:off x="3311525" y="5300663"/>
            <a:ext cx="4318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Cod. Op</a:t>
            </a:r>
            <a:endParaRPr lang="es-ES" altLang="es-ES" sz="800" b="1"/>
          </a:p>
        </p:txBody>
      </p:sp>
      <p:sp>
        <p:nvSpPr>
          <p:cNvPr id="20624" name="Line 147"/>
          <p:cNvSpPr>
            <a:spLocks noChangeShapeType="1"/>
          </p:cNvSpPr>
          <p:nvPr/>
        </p:nvSpPr>
        <p:spPr bwMode="auto">
          <a:xfrm>
            <a:off x="4495800" y="5659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25" name="Rectangle 148"/>
          <p:cNvSpPr>
            <a:spLocks noChangeArrowheads="1"/>
          </p:cNvSpPr>
          <p:nvPr/>
        </p:nvSpPr>
        <p:spPr bwMode="auto">
          <a:xfrm>
            <a:off x="4171950" y="5876925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RT3</a:t>
            </a:r>
            <a:endParaRPr lang="es-ES" altLang="es-ES" sz="900"/>
          </a:p>
        </p:txBody>
      </p:sp>
      <p:sp>
        <p:nvSpPr>
          <p:cNvPr id="20626" name="Line 149"/>
          <p:cNvSpPr>
            <a:spLocks noChangeShapeType="1"/>
          </p:cNvSpPr>
          <p:nvPr/>
        </p:nvSpPr>
        <p:spPr bwMode="auto">
          <a:xfrm flipV="1">
            <a:off x="4027488" y="59467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27" name="Text Box 150"/>
          <p:cNvSpPr txBox="1">
            <a:spLocks noChangeArrowheads="1"/>
          </p:cNvSpPr>
          <p:nvPr/>
        </p:nvSpPr>
        <p:spPr bwMode="auto">
          <a:xfrm>
            <a:off x="3816350" y="5842000"/>
            <a:ext cx="215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C11</a:t>
            </a:r>
            <a:endParaRPr lang="es-ES" altLang="es-ES" sz="800" b="1"/>
          </a:p>
        </p:txBody>
      </p:sp>
      <p:sp>
        <p:nvSpPr>
          <p:cNvPr id="20628" name="Line 151"/>
          <p:cNvSpPr>
            <a:spLocks noChangeShapeType="1"/>
          </p:cNvSpPr>
          <p:nvPr/>
        </p:nvSpPr>
        <p:spPr bwMode="auto">
          <a:xfrm>
            <a:off x="4495800" y="6019800"/>
            <a:ext cx="0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29" name="Line 152"/>
          <p:cNvSpPr>
            <a:spLocks noChangeShapeType="1"/>
          </p:cNvSpPr>
          <p:nvPr/>
        </p:nvSpPr>
        <p:spPr bwMode="auto">
          <a:xfrm>
            <a:off x="4495800" y="6127750"/>
            <a:ext cx="1189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30" name="Line 153"/>
          <p:cNvSpPr>
            <a:spLocks noChangeShapeType="1"/>
          </p:cNvSpPr>
          <p:nvPr/>
        </p:nvSpPr>
        <p:spPr bwMode="auto">
          <a:xfrm flipH="1" flipV="1">
            <a:off x="5684838" y="4256088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31" name="Line 154"/>
          <p:cNvSpPr>
            <a:spLocks noChangeShapeType="1"/>
          </p:cNvSpPr>
          <p:nvPr/>
        </p:nvSpPr>
        <p:spPr bwMode="auto">
          <a:xfrm flipV="1">
            <a:off x="5718175" y="49403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32" name="Text Box 155"/>
          <p:cNvSpPr txBox="1">
            <a:spLocks noChangeArrowheads="1"/>
          </p:cNvSpPr>
          <p:nvPr/>
        </p:nvSpPr>
        <p:spPr bwMode="auto">
          <a:xfrm>
            <a:off x="5719763" y="47593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T6</a:t>
            </a:r>
            <a:endParaRPr lang="es-ES" altLang="es-ES" sz="800" b="1"/>
          </a:p>
        </p:txBody>
      </p:sp>
      <p:sp>
        <p:nvSpPr>
          <p:cNvPr id="20633" name="AutoShape 156"/>
          <p:cNvSpPr>
            <a:spLocks noChangeArrowheads="1"/>
          </p:cNvSpPr>
          <p:nvPr/>
        </p:nvSpPr>
        <p:spPr bwMode="auto">
          <a:xfrm flipH="1">
            <a:off x="5646738" y="48672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634" name="Line 157"/>
          <p:cNvSpPr>
            <a:spLocks noChangeShapeType="1"/>
          </p:cNvSpPr>
          <p:nvPr/>
        </p:nvSpPr>
        <p:spPr bwMode="auto">
          <a:xfrm flipH="1" flipV="1">
            <a:off x="5432425" y="4256088"/>
            <a:ext cx="0" cy="147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35" name="Line 158"/>
          <p:cNvSpPr>
            <a:spLocks noChangeShapeType="1"/>
          </p:cNvSpPr>
          <p:nvPr/>
        </p:nvSpPr>
        <p:spPr bwMode="auto">
          <a:xfrm flipV="1">
            <a:off x="5465763" y="49403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36" name="Text Box 159"/>
          <p:cNvSpPr txBox="1">
            <a:spLocks noChangeArrowheads="1"/>
          </p:cNvSpPr>
          <p:nvPr/>
        </p:nvSpPr>
        <p:spPr bwMode="auto">
          <a:xfrm>
            <a:off x="5467350" y="47593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T5</a:t>
            </a:r>
            <a:endParaRPr lang="es-ES" altLang="es-ES" sz="800" b="1"/>
          </a:p>
        </p:txBody>
      </p:sp>
      <p:sp>
        <p:nvSpPr>
          <p:cNvPr id="20637" name="AutoShape 160"/>
          <p:cNvSpPr>
            <a:spLocks noChangeArrowheads="1"/>
          </p:cNvSpPr>
          <p:nvPr/>
        </p:nvSpPr>
        <p:spPr bwMode="auto">
          <a:xfrm flipH="1">
            <a:off x="5394325" y="4867275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638" name="Line 161"/>
          <p:cNvSpPr>
            <a:spLocks noChangeShapeType="1"/>
          </p:cNvSpPr>
          <p:nvPr/>
        </p:nvSpPr>
        <p:spPr bwMode="auto">
          <a:xfrm>
            <a:off x="4495800" y="573246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39" name="Line 162"/>
          <p:cNvSpPr>
            <a:spLocks noChangeShapeType="1"/>
          </p:cNvSpPr>
          <p:nvPr/>
        </p:nvSpPr>
        <p:spPr bwMode="auto">
          <a:xfrm flipH="1" flipV="1">
            <a:off x="6156325" y="472440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40" name="Line 163"/>
          <p:cNvSpPr>
            <a:spLocks noChangeShapeType="1"/>
          </p:cNvSpPr>
          <p:nvPr/>
        </p:nvSpPr>
        <p:spPr bwMode="auto">
          <a:xfrm>
            <a:off x="5076825" y="5516563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41" name="Text Box 164"/>
          <p:cNvSpPr txBox="1">
            <a:spLocks noChangeArrowheads="1"/>
          </p:cNvSpPr>
          <p:nvPr/>
        </p:nvSpPr>
        <p:spPr bwMode="auto">
          <a:xfrm>
            <a:off x="1077913" y="4076700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Bus</a:t>
            </a:r>
            <a:br>
              <a:rPr lang="es-ES_tradnl" altLang="es-ES" sz="1000"/>
            </a:br>
            <a:r>
              <a:rPr lang="es-ES_tradnl" altLang="es-ES" sz="1000"/>
              <a:t>Interno</a:t>
            </a:r>
            <a:endParaRPr lang="es-ES" altLang="es-ES" sz="1000"/>
          </a:p>
        </p:txBody>
      </p:sp>
      <p:sp>
        <p:nvSpPr>
          <p:cNvPr id="20642" name="Text Box 165"/>
          <p:cNvSpPr txBox="1">
            <a:spLocks noChangeArrowheads="1"/>
          </p:cNvSpPr>
          <p:nvPr/>
        </p:nvSpPr>
        <p:spPr bwMode="auto">
          <a:xfrm>
            <a:off x="6948488" y="303371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Señales de Control</a:t>
            </a:r>
            <a:endParaRPr lang="es-ES" altLang="es-ES" sz="1000"/>
          </a:p>
        </p:txBody>
      </p:sp>
      <p:sp>
        <p:nvSpPr>
          <p:cNvPr id="20643" name="Oval 166"/>
          <p:cNvSpPr>
            <a:spLocks noChangeArrowheads="1"/>
          </p:cNvSpPr>
          <p:nvPr/>
        </p:nvSpPr>
        <p:spPr bwMode="auto">
          <a:xfrm>
            <a:off x="2554288" y="472440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644" name="Oval 167"/>
          <p:cNvSpPr>
            <a:spLocks noChangeArrowheads="1"/>
          </p:cNvSpPr>
          <p:nvPr/>
        </p:nvSpPr>
        <p:spPr bwMode="auto">
          <a:xfrm>
            <a:off x="2914650" y="4652963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645" name="Oval 168"/>
          <p:cNvSpPr>
            <a:spLocks noChangeArrowheads="1"/>
          </p:cNvSpPr>
          <p:nvPr/>
        </p:nvSpPr>
        <p:spPr bwMode="auto">
          <a:xfrm>
            <a:off x="4459288" y="569595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646" name="Oval 169"/>
          <p:cNvSpPr>
            <a:spLocks noChangeArrowheads="1"/>
          </p:cNvSpPr>
          <p:nvPr/>
        </p:nvSpPr>
        <p:spPr bwMode="auto">
          <a:xfrm>
            <a:off x="4065588" y="3933825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647" name="Line 173"/>
          <p:cNvSpPr>
            <a:spLocks noChangeShapeType="1"/>
          </p:cNvSpPr>
          <p:nvPr/>
        </p:nvSpPr>
        <p:spPr bwMode="auto">
          <a:xfrm flipV="1">
            <a:off x="7920038" y="2960688"/>
            <a:ext cx="0" cy="75565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48" name="Rectangle 174"/>
          <p:cNvSpPr>
            <a:spLocks noChangeArrowheads="1"/>
          </p:cNvSpPr>
          <p:nvPr/>
        </p:nvSpPr>
        <p:spPr bwMode="auto">
          <a:xfrm>
            <a:off x="431800" y="2312988"/>
            <a:ext cx="7704138" cy="3887787"/>
          </a:xfrm>
          <a:prstGeom prst="rect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649" name="Line 175"/>
          <p:cNvSpPr>
            <a:spLocks noChangeShapeType="1"/>
          </p:cNvSpPr>
          <p:nvPr/>
        </p:nvSpPr>
        <p:spPr bwMode="auto">
          <a:xfrm flipV="1">
            <a:off x="2339975" y="1952625"/>
            <a:ext cx="0" cy="1008063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50" name="AutoShape 176"/>
          <p:cNvSpPr>
            <a:spLocks noChangeArrowheads="1"/>
          </p:cNvSpPr>
          <p:nvPr/>
        </p:nvSpPr>
        <p:spPr bwMode="auto">
          <a:xfrm>
            <a:off x="2016125" y="1376363"/>
            <a:ext cx="1441450" cy="576262"/>
          </a:xfrm>
          <a:prstGeom prst="roundRect">
            <a:avLst>
              <a:gd name="adj" fmla="val 16667"/>
            </a:avLst>
          </a:prstGeom>
          <a:solidFill>
            <a:srgbClr val="00FFFF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Memoria</a:t>
            </a:r>
          </a:p>
          <a:p>
            <a:pPr algn="ctr" eaLnBrk="1" hangingPunct="1"/>
            <a:r>
              <a:rPr lang="es-ES_tradnl" altLang="es-ES" sz="1400"/>
              <a:t>principal</a:t>
            </a:r>
            <a:endParaRPr lang="es-ES" altLang="es-ES" sz="1400"/>
          </a:p>
        </p:txBody>
      </p:sp>
      <p:sp>
        <p:nvSpPr>
          <p:cNvPr id="20651" name="Rectangle 178"/>
          <p:cNvSpPr>
            <a:spLocks noChangeArrowheads="1"/>
          </p:cNvSpPr>
          <p:nvPr/>
        </p:nvSpPr>
        <p:spPr bwMode="auto">
          <a:xfrm>
            <a:off x="7127875" y="5842000"/>
            <a:ext cx="1008063" cy="358775"/>
          </a:xfrm>
          <a:prstGeom prst="rect">
            <a:avLst/>
          </a:prstGeom>
          <a:solidFill>
            <a:srgbClr val="800080">
              <a:alpha val="23137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652" name="Text Box 179"/>
          <p:cNvSpPr txBox="1">
            <a:spLocks noChangeArrowheads="1"/>
          </p:cNvSpPr>
          <p:nvPr/>
        </p:nvSpPr>
        <p:spPr bwMode="auto">
          <a:xfrm>
            <a:off x="7127875" y="5842000"/>
            <a:ext cx="104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>
                <a:solidFill>
                  <a:schemeClr val="folHlink"/>
                </a:solidFill>
              </a:rPr>
              <a:t>CPU</a:t>
            </a:r>
            <a:endParaRPr lang="es-ES" altLang="es-ES">
              <a:solidFill>
                <a:schemeClr val="folHlink"/>
              </a:solidFill>
            </a:endParaRPr>
          </a:p>
        </p:txBody>
      </p:sp>
      <p:grpSp>
        <p:nvGrpSpPr>
          <p:cNvPr id="20653" name="Group 180"/>
          <p:cNvGrpSpPr>
            <a:grpSpLocks/>
          </p:cNvGrpSpPr>
          <p:nvPr/>
        </p:nvGrpSpPr>
        <p:grpSpPr bwMode="auto">
          <a:xfrm>
            <a:off x="3995738" y="3357563"/>
            <a:ext cx="539750" cy="250825"/>
            <a:chOff x="2948" y="2049"/>
            <a:chExt cx="340" cy="158"/>
          </a:xfrm>
        </p:grpSpPr>
        <p:sp>
          <p:nvSpPr>
            <p:cNvPr id="20665" name="Freeform 181"/>
            <p:cNvSpPr>
              <a:spLocks/>
            </p:cNvSpPr>
            <p:nvPr/>
          </p:nvSpPr>
          <p:spPr bwMode="auto">
            <a:xfrm>
              <a:off x="2948" y="2049"/>
              <a:ext cx="340" cy="158"/>
            </a:xfrm>
            <a:custGeom>
              <a:avLst/>
              <a:gdLst>
                <a:gd name="T0" fmla="*/ 0 w 340"/>
                <a:gd name="T1" fmla="*/ 0 h 158"/>
                <a:gd name="T2" fmla="*/ 159 w 340"/>
                <a:gd name="T3" fmla="*/ 0 h 158"/>
                <a:gd name="T4" fmla="*/ 182 w 340"/>
                <a:gd name="T5" fmla="*/ 45 h 158"/>
                <a:gd name="T6" fmla="*/ 204 w 340"/>
                <a:gd name="T7" fmla="*/ 0 h 158"/>
                <a:gd name="T8" fmla="*/ 340 w 340"/>
                <a:gd name="T9" fmla="*/ 0 h 158"/>
                <a:gd name="T10" fmla="*/ 250 w 340"/>
                <a:gd name="T11" fmla="*/ 158 h 158"/>
                <a:gd name="T12" fmla="*/ 91 w 340"/>
                <a:gd name="T13" fmla="*/ 158 h 158"/>
                <a:gd name="T14" fmla="*/ 0 w 340"/>
                <a:gd name="T15" fmla="*/ 0 h 1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0" h="158">
                  <a:moveTo>
                    <a:pt x="0" y="0"/>
                  </a:moveTo>
                  <a:lnTo>
                    <a:pt x="159" y="0"/>
                  </a:lnTo>
                  <a:lnTo>
                    <a:pt x="182" y="45"/>
                  </a:lnTo>
                  <a:lnTo>
                    <a:pt x="204" y="0"/>
                  </a:lnTo>
                  <a:lnTo>
                    <a:pt x="340" y="0"/>
                  </a:lnTo>
                  <a:lnTo>
                    <a:pt x="250" y="158"/>
                  </a:lnTo>
                  <a:lnTo>
                    <a:pt x="91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49019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66" name="Text Box 182"/>
            <p:cNvSpPr txBox="1">
              <a:spLocks noChangeArrowheads="1"/>
            </p:cNvSpPr>
            <p:nvPr/>
          </p:nvSpPr>
          <p:spPr bwMode="auto">
            <a:xfrm>
              <a:off x="3061" y="2097"/>
              <a:ext cx="113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l-GR" altLang="es-ES" sz="900"/>
                <a:t>Σ</a:t>
              </a:r>
              <a:endParaRPr lang="es-ES" altLang="es-ES" sz="900"/>
            </a:p>
          </p:txBody>
        </p:sp>
      </p:grpSp>
      <p:grpSp>
        <p:nvGrpSpPr>
          <p:cNvPr id="20654" name="Group 183"/>
          <p:cNvGrpSpPr>
            <a:grpSpLocks/>
          </p:cNvGrpSpPr>
          <p:nvPr/>
        </p:nvGrpSpPr>
        <p:grpSpPr bwMode="auto">
          <a:xfrm>
            <a:off x="3668713" y="5191125"/>
            <a:ext cx="1657350" cy="468313"/>
            <a:chOff x="2313" y="3271"/>
            <a:chExt cx="1044" cy="295"/>
          </a:xfrm>
        </p:grpSpPr>
        <p:grpSp>
          <p:nvGrpSpPr>
            <p:cNvPr id="20659" name="Group 184"/>
            <p:cNvGrpSpPr>
              <a:grpSpLocks/>
            </p:cNvGrpSpPr>
            <p:nvPr/>
          </p:nvGrpSpPr>
          <p:grpSpPr bwMode="auto">
            <a:xfrm>
              <a:off x="2313" y="3271"/>
              <a:ext cx="1044" cy="295"/>
              <a:chOff x="2494" y="3271"/>
              <a:chExt cx="1044" cy="295"/>
            </a:xfrm>
          </p:grpSpPr>
          <p:sp>
            <p:nvSpPr>
              <p:cNvPr id="20662" name="AutoShape 185"/>
              <p:cNvSpPr>
                <a:spLocks noChangeArrowheads="1"/>
              </p:cNvSpPr>
              <p:nvPr/>
            </p:nvSpPr>
            <p:spPr bwMode="auto">
              <a:xfrm>
                <a:off x="2494" y="3317"/>
                <a:ext cx="1044" cy="249"/>
              </a:xfrm>
              <a:custGeom>
                <a:avLst/>
                <a:gdLst>
                  <a:gd name="T0" fmla="*/ 914 w 21600"/>
                  <a:gd name="T1" fmla="*/ 125 h 21600"/>
                  <a:gd name="T2" fmla="*/ 522 w 21600"/>
                  <a:gd name="T3" fmla="*/ 249 h 21600"/>
                  <a:gd name="T4" fmla="*/ 131 w 21600"/>
                  <a:gd name="T5" fmla="*/ 125 h 21600"/>
                  <a:gd name="T6" fmla="*/ 5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0 w 21600"/>
                  <a:gd name="T13" fmla="*/ 4511 h 21600"/>
                  <a:gd name="T14" fmla="*/ 17110 w 21600"/>
                  <a:gd name="T15" fmla="*/ 170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es-ES"/>
                  <a:t>ALU</a:t>
                </a:r>
                <a:endParaRPr lang="es-ES" altLang="es-ES"/>
              </a:p>
            </p:txBody>
          </p:sp>
          <p:sp>
            <p:nvSpPr>
              <p:cNvPr id="20663" name="AutoShape 186"/>
              <p:cNvSpPr>
                <a:spLocks noChangeArrowheads="1"/>
              </p:cNvSpPr>
              <p:nvPr/>
            </p:nvSpPr>
            <p:spPr bwMode="auto">
              <a:xfrm rot="10800000">
                <a:off x="2971" y="3294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20664" name="Rectangle 187"/>
              <p:cNvSpPr>
                <a:spLocks noChangeArrowheads="1"/>
              </p:cNvSpPr>
              <p:nvPr/>
            </p:nvSpPr>
            <p:spPr bwMode="auto">
              <a:xfrm>
                <a:off x="2948" y="3271"/>
                <a:ext cx="136" cy="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</p:grpSp>
        <p:sp>
          <p:nvSpPr>
            <p:cNvPr id="20660" name="Line 188"/>
            <p:cNvSpPr>
              <a:spLocks noChangeShapeType="1"/>
            </p:cNvSpPr>
            <p:nvPr/>
          </p:nvSpPr>
          <p:spPr bwMode="auto">
            <a:xfrm>
              <a:off x="2746" y="331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61" name="Line 189"/>
            <p:cNvSpPr>
              <a:spLocks noChangeShapeType="1"/>
            </p:cNvSpPr>
            <p:nvPr/>
          </p:nvSpPr>
          <p:spPr bwMode="auto">
            <a:xfrm>
              <a:off x="2881" y="331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655" name="Line 190"/>
          <p:cNvSpPr>
            <a:spLocks noChangeShapeType="1"/>
          </p:cNvSpPr>
          <p:nvPr/>
        </p:nvSpPr>
        <p:spPr bwMode="auto">
          <a:xfrm>
            <a:off x="5903913" y="42576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56" name="Text Box 191"/>
          <p:cNvSpPr txBox="1">
            <a:spLocks noChangeArrowheads="1"/>
          </p:cNvSpPr>
          <p:nvPr/>
        </p:nvSpPr>
        <p:spPr bwMode="auto">
          <a:xfrm>
            <a:off x="5867400" y="1412875"/>
            <a:ext cx="266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_tradnl" altLang="es-ES"/>
              <a:t>C1: MAR </a:t>
            </a:r>
            <a:r>
              <a:rPr lang="es-ES_tradnl" altLang="es-ES">
                <a:sym typeface="Wingdings" panose="05000000000000000000" pitchFamily="2" charset="2"/>
              </a:rPr>
              <a:t></a:t>
            </a:r>
            <a:r>
              <a:rPr lang="es-ES_tradnl" altLang="es-ES"/>
              <a:t> PC Señales: T4, C1</a:t>
            </a:r>
            <a:endParaRPr lang="es-ES" altLang="es-ES"/>
          </a:p>
        </p:txBody>
      </p:sp>
      <p:sp>
        <p:nvSpPr>
          <p:cNvPr id="20657" name="Text Box 192"/>
          <p:cNvSpPr txBox="1">
            <a:spLocks noChangeArrowheads="1"/>
          </p:cNvSpPr>
          <p:nvPr/>
        </p:nvSpPr>
        <p:spPr bwMode="auto">
          <a:xfrm>
            <a:off x="5380038" y="1000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ES" b="1"/>
              <a:t>Búsqueda de una instrucción</a:t>
            </a:r>
            <a:endParaRPr lang="es-ES" altLang="es-ES" b="1"/>
          </a:p>
        </p:txBody>
      </p:sp>
      <p:sp>
        <p:nvSpPr>
          <p:cNvPr id="20658" name="Line 193"/>
          <p:cNvSpPr>
            <a:spLocks noChangeShapeType="1"/>
          </p:cNvSpPr>
          <p:nvPr/>
        </p:nvSpPr>
        <p:spPr bwMode="auto">
          <a:xfrm flipH="1">
            <a:off x="2159000" y="4257675"/>
            <a:ext cx="19446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una instrucción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0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1727200" y="2600325"/>
            <a:ext cx="6948488" cy="360363"/>
            <a:chOff x="1020" y="1638"/>
            <a:chExt cx="3810" cy="227"/>
          </a:xfrm>
        </p:grpSpPr>
        <p:sp>
          <p:nvSpPr>
            <p:cNvPr id="21696" name="Line 9"/>
            <p:cNvSpPr>
              <a:spLocks noChangeShapeType="1"/>
            </p:cNvSpPr>
            <p:nvPr/>
          </p:nvSpPr>
          <p:spPr bwMode="auto">
            <a:xfrm>
              <a:off x="1020" y="1638"/>
              <a:ext cx="3810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97" name="Line 10"/>
            <p:cNvSpPr>
              <a:spLocks noChangeShapeType="1"/>
            </p:cNvSpPr>
            <p:nvPr/>
          </p:nvSpPr>
          <p:spPr bwMode="auto">
            <a:xfrm>
              <a:off x="1020" y="1752"/>
              <a:ext cx="3810" cy="0"/>
            </a:xfrm>
            <a:prstGeom prst="line">
              <a:avLst/>
            </a:prstGeom>
            <a:noFill/>
            <a:ln w="63500">
              <a:solidFill>
                <a:srgbClr val="3366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98" name="Line 11"/>
            <p:cNvSpPr>
              <a:spLocks noChangeShapeType="1"/>
            </p:cNvSpPr>
            <p:nvPr/>
          </p:nvSpPr>
          <p:spPr bwMode="auto">
            <a:xfrm>
              <a:off x="1020" y="1865"/>
              <a:ext cx="3810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503238" y="2282825"/>
            <a:ext cx="1512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/>
              <a:t>Buses de</a:t>
            </a:r>
            <a:br>
              <a:rPr lang="es-ES_tradnl" altLang="es-ES" sz="1200"/>
            </a:br>
            <a:r>
              <a:rPr lang="es-ES_tradnl" altLang="es-ES" sz="1200" b="1">
                <a:solidFill>
                  <a:srgbClr val="800000"/>
                </a:solidFill>
              </a:rPr>
              <a:t>Direcciones</a:t>
            </a:r>
            <a:r>
              <a:rPr lang="es-ES_tradnl" altLang="es-ES" sz="1200">
                <a:solidFill>
                  <a:srgbClr val="800000"/>
                </a:solidFill>
              </a:rPr>
              <a:t/>
            </a:r>
            <a:br>
              <a:rPr lang="es-ES_tradnl" altLang="es-ES" sz="1200">
                <a:solidFill>
                  <a:srgbClr val="800000"/>
                </a:solidFill>
              </a:rPr>
            </a:br>
            <a:r>
              <a:rPr lang="es-ES_tradnl" altLang="es-ES" sz="1200" b="1">
                <a:solidFill>
                  <a:schemeClr val="accent1"/>
                </a:solidFill>
              </a:rPr>
              <a:t>Datos</a:t>
            </a:r>
            <a:br>
              <a:rPr lang="es-ES_tradnl" altLang="es-ES" sz="1200" b="1">
                <a:solidFill>
                  <a:schemeClr val="accent1"/>
                </a:solidFill>
              </a:rPr>
            </a:br>
            <a:r>
              <a:rPr lang="es-ES_tradnl" altLang="es-ES" sz="1200" b="1">
                <a:solidFill>
                  <a:srgbClr val="009900"/>
                </a:solidFill>
              </a:rPr>
              <a:t>Control</a:t>
            </a:r>
            <a:endParaRPr lang="es-ES" altLang="es-ES" sz="1200" b="1">
              <a:solidFill>
                <a:srgbClr val="009900"/>
              </a:solidFill>
            </a:endParaRPr>
          </a:p>
        </p:txBody>
      </p:sp>
      <p:sp>
        <p:nvSpPr>
          <p:cNvPr id="21514" name="Line 13"/>
          <p:cNvSpPr>
            <a:spLocks noChangeShapeType="1"/>
          </p:cNvSpPr>
          <p:nvPr/>
        </p:nvSpPr>
        <p:spPr bwMode="auto">
          <a:xfrm flipH="1" flipV="1">
            <a:off x="3455988" y="1592263"/>
            <a:ext cx="4318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5" name="Line 14"/>
          <p:cNvSpPr>
            <a:spLocks noChangeShapeType="1"/>
          </p:cNvSpPr>
          <p:nvPr/>
        </p:nvSpPr>
        <p:spPr bwMode="auto">
          <a:xfrm flipH="1" flipV="1">
            <a:off x="3455988" y="1736725"/>
            <a:ext cx="287337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6" name="Line 15"/>
          <p:cNvSpPr>
            <a:spLocks noChangeShapeType="1"/>
          </p:cNvSpPr>
          <p:nvPr/>
        </p:nvSpPr>
        <p:spPr bwMode="auto">
          <a:xfrm>
            <a:off x="3887788" y="1592263"/>
            <a:ext cx="0" cy="136842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7" name="Line 16"/>
          <p:cNvSpPr>
            <a:spLocks noChangeShapeType="1"/>
          </p:cNvSpPr>
          <p:nvPr/>
        </p:nvSpPr>
        <p:spPr bwMode="auto">
          <a:xfrm>
            <a:off x="3743325" y="1736725"/>
            <a:ext cx="0" cy="12239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3455988" y="1376363"/>
            <a:ext cx="2873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rgbClr val="CC0000"/>
                </a:solidFill>
              </a:rPr>
              <a:t>L</a:t>
            </a:r>
            <a:r>
              <a:rPr lang="es-ES_tradnl" altLang="es-ES" sz="1000">
                <a:solidFill>
                  <a:srgbClr val="CC0000"/>
                </a:solidFill>
              </a:rPr>
              <a:t/>
            </a:r>
            <a:br>
              <a:rPr lang="es-ES_tradnl" altLang="es-ES" sz="1000">
                <a:solidFill>
                  <a:srgbClr val="CC0000"/>
                </a:solidFill>
              </a:rPr>
            </a:br>
            <a:endParaRPr lang="es-ES_tradnl" altLang="es-ES" sz="1000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altLang="es-ES" sz="1000"/>
              <a:t>E</a:t>
            </a:r>
            <a:endParaRPr lang="es-ES" altLang="es-ES" sz="1000"/>
          </a:p>
        </p:txBody>
      </p:sp>
      <p:sp>
        <p:nvSpPr>
          <p:cNvPr id="21519" name="AutoShape 18"/>
          <p:cNvSpPr>
            <a:spLocks noChangeArrowheads="1"/>
          </p:cNvSpPr>
          <p:nvPr/>
        </p:nvSpPr>
        <p:spPr bwMode="auto">
          <a:xfrm>
            <a:off x="6083300" y="3429000"/>
            <a:ext cx="1295400" cy="684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Unidad</a:t>
            </a:r>
          </a:p>
          <a:p>
            <a:pPr algn="ctr" eaLnBrk="1" hangingPunct="1"/>
            <a:r>
              <a:rPr lang="es-ES_tradnl" altLang="es-ES" sz="1400"/>
              <a:t>de control</a:t>
            </a:r>
            <a:endParaRPr lang="es-ES" altLang="es-ES" sz="1400"/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 flipH="1" flipV="1">
            <a:off x="7380288" y="3716338"/>
            <a:ext cx="53975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1" name="Text Box 20"/>
          <p:cNvSpPr txBox="1">
            <a:spLocks noChangeArrowheads="1"/>
          </p:cNvSpPr>
          <p:nvPr/>
        </p:nvSpPr>
        <p:spPr bwMode="auto">
          <a:xfrm>
            <a:off x="7235825" y="37893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Señales de interrupción</a:t>
            </a:r>
            <a:endParaRPr lang="es-ES" altLang="es-ES" sz="1000"/>
          </a:p>
        </p:txBody>
      </p:sp>
      <p:sp>
        <p:nvSpPr>
          <p:cNvPr id="21522" name="Line 21"/>
          <p:cNvSpPr>
            <a:spLocks noChangeShapeType="1"/>
          </p:cNvSpPr>
          <p:nvPr/>
        </p:nvSpPr>
        <p:spPr bwMode="auto">
          <a:xfrm flipH="1">
            <a:off x="7596188" y="3681413"/>
            <a:ext cx="71437" cy="714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3" name="Line 22"/>
          <p:cNvSpPr>
            <a:spLocks noChangeShapeType="1"/>
          </p:cNvSpPr>
          <p:nvPr/>
        </p:nvSpPr>
        <p:spPr bwMode="auto">
          <a:xfrm flipV="1">
            <a:off x="6227763" y="2960688"/>
            <a:ext cx="0" cy="468312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4" name="Line 23"/>
          <p:cNvSpPr>
            <a:spLocks noChangeShapeType="1"/>
          </p:cNvSpPr>
          <p:nvPr/>
        </p:nvSpPr>
        <p:spPr bwMode="auto">
          <a:xfrm flipH="1">
            <a:off x="6154738" y="3141663"/>
            <a:ext cx="144462" cy="714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5" name="Line 24"/>
          <p:cNvSpPr>
            <a:spLocks noChangeShapeType="1"/>
          </p:cNvSpPr>
          <p:nvPr/>
        </p:nvSpPr>
        <p:spPr bwMode="auto">
          <a:xfrm flipH="1" flipV="1">
            <a:off x="63706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6" name="Line 25"/>
          <p:cNvSpPr>
            <a:spLocks noChangeShapeType="1"/>
          </p:cNvSpPr>
          <p:nvPr/>
        </p:nvSpPr>
        <p:spPr bwMode="auto">
          <a:xfrm flipH="1" flipV="1">
            <a:off x="644366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7" name="Line 26"/>
          <p:cNvSpPr>
            <a:spLocks noChangeShapeType="1"/>
          </p:cNvSpPr>
          <p:nvPr/>
        </p:nvSpPr>
        <p:spPr bwMode="auto">
          <a:xfrm flipH="1" flipV="1">
            <a:off x="65151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8" name="Line 27"/>
          <p:cNvSpPr>
            <a:spLocks noChangeShapeType="1"/>
          </p:cNvSpPr>
          <p:nvPr/>
        </p:nvSpPr>
        <p:spPr bwMode="auto">
          <a:xfrm flipH="1" flipV="1">
            <a:off x="658812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 flipH="1" flipV="1">
            <a:off x="665797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0" name="Line 29"/>
          <p:cNvSpPr>
            <a:spLocks noChangeShapeType="1"/>
          </p:cNvSpPr>
          <p:nvPr/>
        </p:nvSpPr>
        <p:spPr bwMode="auto">
          <a:xfrm flipH="1" flipV="1">
            <a:off x="67310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1" name="Line 30"/>
          <p:cNvSpPr>
            <a:spLocks noChangeShapeType="1"/>
          </p:cNvSpPr>
          <p:nvPr/>
        </p:nvSpPr>
        <p:spPr bwMode="auto">
          <a:xfrm flipH="1" flipV="1">
            <a:off x="68024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2" name="Line 31"/>
          <p:cNvSpPr>
            <a:spLocks noChangeShapeType="1"/>
          </p:cNvSpPr>
          <p:nvPr/>
        </p:nvSpPr>
        <p:spPr bwMode="auto">
          <a:xfrm flipH="1" flipV="1">
            <a:off x="687546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3" name="Line 32"/>
          <p:cNvSpPr>
            <a:spLocks noChangeShapeType="1"/>
          </p:cNvSpPr>
          <p:nvPr/>
        </p:nvSpPr>
        <p:spPr bwMode="auto">
          <a:xfrm flipH="1" flipV="1">
            <a:off x="694531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4" name="Line 33"/>
          <p:cNvSpPr>
            <a:spLocks noChangeShapeType="1"/>
          </p:cNvSpPr>
          <p:nvPr/>
        </p:nvSpPr>
        <p:spPr bwMode="auto">
          <a:xfrm flipH="1" flipV="1">
            <a:off x="70183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5" name="Line 34"/>
          <p:cNvSpPr>
            <a:spLocks noChangeShapeType="1"/>
          </p:cNvSpPr>
          <p:nvPr/>
        </p:nvSpPr>
        <p:spPr bwMode="auto">
          <a:xfrm flipH="1" flipV="1">
            <a:off x="708977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6" name="Line 35"/>
          <p:cNvSpPr>
            <a:spLocks noChangeShapeType="1"/>
          </p:cNvSpPr>
          <p:nvPr/>
        </p:nvSpPr>
        <p:spPr bwMode="auto">
          <a:xfrm flipH="1" flipV="1">
            <a:off x="71628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7" name="Rectangle 36"/>
          <p:cNvSpPr>
            <a:spLocks noChangeArrowheads="1"/>
          </p:cNvSpPr>
          <p:nvPr/>
        </p:nvSpPr>
        <p:spPr bwMode="auto">
          <a:xfrm>
            <a:off x="5183188" y="375285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RI</a:t>
            </a:r>
            <a:endParaRPr lang="es-ES" altLang="es-ES" sz="900"/>
          </a:p>
        </p:txBody>
      </p:sp>
      <p:sp>
        <p:nvSpPr>
          <p:cNvPr id="21538" name="Line 37"/>
          <p:cNvSpPr>
            <a:spLocks noChangeShapeType="1"/>
          </p:cNvSpPr>
          <p:nvPr/>
        </p:nvSpPr>
        <p:spPr bwMode="auto">
          <a:xfrm flipV="1">
            <a:off x="2770188" y="1952625"/>
            <a:ext cx="0" cy="64770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39" name="Line 38"/>
          <p:cNvSpPr>
            <a:spLocks noChangeShapeType="1"/>
          </p:cNvSpPr>
          <p:nvPr/>
        </p:nvSpPr>
        <p:spPr bwMode="auto">
          <a:xfrm flipV="1">
            <a:off x="2555875" y="1952625"/>
            <a:ext cx="0" cy="82867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40" name="Line 39"/>
          <p:cNvSpPr>
            <a:spLocks noChangeShapeType="1"/>
          </p:cNvSpPr>
          <p:nvPr/>
        </p:nvSpPr>
        <p:spPr bwMode="auto">
          <a:xfrm>
            <a:off x="5507038" y="36449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41" name="Line 40"/>
          <p:cNvSpPr>
            <a:spLocks noChangeShapeType="1"/>
          </p:cNvSpPr>
          <p:nvPr/>
        </p:nvSpPr>
        <p:spPr bwMode="auto">
          <a:xfrm flipV="1">
            <a:off x="5507038" y="3644900"/>
            <a:ext cx="0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42" name="Line 41"/>
          <p:cNvSpPr>
            <a:spLocks noChangeShapeType="1"/>
          </p:cNvSpPr>
          <p:nvPr/>
        </p:nvSpPr>
        <p:spPr bwMode="auto">
          <a:xfrm flipV="1">
            <a:off x="1547813" y="4257675"/>
            <a:ext cx="46799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43" name="Line 42"/>
          <p:cNvSpPr>
            <a:spLocks noChangeShapeType="1"/>
          </p:cNvSpPr>
          <p:nvPr/>
        </p:nvSpPr>
        <p:spPr bwMode="auto">
          <a:xfrm flipV="1">
            <a:off x="554355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44" name="Line 43"/>
          <p:cNvSpPr>
            <a:spLocks noChangeShapeType="1"/>
          </p:cNvSpPr>
          <p:nvPr/>
        </p:nvSpPr>
        <p:spPr bwMode="auto">
          <a:xfrm>
            <a:off x="5291138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45" name="Line 44"/>
          <p:cNvSpPr>
            <a:spLocks noChangeShapeType="1"/>
          </p:cNvSpPr>
          <p:nvPr/>
        </p:nvSpPr>
        <p:spPr bwMode="auto">
          <a:xfrm flipH="1">
            <a:off x="5146675" y="40401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46" name="Text Box 45"/>
          <p:cNvSpPr txBox="1">
            <a:spLocks noChangeArrowheads="1"/>
          </p:cNvSpPr>
          <p:nvPr/>
        </p:nvSpPr>
        <p:spPr bwMode="auto">
          <a:xfrm>
            <a:off x="4967288" y="396875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T8</a:t>
            </a:r>
            <a:endParaRPr lang="es-ES" altLang="es-ES" sz="800" b="1"/>
          </a:p>
        </p:txBody>
      </p:sp>
      <p:sp>
        <p:nvSpPr>
          <p:cNvPr id="21547" name="Rectangle 46"/>
          <p:cNvSpPr>
            <a:spLocks noChangeArrowheads="1"/>
          </p:cNvSpPr>
          <p:nvPr/>
        </p:nvSpPr>
        <p:spPr bwMode="auto">
          <a:xfrm>
            <a:off x="5792788" y="4579938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RE</a:t>
            </a:r>
            <a:endParaRPr lang="es-ES" altLang="es-ES" sz="900"/>
          </a:p>
        </p:txBody>
      </p:sp>
      <p:sp>
        <p:nvSpPr>
          <p:cNvPr id="21548" name="AutoShape 47"/>
          <p:cNvSpPr>
            <a:spLocks noChangeArrowheads="1"/>
          </p:cNvSpPr>
          <p:nvPr/>
        </p:nvSpPr>
        <p:spPr bwMode="auto">
          <a:xfrm flipV="1">
            <a:off x="5254625" y="40052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49" name="Line 48"/>
          <p:cNvSpPr>
            <a:spLocks noChangeShapeType="1"/>
          </p:cNvSpPr>
          <p:nvPr/>
        </p:nvSpPr>
        <p:spPr bwMode="auto">
          <a:xfrm flipH="1" flipV="1">
            <a:off x="6119813" y="425608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50" name="Line 49"/>
          <p:cNvSpPr>
            <a:spLocks noChangeShapeType="1"/>
          </p:cNvSpPr>
          <p:nvPr/>
        </p:nvSpPr>
        <p:spPr bwMode="auto">
          <a:xfrm flipV="1">
            <a:off x="6156325" y="443547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51" name="Text Box 50"/>
          <p:cNvSpPr txBox="1">
            <a:spLocks noChangeArrowheads="1"/>
          </p:cNvSpPr>
          <p:nvPr/>
        </p:nvSpPr>
        <p:spPr bwMode="auto">
          <a:xfrm>
            <a:off x="6154738" y="425608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T7</a:t>
            </a:r>
            <a:endParaRPr lang="es-ES" altLang="es-ES" sz="800" b="1"/>
          </a:p>
        </p:txBody>
      </p:sp>
      <p:sp>
        <p:nvSpPr>
          <p:cNvPr id="21552" name="AutoShape 51"/>
          <p:cNvSpPr>
            <a:spLocks noChangeArrowheads="1"/>
          </p:cNvSpPr>
          <p:nvPr/>
        </p:nvSpPr>
        <p:spPr bwMode="auto">
          <a:xfrm flipH="1">
            <a:off x="6083300" y="4364038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53" name="Line 52"/>
          <p:cNvSpPr>
            <a:spLocks noChangeShapeType="1"/>
          </p:cNvSpPr>
          <p:nvPr/>
        </p:nvSpPr>
        <p:spPr bwMode="auto">
          <a:xfrm flipV="1">
            <a:off x="6372225" y="4113213"/>
            <a:ext cx="0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54" name="Line 53"/>
          <p:cNvSpPr>
            <a:spLocks noChangeShapeType="1"/>
          </p:cNvSpPr>
          <p:nvPr/>
        </p:nvSpPr>
        <p:spPr bwMode="auto">
          <a:xfrm flipH="1">
            <a:off x="6443663" y="46164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55" name="Line 54"/>
          <p:cNvSpPr>
            <a:spLocks noChangeShapeType="1"/>
          </p:cNvSpPr>
          <p:nvPr/>
        </p:nvSpPr>
        <p:spPr bwMode="auto">
          <a:xfrm flipH="1">
            <a:off x="6440488" y="46878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56" name="Text Box 55"/>
          <p:cNvSpPr txBox="1">
            <a:spLocks noChangeArrowheads="1"/>
          </p:cNvSpPr>
          <p:nvPr/>
        </p:nvSpPr>
        <p:spPr bwMode="auto">
          <a:xfrm>
            <a:off x="6546850" y="4495800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C7</a:t>
            </a:r>
            <a:br>
              <a:rPr lang="es-ES_tradnl" altLang="es-ES" sz="800" b="1"/>
            </a:br>
            <a:r>
              <a:rPr lang="es-ES_tradnl" altLang="es-ES" sz="800" b="1"/>
              <a:t>C8</a:t>
            </a:r>
            <a:endParaRPr lang="es-ES" altLang="es-ES" sz="800" b="1"/>
          </a:p>
        </p:txBody>
      </p:sp>
      <p:sp>
        <p:nvSpPr>
          <p:cNvPr id="21557" name="Rectangle 56"/>
          <p:cNvSpPr>
            <a:spLocks noChangeArrowheads="1"/>
          </p:cNvSpPr>
          <p:nvPr/>
        </p:nvSpPr>
        <p:spPr bwMode="auto">
          <a:xfrm>
            <a:off x="1835150" y="3752850"/>
            <a:ext cx="647700" cy="144463"/>
          </a:xfrm>
          <a:prstGeom prst="rect">
            <a:avLst/>
          </a:prstGeom>
          <a:solidFill>
            <a:srgbClr val="FF6600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MAR</a:t>
            </a:r>
            <a:endParaRPr lang="es-ES" altLang="es-ES" sz="900"/>
          </a:p>
        </p:txBody>
      </p:sp>
      <p:sp>
        <p:nvSpPr>
          <p:cNvPr id="21558" name="Rectangle 57"/>
          <p:cNvSpPr>
            <a:spLocks noChangeArrowheads="1"/>
          </p:cNvSpPr>
          <p:nvPr/>
        </p:nvSpPr>
        <p:spPr bwMode="auto">
          <a:xfrm>
            <a:off x="2627313" y="3752850"/>
            <a:ext cx="647700" cy="144463"/>
          </a:xfrm>
          <a:prstGeom prst="rect">
            <a:avLst/>
          </a:prstGeom>
          <a:solidFill>
            <a:srgbClr val="FF6600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MBR</a:t>
            </a:r>
            <a:endParaRPr lang="es-ES" altLang="es-ES" sz="900"/>
          </a:p>
        </p:txBody>
      </p:sp>
      <p:sp>
        <p:nvSpPr>
          <p:cNvPr id="21559" name="Line 58"/>
          <p:cNvSpPr>
            <a:spLocks noChangeShapeType="1"/>
          </p:cNvSpPr>
          <p:nvPr/>
        </p:nvSpPr>
        <p:spPr bwMode="auto">
          <a:xfrm flipV="1">
            <a:off x="5075238" y="3824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60" name="Text Box 59"/>
          <p:cNvSpPr txBox="1">
            <a:spLocks noChangeArrowheads="1"/>
          </p:cNvSpPr>
          <p:nvPr/>
        </p:nvSpPr>
        <p:spPr bwMode="auto">
          <a:xfrm>
            <a:off x="4895850" y="37195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C7</a:t>
            </a:r>
            <a:endParaRPr lang="es-ES" altLang="es-ES" sz="800" b="1"/>
          </a:p>
        </p:txBody>
      </p:sp>
      <p:sp>
        <p:nvSpPr>
          <p:cNvPr id="21561" name="Line 60"/>
          <p:cNvSpPr>
            <a:spLocks noChangeShapeType="1"/>
          </p:cNvSpPr>
          <p:nvPr/>
        </p:nvSpPr>
        <p:spPr bwMode="auto">
          <a:xfrm flipV="1">
            <a:off x="1727200" y="3824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62" name="Text Box 61"/>
          <p:cNvSpPr txBox="1">
            <a:spLocks noChangeArrowheads="1"/>
          </p:cNvSpPr>
          <p:nvPr/>
        </p:nvSpPr>
        <p:spPr bwMode="auto">
          <a:xfrm>
            <a:off x="1439863" y="37163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900" b="1"/>
              <a:t>C1</a:t>
            </a:r>
            <a:endParaRPr lang="es-ES" altLang="es-ES" sz="900" b="1"/>
          </a:p>
        </p:txBody>
      </p:sp>
      <p:sp>
        <p:nvSpPr>
          <p:cNvPr id="21563" name="Text Box 62"/>
          <p:cNvSpPr txBox="1">
            <a:spLocks noChangeArrowheads="1"/>
          </p:cNvSpPr>
          <p:nvPr/>
        </p:nvSpPr>
        <p:spPr bwMode="auto">
          <a:xfrm>
            <a:off x="3384550" y="3681413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rgbClr val="CC0000"/>
                </a:solidFill>
              </a:rPr>
              <a:t>C2</a:t>
            </a:r>
            <a:r>
              <a:rPr lang="es-ES_tradnl" altLang="es-ES" sz="800" b="1"/>
              <a:t/>
            </a:r>
            <a:br>
              <a:rPr lang="es-ES_tradnl" altLang="es-ES" sz="800" b="1"/>
            </a:br>
            <a:r>
              <a:rPr lang="es-ES_tradnl" altLang="es-ES" sz="800" b="1"/>
              <a:t>C3</a:t>
            </a:r>
            <a:endParaRPr lang="es-ES" altLang="es-ES" sz="800" b="1"/>
          </a:p>
        </p:txBody>
      </p:sp>
      <p:sp>
        <p:nvSpPr>
          <p:cNvPr id="21564" name="Line 63"/>
          <p:cNvSpPr>
            <a:spLocks noChangeShapeType="1"/>
          </p:cNvSpPr>
          <p:nvPr/>
        </p:nvSpPr>
        <p:spPr bwMode="auto">
          <a:xfrm flipV="1">
            <a:off x="3275013" y="3789363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65" name="Line 64"/>
          <p:cNvSpPr>
            <a:spLocks noChangeShapeType="1"/>
          </p:cNvSpPr>
          <p:nvPr/>
        </p:nvSpPr>
        <p:spPr bwMode="auto">
          <a:xfrm flipV="1">
            <a:off x="3275013" y="38608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66" name="Line 65"/>
          <p:cNvSpPr>
            <a:spLocks noChangeShapeType="1"/>
          </p:cNvSpPr>
          <p:nvPr/>
        </p:nvSpPr>
        <p:spPr bwMode="auto">
          <a:xfrm flipH="1" flipV="1">
            <a:off x="3095625" y="278130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67" name="Line 66"/>
          <p:cNvSpPr>
            <a:spLocks noChangeShapeType="1"/>
          </p:cNvSpPr>
          <p:nvPr/>
        </p:nvSpPr>
        <p:spPr bwMode="auto">
          <a:xfrm flipV="1">
            <a:off x="3130550" y="33210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68" name="Text Box 67"/>
          <p:cNvSpPr txBox="1">
            <a:spLocks noChangeArrowheads="1"/>
          </p:cNvSpPr>
          <p:nvPr/>
        </p:nvSpPr>
        <p:spPr bwMode="auto">
          <a:xfrm>
            <a:off x="3240088" y="321310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Ta</a:t>
            </a:r>
            <a:endParaRPr lang="es-ES" altLang="es-ES" sz="800" b="1"/>
          </a:p>
        </p:txBody>
      </p:sp>
      <p:sp>
        <p:nvSpPr>
          <p:cNvPr id="21569" name="AutoShape 68"/>
          <p:cNvSpPr>
            <a:spLocks noChangeArrowheads="1"/>
          </p:cNvSpPr>
          <p:nvPr/>
        </p:nvSpPr>
        <p:spPr bwMode="auto">
          <a:xfrm flipH="1">
            <a:off x="3059113" y="3249613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70" name="Line 69"/>
          <p:cNvSpPr>
            <a:spLocks noChangeShapeType="1"/>
          </p:cNvSpPr>
          <p:nvPr/>
        </p:nvSpPr>
        <p:spPr bwMode="auto">
          <a:xfrm>
            <a:off x="2808288" y="2781300"/>
            <a:ext cx="0" cy="9715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71" name="Line 70"/>
          <p:cNvSpPr>
            <a:spLocks noChangeShapeType="1"/>
          </p:cNvSpPr>
          <p:nvPr/>
        </p:nvSpPr>
        <p:spPr bwMode="auto">
          <a:xfrm flipH="1" flipV="1">
            <a:off x="2159000" y="2600325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72" name="Line 71"/>
          <p:cNvSpPr>
            <a:spLocks noChangeShapeType="1"/>
          </p:cNvSpPr>
          <p:nvPr/>
        </p:nvSpPr>
        <p:spPr bwMode="auto">
          <a:xfrm flipV="1">
            <a:off x="2193925" y="33210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73" name="Text Box 72"/>
          <p:cNvSpPr txBox="1">
            <a:spLocks noChangeArrowheads="1"/>
          </p:cNvSpPr>
          <p:nvPr/>
        </p:nvSpPr>
        <p:spPr bwMode="auto">
          <a:xfrm>
            <a:off x="2301875" y="3214688"/>
            <a:ext cx="325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rgbClr val="CC0000"/>
                </a:solidFill>
              </a:rPr>
              <a:t>Td</a:t>
            </a:r>
            <a:endParaRPr lang="es-ES" altLang="es-ES" sz="1200" b="1">
              <a:solidFill>
                <a:srgbClr val="CC0000"/>
              </a:solidFill>
            </a:endParaRPr>
          </a:p>
        </p:txBody>
      </p:sp>
      <p:sp>
        <p:nvSpPr>
          <p:cNvPr id="21574" name="AutoShape 73"/>
          <p:cNvSpPr>
            <a:spLocks noChangeArrowheads="1"/>
          </p:cNvSpPr>
          <p:nvPr/>
        </p:nvSpPr>
        <p:spPr bwMode="auto">
          <a:xfrm flipH="1">
            <a:off x="2122488" y="3249613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75" name="Line 74"/>
          <p:cNvSpPr>
            <a:spLocks noChangeShapeType="1"/>
          </p:cNvSpPr>
          <p:nvPr/>
        </p:nvSpPr>
        <p:spPr bwMode="auto">
          <a:xfrm flipH="1" flipV="1">
            <a:off x="215900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76" name="Line 75"/>
          <p:cNvSpPr>
            <a:spLocks noChangeShapeType="1"/>
          </p:cNvSpPr>
          <p:nvPr/>
        </p:nvSpPr>
        <p:spPr bwMode="auto">
          <a:xfrm flipH="1" flipV="1">
            <a:off x="3095625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77" name="Line 76"/>
          <p:cNvSpPr>
            <a:spLocks noChangeShapeType="1"/>
          </p:cNvSpPr>
          <p:nvPr/>
        </p:nvSpPr>
        <p:spPr bwMode="auto">
          <a:xfrm>
            <a:off x="280670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78" name="Line 77"/>
          <p:cNvSpPr>
            <a:spLocks noChangeShapeType="1"/>
          </p:cNvSpPr>
          <p:nvPr/>
        </p:nvSpPr>
        <p:spPr bwMode="auto">
          <a:xfrm flipH="1">
            <a:off x="2662238" y="40767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79" name="Text Box 78"/>
          <p:cNvSpPr txBox="1">
            <a:spLocks noChangeArrowheads="1"/>
          </p:cNvSpPr>
          <p:nvPr/>
        </p:nvSpPr>
        <p:spPr bwMode="auto">
          <a:xfrm>
            <a:off x="2482850" y="396875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T3</a:t>
            </a:r>
            <a:endParaRPr lang="es-ES" altLang="es-ES" sz="800" b="1"/>
          </a:p>
        </p:txBody>
      </p:sp>
      <p:sp>
        <p:nvSpPr>
          <p:cNvPr id="21580" name="AutoShape 79"/>
          <p:cNvSpPr>
            <a:spLocks noChangeArrowheads="1"/>
          </p:cNvSpPr>
          <p:nvPr/>
        </p:nvSpPr>
        <p:spPr bwMode="auto">
          <a:xfrm flipV="1">
            <a:off x="2770188" y="40417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81" name="Rectangle 80"/>
          <p:cNvSpPr>
            <a:spLocks noChangeArrowheads="1"/>
          </p:cNvSpPr>
          <p:nvPr/>
        </p:nvSpPr>
        <p:spPr bwMode="auto">
          <a:xfrm>
            <a:off x="3921125" y="3751263"/>
            <a:ext cx="647700" cy="144462"/>
          </a:xfrm>
          <a:prstGeom prst="rect">
            <a:avLst/>
          </a:prstGeom>
          <a:solidFill>
            <a:srgbClr val="FF6600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PC</a:t>
            </a:r>
            <a:endParaRPr lang="es-ES" altLang="es-ES" sz="900"/>
          </a:p>
        </p:txBody>
      </p:sp>
      <p:sp>
        <p:nvSpPr>
          <p:cNvPr id="21582" name="Text Box 81"/>
          <p:cNvSpPr txBox="1">
            <a:spLocks noChangeArrowheads="1"/>
          </p:cNvSpPr>
          <p:nvPr/>
        </p:nvSpPr>
        <p:spPr bwMode="auto">
          <a:xfrm>
            <a:off x="4643438" y="3608388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rgbClr val="CC0000"/>
                </a:solidFill>
              </a:rPr>
              <a:t>C4</a:t>
            </a:r>
            <a:r>
              <a:rPr lang="es-ES_tradnl" altLang="es-ES" sz="800" b="1"/>
              <a:t/>
            </a:r>
            <a:br>
              <a:rPr lang="es-ES_tradnl" altLang="es-ES" sz="800" b="1"/>
            </a:br>
            <a:r>
              <a:rPr lang="es-ES_tradnl" altLang="es-ES" sz="800" b="1"/>
              <a:t>C5</a:t>
            </a:r>
            <a:endParaRPr lang="es-ES" altLang="es-ES" sz="800" b="1"/>
          </a:p>
        </p:txBody>
      </p:sp>
      <p:sp>
        <p:nvSpPr>
          <p:cNvPr id="21583" name="Line 82"/>
          <p:cNvSpPr>
            <a:spLocks noChangeShapeType="1"/>
          </p:cNvSpPr>
          <p:nvPr/>
        </p:nvSpPr>
        <p:spPr bwMode="auto">
          <a:xfrm flipV="1">
            <a:off x="4568825" y="378777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84" name="Line 83"/>
          <p:cNvSpPr>
            <a:spLocks noChangeShapeType="1"/>
          </p:cNvSpPr>
          <p:nvPr/>
        </p:nvSpPr>
        <p:spPr bwMode="auto">
          <a:xfrm flipV="1">
            <a:off x="4568825" y="3859213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85" name="Line 84"/>
          <p:cNvSpPr>
            <a:spLocks noChangeShapeType="1"/>
          </p:cNvSpPr>
          <p:nvPr/>
        </p:nvSpPr>
        <p:spPr bwMode="auto">
          <a:xfrm>
            <a:off x="4103688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86" name="Line 85"/>
          <p:cNvSpPr>
            <a:spLocks noChangeShapeType="1"/>
          </p:cNvSpPr>
          <p:nvPr/>
        </p:nvSpPr>
        <p:spPr bwMode="auto">
          <a:xfrm flipH="1">
            <a:off x="3957638" y="4078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87" name="Text Box 86"/>
          <p:cNvSpPr txBox="1">
            <a:spLocks noChangeArrowheads="1"/>
          </p:cNvSpPr>
          <p:nvPr/>
        </p:nvSpPr>
        <p:spPr bwMode="auto">
          <a:xfrm>
            <a:off x="3670300" y="3956050"/>
            <a:ext cx="3254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900" b="1"/>
              <a:t>T4</a:t>
            </a:r>
            <a:endParaRPr lang="es-ES" altLang="es-ES" sz="900" b="1"/>
          </a:p>
        </p:txBody>
      </p:sp>
      <p:sp>
        <p:nvSpPr>
          <p:cNvPr id="21588" name="AutoShape 87"/>
          <p:cNvSpPr>
            <a:spLocks noChangeArrowheads="1"/>
          </p:cNvSpPr>
          <p:nvPr/>
        </p:nvSpPr>
        <p:spPr bwMode="auto">
          <a:xfrm flipV="1">
            <a:off x="4067175" y="4041775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589" name="Line 88"/>
          <p:cNvSpPr>
            <a:spLocks noChangeShapeType="1"/>
          </p:cNvSpPr>
          <p:nvPr/>
        </p:nvSpPr>
        <p:spPr bwMode="auto">
          <a:xfrm flipH="1" flipV="1">
            <a:off x="4352925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90" name="Line 89"/>
          <p:cNvSpPr>
            <a:spLocks noChangeShapeType="1"/>
          </p:cNvSpPr>
          <p:nvPr/>
        </p:nvSpPr>
        <p:spPr bwMode="auto">
          <a:xfrm>
            <a:off x="4143375" y="3213100"/>
            <a:ext cx="0" cy="144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91" name="Line 90"/>
          <p:cNvSpPr>
            <a:spLocks noChangeShapeType="1"/>
          </p:cNvSpPr>
          <p:nvPr/>
        </p:nvSpPr>
        <p:spPr bwMode="auto">
          <a:xfrm>
            <a:off x="4389438" y="32131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92" name="Line 91"/>
          <p:cNvSpPr>
            <a:spLocks noChangeShapeType="1"/>
          </p:cNvSpPr>
          <p:nvPr/>
        </p:nvSpPr>
        <p:spPr bwMode="auto">
          <a:xfrm>
            <a:off x="4284663" y="3608388"/>
            <a:ext cx="0" cy="144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93" name="Text Box 92"/>
          <p:cNvSpPr txBox="1">
            <a:spLocks noChangeArrowheads="1"/>
          </p:cNvSpPr>
          <p:nvPr/>
        </p:nvSpPr>
        <p:spPr bwMode="auto">
          <a:xfrm>
            <a:off x="4283075" y="30337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4</a:t>
            </a:r>
            <a:endParaRPr lang="es-ES" altLang="es-ES" sz="800" b="1"/>
          </a:p>
        </p:txBody>
      </p:sp>
      <p:sp>
        <p:nvSpPr>
          <p:cNvPr id="21594" name="Line 93"/>
          <p:cNvSpPr>
            <a:spLocks noChangeShapeType="1"/>
          </p:cNvSpPr>
          <p:nvPr/>
        </p:nvSpPr>
        <p:spPr bwMode="auto">
          <a:xfrm flipH="1">
            <a:off x="3816350" y="396875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95" name="Line 94"/>
          <p:cNvSpPr>
            <a:spLocks noChangeShapeType="1"/>
          </p:cNvSpPr>
          <p:nvPr/>
        </p:nvSpPr>
        <p:spPr bwMode="auto">
          <a:xfrm>
            <a:off x="3816350" y="3213100"/>
            <a:ext cx="0" cy="7556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96" name="Line 95"/>
          <p:cNvSpPr>
            <a:spLocks noChangeShapeType="1"/>
          </p:cNvSpPr>
          <p:nvPr/>
        </p:nvSpPr>
        <p:spPr bwMode="auto">
          <a:xfrm flipH="1">
            <a:off x="3822700" y="3213100"/>
            <a:ext cx="3254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97" name="AutoShape 96"/>
          <p:cNvSpPr>
            <a:spLocks noChangeArrowheads="1"/>
          </p:cNvSpPr>
          <p:nvPr/>
        </p:nvSpPr>
        <p:spPr bwMode="auto">
          <a:xfrm>
            <a:off x="2338388" y="4976813"/>
            <a:ext cx="863600" cy="647700"/>
          </a:xfrm>
          <a:prstGeom prst="roundRect">
            <a:avLst>
              <a:gd name="adj" fmla="val 16667"/>
            </a:avLst>
          </a:prstGeom>
          <a:solidFill>
            <a:srgbClr val="800000">
              <a:alpha val="5411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000"/>
              <a:t>Banco de</a:t>
            </a:r>
          </a:p>
          <a:p>
            <a:pPr algn="ctr" eaLnBrk="1" hangingPunct="1"/>
            <a:r>
              <a:rPr lang="es-ES_tradnl" altLang="es-ES" sz="1000"/>
              <a:t>registros</a:t>
            </a:r>
            <a:endParaRPr lang="es-ES" altLang="es-ES" sz="1000"/>
          </a:p>
        </p:txBody>
      </p:sp>
      <p:sp>
        <p:nvSpPr>
          <p:cNvPr id="21598" name="Line 97"/>
          <p:cNvSpPr>
            <a:spLocks noChangeShapeType="1"/>
          </p:cNvSpPr>
          <p:nvPr/>
        </p:nvSpPr>
        <p:spPr bwMode="auto">
          <a:xfrm flipH="1" flipV="1">
            <a:off x="2951163" y="4257675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99" name="Line 98"/>
          <p:cNvSpPr>
            <a:spLocks noChangeShapeType="1"/>
          </p:cNvSpPr>
          <p:nvPr/>
        </p:nvSpPr>
        <p:spPr bwMode="auto">
          <a:xfrm flipV="1">
            <a:off x="2984500" y="45085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00" name="Text Box 99"/>
          <p:cNvSpPr txBox="1">
            <a:spLocks noChangeArrowheads="1"/>
          </p:cNvSpPr>
          <p:nvPr/>
        </p:nvSpPr>
        <p:spPr bwMode="auto">
          <a:xfrm>
            <a:off x="2984500" y="43291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T2</a:t>
            </a:r>
            <a:endParaRPr lang="es-ES" altLang="es-ES" sz="800" b="1"/>
          </a:p>
        </p:txBody>
      </p:sp>
      <p:sp>
        <p:nvSpPr>
          <p:cNvPr id="21601" name="AutoShape 100"/>
          <p:cNvSpPr>
            <a:spLocks noChangeArrowheads="1"/>
          </p:cNvSpPr>
          <p:nvPr/>
        </p:nvSpPr>
        <p:spPr bwMode="auto">
          <a:xfrm flipH="1">
            <a:off x="2914650" y="44370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02" name="Line 101"/>
          <p:cNvSpPr>
            <a:spLocks noChangeShapeType="1"/>
          </p:cNvSpPr>
          <p:nvPr/>
        </p:nvSpPr>
        <p:spPr bwMode="auto">
          <a:xfrm flipH="1" flipV="1">
            <a:off x="2590800" y="4257675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03" name="Line 102"/>
          <p:cNvSpPr>
            <a:spLocks noChangeShapeType="1"/>
          </p:cNvSpPr>
          <p:nvPr/>
        </p:nvSpPr>
        <p:spPr bwMode="auto">
          <a:xfrm flipV="1">
            <a:off x="2625725" y="45085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04" name="Text Box 103"/>
          <p:cNvSpPr txBox="1">
            <a:spLocks noChangeArrowheads="1"/>
          </p:cNvSpPr>
          <p:nvPr/>
        </p:nvSpPr>
        <p:spPr bwMode="auto">
          <a:xfrm>
            <a:off x="2625725" y="43291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T1</a:t>
            </a:r>
            <a:endParaRPr lang="es-ES" altLang="es-ES" sz="800" b="1"/>
          </a:p>
        </p:txBody>
      </p:sp>
      <p:sp>
        <p:nvSpPr>
          <p:cNvPr id="21605" name="AutoShape 104"/>
          <p:cNvSpPr>
            <a:spLocks noChangeArrowheads="1"/>
          </p:cNvSpPr>
          <p:nvPr/>
        </p:nvSpPr>
        <p:spPr bwMode="auto">
          <a:xfrm flipH="1">
            <a:off x="2555875" y="44370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06" name="Line 105"/>
          <p:cNvSpPr>
            <a:spLocks noChangeShapeType="1"/>
          </p:cNvSpPr>
          <p:nvPr/>
        </p:nvSpPr>
        <p:spPr bwMode="auto">
          <a:xfrm>
            <a:off x="1727200" y="4257675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07" name="Line 106"/>
          <p:cNvSpPr>
            <a:spLocks noChangeShapeType="1"/>
          </p:cNvSpPr>
          <p:nvPr/>
        </p:nvSpPr>
        <p:spPr bwMode="auto">
          <a:xfrm flipH="1" flipV="1">
            <a:off x="2735263" y="56245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08" name="Line 107"/>
          <p:cNvSpPr>
            <a:spLocks noChangeShapeType="1"/>
          </p:cNvSpPr>
          <p:nvPr/>
        </p:nvSpPr>
        <p:spPr bwMode="auto">
          <a:xfrm flipH="1">
            <a:off x="1727200" y="5842000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09" name="Line 108"/>
          <p:cNvSpPr>
            <a:spLocks noChangeShapeType="1"/>
          </p:cNvSpPr>
          <p:nvPr/>
        </p:nvSpPr>
        <p:spPr bwMode="auto">
          <a:xfrm>
            <a:off x="2087563" y="504983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10" name="Line 109"/>
          <p:cNvSpPr>
            <a:spLocks noChangeShapeType="1"/>
          </p:cNvSpPr>
          <p:nvPr/>
        </p:nvSpPr>
        <p:spPr bwMode="auto">
          <a:xfrm flipH="1">
            <a:off x="2159000" y="5013325"/>
            <a:ext cx="365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11" name="Line 110"/>
          <p:cNvSpPr>
            <a:spLocks noChangeShapeType="1"/>
          </p:cNvSpPr>
          <p:nvPr/>
        </p:nvSpPr>
        <p:spPr bwMode="auto">
          <a:xfrm>
            <a:off x="2087563" y="5229225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12" name="Line 111"/>
          <p:cNvSpPr>
            <a:spLocks noChangeShapeType="1"/>
          </p:cNvSpPr>
          <p:nvPr/>
        </p:nvSpPr>
        <p:spPr bwMode="auto">
          <a:xfrm flipH="1">
            <a:off x="2159000" y="5192713"/>
            <a:ext cx="3651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13" name="Line 112"/>
          <p:cNvSpPr>
            <a:spLocks noChangeShapeType="1"/>
          </p:cNvSpPr>
          <p:nvPr/>
        </p:nvSpPr>
        <p:spPr bwMode="auto">
          <a:xfrm>
            <a:off x="2087563" y="537368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14" name="Line 113"/>
          <p:cNvSpPr>
            <a:spLocks noChangeShapeType="1"/>
          </p:cNvSpPr>
          <p:nvPr/>
        </p:nvSpPr>
        <p:spPr bwMode="auto">
          <a:xfrm flipH="1">
            <a:off x="2159000" y="5337175"/>
            <a:ext cx="365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15" name="Line 114"/>
          <p:cNvSpPr>
            <a:spLocks noChangeShapeType="1"/>
          </p:cNvSpPr>
          <p:nvPr/>
        </p:nvSpPr>
        <p:spPr bwMode="auto">
          <a:xfrm>
            <a:off x="2087563" y="5518150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16" name="Text Box 115"/>
          <p:cNvSpPr txBox="1">
            <a:spLocks noChangeArrowheads="1"/>
          </p:cNvSpPr>
          <p:nvPr/>
        </p:nvSpPr>
        <p:spPr bwMode="auto">
          <a:xfrm>
            <a:off x="1835150" y="497205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RA</a:t>
            </a:r>
            <a:br>
              <a:rPr lang="es-ES_tradnl" altLang="es-ES" sz="800" b="1"/>
            </a:br>
            <a:r>
              <a:rPr lang="es-ES_tradnl" altLang="es-ES" sz="800" b="1"/>
              <a:t>RB</a:t>
            </a:r>
            <a:endParaRPr lang="es-ES" altLang="es-ES" sz="800" b="1"/>
          </a:p>
        </p:txBody>
      </p:sp>
      <p:sp>
        <p:nvSpPr>
          <p:cNvPr id="21617" name="Text Box 116"/>
          <p:cNvSpPr txBox="1">
            <a:spLocks noChangeArrowheads="1"/>
          </p:cNvSpPr>
          <p:nvPr/>
        </p:nvSpPr>
        <p:spPr bwMode="auto">
          <a:xfrm>
            <a:off x="1835150" y="5265738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RC</a:t>
            </a:r>
            <a:br>
              <a:rPr lang="es-ES_tradnl" altLang="es-ES" sz="800" b="1"/>
            </a:br>
            <a:r>
              <a:rPr lang="es-ES_tradnl" altLang="es-ES" sz="800" b="1"/>
              <a:t>SC</a:t>
            </a:r>
            <a:endParaRPr lang="es-ES" altLang="es-ES" sz="800" b="1"/>
          </a:p>
        </p:txBody>
      </p:sp>
      <p:sp>
        <p:nvSpPr>
          <p:cNvPr id="21618" name="Text Box 117"/>
          <p:cNvSpPr txBox="1">
            <a:spLocks noChangeArrowheads="1"/>
          </p:cNvSpPr>
          <p:nvPr/>
        </p:nvSpPr>
        <p:spPr bwMode="auto">
          <a:xfrm>
            <a:off x="2735263" y="56245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E</a:t>
            </a:r>
            <a:endParaRPr lang="es-ES" altLang="es-ES" sz="800" b="1"/>
          </a:p>
        </p:txBody>
      </p:sp>
      <p:sp>
        <p:nvSpPr>
          <p:cNvPr id="21619" name="Text Box 118"/>
          <p:cNvSpPr txBox="1">
            <a:spLocks noChangeArrowheads="1"/>
          </p:cNvSpPr>
          <p:nvPr/>
        </p:nvSpPr>
        <p:spPr bwMode="auto">
          <a:xfrm>
            <a:off x="2409825" y="47974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A</a:t>
            </a:r>
            <a:endParaRPr lang="es-ES" altLang="es-ES" sz="800" b="1"/>
          </a:p>
        </p:txBody>
      </p:sp>
      <p:sp>
        <p:nvSpPr>
          <p:cNvPr id="21620" name="Text Box 119"/>
          <p:cNvSpPr txBox="1">
            <a:spLocks noChangeArrowheads="1"/>
          </p:cNvSpPr>
          <p:nvPr/>
        </p:nvSpPr>
        <p:spPr bwMode="auto">
          <a:xfrm>
            <a:off x="3022600" y="47990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B</a:t>
            </a:r>
            <a:endParaRPr lang="es-ES" altLang="es-ES" sz="800" b="1"/>
          </a:p>
        </p:txBody>
      </p:sp>
      <p:sp>
        <p:nvSpPr>
          <p:cNvPr id="21621" name="Rectangle 120"/>
          <p:cNvSpPr>
            <a:spLocks noChangeArrowheads="1"/>
          </p:cNvSpPr>
          <p:nvPr/>
        </p:nvSpPr>
        <p:spPr bwMode="auto">
          <a:xfrm>
            <a:off x="3703638" y="4471988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RT1</a:t>
            </a:r>
            <a:endParaRPr lang="es-ES" altLang="es-ES" sz="900"/>
          </a:p>
        </p:txBody>
      </p:sp>
      <p:sp>
        <p:nvSpPr>
          <p:cNvPr id="21622" name="Line 121"/>
          <p:cNvSpPr>
            <a:spLocks noChangeShapeType="1"/>
          </p:cNvSpPr>
          <p:nvPr/>
        </p:nvSpPr>
        <p:spPr bwMode="auto">
          <a:xfrm flipV="1">
            <a:off x="3595688" y="454342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23" name="Text Box 122"/>
          <p:cNvSpPr txBox="1">
            <a:spLocks noChangeArrowheads="1"/>
          </p:cNvSpPr>
          <p:nvPr/>
        </p:nvSpPr>
        <p:spPr bwMode="auto">
          <a:xfrm>
            <a:off x="3527425" y="43656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C9</a:t>
            </a:r>
            <a:endParaRPr lang="es-ES" altLang="es-ES" sz="800" b="1"/>
          </a:p>
        </p:txBody>
      </p:sp>
      <p:sp>
        <p:nvSpPr>
          <p:cNvPr id="21624" name="Line 123"/>
          <p:cNvSpPr>
            <a:spLocks noChangeShapeType="1"/>
          </p:cNvSpPr>
          <p:nvPr/>
        </p:nvSpPr>
        <p:spPr bwMode="auto">
          <a:xfrm>
            <a:off x="4208463" y="4614863"/>
            <a:ext cx="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25" name="Line 124"/>
          <p:cNvSpPr>
            <a:spLocks noChangeShapeType="1"/>
          </p:cNvSpPr>
          <p:nvPr/>
        </p:nvSpPr>
        <p:spPr bwMode="auto">
          <a:xfrm>
            <a:off x="4027488" y="42560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26" name="Rectangle 125"/>
          <p:cNvSpPr>
            <a:spLocks noChangeArrowheads="1"/>
          </p:cNvSpPr>
          <p:nvPr/>
        </p:nvSpPr>
        <p:spPr bwMode="auto">
          <a:xfrm>
            <a:off x="4638675" y="447040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RT2</a:t>
            </a:r>
            <a:endParaRPr lang="es-ES" altLang="es-ES" sz="900"/>
          </a:p>
        </p:txBody>
      </p:sp>
      <p:sp>
        <p:nvSpPr>
          <p:cNvPr id="21627" name="Line 126"/>
          <p:cNvSpPr>
            <a:spLocks noChangeShapeType="1"/>
          </p:cNvSpPr>
          <p:nvPr/>
        </p:nvSpPr>
        <p:spPr bwMode="auto">
          <a:xfrm flipV="1">
            <a:off x="4530725" y="454342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28" name="Text Box 127"/>
          <p:cNvSpPr txBox="1">
            <a:spLocks noChangeArrowheads="1"/>
          </p:cNvSpPr>
          <p:nvPr/>
        </p:nvSpPr>
        <p:spPr bwMode="auto">
          <a:xfrm>
            <a:off x="4387850" y="4364038"/>
            <a:ext cx="2524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C10</a:t>
            </a:r>
            <a:endParaRPr lang="es-ES" altLang="es-ES" sz="800" b="1"/>
          </a:p>
        </p:txBody>
      </p:sp>
      <p:sp>
        <p:nvSpPr>
          <p:cNvPr id="21629" name="Line 128"/>
          <p:cNvSpPr>
            <a:spLocks noChangeShapeType="1"/>
          </p:cNvSpPr>
          <p:nvPr/>
        </p:nvSpPr>
        <p:spPr bwMode="auto">
          <a:xfrm>
            <a:off x="5143500" y="4614863"/>
            <a:ext cx="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30" name="Line 129"/>
          <p:cNvSpPr>
            <a:spLocks noChangeShapeType="1"/>
          </p:cNvSpPr>
          <p:nvPr/>
        </p:nvSpPr>
        <p:spPr bwMode="auto">
          <a:xfrm>
            <a:off x="4967288" y="42576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31" name="AutoShape 130"/>
          <p:cNvSpPr>
            <a:spLocks noChangeArrowheads="1"/>
          </p:cNvSpPr>
          <p:nvPr/>
        </p:nvSpPr>
        <p:spPr bwMode="auto">
          <a:xfrm>
            <a:off x="3811588" y="4867275"/>
            <a:ext cx="468312" cy="252413"/>
          </a:xfrm>
          <a:custGeom>
            <a:avLst/>
            <a:gdLst>
              <a:gd name="T0" fmla="*/ 409773 w 21600"/>
              <a:gd name="T1" fmla="*/ 126207 h 21600"/>
              <a:gd name="T2" fmla="*/ 234156 w 21600"/>
              <a:gd name="T3" fmla="*/ 252413 h 21600"/>
              <a:gd name="T4" fmla="*/ 58539 w 21600"/>
              <a:gd name="T5" fmla="*/ 126207 h 21600"/>
              <a:gd name="T6" fmla="*/ 2341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00">
              <a:alpha val="5411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800"/>
              <a:t>MPX A</a:t>
            </a:r>
            <a:endParaRPr lang="es-ES" altLang="es-ES" sz="800"/>
          </a:p>
        </p:txBody>
      </p:sp>
      <p:sp>
        <p:nvSpPr>
          <p:cNvPr id="21632" name="Line 131"/>
          <p:cNvSpPr>
            <a:spLocks noChangeShapeType="1"/>
          </p:cNvSpPr>
          <p:nvPr/>
        </p:nvSpPr>
        <p:spPr bwMode="auto">
          <a:xfrm flipV="1">
            <a:off x="3740150" y="50117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33" name="Text Box 132"/>
          <p:cNvSpPr txBox="1">
            <a:spLocks noChangeArrowheads="1"/>
          </p:cNvSpPr>
          <p:nvPr/>
        </p:nvSpPr>
        <p:spPr bwMode="auto">
          <a:xfrm>
            <a:off x="3559175" y="490537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MA</a:t>
            </a:r>
            <a:endParaRPr lang="es-ES" altLang="es-ES" sz="800" b="1"/>
          </a:p>
        </p:txBody>
      </p:sp>
      <p:sp>
        <p:nvSpPr>
          <p:cNvPr id="21634" name="Text Box 133"/>
          <p:cNvSpPr txBox="1">
            <a:spLocks noChangeArrowheads="1"/>
          </p:cNvSpPr>
          <p:nvPr/>
        </p:nvSpPr>
        <p:spPr bwMode="auto">
          <a:xfrm>
            <a:off x="3919538" y="4867275"/>
            <a:ext cx="395287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" b="1"/>
              <a:t>0                 1</a:t>
            </a:r>
            <a:endParaRPr lang="es-ES" altLang="es-ES" sz="400" b="1"/>
          </a:p>
        </p:txBody>
      </p:sp>
      <p:sp>
        <p:nvSpPr>
          <p:cNvPr id="21635" name="AutoShape 134"/>
          <p:cNvSpPr>
            <a:spLocks noChangeArrowheads="1"/>
          </p:cNvSpPr>
          <p:nvPr/>
        </p:nvSpPr>
        <p:spPr bwMode="auto">
          <a:xfrm>
            <a:off x="4748213" y="4867275"/>
            <a:ext cx="468312" cy="252413"/>
          </a:xfrm>
          <a:custGeom>
            <a:avLst/>
            <a:gdLst>
              <a:gd name="T0" fmla="*/ 409773 w 21600"/>
              <a:gd name="T1" fmla="*/ 126207 h 21600"/>
              <a:gd name="T2" fmla="*/ 234156 w 21600"/>
              <a:gd name="T3" fmla="*/ 252413 h 21600"/>
              <a:gd name="T4" fmla="*/ 58539 w 21600"/>
              <a:gd name="T5" fmla="*/ 126207 h 21600"/>
              <a:gd name="T6" fmla="*/ 2341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00">
              <a:alpha val="5411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800"/>
              <a:t>MPX B</a:t>
            </a:r>
            <a:endParaRPr lang="es-ES" altLang="es-ES" sz="800"/>
          </a:p>
        </p:txBody>
      </p:sp>
      <p:sp>
        <p:nvSpPr>
          <p:cNvPr id="21636" name="Line 135"/>
          <p:cNvSpPr>
            <a:spLocks noChangeShapeType="1"/>
          </p:cNvSpPr>
          <p:nvPr/>
        </p:nvSpPr>
        <p:spPr bwMode="auto">
          <a:xfrm flipV="1">
            <a:off x="4676775" y="49990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37" name="Text Box 136"/>
          <p:cNvSpPr txBox="1">
            <a:spLocks noChangeArrowheads="1"/>
          </p:cNvSpPr>
          <p:nvPr/>
        </p:nvSpPr>
        <p:spPr bwMode="auto">
          <a:xfrm>
            <a:off x="4495800" y="489267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MB</a:t>
            </a:r>
            <a:endParaRPr lang="es-ES" altLang="es-ES" sz="800" b="1"/>
          </a:p>
        </p:txBody>
      </p:sp>
      <p:sp>
        <p:nvSpPr>
          <p:cNvPr id="21638" name="Text Box 137"/>
          <p:cNvSpPr txBox="1">
            <a:spLocks noChangeArrowheads="1"/>
          </p:cNvSpPr>
          <p:nvPr/>
        </p:nvSpPr>
        <p:spPr bwMode="auto">
          <a:xfrm>
            <a:off x="4856163" y="4867275"/>
            <a:ext cx="395287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" b="1"/>
              <a:t>0                 1</a:t>
            </a:r>
            <a:endParaRPr lang="es-ES" altLang="es-ES" sz="400" b="1"/>
          </a:p>
        </p:txBody>
      </p:sp>
      <p:sp>
        <p:nvSpPr>
          <p:cNvPr id="21639" name="Line 138"/>
          <p:cNvSpPr>
            <a:spLocks noChangeShapeType="1"/>
          </p:cNvSpPr>
          <p:nvPr/>
        </p:nvSpPr>
        <p:spPr bwMode="auto">
          <a:xfrm flipH="1">
            <a:off x="2947988" y="4687888"/>
            <a:ext cx="1908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0" name="Line 139"/>
          <p:cNvSpPr>
            <a:spLocks noChangeShapeType="1"/>
          </p:cNvSpPr>
          <p:nvPr/>
        </p:nvSpPr>
        <p:spPr bwMode="auto">
          <a:xfrm flipH="1">
            <a:off x="2590800" y="4760913"/>
            <a:ext cx="1331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1" name="Line 140"/>
          <p:cNvSpPr>
            <a:spLocks noChangeShapeType="1"/>
          </p:cNvSpPr>
          <p:nvPr/>
        </p:nvSpPr>
        <p:spPr bwMode="auto">
          <a:xfrm>
            <a:off x="3919538" y="4759325"/>
            <a:ext cx="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2" name="Line 141"/>
          <p:cNvSpPr>
            <a:spLocks noChangeShapeType="1"/>
          </p:cNvSpPr>
          <p:nvPr/>
        </p:nvSpPr>
        <p:spPr bwMode="auto">
          <a:xfrm>
            <a:off x="4856163" y="4687888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3" name="Line 142"/>
          <p:cNvSpPr>
            <a:spLocks noChangeShapeType="1"/>
          </p:cNvSpPr>
          <p:nvPr/>
        </p:nvSpPr>
        <p:spPr bwMode="auto">
          <a:xfrm>
            <a:off x="4064000" y="51196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4" name="Line 143"/>
          <p:cNvSpPr>
            <a:spLocks noChangeShapeType="1"/>
          </p:cNvSpPr>
          <p:nvPr/>
        </p:nvSpPr>
        <p:spPr bwMode="auto">
          <a:xfrm>
            <a:off x="5000625" y="51196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5" name="Line 144"/>
          <p:cNvSpPr>
            <a:spLocks noChangeShapeType="1"/>
          </p:cNvSpPr>
          <p:nvPr/>
        </p:nvSpPr>
        <p:spPr bwMode="auto">
          <a:xfrm>
            <a:off x="3632200" y="5480050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6" name="Line 145"/>
          <p:cNvSpPr>
            <a:spLocks noChangeShapeType="1"/>
          </p:cNvSpPr>
          <p:nvPr/>
        </p:nvSpPr>
        <p:spPr bwMode="auto">
          <a:xfrm flipH="1">
            <a:off x="3705225" y="5443538"/>
            <a:ext cx="71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7" name="Text Box 146"/>
          <p:cNvSpPr txBox="1">
            <a:spLocks noChangeArrowheads="1"/>
          </p:cNvSpPr>
          <p:nvPr/>
        </p:nvSpPr>
        <p:spPr bwMode="auto">
          <a:xfrm>
            <a:off x="3311525" y="5300663"/>
            <a:ext cx="4318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Cod. Op</a:t>
            </a:r>
            <a:endParaRPr lang="es-ES" altLang="es-ES" sz="800" b="1"/>
          </a:p>
        </p:txBody>
      </p:sp>
      <p:sp>
        <p:nvSpPr>
          <p:cNvPr id="21648" name="Line 147"/>
          <p:cNvSpPr>
            <a:spLocks noChangeShapeType="1"/>
          </p:cNvSpPr>
          <p:nvPr/>
        </p:nvSpPr>
        <p:spPr bwMode="auto">
          <a:xfrm>
            <a:off x="4495800" y="5659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49" name="Rectangle 148"/>
          <p:cNvSpPr>
            <a:spLocks noChangeArrowheads="1"/>
          </p:cNvSpPr>
          <p:nvPr/>
        </p:nvSpPr>
        <p:spPr bwMode="auto">
          <a:xfrm>
            <a:off x="4171950" y="5876925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RT3</a:t>
            </a:r>
            <a:endParaRPr lang="es-ES" altLang="es-ES" sz="900"/>
          </a:p>
        </p:txBody>
      </p:sp>
      <p:sp>
        <p:nvSpPr>
          <p:cNvPr id="21650" name="Line 149"/>
          <p:cNvSpPr>
            <a:spLocks noChangeShapeType="1"/>
          </p:cNvSpPr>
          <p:nvPr/>
        </p:nvSpPr>
        <p:spPr bwMode="auto">
          <a:xfrm flipV="1">
            <a:off x="4027488" y="59467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51" name="Text Box 150"/>
          <p:cNvSpPr txBox="1">
            <a:spLocks noChangeArrowheads="1"/>
          </p:cNvSpPr>
          <p:nvPr/>
        </p:nvSpPr>
        <p:spPr bwMode="auto">
          <a:xfrm>
            <a:off x="3816350" y="5842000"/>
            <a:ext cx="215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C11</a:t>
            </a:r>
            <a:endParaRPr lang="es-ES" altLang="es-ES" sz="800" b="1"/>
          </a:p>
        </p:txBody>
      </p:sp>
      <p:sp>
        <p:nvSpPr>
          <p:cNvPr id="21652" name="Line 151"/>
          <p:cNvSpPr>
            <a:spLocks noChangeShapeType="1"/>
          </p:cNvSpPr>
          <p:nvPr/>
        </p:nvSpPr>
        <p:spPr bwMode="auto">
          <a:xfrm>
            <a:off x="4495800" y="6019800"/>
            <a:ext cx="0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53" name="Line 152"/>
          <p:cNvSpPr>
            <a:spLocks noChangeShapeType="1"/>
          </p:cNvSpPr>
          <p:nvPr/>
        </p:nvSpPr>
        <p:spPr bwMode="auto">
          <a:xfrm>
            <a:off x="4495800" y="6127750"/>
            <a:ext cx="1189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54" name="Line 153"/>
          <p:cNvSpPr>
            <a:spLocks noChangeShapeType="1"/>
          </p:cNvSpPr>
          <p:nvPr/>
        </p:nvSpPr>
        <p:spPr bwMode="auto">
          <a:xfrm flipH="1" flipV="1">
            <a:off x="5684838" y="4256088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55" name="Line 154"/>
          <p:cNvSpPr>
            <a:spLocks noChangeShapeType="1"/>
          </p:cNvSpPr>
          <p:nvPr/>
        </p:nvSpPr>
        <p:spPr bwMode="auto">
          <a:xfrm flipV="1">
            <a:off x="5718175" y="49403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56" name="Text Box 155"/>
          <p:cNvSpPr txBox="1">
            <a:spLocks noChangeArrowheads="1"/>
          </p:cNvSpPr>
          <p:nvPr/>
        </p:nvSpPr>
        <p:spPr bwMode="auto">
          <a:xfrm>
            <a:off x="5719763" y="47593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T6</a:t>
            </a:r>
            <a:endParaRPr lang="es-ES" altLang="es-ES" sz="800" b="1"/>
          </a:p>
        </p:txBody>
      </p:sp>
      <p:sp>
        <p:nvSpPr>
          <p:cNvPr id="21657" name="AutoShape 156"/>
          <p:cNvSpPr>
            <a:spLocks noChangeArrowheads="1"/>
          </p:cNvSpPr>
          <p:nvPr/>
        </p:nvSpPr>
        <p:spPr bwMode="auto">
          <a:xfrm flipH="1">
            <a:off x="5646738" y="48672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58" name="Line 157"/>
          <p:cNvSpPr>
            <a:spLocks noChangeShapeType="1"/>
          </p:cNvSpPr>
          <p:nvPr/>
        </p:nvSpPr>
        <p:spPr bwMode="auto">
          <a:xfrm flipH="1" flipV="1">
            <a:off x="5432425" y="4256088"/>
            <a:ext cx="0" cy="147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59" name="Line 158"/>
          <p:cNvSpPr>
            <a:spLocks noChangeShapeType="1"/>
          </p:cNvSpPr>
          <p:nvPr/>
        </p:nvSpPr>
        <p:spPr bwMode="auto">
          <a:xfrm flipV="1">
            <a:off x="5465763" y="49403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60" name="Text Box 159"/>
          <p:cNvSpPr txBox="1">
            <a:spLocks noChangeArrowheads="1"/>
          </p:cNvSpPr>
          <p:nvPr/>
        </p:nvSpPr>
        <p:spPr bwMode="auto">
          <a:xfrm>
            <a:off x="5467350" y="47593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T5</a:t>
            </a:r>
            <a:endParaRPr lang="es-ES" altLang="es-ES" sz="800" b="1"/>
          </a:p>
        </p:txBody>
      </p:sp>
      <p:sp>
        <p:nvSpPr>
          <p:cNvPr id="21661" name="AutoShape 160"/>
          <p:cNvSpPr>
            <a:spLocks noChangeArrowheads="1"/>
          </p:cNvSpPr>
          <p:nvPr/>
        </p:nvSpPr>
        <p:spPr bwMode="auto">
          <a:xfrm flipH="1">
            <a:off x="5394325" y="4867275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62" name="Line 161"/>
          <p:cNvSpPr>
            <a:spLocks noChangeShapeType="1"/>
          </p:cNvSpPr>
          <p:nvPr/>
        </p:nvSpPr>
        <p:spPr bwMode="auto">
          <a:xfrm>
            <a:off x="4495800" y="573246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63" name="Line 162"/>
          <p:cNvSpPr>
            <a:spLocks noChangeShapeType="1"/>
          </p:cNvSpPr>
          <p:nvPr/>
        </p:nvSpPr>
        <p:spPr bwMode="auto">
          <a:xfrm flipH="1" flipV="1">
            <a:off x="6156325" y="472440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64" name="Line 163"/>
          <p:cNvSpPr>
            <a:spLocks noChangeShapeType="1"/>
          </p:cNvSpPr>
          <p:nvPr/>
        </p:nvSpPr>
        <p:spPr bwMode="auto">
          <a:xfrm>
            <a:off x="5076825" y="5516563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65" name="Text Box 164"/>
          <p:cNvSpPr txBox="1">
            <a:spLocks noChangeArrowheads="1"/>
          </p:cNvSpPr>
          <p:nvPr/>
        </p:nvSpPr>
        <p:spPr bwMode="auto">
          <a:xfrm>
            <a:off x="1077913" y="4076700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Bus</a:t>
            </a:r>
            <a:br>
              <a:rPr lang="es-ES_tradnl" altLang="es-ES" sz="1000"/>
            </a:br>
            <a:r>
              <a:rPr lang="es-ES_tradnl" altLang="es-ES" sz="1000"/>
              <a:t>Interno</a:t>
            </a:r>
            <a:endParaRPr lang="es-ES" altLang="es-ES" sz="1000"/>
          </a:p>
        </p:txBody>
      </p:sp>
      <p:sp>
        <p:nvSpPr>
          <p:cNvPr id="21666" name="Text Box 165"/>
          <p:cNvSpPr txBox="1">
            <a:spLocks noChangeArrowheads="1"/>
          </p:cNvSpPr>
          <p:nvPr/>
        </p:nvSpPr>
        <p:spPr bwMode="auto">
          <a:xfrm>
            <a:off x="6948488" y="303371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Señales de Control</a:t>
            </a:r>
            <a:endParaRPr lang="es-ES" altLang="es-ES" sz="1000"/>
          </a:p>
        </p:txBody>
      </p:sp>
      <p:sp>
        <p:nvSpPr>
          <p:cNvPr id="21667" name="Oval 166"/>
          <p:cNvSpPr>
            <a:spLocks noChangeArrowheads="1"/>
          </p:cNvSpPr>
          <p:nvPr/>
        </p:nvSpPr>
        <p:spPr bwMode="auto">
          <a:xfrm>
            <a:off x="2554288" y="472440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68" name="Oval 167"/>
          <p:cNvSpPr>
            <a:spLocks noChangeArrowheads="1"/>
          </p:cNvSpPr>
          <p:nvPr/>
        </p:nvSpPr>
        <p:spPr bwMode="auto">
          <a:xfrm>
            <a:off x="2914650" y="4652963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69" name="Oval 168"/>
          <p:cNvSpPr>
            <a:spLocks noChangeArrowheads="1"/>
          </p:cNvSpPr>
          <p:nvPr/>
        </p:nvSpPr>
        <p:spPr bwMode="auto">
          <a:xfrm>
            <a:off x="4459288" y="569595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70" name="Oval 169"/>
          <p:cNvSpPr>
            <a:spLocks noChangeArrowheads="1"/>
          </p:cNvSpPr>
          <p:nvPr/>
        </p:nvSpPr>
        <p:spPr bwMode="auto">
          <a:xfrm>
            <a:off x="4065588" y="3933825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71" name="Line 170"/>
          <p:cNvSpPr>
            <a:spLocks noChangeShapeType="1"/>
          </p:cNvSpPr>
          <p:nvPr/>
        </p:nvSpPr>
        <p:spPr bwMode="auto">
          <a:xfrm flipV="1">
            <a:off x="7920038" y="2960688"/>
            <a:ext cx="0" cy="75565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72" name="Rectangle 171"/>
          <p:cNvSpPr>
            <a:spLocks noChangeArrowheads="1"/>
          </p:cNvSpPr>
          <p:nvPr/>
        </p:nvSpPr>
        <p:spPr bwMode="auto">
          <a:xfrm>
            <a:off x="431800" y="2312988"/>
            <a:ext cx="7704138" cy="3887787"/>
          </a:xfrm>
          <a:prstGeom prst="rect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73" name="Line 172"/>
          <p:cNvSpPr>
            <a:spLocks noChangeShapeType="1"/>
          </p:cNvSpPr>
          <p:nvPr/>
        </p:nvSpPr>
        <p:spPr bwMode="auto">
          <a:xfrm flipV="1">
            <a:off x="2339975" y="1952625"/>
            <a:ext cx="0" cy="1008063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74" name="AutoShape 173"/>
          <p:cNvSpPr>
            <a:spLocks noChangeArrowheads="1"/>
          </p:cNvSpPr>
          <p:nvPr/>
        </p:nvSpPr>
        <p:spPr bwMode="auto">
          <a:xfrm>
            <a:off x="2016125" y="1376363"/>
            <a:ext cx="1441450" cy="576262"/>
          </a:xfrm>
          <a:prstGeom prst="roundRect">
            <a:avLst>
              <a:gd name="adj" fmla="val 16667"/>
            </a:avLst>
          </a:prstGeom>
          <a:solidFill>
            <a:srgbClr val="00FFFF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Memoria</a:t>
            </a:r>
          </a:p>
          <a:p>
            <a:pPr algn="ctr" eaLnBrk="1" hangingPunct="1"/>
            <a:r>
              <a:rPr lang="es-ES_tradnl" altLang="es-ES" sz="1400"/>
              <a:t>principal</a:t>
            </a:r>
            <a:endParaRPr lang="es-ES" altLang="es-ES" sz="1400"/>
          </a:p>
        </p:txBody>
      </p:sp>
      <p:sp>
        <p:nvSpPr>
          <p:cNvPr id="21675" name="Rectangle 174"/>
          <p:cNvSpPr>
            <a:spLocks noChangeArrowheads="1"/>
          </p:cNvSpPr>
          <p:nvPr/>
        </p:nvSpPr>
        <p:spPr bwMode="auto">
          <a:xfrm>
            <a:off x="7127875" y="5842000"/>
            <a:ext cx="1008063" cy="358775"/>
          </a:xfrm>
          <a:prstGeom prst="rect">
            <a:avLst/>
          </a:prstGeom>
          <a:solidFill>
            <a:srgbClr val="800080">
              <a:alpha val="23137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1676" name="Text Box 175"/>
          <p:cNvSpPr txBox="1">
            <a:spLocks noChangeArrowheads="1"/>
          </p:cNvSpPr>
          <p:nvPr/>
        </p:nvSpPr>
        <p:spPr bwMode="auto">
          <a:xfrm>
            <a:off x="7127875" y="5842000"/>
            <a:ext cx="104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>
                <a:solidFill>
                  <a:schemeClr val="folHlink"/>
                </a:solidFill>
              </a:rPr>
              <a:t>CPU</a:t>
            </a:r>
            <a:endParaRPr lang="es-ES" altLang="es-ES">
              <a:solidFill>
                <a:schemeClr val="folHlink"/>
              </a:solidFill>
            </a:endParaRPr>
          </a:p>
        </p:txBody>
      </p:sp>
      <p:grpSp>
        <p:nvGrpSpPr>
          <p:cNvPr id="21677" name="Group 176"/>
          <p:cNvGrpSpPr>
            <a:grpSpLocks/>
          </p:cNvGrpSpPr>
          <p:nvPr/>
        </p:nvGrpSpPr>
        <p:grpSpPr bwMode="auto">
          <a:xfrm>
            <a:off x="3995738" y="3357563"/>
            <a:ext cx="539750" cy="250825"/>
            <a:chOff x="2948" y="2049"/>
            <a:chExt cx="340" cy="158"/>
          </a:xfrm>
        </p:grpSpPr>
        <p:sp>
          <p:nvSpPr>
            <p:cNvPr id="21694" name="Freeform 177"/>
            <p:cNvSpPr>
              <a:spLocks/>
            </p:cNvSpPr>
            <p:nvPr/>
          </p:nvSpPr>
          <p:spPr bwMode="auto">
            <a:xfrm>
              <a:off x="2948" y="2049"/>
              <a:ext cx="340" cy="158"/>
            </a:xfrm>
            <a:custGeom>
              <a:avLst/>
              <a:gdLst>
                <a:gd name="T0" fmla="*/ 0 w 340"/>
                <a:gd name="T1" fmla="*/ 0 h 158"/>
                <a:gd name="T2" fmla="*/ 159 w 340"/>
                <a:gd name="T3" fmla="*/ 0 h 158"/>
                <a:gd name="T4" fmla="*/ 182 w 340"/>
                <a:gd name="T5" fmla="*/ 45 h 158"/>
                <a:gd name="T6" fmla="*/ 204 w 340"/>
                <a:gd name="T7" fmla="*/ 0 h 158"/>
                <a:gd name="T8" fmla="*/ 340 w 340"/>
                <a:gd name="T9" fmla="*/ 0 h 158"/>
                <a:gd name="T10" fmla="*/ 250 w 340"/>
                <a:gd name="T11" fmla="*/ 158 h 158"/>
                <a:gd name="T12" fmla="*/ 91 w 340"/>
                <a:gd name="T13" fmla="*/ 158 h 158"/>
                <a:gd name="T14" fmla="*/ 0 w 340"/>
                <a:gd name="T15" fmla="*/ 0 h 1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0" h="158">
                  <a:moveTo>
                    <a:pt x="0" y="0"/>
                  </a:moveTo>
                  <a:lnTo>
                    <a:pt x="159" y="0"/>
                  </a:lnTo>
                  <a:lnTo>
                    <a:pt x="182" y="45"/>
                  </a:lnTo>
                  <a:lnTo>
                    <a:pt x="204" y="0"/>
                  </a:lnTo>
                  <a:lnTo>
                    <a:pt x="340" y="0"/>
                  </a:lnTo>
                  <a:lnTo>
                    <a:pt x="250" y="158"/>
                  </a:lnTo>
                  <a:lnTo>
                    <a:pt x="91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95" name="Text Box 178"/>
            <p:cNvSpPr txBox="1">
              <a:spLocks noChangeArrowheads="1"/>
            </p:cNvSpPr>
            <p:nvPr/>
          </p:nvSpPr>
          <p:spPr bwMode="auto">
            <a:xfrm>
              <a:off x="3061" y="2097"/>
              <a:ext cx="113" cy="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l-GR" altLang="es-ES" sz="900"/>
                <a:t>Σ</a:t>
              </a:r>
              <a:endParaRPr lang="es-ES" altLang="es-ES" sz="900"/>
            </a:p>
          </p:txBody>
        </p:sp>
      </p:grpSp>
      <p:grpSp>
        <p:nvGrpSpPr>
          <p:cNvPr id="21678" name="Group 179"/>
          <p:cNvGrpSpPr>
            <a:grpSpLocks/>
          </p:cNvGrpSpPr>
          <p:nvPr/>
        </p:nvGrpSpPr>
        <p:grpSpPr bwMode="auto">
          <a:xfrm>
            <a:off x="3668713" y="5191125"/>
            <a:ext cx="1657350" cy="468313"/>
            <a:chOff x="2313" y="3271"/>
            <a:chExt cx="1044" cy="295"/>
          </a:xfrm>
        </p:grpSpPr>
        <p:grpSp>
          <p:nvGrpSpPr>
            <p:cNvPr id="21688" name="Group 180"/>
            <p:cNvGrpSpPr>
              <a:grpSpLocks/>
            </p:cNvGrpSpPr>
            <p:nvPr/>
          </p:nvGrpSpPr>
          <p:grpSpPr bwMode="auto">
            <a:xfrm>
              <a:off x="2313" y="3271"/>
              <a:ext cx="1044" cy="295"/>
              <a:chOff x="2494" y="3271"/>
              <a:chExt cx="1044" cy="295"/>
            </a:xfrm>
          </p:grpSpPr>
          <p:sp>
            <p:nvSpPr>
              <p:cNvPr id="21691" name="AutoShape 181"/>
              <p:cNvSpPr>
                <a:spLocks noChangeArrowheads="1"/>
              </p:cNvSpPr>
              <p:nvPr/>
            </p:nvSpPr>
            <p:spPr bwMode="auto">
              <a:xfrm>
                <a:off x="2494" y="3317"/>
                <a:ext cx="1044" cy="249"/>
              </a:xfrm>
              <a:custGeom>
                <a:avLst/>
                <a:gdLst>
                  <a:gd name="T0" fmla="*/ 914 w 21600"/>
                  <a:gd name="T1" fmla="*/ 125 h 21600"/>
                  <a:gd name="T2" fmla="*/ 522 w 21600"/>
                  <a:gd name="T3" fmla="*/ 249 h 21600"/>
                  <a:gd name="T4" fmla="*/ 131 w 21600"/>
                  <a:gd name="T5" fmla="*/ 125 h 21600"/>
                  <a:gd name="T6" fmla="*/ 5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0 w 21600"/>
                  <a:gd name="T13" fmla="*/ 4511 h 21600"/>
                  <a:gd name="T14" fmla="*/ 17110 w 21600"/>
                  <a:gd name="T15" fmla="*/ 170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es-ES"/>
                  <a:t>ALU</a:t>
                </a:r>
                <a:endParaRPr lang="es-ES" altLang="es-ES"/>
              </a:p>
            </p:txBody>
          </p:sp>
          <p:sp>
            <p:nvSpPr>
              <p:cNvPr id="21692" name="AutoShape 182"/>
              <p:cNvSpPr>
                <a:spLocks noChangeArrowheads="1"/>
              </p:cNvSpPr>
              <p:nvPr/>
            </p:nvSpPr>
            <p:spPr bwMode="auto">
              <a:xfrm rot="10800000">
                <a:off x="2971" y="3294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21693" name="Rectangle 183"/>
              <p:cNvSpPr>
                <a:spLocks noChangeArrowheads="1"/>
              </p:cNvSpPr>
              <p:nvPr/>
            </p:nvSpPr>
            <p:spPr bwMode="auto">
              <a:xfrm>
                <a:off x="2948" y="3271"/>
                <a:ext cx="136" cy="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</p:grpSp>
        <p:sp>
          <p:nvSpPr>
            <p:cNvPr id="21689" name="Line 184"/>
            <p:cNvSpPr>
              <a:spLocks noChangeShapeType="1"/>
            </p:cNvSpPr>
            <p:nvPr/>
          </p:nvSpPr>
          <p:spPr bwMode="auto">
            <a:xfrm>
              <a:off x="2746" y="331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90" name="Line 185"/>
            <p:cNvSpPr>
              <a:spLocks noChangeShapeType="1"/>
            </p:cNvSpPr>
            <p:nvPr/>
          </p:nvSpPr>
          <p:spPr bwMode="auto">
            <a:xfrm>
              <a:off x="2881" y="331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679" name="Line 186"/>
          <p:cNvSpPr>
            <a:spLocks noChangeShapeType="1"/>
          </p:cNvSpPr>
          <p:nvPr/>
        </p:nvSpPr>
        <p:spPr bwMode="auto">
          <a:xfrm>
            <a:off x="5903913" y="42576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80" name="Text Box 187"/>
          <p:cNvSpPr txBox="1">
            <a:spLocks noChangeArrowheads="1"/>
          </p:cNvSpPr>
          <p:nvPr/>
        </p:nvSpPr>
        <p:spPr bwMode="auto">
          <a:xfrm>
            <a:off x="4103688" y="1341438"/>
            <a:ext cx="266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/>
            <a:r>
              <a:rPr lang="es-ES_tradnl" altLang="es-ES">
                <a:solidFill>
                  <a:schemeClr val="tx2"/>
                </a:solidFill>
              </a:rPr>
              <a:t>C2: PC </a:t>
            </a:r>
            <a:r>
              <a:rPr lang="es-ES_tradnl" altLang="es-ES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es-ES_tradnl" altLang="es-ES">
                <a:solidFill>
                  <a:schemeClr val="tx2"/>
                </a:solidFill>
              </a:rPr>
              <a:t> PC + 4</a:t>
            </a:r>
          </a:p>
          <a:p>
            <a:pPr lvl="1" algn="ctr" eaLnBrk="1" hangingPunct="1"/>
            <a:r>
              <a:rPr lang="es-ES_tradnl" altLang="es-ES"/>
              <a:t>Señales: C4</a:t>
            </a:r>
            <a:endParaRPr lang="es-ES" altLang="es-ES"/>
          </a:p>
        </p:txBody>
      </p:sp>
      <p:sp>
        <p:nvSpPr>
          <p:cNvPr id="21681" name="Text Box 188"/>
          <p:cNvSpPr txBox="1">
            <a:spLocks noChangeArrowheads="1"/>
          </p:cNvSpPr>
          <p:nvPr/>
        </p:nvSpPr>
        <p:spPr bwMode="auto">
          <a:xfrm>
            <a:off x="5380038" y="1000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ES" b="1"/>
              <a:t>Búsqueda de una instrucción</a:t>
            </a:r>
            <a:endParaRPr lang="es-ES" altLang="es-ES" b="1"/>
          </a:p>
        </p:txBody>
      </p:sp>
      <p:sp>
        <p:nvSpPr>
          <p:cNvPr id="21682" name="Text Box 190"/>
          <p:cNvSpPr txBox="1">
            <a:spLocks noChangeArrowheads="1"/>
          </p:cNvSpPr>
          <p:nvPr/>
        </p:nvSpPr>
        <p:spPr bwMode="auto">
          <a:xfrm>
            <a:off x="6156325" y="1341438"/>
            <a:ext cx="266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/>
            <a:r>
              <a:rPr lang="es-ES_tradnl" altLang="es-ES">
                <a:solidFill>
                  <a:schemeClr val="tx2"/>
                </a:solidFill>
              </a:rPr>
              <a:t>C3: MBR </a:t>
            </a:r>
            <a:r>
              <a:rPr lang="es-ES_tradnl" altLang="es-ES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es-ES_tradnl" altLang="es-ES">
                <a:solidFill>
                  <a:schemeClr val="tx2"/>
                </a:solidFill>
              </a:rPr>
              <a:t> MP</a:t>
            </a:r>
            <a:r>
              <a:rPr lang="es-ES_tradnl" altLang="es-ES"/>
              <a:t> </a:t>
            </a:r>
          </a:p>
          <a:p>
            <a:pPr lvl="1" algn="ctr" eaLnBrk="1" hangingPunct="1"/>
            <a:r>
              <a:rPr lang="es-ES_tradnl" altLang="es-ES"/>
              <a:t>Señales: Td, L, C2</a:t>
            </a:r>
            <a:endParaRPr lang="es-ES" altLang="es-ES"/>
          </a:p>
        </p:txBody>
      </p:sp>
      <p:sp>
        <p:nvSpPr>
          <p:cNvPr id="21683" name="Line 191"/>
          <p:cNvSpPr>
            <a:spLocks noChangeShapeType="1"/>
          </p:cNvSpPr>
          <p:nvPr/>
        </p:nvSpPr>
        <p:spPr bwMode="auto">
          <a:xfrm>
            <a:off x="2195513" y="2600325"/>
            <a:ext cx="57626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84" name="Line 192"/>
          <p:cNvSpPr>
            <a:spLocks noChangeShapeType="1"/>
          </p:cNvSpPr>
          <p:nvPr/>
        </p:nvSpPr>
        <p:spPr bwMode="auto">
          <a:xfrm flipV="1">
            <a:off x="2771775" y="1952625"/>
            <a:ext cx="0" cy="6842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85" name="Line 193"/>
          <p:cNvSpPr>
            <a:spLocks noChangeShapeType="1"/>
          </p:cNvSpPr>
          <p:nvPr/>
        </p:nvSpPr>
        <p:spPr bwMode="auto">
          <a:xfrm>
            <a:off x="2555875" y="1952625"/>
            <a:ext cx="0" cy="82867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86" name="Line 194"/>
          <p:cNvSpPr>
            <a:spLocks noChangeShapeType="1"/>
          </p:cNvSpPr>
          <p:nvPr/>
        </p:nvSpPr>
        <p:spPr bwMode="auto">
          <a:xfrm flipH="1">
            <a:off x="2519363" y="2781300"/>
            <a:ext cx="32385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87" name="Line 195"/>
          <p:cNvSpPr>
            <a:spLocks noChangeShapeType="1"/>
          </p:cNvSpPr>
          <p:nvPr/>
        </p:nvSpPr>
        <p:spPr bwMode="auto">
          <a:xfrm>
            <a:off x="3887788" y="2960688"/>
            <a:ext cx="2376487" cy="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r>
              <a:rPr lang="es-ES" altLang="es-ES" b="1" smtClean="0">
                <a:solidFill>
                  <a:srgbClr val="F2F2F2"/>
                </a:solidFill>
              </a:rPr>
              <a:t> </a:t>
            </a:r>
            <a:endParaRPr lang="es-ES" altLang="es-ES" smtClean="0"/>
          </a:p>
          <a:p>
            <a:r>
              <a:rPr lang="es-ES" altLang="es-ES" smtClean="0"/>
              <a:t>Estructura de una CPU</a:t>
            </a:r>
          </a:p>
          <a:p>
            <a:pPr eaLnBrk="1" hangingPunct="1"/>
            <a:r>
              <a:rPr lang="es-ES_tradnl" altLang="es-ES" smtClean="0"/>
              <a:t>Comunicación externa. Reloj</a:t>
            </a:r>
          </a:p>
          <a:p>
            <a:pPr eaLnBrk="1" hangingPunct="1"/>
            <a:r>
              <a:rPr lang="es-ES_tradnl" altLang="es-ES" smtClean="0"/>
              <a:t>Ejecución de instrucciones. Lenguaje descriptivo</a:t>
            </a:r>
          </a:p>
          <a:p>
            <a:pPr eaLnBrk="1" hangingPunct="1"/>
            <a:r>
              <a:rPr lang="es-ES_tradnl" altLang="es-ES" smtClean="0"/>
              <a:t>Interrupciones y excepciones</a:t>
            </a:r>
          </a:p>
          <a:p>
            <a:pPr eaLnBrk="1" hangingPunct="1"/>
            <a:r>
              <a:rPr lang="es-ES_tradnl" altLang="es-ES" smtClean="0"/>
              <a:t>Diseño de la unidad de control</a:t>
            </a:r>
          </a:p>
          <a:p>
            <a:pPr eaLnBrk="1" hangingPunct="1"/>
            <a:r>
              <a:rPr lang="es-ES_tradnl" altLang="es-ES" smtClean="0"/>
              <a:t>Reset o encendido del sistema.</a:t>
            </a:r>
          </a:p>
          <a:p>
            <a:pPr eaLnBrk="1" hangingPunct="1"/>
            <a:endParaRPr lang="es-ES_tradnl" altLang="es-ES" smtClean="0"/>
          </a:p>
          <a:p>
            <a:pPr eaLnBrk="1" hangingPunct="1"/>
            <a:endParaRPr lang="es-ES" altLang="es-ES" smtClean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Contenidos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una instrucción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4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1727200" y="2600325"/>
            <a:ext cx="6948488" cy="360363"/>
            <a:chOff x="1020" y="1638"/>
            <a:chExt cx="3810" cy="227"/>
          </a:xfrm>
        </p:grpSpPr>
        <p:sp>
          <p:nvSpPr>
            <p:cNvPr id="22715" name="Line 9"/>
            <p:cNvSpPr>
              <a:spLocks noChangeShapeType="1"/>
            </p:cNvSpPr>
            <p:nvPr/>
          </p:nvSpPr>
          <p:spPr bwMode="auto">
            <a:xfrm>
              <a:off x="1020" y="1638"/>
              <a:ext cx="3810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16" name="Line 10"/>
            <p:cNvSpPr>
              <a:spLocks noChangeShapeType="1"/>
            </p:cNvSpPr>
            <p:nvPr/>
          </p:nvSpPr>
          <p:spPr bwMode="auto">
            <a:xfrm>
              <a:off x="1020" y="1752"/>
              <a:ext cx="3810" cy="0"/>
            </a:xfrm>
            <a:prstGeom prst="line">
              <a:avLst/>
            </a:prstGeom>
            <a:noFill/>
            <a:ln w="63500">
              <a:solidFill>
                <a:srgbClr val="3366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17" name="Line 11"/>
            <p:cNvSpPr>
              <a:spLocks noChangeShapeType="1"/>
            </p:cNvSpPr>
            <p:nvPr/>
          </p:nvSpPr>
          <p:spPr bwMode="auto">
            <a:xfrm>
              <a:off x="1020" y="1865"/>
              <a:ext cx="3810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503238" y="2282825"/>
            <a:ext cx="1512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/>
              <a:t>Buses de</a:t>
            </a:r>
            <a:br>
              <a:rPr lang="es-ES_tradnl" altLang="es-ES" sz="1200"/>
            </a:br>
            <a:r>
              <a:rPr lang="es-ES_tradnl" altLang="es-ES" sz="1200" b="1">
                <a:solidFill>
                  <a:srgbClr val="800000"/>
                </a:solidFill>
              </a:rPr>
              <a:t>Direcciones</a:t>
            </a:r>
            <a:r>
              <a:rPr lang="es-ES_tradnl" altLang="es-ES" sz="1200">
                <a:solidFill>
                  <a:srgbClr val="800000"/>
                </a:solidFill>
              </a:rPr>
              <a:t/>
            </a:r>
            <a:br>
              <a:rPr lang="es-ES_tradnl" altLang="es-ES" sz="1200">
                <a:solidFill>
                  <a:srgbClr val="800000"/>
                </a:solidFill>
              </a:rPr>
            </a:br>
            <a:r>
              <a:rPr lang="es-ES_tradnl" altLang="es-ES" sz="1200" b="1">
                <a:solidFill>
                  <a:schemeClr val="accent1"/>
                </a:solidFill>
              </a:rPr>
              <a:t>Datos</a:t>
            </a:r>
            <a:br>
              <a:rPr lang="es-ES_tradnl" altLang="es-ES" sz="1200" b="1">
                <a:solidFill>
                  <a:schemeClr val="accent1"/>
                </a:solidFill>
              </a:rPr>
            </a:br>
            <a:r>
              <a:rPr lang="es-ES_tradnl" altLang="es-ES" sz="1200" b="1">
                <a:solidFill>
                  <a:srgbClr val="009900"/>
                </a:solidFill>
              </a:rPr>
              <a:t>Control</a:t>
            </a:r>
            <a:endParaRPr lang="es-ES" altLang="es-ES" sz="1200" b="1">
              <a:solidFill>
                <a:srgbClr val="009900"/>
              </a:solidFill>
            </a:endParaRPr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 flipH="1" flipV="1">
            <a:off x="3455988" y="1592263"/>
            <a:ext cx="4318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 flipH="1" flipV="1">
            <a:off x="3455988" y="1736725"/>
            <a:ext cx="287337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>
            <a:off x="3887788" y="1592263"/>
            <a:ext cx="0" cy="13684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>
            <a:off x="3743325" y="1736725"/>
            <a:ext cx="0" cy="12239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3455988" y="1376363"/>
            <a:ext cx="2873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1000"/>
              <a:t>L</a:t>
            </a:r>
            <a:r>
              <a:rPr lang="es-ES_tradnl" altLang="es-ES" sz="1000">
                <a:solidFill>
                  <a:srgbClr val="CC0000"/>
                </a:solidFill>
              </a:rPr>
              <a:t/>
            </a:r>
            <a:br>
              <a:rPr lang="es-ES_tradnl" altLang="es-ES" sz="1000">
                <a:solidFill>
                  <a:srgbClr val="CC0000"/>
                </a:solidFill>
              </a:rPr>
            </a:br>
            <a:endParaRPr lang="es-ES_tradnl" altLang="es-ES" sz="1000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altLang="es-ES" sz="1000"/>
              <a:t>E</a:t>
            </a:r>
            <a:endParaRPr lang="es-ES" altLang="es-ES" sz="1000"/>
          </a:p>
        </p:txBody>
      </p:sp>
      <p:sp>
        <p:nvSpPr>
          <p:cNvPr id="22543" name="AutoShape 18"/>
          <p:cNvSpPr>
            <a:spLocks noChangeArrowheads="1"/>
          </p:cNvSpPr>
          <p:nvPr/>
        </p:nvSpPr>
        <p:spPr bwMode="auto">
          <a:xfrm>
            <a:off x="6083300" y="3429000"/>
            <a:ext cx="1295400" cy="684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Unidad</a:t>
            </a:r>
          </a:p>
          <a:p>
            <a:pPr algn="ctr" eaLnBrk="1" hangingPunct="1"/>
            <a:r>
              <a:rPr lang="es-ES_tradnl" altLang="es-ES" sz="1400"/>
              <a:t>de control</a:t>
            </a:r>
            <a:endParaRPr lang="es-ES" altLang="es-ES" sz="1400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H="1" flipV="1">
            <a:off x="7380288" y="3716338"/>
            <a:ext cx="53975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5" name="Text Box 20"/>
          <p:cNvSpPr txBox="1">
            <a:spLocks noChangeArrowheads="1"/>
          </p:cNvSpPr>
          <p:nvPr/>
        </p:nvSpPr>
        <p:spPr bwMode="auto">
          <a:xfrm>
            <a:off x="7235825" y="37893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Señales de interrupción</a:t>
            </a:r>
            <a:endParaRPr lang="es-ES" altLang="es-ES" sz="1000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 flipH="1">
            <a:off x="7596188" y="3681413"/>
            <a:ext cx="71437" cy="714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7" name="Line 22"/>
          <p:cNvSpPr>
            <a:spLocks noChangeShapeType="1"/>
          </p:cNvSpPr>
          <p:nvPr/>
        </p:nvSpPr>
        <p:spPr bwMode="auto">
          <a:xfrm flipV="1">
            <a:off x="6227763" y="2960688"/>
            <a:ext cx="0" cy="468312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8" name="Line 23"/>
          <p:cNvSpPr>
            <a:spLocks noChangeShapeType="1"/>
          </p:cNvSpPr>
          <p:nvPr/>
        </p:nvSpPr>
        <p:spPr bwMode="auto">
          <a:xfrm flipH="1">
            <a:off x="6154738" y="3141663"/>
            <a:ext cx="144462" cy="714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9" name="Line 24"/>
          <p:cNvSpPr>
            <a:spLocks noChangeShapeType="1"/>
          </p:cNvSpPr>
          <p:nvPr/>
        </p:nvSpPr>
        <p:spPr bwMode="auto">
          <a:xfrm flipH="1" flipV="1">
            <a:off x="63706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 flipV="1">
            <a:off x="644366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1" name="Line 26"/>
          <p:cNvSpPr>
            <a:spLocks noChangeShapeType="1"/>
          </p:cNvSpPr>
          <p:nvPr/>
        </p:nvSpPr>
        <p:spPr bwMode="auto">
          <a:xfrm flipH="1" flipV="1">
            <a:off x="65151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2" name="Line 27"/>
          <p:cNvSpPr>
            <a:spLocks noChangeShapeType="1"/>
          </p:cNvSpPr>
          <p:nvPr/>
        </p:nvSpPr>
        <p:spPr bwMode="auto">
          <a:xfrm flipH="1" flipV="1">
            <a:off x="658812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3" name="Line 28"/>
          <p:cNvSpPr>
            <a:spLocks noChangeShapeType="1"/>
          </p:cNvSpPr>
          <p:nvPr/>
        </p:nvSpPr>
        <p:spPr bwMode="auto">
          <a:xfrm flipH="1" flipV="1">
            <a:off x="665797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4" name="Line 29"/>
          <p:cNvSpPr>
            <a:spLocks noChangeShapeType="1"/>
          </p:cNvSpPr>
          <p:nvPr/>
        </p:nvSpPr>
        <p:spPr bwMode="auto">
          <a:xfrm flipH="1" flipV="1">
            <a:off x="67310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5" name="Line 30"/>
          <p:cNvSpPr>
            <a:spLocks noChangeShapeType="1"/>
          </p:cNvSpPr>
          <p:nvPr/>
        </p:nvSpPr>
        <p:spPr bwMode="auto">
          <a:xfrm flipH="1" flipV="1">
            <a:off x="68024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6" name="Line 31"/>
          <p:cNvSpPr>
            <a:spLocks noChangeShapeType="1"/>
          </p:cNvSpPr>
          <p:nvPr/>
        </p:nvSpPr>
        <p:spPr bwMode="auto">
          <a:xfrm flipH="1" flipV="1">
            <a:off x="687546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 flipH="1" flipV="1">
            <a:off x="694531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8" name="Line 33"/>
          <p:cNvSpPr>
            <a:spLocks noChangeShapeType="1"/>
          </p:cNvSpPr>
          <p:nvPr/>
        </p:nvSpPr>
        <p:spPr bwMode="auto">
          <a:xfrm flipH="1" flipV="1">
            <a:off x="70183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59" name="Line 34"/>
          <p:cNvSpPr>
            <a:spLocks noChangeShapeType="1"/>
          </p:cNvSpPr>
          <p:nvPr/>
        </p:nvSpPr>
        <p:spPr bwMode="auto">
          <a:xfrm flipH="1" flipV="1">
            <a:off x="708977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0" name="Line 35"/>
          <p:cNvSpPr>
            <a:spLocks noChangeShapeType="1"/>
          </p:cNvSpPr>
          <p:nvPr/>
        </p:nvSpPr>
        <p:spPr bwMode="auto">
          <a:xfrm flipH="1" flipV="1">
            <a:off x="71628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1" name="Rectangle 36"/>
          <p:cNvSpPr>
            <a:spLocks noChangeArrowheads="1"/>
          </p:cNvSpPr>
          <p:nvPr/>
        </p:nvSpPr>
        <p:spPr bwMode="auto">
          <a:xfrm>
            <a:off x="5184775" y="3752850"/>
            <a:ext cx="647700" cy="144463"/>
          </a:xfrm>
          <a:prstGeom prst="rect">
            <a:avLst/>
          </a:prstGeom>
          <a:solidFill>
            <a:srgbClr val="FF6600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RI</a:t>
            </a:r>
            <a:endParaRPr lang="es-ES" altLang="es-ES" sz="900"/>
          </a:p>
        </p:txBody>
      </p:sp>
      <p:sp>
        <p:nvSpPr>
          <p:cNvPr id="22562" name="Line 37"/>
          <p:cNvSpPr>
            <a:spLocks noChangeShapeType="1"/>
          </p:cNvSpPr>
          <p:nvPr/>
        </p:nvSpPr>
        <p:spPr bwMode="auto">
          <a:xfrm flipV="1">
            <a:off x="2770188" y="1952625"/>
            <a:ext cx="0" cy="64770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3" name="Line 38"/>
          <p:cNvSpPr>
            <a:spLocks noChangeShapeType="1"/>
          </p:cNvSpPr>
          <p:nvPr/>
        </p:nvSpPr>
        <p:spPr bwMode="auto">
          <a:xfrm flipV="1">
            <a:off x="2555875" y="1952625"/>
            <a:ext cx="0" cy="82867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4" name="Line 39"/>
          <p:cNvSpPr>
            <a:spLocks noChangeShapeType="1"/>
          </p:cNvSpPr>
          <p:nvPr/>
        </p:nvSpPr>
        <p:spPr bwMode="auto">
          <a:xfrm>
            <a:off x="5507038" y="36449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5" name="Line 40"/>
          <p:cNvSpPr>
            <a:spLocks noChangeShapeType="1"/>
          </p:cNvSpPr>
          <p:nvPr/>
        </p:nvSpPr>
        <p:spPr bwMode="auto">
          <a:xfrm flipV="1">
            <a:off x="5507038" y="3644900"/>
            <a:ext cx="0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6" name="Line 41"/>
          <p:cNvSpPr>
            <a:spLocks noChangeShapeType="1"/>
          </p:cNvSpPr>
          <p:nvPr/>
        </p:nvSpPr>
        <p:spPr bwMode="auto">
          <a:xfrm flipV="1">
            <a:off x="1547813" y="4257675"/>
            <a:ext cx="46799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7" name="Line 42"/>
          <p:cNvSpPr>
            <a:spLocks noChangeShapeType="1"/>
          </p:cNvSpPr>
          <p:nvPr/>
        </p:nvSpPr>
        <p:spPr bwMode="auto">
          <a:xfrm flipV="1">
            <a:off x="5543550" y="3897313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8" name="Line 43"/>
          <p:cNvSpPr>
            <a:spLocks noChangeShapeType="1"/>
          </p:cNvSpPr>
          <p:nvPr/>
        </p:nvSpPr>
        <p:spPr bwMode="auto">
          <a:xfrm>
            <a:off x="5291138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69" name="Line 44"/>
          <p:cNvSpPr>
            <a:spLocks noChangeShapeType="1"/>
          </p:cNvSpPr>
          <p:nvPr/>
        </p:nvSpPr>
        <p:spPr bwMode="auto">
          <a:xfrm flipH="1">
            <a:off x="5146675" y="40401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70" name="Text Box 45"/>
          <p:cNvSpPr txBox="1">
            <a:spLocks noChangeArrowheads="1"/>
          </p:cNvSpPr>
          <p:nvPr/>
        </p:nvSpPr>
        <p:spPr bwMode="auto">
          <a:xfrm>
            <a:off x="4967288" y="396875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T8</a:t>
            </a:r>
            <a:endParaRPr lang="es-ES" altLang="es-ES" sz="800" b="1"/>
          </a:p>
        </p:txBody>
      </p:sp>
      <p:sp>
        <p:nvSpPr>
          <p:cNvPr id="22571" name="Rectangle 46"/>
          <p:cNvSpPr>
            <a:spLocks noChangeArrowheads="1"/>
          </p:cNvSpPr>
          <p:nvPr/>
        </p:nvSpPr>
        <p:spPr bwMode="auto">
          <a:xfrm>
            <a:off x="5792788" y="4579938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RE</a:t>
            </a:r>
            <a:endParaRPr lang="es-ES" altLang="es-ES" sz="900"/>
          </a:p>
        </p:txBody>
      </p:sp>
      <p:sp>
        <p:nvSpPr>
          <p:cNvPr id="22572" name="AutoShape 47"/>
          <p:cNvSpPr>
            <a:spLocks noChangeArrowheads="1"/>
          </p:cNvSpPr>
          <p:nvPr/>
        </p:nvSpPr>
        <p:spPr bwMode="auto">
          <a:xfrm flipV="1">
            <a:off x="5254625" y="40052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573" name="Line 48"/>
          <p:cNvSpPr>
            <a:spLocks noChangeShapeType="1"/>
          </p:cNvSpPr>
          <p:nvPr/>
        </p:nvSpPr>
        <p:spPr bwMode="auto">
          <a:xfrm flipH="1" flipV="1">
            <a:off x="6119813" y="425608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74" name="Line 49"/>
          <p:cNvSpPr>
            <a:spLocks noChangeShapeType="1"/>
          </p:cNvSpPr>
          <p:nvPr/>
        </p:nvSpPr>
        <p:spPr bwMode="auto">
          <a:xfrm flipV="1">
            <a:off x="6156325" y="443547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75" name="Text Box 50"/>
          <p:cNvSpPr txBox="1">
            <a:spLocks noChangeArrowheads="1"/>
          </p:cNvSpPr>
          <p:nvPr/>
        </p:nvSpPr>
        <p:spPr bwMode="auto">
          <a:xfrm>
            <a:off x="6154738" y="425608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T7</a:t>
            </a:r>
            <a:endParaRPr lang="es-ES" altLang="es-ES" sz="800" b="1"/>
          </a:p>
        </p:txBody>
      </p:sp>
      <p:sp>
        <p:nvSpPr>
          <p:cNvPr id="22576" name="AutoShape 51"/>
          <p:cNvSpPr>
            <a:spLocks noChangeArrowheads="1"/>
          </p:cNvSpPr>
          <p:nvPr/>
        </p:nvSpPr>
        <p:spPr bwMode="auto">
          <a:xfrm flipH="1">
            <a:off x="6083300" y="4364038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577" name="Line 52"/>
          <p:cNvSpPr>
            <a:spLocks noChangeShapeType="1"/>
          </p:cNvSpPr>
          <p:nvPr/>
        </p:nvSpPr>
        <p:spPr bwMode="auto">
          <a:xfrm flipV="1">
            <a:off x="6372225" y="4113213"/>
            <a:ext cx="0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78" name="Line 53"/>
          <p:cNvSpPr>
            <a:spLocks noChangeShapeType="1"/>
          </p:cNvSpPr>
          <p:nvPr/>
        </p:nvSpPr>
        <p:spPr bwMode="auto">
          <a:xfrm flipH="1">
            <a:off x="6443663" y="46164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79" name="Line 54"/>
          <p:cNvSpPr>
            <a:spLocks noChangeShapeType="1"/>
          </p:cNvSpPr>
          <p:nvPr/>
        </p:nvSpPr>
        <p:spPr bwMode="auto">
          <a:xfrm flipH="1">
            <a:off x="6440488" y="46878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0" name="Text Box 55"/>
          <p:cNvSpPr txBox="1">
            <a:spLocks noChangeArrowheads="1"/>
          </p:cNvSpPr>
          <p:nvPr/>
        </p:nvSpPr>
        <p:spPr bwMode="auto">
          <a:xfrm>
            <a:off x="6546850" y="4495800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C7</a:t>
            </a:r>
            <a:br>
              <a:rPr lang="es-ES_tradnl" altLang="es-ES" sz="800" b="1"/>
            </a:br>
            <a:r>
              <a:rPr lang="es-ES_tradnl" altLang="es-ES" sz="800" b="1"/>
              <a:t>C8</a:t>
            </a:r>
            <a:endParaRPr lang="es-ES" altLang="es-ES" sz="800" b="1"/>
          </a:p>
        </p:txBody>
      </p:sp>
      <p:sp>
        <p:nvSpPr>
          <p:cNvPr id="22581" name="Rectangle 56"/>
          <p:cNvSpPr>
            <a:spLocks noChangeArrowheads="1"/>
          </p:cNvSpPr>
          <p:nvPr/>
        </p:nvSpPr>
        <p:spPr bwMode="auto">
          <a:xfrm>
            <a:off x="1835150" y="3752850"/>
            <a:ext cx="647700" cy="144463"/>
          </a:xfrm>
          <a:prstGeom prst="rect">
            <a:avLst/>
          </a:prstGeom>
          <a:solidFill>
            <a:schemeClr val="accent1">
              <a:alpha val="4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MAR</a:t>
            </a:r>
            <a:endParaRPr lang="es-ES" altLang="es-ES" sz="900"/>
          </a:p>
        </p:txBody>
      </p:sp>
      <p:sp>
        <p:nvSpPr>
          <p:cNvPr id="22582" name="Rectangle 57"/>
          <p:cNvSpPr>
            <a:spLocks noChangeArrowheads="1"/>
          </p:cNvSpPr>
          <p:nvPr/>
        </p:nvSpPr>
        <p:spPr bwMode="auto">
          <a:xfrm>
            <a:off x="2627313" y="3752850"/>
            <a:ext cx="647700" cy="144463"/>
          </a:xfrm>
          <a:prstGeom prst="rect">
            <a:avLst/>
          </a:prstGeom>
          <a:solidFill>
            <a:srgbClr val="FF6600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MBR</a:t>
            </a:r>
            <a:endParaRPr lang="es-ES" altLang="es-ES" sz="900"/>
          </a:p>
        </p:txBody>
      </p:sp>
      <p:sp>
        <p:nvSpPr>
          <p:cNvPr id="22583" name="Line 58"/>
          <p:cNvSpPr>
            <a:spLocks noChangeShapeType="1"/>
          </p:cNvSpPr>
          <p:nvPr/>
        </p:nvSpPr>
        <p:spPr bwMode="auto">
          <a:xfrm flipV="1">
            <a:off x="5075238" y="3824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4" name="Text Box 59"/>
          <p:cNvSpPr txBox="1">
            <a:spLocks noChangeArrowheads="1"/>
          </p:cNvSpPr>
          <p:nvPr/>
        </p:nvSpPr>
        <p:spPr bwMode="auto">
          <a:xfrm>
            <a:off x="4894263" y="3681413"/>
            <a:ext cx="217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rgbClr val="CC0000"/>
                </a:solidFill>
              </a:rPr>
              <a:t>C6</a:t>
            </a:r>
            <a:endParaRPr lang="es-ES" altLang="es-ES" sz="1200" b="1">
              <a:solidFill>
                <a:srgbClr val="CC0000"/>
              </a:solidFill>
            </a:endParaRPr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 flipV="1">
            <a:off x="1727200" y="3824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6" name="Text Box 61"/>
          <p:cNvSpPr txBox="1">
            <a:spLocks noChangeArrowheads="1"/>
          </p:cNvSpPr>
          <p:nvPr/>
        </p:nvSpPr>
        <p:spPr bwMode="auto">
          <a:xfrm>
            <a:off x="1439863" y="3716338"/>
            <a:ext cx="3603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900" b="1"/>
              <a:t>C1</a:t>
            </a:r>
            <a:endParaRPr lang="es-ES" altLang="es-ES" sz="900" b="1"/>
          </a:p>
        </p:txBody>
      </p:sp>
      <p:sp>
        <p:nvSpPr>
          <p:cNvPr id="22587" name="Text Box 62"/>
          <p:cNvSpPr txBox="1">
            <a:spLocks noChangeArrowheads="1"/>
          </p:cNvSpPr>
          <p:nvPr/>
        </p:nvSpPr>
        <p:spPr bwMode="auto">
          <a:xfrm>
            <a:off x="3384550" y="3681413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C2</a:t>
            </a:r>
            <a:br>
              <a:rPr lang="es-ES_tradnl" altLang="es-ES" sz="800" b="1"/>
            </a:br>
            <a:r>
              <a:rPr lang="es-ES_tradnl" altLang="es-ES" sz="800" b="1"/>
              <a:t>C3</a:t>
            </a:r>
            <a:endParaRPr lang="es-ES" altLang="es-ES" sz="800" b="1"/>
          </a:p>
        </p:txBody>
      </p:sp>
      <p:sp>
        <p:nvSpPr>
          <p:cNvPr id="22588" name="Line 63"/>
          <p:cNvSpPr>
            <a:spLocks noChangeShapeType="1"/>
          </p:cNvSpPr>
          <p:nvPr/>
        </p:nvSpPr>
        <p:spPr bwMode="auto">
          <a:xfrm flipV="1">
            <a:off x="3275013" y="3789363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9" name="Line 64"/>
          <p:cNvSpPr>
            <a:spLocks noChangeShapeType="1"/>
          </p:cNvSpPr>
          <p:nvPr/>
        </p:nvSpPr>
        <p:spPr bwMode="auto">
          <a:xfrm flipV="1">
            <a:off x="3275013" y="38608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90" name="Line 65"/>
          <p:cNvSpPr>
            <a:spLocks noChangeShapeType="1"/>
          </p:cNvSpPr>
          <p:nvPr/>
        </p:nvSpPr>
        <p:spPr bwMode="auto">
          <a:xfrm flipH="1" flipV="1">
            <a:off x="3095625" y="278130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91" name="Line 66"/>
          <p:cNvSpPr>
            <a:spLocks noChangeShapeType="1"/>
          </p:cNvSpPr>
          <p:nvPr/>
        </p:nvSpPr>
        <p:spPr bwMode="auto">
          <a:xfrm flipV="1">
            <a:off x="3130550" y="33210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92" name="Text Box 67"/>
          <p:cNvSpPr txBox="1">
            <a:spLocks noChangeArrowheads="1"/>
          </p:cNvSpPr>
          <p:nvPr/>
        </p:nvSpPr>
        <p:spPr bwMode="auto">
          <a:xfrm>
            <a:off x="3240088" y="321310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Ta</a:t>
            </a:r>
            <a:endParaRPr lang="es-ES" altLang="es-ES" sz="800" b="1"/>
          </a:p>
        </p:txBody>
      </p:sp>
      <p:sp>
        <p:nvSpPr>
          <p:cNvPr id="22593" name="AutoShape 68"/>
          <p:cNvSpPr>
            <a:spLocks noChangeArrowheads="1"/>
          </p:cNvSpPr>
          <p:nvPr/>
        </p:nvSpPr>
        <p:spPr bwMode="auto">
          <a:xfrm flipH="1">
            <a:off x="3059113" y="3249613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594" name="Line 69"/>
          <p:cNvSpPr>
            <a:spLocks noChangeShapeType="1"/>
          </p:cNvSpPr>
          <p:nvPr/>
        </p:nvSpPr>
        <p:spPr bwMode="auto">
          <a:xfrm>
            <a:off x="2808288" y="278130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95" name="Line 70"/>
          <p:cNvSpPr>
            <a:spLocks noChangeShapeType="1"/>
          </p:cNvSpPr>
          <p:nvPr/>
        </p:nvSpPr>
        <p:spPr bwMode="auto">
          <a:xfrm flipH="1" flipV="1">
            <a:off x="2159000" y="2600325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96" name="Line 71"/>
          <p:cNvSpPr>
            <a:spLocks noChangeShapeType="1"/>
          </p:cNvSpPr>
          <p:nvPr/>
        </p:nvSpPr>
        <p:spPr bwMode="auto">
          <a:xfrm flipV="1">
            <a:off x="2193925" y="33210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97" name="Text Box 72"/>
          <p:cNvSpPr txBox="1">
            <a:spLocks noChangeArrowheads="1"/>
          </p:cNvSpPr>
          <p:nvPr/>
        </p:nvSpPr>
        <p:spPr bwMode="auto">
          <a:xfrm>
            <a:off x="2301875" y="3214688"/>
            <a:ext cx="3254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Td</a:t>
            </a:r>
            <a:endParaRPr lang="es-ES" altLang="es-ES" sz="800" b="1"/>
          </a:p>
        </p:txBody>
      </p:sp>
      <p:sp>
        <p:nvSpPr>
          <p:cNvPr id="22598" name="AutoShape 73"/>
          <p:cNvSpPr>
            <a:spLocks noChangeArrowheads="1"/>
          </p:cNvSpPr>
          <p:nvPr/>
        </p:nvSpPr>
        <p:spPr bwMode="auto">
          <a:xfrm flipH="1">
            <a:off x="2122488" y="3249613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599" name="Line 74"/>
          <p:cNvSpPr>
            <a:spLocks noChangeShapeType="1"/>
          </p:cNvSpPr>
          <p:nvPr/>
        </p:nvSpPr>
        <p:spPr bwMode="auto">
          <a:xfrm flipH="1" flipV="1">
            <a:off x="215900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00" name="Line 75"/>
          <p:cNvSpPr>
            <a:spLocks noChangeShapeType="1"/>
          </p:cNvSpPr>
          <p:nvPr/>
        </p:nvSpPr>
        <p:spPr bwMode="auto">
          <a:xfrm flipH="1" flipV="1">
            <a:off x="3095625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01" name="Line 76"/>
          <p:cNvSpPr>
            <a:spLocks noChangeShapeType="1"/>
          </p:cNvSpPr>
          <p:nvPr/>
        </p:nvSpPr>
        <p:spPr bwMode="auto">
          <a:xfrm>
            <a:off x="2808288" y="3897313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02" name="Line 77"/>
          <p:cNvSpPr>
            <a:spLocks noChangeShapeType="1"/>
          </p:cNvSpPr>
          <p:nvPr/>
        </p:nvSpPr>
        <p:spPr bwMode="auto">
          <a:xfrm flipH="1">
            <a:off x="2662238" y="40767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03" name="Text Box 78"/>
          <p:cNvSpPr txBox="1">
            <a:spLocks noChangeArrowheads="1"/>
          </p:cNvSpPr>
          <p:nvPr/>
        </p:nvSpPr>
        <p:spPr bwMode="auto">
          <a:xfrm>
            <a:off x="2411413" y="3968750"/>
            <a:ext cx="2524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 b="1">
                <a:solidFill>
                  <a:srgbClr val="CC0000"/>
                </a:solidFill>
              </a:rPr>
              <a:t>T3</a:t>
            </a:r>
            <a:endParaRPr lang="es-ES" altLang="es-ES" sz="1200" b="1">
              <a:solidFill>
                <a:srgbClr val="CC0000"/>
              </a:solidFill>
            </a:endParaRPr>
          </a:p>
        </p:txBody>
      </p:sp>
      <p:sp>
        <p:nvSpPr>
          <p:cNvPr id="22604" name="AutoShape 79"/>
          <p:cNvSpPr>
            <a:spLocks noChangeArrowheads="1"/>
          </p:cNvSpPr>
          <p:nvPr/>
        </p:nvSpPr>
        <p:spPr bwMode="auto">
          <a:xfrm flipV="1">
            <a:off x="2770188" y="40417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05" name="Rectangle 80"/>
          <p:cNvSpPr>
            <a:spLocks noChangeArrowheads="1"/>
          </p:cNvSpPr>
          <p:nvPr/>
        </p:nvSpPr>
        <p:spPr bwMode="auto">
          <a:xfrm>
            <a:off x="3924300" y="3752850"/>
            <a:ext cx="647700" cy="144463"/>
          </a:xfrm>
          <a:prstGeom prst="rect">
            <a:avLst/>
          </a:prstGeom>
          <a:solidFill>
            <a:schemeClr val="accent1">
              <a:alpha val="4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PC</a:t>
            </a:r>
            <a:endParaRPr lang="es-ES" altLang="es-ES" sz="900"/>
          </a:p>
        </p:txBody>
      </p:sp>
      <p:sp>
        <p:nvSpPr>
          <p:cNvPr id="22606" name="Text Box 81"/>
          <p:cNvSpPr txBox="1">
            <a:spLocks noChangeArrowheads="1"/>
          </p:cNvSpPr>
          <p:nvPr/>
        </p:nvSpPr>
        <p:spPr bwMode="auto">
          <a:xfrm>
            <a:off x="4608513" y="3644900"/>
            <a:ext cx="288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C4</a:t>
            </a:r>
            <a:br>
              <a:rPr lang="es-ES_tradnl" altLang="es-ES" sz="800" b="1"/>
            </a:br>
            <a:r>
              <a:rPr lang="es-ES_tradnl" altLang="es-ES" sz="800" b="1"/>
              <a:t>C5</a:t>
            </a:r>
            <a:endParaRPr lang="es-ES" altLang="es-ES" sz="800" b="1"/>
          </a:p>
        </p:txBody>
      </p:sp>
      <p:sp>
        <p:nvSpPr>
          <p:cNvPr id="22607" name="Line 82"/>
          <p:cNvSpPr>
            <a:spLocks noChangeShapeType="1"/>
          </p:cNvSpPr>
          <p:nvPr/>
        </p:nvSpPr>
        <p:spPr bwMode="auto">
          <a:xfrm flipV="1">
            <a:off x="4568825" y="378777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08" name="Line 83"/>
          <p:cNvSpPr>
            <a:spLocks noChangeShapeType="1"/>
          </p:cNvSpPr>
          <p:nvPr/>
        </p:nvSpPr>
        <p:spPr bwMode="auto">
          <a:xfrm flipV="1">
            <a:off x="4568825" y="3859213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09" name="Line 84"/>
          <p:cNvSpPr>
            <a:spLocks noChangeShapeType="1"/>
          </p:cNvSpPr>
          <p:nvPr/>
        </p:nvSpPr>
        <p:spPr bwMode="auto">
          <a:xfrm>
            <a:off x="4103688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10" name="Line 85"/>
          <p:cNvSpPr>
            <a:spLocks noChangeShapeType="1"/>
          </p:cNvSpPr>
          <p:nvPr/>
        </p:nvSpPr>
        <p:spPr bwMode="auto">
          <a:xfrm flipH="1">
            <a:off x="3957638" y="4078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11" name="Text Box 86"/>
          <p:cNvSpPr txBox="1">
            <a:spLocks noChangeArrowheads="1"/>
          </p:cNvSpPr>
          <p:nvPr/>
        </p:nvSpPr>
        <p:spPr bwMode="auto">
          <a:xfrm>
            <a:off x="3670300" y="3956050"/>
            <a:ext cx="3254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900" b="1"/>
              <a:t>T4</a:t>
            </a:r>
            <a:endParaRPr lang="es-ES" altLang="es-ES" sz="900" b="1"/>
          </a:p>
        </p:txBody>
      </p:sp>
      <p:sp>
        <p:nvSpPr>
          <p:cNvPr id="22612" name="AutoShape 87"/>
          <p:cNvSpPr>
            <a:spLocks noChangeArrowheads="1"/>
          </p:cNvSpPr>
          <p:nvPr/>
        </p:nvSpPr>
        <p:spPr bwMode="auto">
          <a:xfrm flipV="1">
            <a:off x="4067175" y="4041775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13" name="Line 88"/>
          <p:cNvSpPr>
            <a:spLocks noChangeShapeType="1"/>
          </p:cNvSpPr>
          <p:nvPr/>
        </p:nvSpPr>
        <p:spPr bwMode="auto">
          <a:xfrm flipH="1" flipV="1">
            <a:off x="4352925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14" name="Line 89"/>
          <p:cNvSpPr>
            <a:spLocks noChangeShapeType="1"/>
          </p:cNvSpPr>
          <p:nvPr/>
        </p:nvSpPr>
        <p:spPr bwMode="auto">
          <a:xfrm>
            <a:off x="4140200" y="32131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15" name="Line 90"/>
          <p:cNvSpPr>
            <a:spLocks noChangeShapeType="1"/>
          </p:cNvSpPr>
          <p:nvPr/>
        </p:nvSpPr>
        <p:spPr bwMode="auto">
          <a:xfrm>
            <a:off x="4389438" y="32131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16" name="Line 91"/>
          <p:cNvSpPr>
            <a:spLocks noChangeShapeType="1"/>
          </p:cNvSpPr>
          <p:nvPr/>
        </p:nvSpPr>
        <p:spPr bwMode="auto">
          <a:xfrm>
            <a:off x="4284663" y="36083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17" name="Text Box 92"/>
          <p:cNvSpPr txBox="1">
            <a:spLocks noChangeArrowheads="1"/>
          </p:cNvSpPr>
          <p:nvPr/>
        </p:nvSpPr>
        <p:spPr bwMode="auto">
          <a:xfrm>
            <a:off x="4283075" y="30337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4</a:t>
            </a:r>
            <a:endParaRPr lang="es-ES" altLang="es-ES" sz="800" b="1"/>
          </a:p>
        </p:txBody>
      </p:sp>
      <p:sp>
        <p:nvSpPr>
          <p:cNvPr id="22618" name="Line 93"/>
          <p:cNvSpPr>
            <a:spLocks noChangeShapeType="1"/>
          </p:cNvSpPr>
          <p:nvPr/>
        </p:nvSpPr>
        <p:spPr bwMode="auto">
          <a:xfrm flipH="1">
            <a:off x="3816350" y="39687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19" name="Line 94"/>
          <p:cNvSpPr>
            <a:spLocks noChangeShapeType="1"/>
          </p:cNvSpPr>
          <p:nvPr/>
        </p:nvSpPr>
        <p:spPr bwMode="auto">
          <a:xfrm>
            <a:off x="3816350" y="3213100"/>
            <a:ext cx="0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20" name="Line 95"/>
          <p:cNvSpPr>
            <a:spLocks noChangeShapeType="1"/>
          </p:cNvSpPr>
          <p:nvPr/>
        </p:nvSpPr>
        <p:spPr bwMode="auto">
          <a:xfrm flipH="1">
            <a:off x="3813175" y="3213100"/>
            <a:ext cx="325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21" name="AutoShape 96"/>
          <p:cNvSpPr>
            <a:spLocks noChangeArrowheads="1"/>
          </p:cNvSpPr>
          <p:nvPr/>
        </p:nvSpPr>
        <p:spPr bwMode="auto">
          <a:xfrm>
            <a:off x="2338388" y="4976813"/>
            <a:ext cx="863600" cy="647700"/>
          </a:xfrm>
          <a:prstGeom prst="roundRect">
            <a:avLst>
              <a:gd name="adj" fmla="val 16667"/>
            </a:avLst>
          </a:prstGeom>
          <a:solidFill>
            <a:srgbClr val="800000">
              <a:alpha val="5411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000"/>
              <a:t>Banco de</a:t>
            </a:r>
          </a:p>
          <a:p>
            <a:pPr algn="ctr" eaLnBrk="1" hangingPunct="1"/>
            <a:r>
              <a:rPr lang="es-ES_tradnl" altLang="es-ES" sz="1000"/>
              <a:t>registros</a:t>
            </a:r>
            <a:endParaRPr lang="es-ES" altLang="es-ES" sz="1000"/>
          </a:p>
        </p:txBody>
      </p:sp>
      <p:sp>
        <p:nvSpPr>
          <p:cNvPr id="22622" name="Line 97"/>
          <p:cNvSpPr>
            <a:spLocks noChangeShapeType="1"/>
          </p:cNvSpPr>
          <p:nvPr/>
        </p:nvSpPr>
        <p:spPr bwMode="auto">
          <a:xfrm flipH="1" flipV="1">
            <a:off x="2951163" y="4257675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23" name="Line 98"/>
          <p:cNvSpPr>
            <a:spLocks noChangeShapeType="1"/>
          </p:cNvSpPr>
          <p:nvPr/>
        </p:nvSpPr>
        <p:spPr bwMode="auto">
          <a:xfrm flipV="1">
            <a:off x="2984500" y="45085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24" name="Text Box 99"/>
          <p:cNvSpPr txBox="1">
            <a:spLocks noChangeArrowheads="1"/>
          </p:cNvSpPr>
          <p:nvPr/>
        </p:nvSpPr>
        <p:spPr bwMode="auto">
          <a:xfrm>
            <a:off x="2984500" y="43291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T2</a:t>
            </a:r>
            <a:endParaRPr lang="es-ES" altLang="es-ES" sz="800" b="1"/>
          </a:p>
        </p:txBody>
      </p:sp>
      <p:sp>
        <p:nvSpPr>
          <p:cNvPr id="22625" name="AutoShape 100"/>
          <p:cNvSpPr>
            <a:spLocks noChangeArrowheads="1"/>
          </p:cNvSpPr>
          <p:nvPr/>
        </p:nvSpPr>
        <p:spPr bwMode="auto">
          <a:xfrm flipH="1">
            <a:off x="2914650" y="44370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26" name="Line 101"/>
          <p:cNvSpPr>
            <a:spLocks noChangeShapeType="1"/>
          </p:cNvSpPr>
          <p:nvPr/>
        </p:nvSpPr>
        <p:spPr bwMode="auto">
          <a:xfrm flipH="1" flipV="1">
            <a:off x="2590800" y="4257675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27" name="Line 102"/>
          <p:cNvSpPr>
            <a:spLocks noChangeShapeType="1"/>
          </p:cNvSpPr>
          <p:nvPr/>
        </p:nvSpPr>
        <p:spPr bwMode="auto">
          <a:xfrm flipV="1">
            <a:off x="2625725" y="45085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28" name="Text Box 103"/>
          <p:cNvSpPr txBox="1">
            <a:spLocks noChangeArrowheads="1"/>
          </p:cNvSpPr>
          <p:nvPr/>
        </p:nvSpPr>
        <p:spPr bwMode="auto">
          <a:xfrm>
            <a:off x="2625725" y="43291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T1</a:t>
            </a:r>
            <a:endParaRPr lang="es-ES" altLang="es-ES" sz="800" b="1"/>
          </a:p>
        </p:txBody>
      </p:sp>
      <p:sp>
        <p:nvSpPr>
          <p:cNvPr id="22629" name="AutoShape 104"/>
          <p:cNvSpPr>
            <a:spLocks noChangeArrowheads="1"/>
          </p:cNvSpPr>
          <p:nvPr/>
        </p:nvSpPr>
        <p:spPr bwMode="auto">
          <a:xfrm flipH="1">
            <a:off x="2555875" y="44370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30" name="Line 105"/>
          <p:cNvSpPr>
            <a:spLocks noChangeShapeType="1"/>
          </p:cNvSpPr>
          <p:nvPr/>
        </p:nvSpPr>
        <p:spPr bwMode="auto">
          <a:xfrm>
            <a:off x="1727200" y="4257675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1" name="Line 106"/>
          <p:cNvSpPr>
            <a:spLocks noChangeShapeType="1"/>
          </p:cNvSpPr>
          <p:nvPr/>
        </p:nvSpPr>
        <p:spPr bwMode="auto">
          <a:xfrm flipH="1" flipV="1">
            <a:off x="2735263" y="56245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2" name="Line 107"/>
          <p:cNvSpPr>
            <a:spLocks noChangeShapeType="1"/>
          </p:cNvSpPr>
          <p:nvPr/>
        </p:nvSpPr>
        <p:spPr bwMode="auto">
          <a:xfrm flipH="1">
            <a:off x="1727200" y="5842000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3" name="Line 108"/>
          <p:cNvSpPr>
            <a:spLocks noChangeShapeType="1"/>
          </p:cNvSpPr>
          <p:nvPr/>
        </p:nvSpPr>
        <p:spPr bwMode="auto">
          <a:xfrm>
            <a:off x="2087563" y="504983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4" name="Line 109"/>
          <p:cNvSpPr>
            <a:spLocks noChangeShapeType="1"/>
          </p:cNvSpPr>
          <p:nvPr/>
        </p:nvSpPr>
        <p:spPr bwMode="auto">
          <a:xfrm flipH="1">
            <a:off x="2159000" y="5013325"/>
            <a:ext cx="365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5" name="Line 110"/>
          <p:cNvSpPr>
            <a:spLocks noChangeShapeType="1"/>
          </p:cNvSpPr>
          <p:nvPr/>
        </p:nvSpPr>
        <p:spPr bwMode="auto">
          <a:xfrm>
            <a:off x="2087563" y="5229225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6" name="Line 111"/>
          <p:cNvSpPr>
            <a:spLocks noChangeShapeType="1"/>
          </p:cNvSpPr>
          <p:nvPr/>
        </p:nvSpPr>
        <p:spPr bwMode="auto">
          <a:xfrm flipH="1">
            <a:off x="2159000" y="5192713"/>
            <a:ext cx="3651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7" name="Line 112"/>
          <p:cNvSpPr>
            <a:spLocks noChangeShapeType="1"/>
          </p:cNvSpPr>
          <p:nvPr/>
        </p:nvSpPr>
        <p:spPr bwMode="auto">
          <a:xfrm>
            <a:off x="2087563" y="537368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8" name="Line 113"/>
          <p:cNvSpPr>
            <a:spLocks noChangeShapeType="1"/>
          </p:cNvSpPr>
          <p:nvPr/>
        </p:nvSpPr>
        <p:spPr bwMode="auto">
          <a:xfrm flipH="1">
            <a:off x="2159000" y="5337175"/>
            <a:ext cx="365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39" name="Line 114"/>
          <p:cNvSpPr>
            <a:spLocks noChangeShapeType="1"/>
          </p:cNvSpPr>
          <p:nvPr/>
        </p:nvSpPr>
        <p:spPr bwMode="auto">
          <a:xfrm>
            <a:off x="2087563" y="5518150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40" name="Text Box 115"/>
          <p:cNvSpPr txBox="1">
            <a:spLocks noChangeArrowheads="1"/>
          </p:cNvSpPr>
          <p:nvPr/>
        </p:nvSpPr>
        <p:spPr bwMode="auto">
          <a:xfrm>
            <a:off x="1835150" y="497205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RA</a:t>
            </a:r>
            <a:br>
              <a:rPr lang="es-ES_tradnl" altLang="es-ES" sz="800" b="1"/>
            </a:br>
            <a:r>
              <a:rPr lang="es-ES_tradnl" altLang="es-ES" sz="800" b="1"/>
              <a:t>RB</a:t>
            </a:r>
            <a:endParaRPr lang="es-ES" altLang="es-ES" sz="800" b="1"/>
          </a:p>
        </p:txBody>
      </p:sp>
      <p:sp>
        <p:nvSpPr>
          <p:cNvPr id="22641" name="Text Box 116"/>
          <p:cNvSpPr txBox="1">
            <a:spLocks noChangeArrowheads="1"/>
          </p:cNvSpPr>
          <p:nvPr/>
        </p:nvSpPr>
        <p:spPr bwMode="auto">
          <a:xfrm>
            <a:off x="1835150" y="5265738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RC</a:t>
            </a:r>
            <a:br>
              <a:rPr lang="es-ES_tradnl" altLang="es-ES" sz="800" b="1"/>
            </a:br>
            <a:r>
              <a:rPr lang="es-ES_tradnl" altLang="es-ES" sz="800" b="1"/>
              <a:t>SC</a:t>
            </a:r>
            <a:endParaRPr lang="es-ES" altLang="es-ES" sz="800" b="1"/>
          </a:p>
        </p:txBody>
      </p:sp>
      <p:sp>
        <p:nvSpPr>
          <p:cNvPr id="22642" name="Text Box 117"/>
          <p:cNvSpPr txBox="1">
            <a:spLocks noChangeArrowheads="1"/>
          </p:cNvSpPr>
          <p:nvPr/>
        </p:nvSpPr>
        <p:spPr bwMode="auto">
          <a:xfrm>
            <a:off x="2735263" y="56245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E</a:t>
            </a:r>
            <a:endParaRPr lang="es-ES" altLang="es-ES" sz="800" b="1"/>
          </a:p>
        </p:txBody>
      </p:sp>
      <p:sp>
        <p:nvSpPr>
          <p:cNvPr id="22643" name="Text Box 118"/>
          <p:cNvSpPr txBox="1">
            <a:spLocks noChangeArrowheads="1"/>
          </p:cNvSpPr>
          <p:nvPr/>
        </p:nvSpPr>
        <p:spPr bwMode="auto">
          <a:xfrm>
            <a:off x="2409825" y="47974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A</a:t>
            </a:r>
            <a:endParaRPr lang="es-ES" altLang="es-ES" sz="800" b="1"/>
          </a:p>
        </p:txBody>
      </p:sp>
      <p:sp>
        <p:nvSpPr>
          <p:cNvPr id="22644" name="Text Box 119"/>
          <p:cNvSpPr txBox="1">
            <a:spLocks noChangeArrowheads="1"/>
          </p:cNvSpPr>
          <p:nvPr/>
        </p:nvSpPr>
        <p:spPr bwMode="auto">
          <a:xfrm>
            <a:off x="3022600" y="47990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B</a:t>
            </a:r>
            <a:endParaRPr lang="es-ES" altLang="es-ES" sz="800" b="1"/>
          </a:p>
        </p:txBody>
      </p:sp>
      <p:sp>
        <p:nvSpPr>
          <p:cNvPr id="22645" name="Rectangle 120"/>
          <p:cNvSpPr>
            <a:spLocks noChangeArrowheads="1"/>
          </p:cNvSpPr>
          <p:nvPr/>
        </p:nvSpPr>
        <p:spPr bwMode="auto">
          <a:xfrm>
            <a:off x="3703638" y="4471988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RT1</a:t>
            </a:r>
            <a:endParaRPr lang="es-ES" altLang="es-ES" sz="900"/>
          </a:p>
        </p:txBody>
      </p:sp>
      <p:sp>
        <p:nvSpPr>
          <p:cNvPr id="22646" name="Line 121"/>
          <p:cNvSpPr>
            <a:spLocks noChangeShapeType="1"/>
          </p:cNvSpPr>
          <p:nvPr/>
        </p:nvSpPr>
        <p:spPr bwMode="auto">
          <a:xfrm flipV="1">
            <a:off x="3595688" y="454342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47" name="Text Box 122"/>
          <p:cNvSpPr txBox="1">
            <a:spLocks noChangeArrowheads="1"/>
          </p:cNvSpPr>
          <p:nvPr/>
        </p:nvSpPr>
        <p:spPr bwMode="auto">
          <a:xfrm>
            <a:off x="3527425" y="43656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C9</a:t>
            </a:r>
            <a:endParaRPr lang="es-ES" altLang="es-ES" sz="800" b="1"/>
          </a:p>
        </p:txBody>
      </p:sp>
      <p:sp>
        <p:nvSpPr>
          <p:cNvPr id="22648" name="Line 123"/>
          <p:cNvSpPr>
            <a:spLocks noChangeShapeType="1"/>
          </p:cNvSpPr>
          <p:nvPr/>
        </p:nvSpPr>
        <p:spPr bwMode="auto">
          <a:xfrm>
            <a:off x="4208463" y="4614863"/>
            <a:ext cx="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49" name="Line 124"/>
          <p:cNvSpPr>
            <a:spLocks noChangeShapeType="1"/>
          </p:cNvSpPr>
          <p:nvPr/>
        </p:nvSpPr>
        <p:spPr bwMode="auto">
          <a:xfrm>
            <a:off x="4027488" y="42560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50" name="Rectangle 125"/>
          <p:cNvSpPr>
            <a:spLocks noChangeArrowheads="1"/>
          </p:cNvSpPr>
          <p:nvPr/>
        </p:nvSpPr>
        <p:spPr bwMode="auto">
          <a:xfrm>
            <a:off x="4638675" y="447040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RT2</a:t>
            </a:r>
            <a:endParaRPr lang="es-ES" altLang="es-ES" sz="900"/>
          </a:p>
        </p:txBody>
      </p:sp>
      <p:sp>
        <p:nvSpPr>
          <p:cNvPr id="22651" name="Line 126"/>
          <p:cNvSpPr>
            <a:spLocks noChangeShapeType="1"/>
          </p:cNvSpPr>
          <p:nvPr/>
        </p:nvSpPr>
        <p:spPr bwMode="auto">
          <a:xfrm flipV="1">
            <a:off x="4530725" y="454342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52" name="Text Box 127"/>
          <p:cNvSpPr txBox="1">
            <a:spLocks noChangeArrowheads="1"/>
          </p:cNvSpPr>
          <p:nvPr/>
        </p:nvSpPr>
        <p:spPr bwMode="auto">
          <a:xfrm>
            <a:off x="4387850" y="4364038"/>
            <a:ext cx="2524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C10</a:t>
            </a:r>
            <a:endParaRPr lang="es-ES" altLang="es-ES" sz="800" b="1"/>
          </a:p>
        </p:txBody>
      </p:sp>
      <p:sp>
        <p:nvSpPr>
          <p:cNvPr id="22653" name="Line 128"/>
          <p:cNvSpPr>
            <a:spLocks noChangeShapeType="1"/>
          </p:cNvSpPr>
          <p:nvPr/>
        </p:nvSpPr>
        <p:spPr bwMode="auto">
          <a:xfrm>
            <a:off x="5143500" y="4614863"/>
            <a:ext cx="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54" name="Line 129"/>
          <p:cNvSpPr>
            <a:spLocks noChangeShapeType="1"/>
          </p:cNvSpPr>
          <p:nvPr/>
        </p:nvSpPr>
        <p:spPr bwMode="auto">
          <a:xfrm>
            <a:off x="4967288" y="42576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55" name="AutoShape 130"/>
          <p:cNvSpPr>
            <a:spLocks noChangeArrowheads="1"/>
          </p:cNvSpPr>
          <p:nvPr/>
        </p:nvSpPr>
        <p:spPr bwMode="auto">
          <a:xfrm>
            <a:off x="3811588" y="4867275"/>
            <a:ext cx="468312" cy="252413"/>
          </a:xfrm>
          <a:custGeom>
            <a:avLst/>
            <a:gdLst>
              <a:gd name="T0" fmla="*/ 409773 w 21600"/>
              <a:gd name="T1" fmla="*/ 126207 h 21600"/>
              <a:gd name="T2" fmla="*/ 234156 w 21600"/>
              <a:gd name="T3" fmla="*/ 252413 h 21600"/>
              <a:gd name="T4" fmla="*/ 58539 w 21600"/>
              <a:gd name="T5" fmla="*/ 126207 h 21600"/>
              <a:gd name="T6" fmla="*/ 2341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00">
              <a:alpha val="5411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800"/>
              <a:t>MPX A</a:t>
            </a:r>
            <a:endParaRPr lang="es-ES" altLang="es-ES" sz="800"/>
          </a:p>
        </p:txBody>
      </p:sp>
      <p:sp>
        <p:nvSpPr>
          <p:cNvPr id="22656" name="Line 131"/>
          <p:cNvSpPr>
            <a:spLocks noChangeShapeType="1"/>
          </p:cNvSpPr>
          <p:nvPr/>
        </p:nvSpPr>
        <p:spPr bwMode="auto">
          <a:xfrm flipV="1">
            <a:off x="3740150" y="50117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57" name="Text Box 132"/>
          <p:cNvSpPr txBox="1">
            <a:spLocks noChangeArrowheads="1"/>
          </p:cNvSpPr>
          <p:nvPr/>
        </p:nvSpPr>
        <p:spPr bwMode="auto">
          <a:xfrm>
            <a:off x="3559175" y="490537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MA</a:t>
            </a:r>
            <a:endParaRPr lang="es-ES" altLang="es-ES" sz="800" b="1"/>
          </a:p>
        </p:txBody>
      </p:sp>
      <p:sp>
        <p:nvSpPr>
          <p:cNvPr id="22658" name="Text Box 133"/>
          <p:cNvSpPr txBox="1">
            <a:spLocks noChangeArrowheads="1"/>
          </p:cNvSpPr>
          <p:nvPr/>
        </p:nvSpPr>
        <p:spPr bwMode="auto">
          <a:xfrm>
            <a:off x="3919538" y="4867275"/>
            <a:ext cx="395287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" b="1"/>
              <a:t>0                 1</a:t>
            </a:r>
            <a:endParaRPr lang="es-ES" altLang="es-ES" sz="400" b="1"/>
          </a:p>
        </p:txBody>
      </p:sp>
      <p:sp>
        <p:nvSpPr>
          <p:cNvPr id="22659" name="AutoShape 134"/>
          <p:cNvSpPr>
            <a:spLocks noChangeArrowheads="1"/>
          </p:cNvSpPr>
          <p:nvPr/>
        </p:nvSpPr>
        <p:spPr bwMode="auto">
          <a:xfrm>
            <a:off x="4748213" y="4867275"/>
            <a:ext cx="468312" cy="252413"/>
          </a:xfrm>
          <a:custGeom>
            <a:avLst/>
            <a:gdLst>
              <a:gd name="T0" fmla="*/ 409773 w 21600"/>
              <a:gd name="T1" fmla="*/ 126207 h 21600"/>
              <a:gd name="T2" fmla="*/ 234156 w 21600"/>
              <a:gd name="T3" fmla="*/ 252413 h 21600"/>
              <a:gd name="T4" fmla="*/ 58539 w 21600"/>
              <a:gd name="T5" fmla="*/ 126207 h 21600"/>
              <a:gd name="T6" fmla="*/ 2341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00">
              <a:alpha val="5411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800"/>
              <a:t>MPX B</a:t>
            </a:r>
            <a:endParaRPr lang="es-ES" altLang="es-ES" sz="800"/>
          </a:p>
        </p:txBody>
      </p:sp>
      <p:sp>
        <p:nvSpPr>
          <p:cNvPr id="22660" name="Line 135"/>
          <p:cNvSpPr>
            <a:spLocks noChangeShapeType="1"/>
          </p:cNvSpPr>
          <p:nvPr/>
        </p:nvSpPr>
        <p:spPr bwMode="auto">
          <a:xfrm flipV="1">
            <a:off x="4676775" y="49990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61" name="Text Box 136"/>
          <p:cNvSpPr txBox="1">
            <a:spLocks noChangeArrowheads="1"/>
          </p:cNvSpPr>
          <p:nvPr/>
        </p:nvSpPr>
        <p:spPr bwMode="auto">
          <a:xfrm>
            <a:off x="4495800" y="489267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MB</a:t>
            </a:r>
            <a:endParaRPr lang="es-ES" altLang="es-ES" sz="800" b="1"/>
          </a:p>
        </p:txBody>
      </p:sp>
      <p:sp>
        <p:nvSpPr>
          <p:cNvPr id="22662" name="Text Box 137"/>
          <p:cNvSpPr txBox="1">
            <a:spLocks noChangeArrowheads="1"/>
          </p:cNvSpPr>
          <p:nvPr/>
        </p:nvSpPr>
        <p:spPr bwMode="auto">
          <a:xfrm>
            <a:off x="4856163" y="4867275"/>
            <a:ext cx="395287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" b="1"/>
              <a:t>0                 1</a:t>
            </a:r>
            <a:endParaRPr lang="es-ES" altLang="es-ES" sz="400" b="1"/>
          </a:p>
        </p:txBody>
      </p:sp>
      <p:sp>
        <p:nvSpPr>
          <p:cNvPr id="22663" name="Line 138"/>
          <p:cNvSpPr>
            <a:spLocks noChangeShapeType="1"/>
          </p:cNvSpPr>
          <p:nvPr/>
        </p:nvSpPr>
        <p:spPr bwMode="auto">
          <a:xfrm flipH="1">
            <a:off x="2947988" y="4687888"/>
            <a:ext cx="1908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64" name="Line 139"/>
          <p:cNvSpPr>
            <a:spLocks noChangeShapeType="1"/>
          </p:cNvSpPr>
          <p:nvPr/>
        </p:nvSpPr>
        <p:spPr bwMode="auto">
          <a:xfrm flipH="1">
            <a:off x="2590800" y="4760913"/>
            <a:ext cx="1331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65" name="Line 140"/>
          <p:cNvSpPr>
            <a:spLocks noChangeShapeType="1"/>
          </p:cNvSpPr>
          <p:nvPr/>
        </p:nvSpPr>
        <p:spPr bwMode="auto">
          <a:xfrm>
            <a:off x="3919538" y="4759325"/>
            <a:ext cx="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66" name="Line 141"/>
          <p:cNvSpPr>
            <a:spLocks noChangeShapeType="1"/>
          </p:cNvSpPr>
          <p:nvPr/>
        </p:nvSpPr>
        <p:spPr bwMode="auto">
          <a:xfrm>
            <a:off x="4856163" y="4687888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67" name="Line 142"/>
          <p:cNvSpPr>
            <a:spLocks noChangeShapeType="1"/>
          </p:cNvSpPr>
          <p:nvPr/>
        </p:nvSpPr>
        <p:spPr bwMode="auto">
          <a:xfrm>
            <a:off x="4064000" y="51196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68" name="Line 143"/>
          <p:cNvSpPr>
            <a:spLocks noChangeShapeType="1"/>
          </p:cNvSpPr>
          <p:nvPr/>
        </p:nvSpPr>
        <p:spPr bwMode="auto">
          <a:xfrm>
            <a:off x="5000625" y="51196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69" name="Line 144"/>
          <p:cNvSpPr>
            <a:spLocks noChangeShapeType="1"/>
          </p:cNvSpPr>
          <p:nvPr/>
        </p:nvSpPr>
        <p:spPr bwMode="auto">
          <a:xfrm>
            <a:off x="3632200" y="5480050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0" name="Line 145"/>
          <p:cNvSpPr>
            <a:spLocks noChangeShapeType="1"/>
          </p:cNvSpPr>
          <p:nvPr/>
        </p:nvSpPr>
        <p:spPr bwMode="auto">
          <a:xfrm flipH="1">
            <a:off x="3705225" y="5443538"/>
            <a:ext cx="71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1" name="Text Box 146"/>
          <p:cNvSpPr txBox="1">
            <a:spLocks noChangeArrowheads="1"/>
          </p:cNvSpPr>
          <p:nvPr/>
        </p:nvSpPr>
        <p:spPr bwMode="auto">
          <a:xfrm>
            <a:off x="3311525" y="5300663"/>
            <a:ext cx="4318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Cod. Op</a:t>
            </a:r>
            <a:endParaRPr lang="es-ES" altLang="es-ES" sz="800" b="1"/>
          </a:p>
        </p:txBody>
      </p:sp>
      <p:sp>
        <p:nvSpPr>
          <p:cNvPr id="22672" name="Line 147"/>
          <p:cNvSpPr>
            <a:spLocks noChangeShapeType="1"/>
          </p:cNvSpPr>
          <p:nvPr/>
        </p:nvSpPr>
        <p:spPr bwMode="auto">
          <a:xfrm>
            <a:off x="4495800" y="5659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3" name="Rectangle 148"/>
          <p:cNvSpPr>
            <a:spLocks noChangeArrowheads="1"/>
          </p:cNvSpPr>
          <p:nvPr/>
        </p:nvSpPr>
        <p:spPr bwMode="auto">
          <a:xfrm>
            <a:off x="4171950" y="5876925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RT3</a:t>
            </a:r>
            <a:endParaRPr lang="es-ES" altLang="es-ES" sz="900"/>
          </a:p>
        </p:txBody>
      </p:sp>
      <p:sp>
        <p:nvSpPr>
          <p:cNvPr id="22674" name="Line 149"/>
          <p:cNvSpPr>
            <a:spLocks noChangeShapeType="1"/>
          </p:cNvSpPr>
          <p:nvPr/>
        </p:nvSpPr>
        <p:spPr bwMode="auto">
          <a:xfrm flipV="1">
            <a:off x="4027488" y="59467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5" name="Text Box 150"/>
          <p:cNvSpPr txBox="1">
            <a:spLocks noChangeArrowheads="1"/>
          </p:cNvSpPr>
          <p:nvPr/>
        </p:nvSpPr>
        <p:spPr bwMode="auto">
          <a:xfrm>
            <a:off x="3816350" y="5842000"/>
            <a:ext cx="215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C11</a:t>
            </a:r>
            <a:endParaRPr lang="es-ES" altLang="es-ES" sz="800" b="1"/>
          </a:p>
        </p:txBody>
      </p:sp>
      <p:sp>
        <p:nvSpPr>
          <p:cNvPr id="22676" name="Line 151"/>
          <p:cNvSpPr>
            <a:spLocks noChangeShapeType="1"/>
          </p:cNvSpPr>
          <p:nvPr/>
        </p:nvSpPr>
        <p:spPr bwMode="auto">
          <a:xfrm>
            <a:off x="4495800" y="6019800"/>
            <a:ext cx="0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7" name="Line 152"/>
          <p:cNvSpPr>
            <a:spLocks noChangeShapeType="1"/>
          </p:cNvSpPr>
          <p:nvPr/>
        </p:nvSpPr>
        <p:spPr bwMode="auto">
          <a:xfrm>
            <a:off x="4495800" y="6127750"/>
            <a:ext cx="1189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8" name="Line 153"/>
          <p:cNvSpPr>
            <a:spLocks noChangeShapeType="1"/>
          </p:cNvSpPr>
          <p:nvPr/>
        </p:nvSpPr>
        <p:spPr bwMode="auto">
          <a:xfrm flipH="1" flipV="1">
            <a:off x="5684838" y="4256088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9" name="Line 154"/>
          <p:cNvSpPr>
            <a:spLocks noChangeShapeType="1"/>
          </p:cNvSpPr>
          <p:nvPr/>
        </p:nvSpPr>
        <p:spPr bwMode="auto">
          <a:xfrm flipV="1">
            <a:off x="5718175" y="49403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80" name="Text Box 155"/>
          <p:cNvSpPr txBox="1">
            <a:spLocks noChangeArrowheads="1"/>
          </p:cNvSpPr>
          <p:nvPr/>
        </p:nvSpPr>
        <p:spPr bwMode="auto">
          <a:xfrm>
            <a:off x="5719763" y="47593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T6</a:t>
            </a:r>
            <a:endParaRPr lang="es-ES" altLang="es-ES" sz="800" b="1"/>
          </a:p>
        </p:txBody>
      </p:sp>
      <p:sp>
        <p:nvSpPr>
          <p:cNvPr id="22681" name="AutoShape 156"/>
          <p:cNvSpPr>
            <a:spLocks noChangeArrowheads="1"/>
          </p:cNvSpPr>
          <p:nvPr/>
        </p:nvSpPr>
        <p:spPr bwMode="auto">
          <a:xfrm flipH="1">
            <a:off x="5646738" y="48672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82" name="Line 157"/>
          <p:cNvSpPr>
            <a:spLocks noChangeShapeType="1"/>
          </p:cNvSpPr>
          <p:nvPr/>
        </p:nvSpPr>
        <p:spPr bwMode="auto">
          <a:xfrm flipH="1" flipV="1">
            <a:off x="5432425" y="4256088"/>
            <a:ext cx="0" cy="147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83" name="Line 158"/>
          <p:cNvSpPr>
            <a:spLocks noChangeShapeType="1"/>
          </p:cNvSpPr>
          <p:nvPr/>
        </p:nvSpPr>
        <p:spPr bwMode="auto">
          <a:xfrm flipV="1">
            <a:off x="5465763" y="49403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84" name="Text Box 159"/>
          <p:cNvSpPr txBox="1">
            <a:spLocks noChangeArrowheads="1"/>
          </p:cNvSpPr>
          <p:nvPr/>
        </p:nvSpPr>
        <p:spPr bwMode="auto">
          <a:xfrm>
            <a:off x="5467350" y="47593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T5</a:t>
            </a:r>
            <a:endParaRPr lang="es-ES" altLang="es-ES" sz="800" b="1"/>
          </a:p>
        </p:txBody>
      </p:sp>
      <p:sp>
        <p:nvSpPr>
          <p:cNvPr id="22685" name="AutoShape 160"/>
          <p:cNvSpPr>
            <a:spLocks noChangeArrowheads="1"/>
          </p:cNvSpPr>
          <p:nvPr/>
        </p:nvSpPr>
        <p:spPr bwMode="auto">
          <a:xfrm flipH="1">
            <a:off x="5394325" y="4867275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86" name="Line 161"/>
          <p:cNvSpPr>
            <a:spLocks noChangeShapeType="1"/>
          </p:cNvSpPr>
          <p:nvPr/>
        </p:nvSpPr>
        <p:spPr bwMode="auto">
          <a:xfrm>
            <a:off x="4495800" y="573246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87" name="Line 162"/>
          <p:cNvSpPr>
            <a:spLocks noChangeShapeType="1"/>
          </p:cNvSpPr>
          <p:nvPr/>
        </p:nvSpPr>
        <p:spPr bwMode="auto">
          <a:xfrm flipH="1" flipV="1">
            <a:off x="6156325" y="472440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88" name="Line 163"/>
          <p:cNvSpPr>
            <a:spLocks noChangeShapeType="1"/>
          </p:cNvSpPr>
          <p:nvPr/>
        </p:nvSpPr>
        <p:spPr bwMode="auto">
          <a:xfrm>
            <a:off x="5076825" y="5516563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89" name="Text Box 164"/>
          <p:cNvSpPr txBox="1">
            <a:spLocks noChangeArrowheads="1"/>
          </p:cNvSpPr>
          <p:nvPr/>
        </p:nvSpPr>
        <p:spPr bwMode="auto">
          <a:xfrm>
            <a:off x="1077913" y="4076700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Bus</a:t>
            </a:r>
            <a:br>
              <a:rPr lang="es-ES_tradnl" altLang="es-ES" sz="1000"/>
            </a:br>
            <a:r>
              <a:rPr lang="es-ES_tradnl" altLang="es-ES" sz="1000"/>
              <a:t>Interno</a:t>
            </a:r>
            <a:endParaRPr lang="es-ES" altLang="es-ES" sz="1000"/>
          </a:p>
        </p:txBody>
      </p:sp>
      <p:sp>
        <p:nvSpPr>
          <p:cNvPr id="22690" name="Text Box 165"/>
          <p:cNvSpPr txBox="1">
            <a:spLocks noChangeArrowheads="1"/>
          </p:cNvSpPr>
          <p:nvPr/>
        </p:nvSpPr>
        <p:spPr bwMode="auto">
          <a:xfrm>
            <a:off x="6948488" y="303371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Señales de Control</a:t>
            </a:r>
            <a:endParaRPr lang="es-ES" altLang="es-ES" sz="1000"/>
          </a:p>
        </p:txBody>
      </p:sp>
      <p:sp>
        <p:nvSpPr>
          <p:cNvPr id="22691" name="Oval 166"/>
          <p:cNvSpPr>
            <a:spLocks noChangeArrowheads="1"/>
          </p:cNvSpPr>
          <p:nvPr/>
        </p:nvSpPr>
        <p:spPr bwMode="auto">
          <a:xfrm>
            <a:off x="2554288" y="472440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92" name="Oval 167"/>
          <p:cNvSpPr>
            <a:spLocks noChangeArrowheads="1"/>
          </p:cNvSpPr>
          <p:nvPr/>
        </p:nvSpPr>
        <p:spPr bwMode="auto">
          <a:xfrm>
            <a:off x="2914650" y="4652963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93" name="Oval 168"/>
          <p:cNvSpPr>
            <a:spLocks noChangeArrowheads="1"/>
          </p:cNvSpPr>
          <p:nvPr/>
        </p:nvSpPr>
        <p:spPr bwMode="auto">
          <a:xfrm>
            <a:off x="4459288" y="569595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94" name="Oval 169"/>
          <p:cNvSpPr>
            <a:spLocks noChangeArrowheads="1"/>
          </p:cNvSpPr>
          <p:nvPr/>
        </p:nvSpPr>
        <p:spPr bwMode="auto">
          <a:xfrm>
            <a:off x="4065588" y="3933825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95" name="Line 170"/>
          <p:cNvSpPr>
            <a:spLocks noChangeShapeType="1"/>
          </p:cNvSpPr>
          <p:nvPr/>
        </p:nvSpPr>
        <p:spPr bwMode="auto">
          <a:xfrm flipV="1">
            <a:off x="7920038" y="2960688"/>
            <a:ext cx="0" cy="75565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96" name="Rectangle 171"/>
          <p:cNvSpPr>
            <a:spLocks noChangeArrowheads="1"/>
          </p:cNvSpPr>
          <p:nvPr/>
        </p:nvSpPr>
        <p:spPr bwMode="auto">
          <a:xfrm>
            <a:off x="431800" y="2312988"/>
            <a:ext cx="7704138" cy="3887787"/>
          </a:xfrm>
          <a:prstGeom prst="rect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697" name="Line 172"/>
          <p:cNvSpPr>
            <a:spLocks noChangeShapeType="1"/>
          </p:cNvSpPr>
          <p:nvPr/>
        </p:nvSpPr>
        <p:spPr bwMode="auto">
          <a:xfrm flipV="1">
            <a:off x="2339975" y="1952625"/>
            <a:ext cx="0" cy="1008063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98" name="AutoShape 173"/>
          <p:cNvSpPr>
            <a:spLocks noChangeArrowheads="1"/>
          </p:cNvSpPr>
          <p:nvPr/>
        </p:nvSpPr>
        <p:spPr bwMode="auto">
          <a:xfrm>
            <a:off x="2016125" y="1376363"/>
            <a:ext cx="1441450" cy="576262"/>
          </a:xfrm>
          <a:prstGeom prst="roundRect">
            <a:avLst>
              <a:gd name="adj" fmla="val 16667"/>
            </a:avLst>
          </a:prstGeom>
          <a:solidFill>
            <a:srgbClr val="00FFFF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Memoria</a:t>
            </a:r>
          </a:p>
          <a:p>
            <a:pPr algn="ctr" eaLnBrk="1" hangingPunct="1"/>
            <a:r>
              <a:rPr lang="es-ES_tradnl" altLang="es-ES" sz="1400"/>
              <a:t>principal</a:t>
            </a:r>
            <a:endParaRPr lang="es-ES" altLang="es-ES" sz="1400"/>
          </a:p>
        </p:txBody>
      </p:sp>
      <p:sp>
        <p:nvSpPr>
          <p:cNvPr id="22699" name="Rectangle 174"/>
          <p:cNvSpPr>
            <a:spLocks noChangeArrowheads="1"/>
          </p:cNvSpPr>
          <p:nvPr/>
        </p:nvSpPr>
        <p:spPr bwMode="auto">
          <a:xfrm>
            <a:off x="7127875" y="5842000"/>
            <a:ext cx="1008063" cy="358775"/>
          </a:xfrm>
          <a:prstGeom prst="rect">
            <a:avLst/>
          </a:prstGeom>
          <a:solidFill>
            <a:srgbClr val="800080">
              <a:alpha val="23137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2700" name="Text Box 175"/>
          <p:cNvSpPr txBox="1">
            <a:spLocks noChangeArrowheads="1"/>
          </p:cNvSpPr>
          <p:nvPr/>
        </p:nvSpPr>
        <p:spPr bwMode="auto">
          <a:xfrm>
            <a:off x="7127875" y="5842000"/>
            <a:ext cx="104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>
                <a:solidFill>
                  <a:schemeClr val="folHlink"/>
                </a:solidFill>
              </a:rPr>
              <a:t>CPU</a:t>
            </a:r>
            <a:endParaRPr lang="es-ES" altLang="es-ES">
              <a:solidFill>
                <a:schemeClr val="folHlink"/>
              </a:solidFill>
            </a:endParaRPr>
          </a:p>
        </p:txBody>
      </p:sp>
      <p:grpSp>
        <p:nvGrpSpPr>
          <p:cNvPr id="22701" name="Group 176"/>
          <p:cNvGrpSpPr>
            <a:grpSpLocks/>
          </p:cNvGrpSpPr>
          <p:nvPr/>
        </p:nvGrpSpPr>
        <p:grpSpPr bwMode="auto">
          <a:xfrm>
            <a:off x="3995738" y="3357563"/>
            <a:ext cx="539750" cy="250825"/>
            <a:chOff x="2948" y="2049"/>
            <a:chExt cx="340" cy="158"/>
          </a:xfrm>
        </p:grpSpPr>
        <p:sp>
          <p:nvSpPr>
            <p:cNvPr id="22713" name="Freeform 177"/>
            <p:cNvSpPr>
              <a:spLocks/>
            </p:cNvSpPr>
            <p:nvPr/>
          </p:nvSpPr>
          <p:spPr bwMode="auto">
            <a:xfrm>
              <a:off x="2948" y="2049"/>
              <a:ext cx="340" cy="158"/>
            </a:xfrm>
            <a:custGeom>
              <a:avLst/>
              <a:gdLst>
                <a:gd name="T0" fmla="*/ 0 w 340"/>
                <a:gd name="T1" fmla="*/ 0 h 158"/>
                <a:gd name="T2" fmla="*/ 159 w 340"/>
                <a:gd name="T3" fmla="*/ 0 h 158"/>
                <a:gd name="T4" fmla="*/ 182 w 340"/>
                <a:gd name="T5" fmla="*/ 45 h 158"/>
                <a:gd name="T6" fmla="*/ 204 w 340"/>
                <a:gd name="T7" fmla="*/ 0 h 158"/>
                <a:gd name="T8" fmla="*/ 340 w 340"/>
                <a:gd name="T9" fmla="*/ 0 h 158"/>
                <a:gd name="T10" fmla="*/ 250 w 340"/>
                <a:gd name="T11" fmla="*/ 158 h 158"/>
                <a:gd name="T12" fmla="*/ 91 w 340"/>
                <a:gd name="T13" fmla="*/ 158 h 158"/>
                <a:gd name="T14" fmla="*/ 0 w 340"/>
                <a:gd name="T15" fmla="*/ 0 h 1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0" h="158">
                  <a:moveTo>
                    <a:pt x="0" y="0"/>
                  </a:moveTo>
                  <a:lnTo>
                    <a:pt x="159" y="0"/>
                  </a:lnTo>
                  <a:lnTo>
                    <a:pt x="182" y="45"/>
                  </a:lnTo>
                  <a:lnTo>
                    <a:pt x="204" y="0"/>
                  </a:lnTo>
                  <a:lnTo>
                    <a:pt x="340" y="0"/>
                  </a:lnTo>
                  <a:lnTo>
                    <a:pt x="250" y="158"/>
                  </a:lnTo>
                  <a:lnTo>
                    <a:pt x="91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14" name="Text Box 178"/>
            <p:cNvSpPr txBox="1">
              <a:spLocks noChangeArrowheads="1"/>
            </p:cNvSpPr>
            <p:nvPr/>
          </p:nvSpPr>
          <p:spPr bwMode="auto">
            <a:xfrm>
              <a:off x="3061" y="2097"/>
              <a:ext cx="113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l-GR" altLang="es-ES" sz="900"/>
                <a:t>Σ</a:t>
              </a:r>
              <a:endParaRPr lang="es-ES" altLang="es-ES" sz="900"/>
            </a:p>
          </p:txBody>
        </p:sp>
      </p:grpSp>
      <p:grpSp>
        <p:nvGrpSpPr>
          <p:cNvPr id="22702" name="Group 179"/>
          <p:cNvGrpSpPr>
            <a:grpSpLocks/>
          </p:cNvGrpSpPr>
          <p:nvPr/>
        </p:nvGrpSpPr>
        <p:grpSpPr bwMode="auto">
          <a:xfrm>
            <a:off x="3668713" y="5191125"/>
            <a:ext cx="1657350" cy="468313"/>
            <a:chOff x="2313" y="3271"/>
            <a:chExt cx="1044" cy="295"/>
          </a:xfrm>
        </p:grpSpPr>
        <p:grpSp>
          <p:nvGrpSpPr>
            <p:cNvPr id="22707" name="Group 180"/>
            <p:cNvGrpSpPr>
              <a:grpSpLocks/>
            </p:cNvGrpSpPr>
            <p:nvPr/>
          </p:nvGrpSpPr>
          <p:grpSpPr bwMode="auto">
            <a:xfrm>
              <a:off x="2313" y="3271"/>
              <a:ext cx="1044" cy="295"/>
              <a:chOff x="2494" y="3271"/>
              <a:chExt cx="1044" cy="295"/>
            </a:xfrm>
          </p:grpSpPr>
          <p:sp>
            <p:nvSpPr>
              <p:cNvPr id="22710" name="AutoShape 181"/>
              <p:cNvSpPr>
                <a:spLocks noChangeArrowheads="1"/>
              </p:cNvSpPr>
              <p:nvPr/>
            </p:nvSpPr>
            <p:spPr bwMode="auto">
              <a:xfrm>
                <a:off x="2494" y="3317"/>
                <a:ext cx="1044" cy="249"/>
              </a:xfrm>
              <a:custGeom>
                <a:avLst/>
                <a:gdLst>
                  <a:gd name="T0" fmla="*/ 914 w 21600"/>
                  <a:gd name="T1" fmla="*/ 125 h 21600"/>
                  <a:gd name="T2" fmla="*/ 522 w 21600"/>
                  <a:gd name="T3" fmla="*/ 249 h 21600"/>
                  <a:gd name="T4" fmla="*/ 131 w 21600"/>
                  <a:gd name="T5" fmla="*/ 125 h 21600"/>
                  <a:gd name="T6" fmla="*/ 5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0 w 21600"/>
                  <a:gd name="T13" fmla="*/ 4511 h 21600"/>
                  <a:gd name="T14" fmla="*/ 17110 w 21600"/>
                  <a:gd name="T15" fmla="*/ 170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es-ES"/>
                  <a:t>ALU</a:t>
                </a:r>
                <a:endParaRPr lang="es-ES" altLang="es-ES"/>
              </a:p>
            </p:txBody>
          </p:sp>
          <p:sp>
            <p:nvSpPr>
              <p:cNvPr id="22711" name="AutoShape 182"/>
              <p:cNvSpPr>
                <a:spLocks noChangeArrowheads="1"/>
              </p:cNvSpPr>
              <p:nvPr/>
            </p:nvSpPr>
            <p:spPr bwMode="auto">
              <a:xfrm rot="10800000">
                <a:off x="2971" y="3294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22712" name="Rectangle 183"/>
              <p:cNvSpPr>
                <a:spLocks noChangeArrowheads="1"/>
              </p:cNvSpPr>
              <p:nvPr/>
            </p:nvSpPr>
            <p:spPr bwMode="auto">
              <a:xfrm>
                <a:off x="2948" y="3271"/>
                <a:ext cx="136" cy="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</p:grpSp>
        <p:sp>
          <p:nvSpPr>
            <p:cNvPr id="22708" name="Line 184"/>
            <p:cNvSpPr>
              <a:spLocks noChangeShapeType="1"/>
            </p:cNvSpPr>
            <p:nvPr/>
          </p:nvSpPr>
          <p:spPr bwMode="auto">
            <a:xfrm>
              <a:off x="2746" y="331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09" name="Line 185"/>
            <p:cNvSpPr>
              <a:spLocks noChangeShapeType="1"/>
            </p:cNvSpPr>
            <p:nvPr/>
          </p:nvSpPr>
          <p:spPr bwMode="auto">
            <a:xfrm>
              <a:off x="2881" y="331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703" name="Line 186"/>
          <p:cNvSpPr>
            <a:spLocks noChangeShapeType="1"/>
          </p:cNvSpPr>
          <p:nvPr/>
        </p:nvSpPr>
        <p:spPr bwMode="auto">
          <a:xfrm>
            <a:off x="5903913" y="42576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704" name="Text Box 188"/>
          <p:cNvSpPr txBox="1">
            <a:spLocks noChangeArrowheads="1"/>
          </p:cNvSpPr>
          <p:nvPr/>
        </p:nvSpPr>
        <p:spPr bwMode="auto">
          <a:xfrm>
            <a:off x="5380038" y="1000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ES" b="1"/>
              <a:t>Búsqueda de una instrucción</a:t>
            </a:r>
            <a:endParaRPr lang="es-ES" altLang="es-ES" b="1"/>
          </a:p>
        </p:txBody>
      </p:sp>
      <p:sp>
        <p:nvSpPr>
          <p:cNvPr id="22705" name="Text Box 189"/>
          <p:cNvSpPr txBox="1">
            <a:spLocks noChangeArrowheads="1"/>
          </p:cNvSpPr>
          <p:nvPr/>
        </p:nvSpPr>
        <p:spPr bwMode="auto">
          <a:xfrm>
            <a:off x="5688013" y="1341438"/>
            <a:ext cx="266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_tradnl" altLang="es-ES"/>
              <a:t>C4: RI </a:t>
            </a:r>
            <a:r>
              <a:rPr lang="es-ES_tradnl" altLang="es-ES">
                <a:sym typeface="Wingdings" panose="05000000000000000000" pitchFamily="2" charset="2"/>
              </a:rPr>
              <a:t></a:t>
            </a:r>
            <a:r>
              <a:rPr lang="es-ES_tradnl" altLang="es-ES"/>
              <a:t> MBR</a:t>
            </a:r>
          </a:p>
          <a:p>
            <a:pPr lvl="1" algn="ctr" eaLnBrk="1" hangingPunct="1"/>
            <a:r>
              <a:rPr lang="es-ES_tradnl" altLang="es-ES"/>
              <a:t>Señales: T3, C6</a:t>
            </a:r>
            <a:endParaRPr lang="es-ES" altLang="es-ES"/>
          </a:p>
        </p:txBody>
      </p:sp>
      <p:sp>
        <p:nvSpPr>
          <p:cNvPr id="22706" name="Line 195"/>
          <p:cNvSpPr>
            <a:spLocks noChangeShapeType="1"/>
          </p:cNvSpPr>
          <p:nvPr/>
        </p:nvSpPr>
        <p:spPr bwMode="auto">
          <a:xfrm>
            <a:off x="2808288" y="4257675"/>
            <a:ext cx="273526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Decodificación</a:t>
            </a:r>
            <a:endParaRPr lang="es-ES_tradnl" altLang="es-ES" sz="2800" smtClean="0"/>
          </a:p>
          <a:p>
            <a:pPr algn="just">
              <a:buFont typeface="Arial" panose="020B0604020202020204" pitchFamily="34" charset="0"/>
              <a:buNone/>
            </a:pPr>
            <a:endParaRPr lang="es-ES_tradnl" altLang="es-ES" sz="2000" smtClean="0"/>
          </a:p>
          <a:p>
            <a:pPr algn="just"/>
            <a:r>
              <a:rPr lang="es-ES_tradnl" altLang="es-ES" sz="2000" smtClean="0"/>
              <a:t>Se ajusta a un ciclo de reloj que no tiene actividad en las líneas de control ni en traspasos de registros internos de la CPU</a:t>
            </a:r>
          </a:p>
          <a:p>
            <a:pPr algn="just"/>
            <a:r>
              <a:rPr lang="es-ES_tradnl" altLang="es-ES" sz="2000" smtClean="0"/>
              <a:t>En este ciclo de permite que la unidad de control realice localice la secuencia de señales de control que den lugar a la ejecución de la instrucción.</a:t>
            </a:r>
          </a:p>
          <a:p>
            <a:pPr algn="just"/>
            <a:r>
              <a:rPr lang="es-ES_tradnl" altLang="es-ES" sz="2000" smtClean="0"/>
              <a:t>Posteriormente se estudiará qué se realiza concretamente en este ciclo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instrucciones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9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Ejecución</a:t>
            </a:r>
            <a:endParaRPr lang="es-ES_tradnl" altLang="es-ES" sz="2800" smtClean="0"/>
          </a:p>
          <a:p>
            <a:pPr algn="just">
              <a:buFont typeface="Arial" panose="020B0604020202020204" pitchFamily="34" charset="0"/>
              <a:buNone/>
            </a:pPr>
            <a:endParaRPr lang="es-ES_tradnl" altLang="es-ES" sz="2000" smtClean="0"/>
          </a:p>
          <a:p>
            <a:pPr algn="just"/>
            <a:r>
              <a:rPr lang="es-ES_tradnl" altLang="es-ES" sz="2000" smtClean="0"/>
              <a:t>Se producirá la secuencia de señales de control necesarias para la correcta ejecución de la instrucción en curso.</a:t>
            </a:r>
          </a:p>
          <a:p>
            <a:pPr algn="just"/>
            <a:r>
              <a:rPr lang="es-ES_tradnl" altLang="es-ES" sz="2000" smtClean="0"/>
              <a:t>Siempre que sea </a:t>
            </a:r>
            <a:r>
              <a:rPr lang="es-ES_tradnl" altLang="es-ES" sz="2000" b="1" smtClean="0">
                <a:solidFill>
                  <a:schemeClr val="accent1"/>
                </a:solidFill>
              </a:rPr>
              <a:t>posible</a:t>
            </a:r>
            <a:r>
              <a:rPr lang="es-ES_tradnl" altLang="es-ES" sz="2000" smtClean="0"/>
              <a:t> y </a:t>
            </a:r>
            <a:r>
              <a:rPr lang="es-ES_tradnl" altLang="es-ES" sz="2000" b="1" smtClean="0">
                <a:solidFill>
                  <a:schemeClr val="accent1"/>
                </a:solidFill>
              </a:rPr>
              <a:t>lógico</a:t>
            </a:r>
            <a:r>
              <a:rPr lang="es-ES_tradnl" altLang="es-ES" sz="2000" smtClean="0"/>
              <a:t>, se solaparán las operaciones con los registros, a fin de minimizar el número de ciclos necesarios para la ejecución.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instrucciones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3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Ejemplo de todo el ciclo de instrucción: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s-ES_tradnl" altLang="es-ES" sz="2800" b="1" smtClean="0"/>
              <a:t> 	</a:t>
            </a:r>
            <a:r>
              <a:rPr lang="es-ES_tradnl" altLang="es-ES" sz="2800" b="1" smtClean="0">
                <a:solidFill>
                  <a:schemeClr val="accent1"/>
                </a:solidFill>
              </a:rPr>
              <a:t>lw $reg, dir</a:t>
            </a:r>
            <a:endParaRPr lang="es-ES_tradnl" altLang="es-ES" sz="2000" smtClean="0">
              <a:solidFill>
                <a:schemeClr val="accent1"/>
              </a:solidFill>
            </a:endParaRPr>
          </a:p>
          <a:p>
            <a:pPr algn="just"/>
            <a:r>
              <a:rPr lang="es-ES_tradnl" altLang="es-ES" sz="2000" smtClean="0"/>
              <a:t>Secuencia de transferencia de registro y señales de control asociadas:</a:t>
            </a:r>
          </a:p>
          <a:p>
            <a:pPr algn="just"/>
            <a:endParaRPr lang="es-ES_tradnl" altLang="es-ES" sz="2000" smtClean="0"/>
          </a:p>
          <a:p>
            <a:pPr lvl="1" algn="just"/>
            <a:r>
              <a:rPr lang="es-ES_tradnl" altLang="es-ES" sz="1800" smtClean="0"/>
              <a:t>C1: MAR </a:t>
            </a:r>
            <a:r>
              <a:rPr lang="es-ES_tradnl" altLang="es-ES" sz="1800" smtClean="0">
                <a:sym typeface="Wingdings" panose="05000000000000000000" pitchFamily="2" charset="2"/>
              </a:rPr>
              <a:t></a:t>
            </a:r>
            <a:r>
              <a:rPr lang="es-ES_tradnl" altLang="es-ES" sz="1800" smtClean="0"/>
              <a:t> PC	 </a:t>
            </a:r>
            <a:r>
              <a:rPr lang="es-ES_tradnl" altLang="es-ES" sz="18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1800" smtClean="0"/>
              <a:t> 	T4, C1</a:t>
            </a:r>
          </a:p>
          <a:p>
            <a:pPr lvl="1" algn="just"/>
            <a:r>
              <a:rPr lang="es-ES_tradnl" altLang="es-ES" sz="1800" smtClean="0">
                <a:solidFill>
                  <a:schemeClr val="tx2"/>
                </a:solidFill>
              </a:rPr>
              <a:t>C2: PC </a:t>
            </a:r>
            <a:r>
              <a:rPr lang="es-ES_tradnl" altLang="es-ES" sz="1800" smtClean="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es-ES_tradnl" altLang="es-ES" sz="1800" smtClean="0">
                <a:solidFill>
                  <a:schemeClr val="tx2"/>
                </a:solidFill>
              </a:rPr>
              <a:t> PC + 4	 </a:t>
            </a:r>
            <a:r>
              <a:rPr lang="es-ES_tradnl" altLang="es-ES" sz="18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1800" smtClean="0">
                <a:solidFill>
                  <a:schemeClr val="tx2"/>
                </a:solidFill>
              </a:rPr>
              <a:t> 	C4</a:t>
            </a:r>
          </a:p>
          <a:p>
            <a:pPr lvl="1" algn="just"/>
            <a:r>
              <a:rPr lang="es-ES_tradnl" altLang="es-ES" sz="1800" smtClean="0">
                <a:solidFill>
                  <a:schemeClr val="tx2"/>
                </a:solidFill>
              </a:rPr>
              <a:t>C2: MBR </a:t>
            </a:r>
            <a:r>
              <a:rPr lang="es-ES_tradnl" altLang="es-ES" sz="1800" smtClean="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es-ES_tradnl" altLang="es-ES" sz="1800" smtClean="0">
                <a:solidFill>
                  <a:schemeClr val="tx2"/>
                </a:solidFill>
              </a:rPr>
              <a:t> MP	 </a:t>
            </a:r>
            <a:r>
              <a:rPr lang="es-ES_tradnl" altLang="es-ES" sz="18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1800" smtClean="0">
                <a:solidFill>
                  <a:schemeClr val="tx2"/>
                </a:solidFill>
              </a:rPr>
              <a:t> 	Td, L, C2</a:t>
            </a:r>
          </a:p>
          <a:p>
            <a:pPr lvl="1" algn="just"/>
            <a:r>
              <a:rPr lang="es-ES_tradnl" altLang="es-ES" sz="1800" smtClean="0"/>
              <a:t>C3: RI </a:t>
            </a:r>
            <a:r>
              <a:rPr lang="es-ES_tradnl" altLang="es-ES" sz="1800" smtClean="0">
                <a:sym typeface="Wingdings" panose="05000000000000000000" pitchFamily="2" charset="2"/>
              </a:rPr>
              <a:t></a:t>
            </a:r>
            <a:r>
              <a:rPr lang="es-ES_tradnl" altLang="es-ES" sz="1800" smtClean="0"/>
              <a:t> MBR	 </a:t>
            </a:r>
            <a:r>
              <a:rPr lang="es-ES_tradnl" altLang="es-ES" sz="18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1800" smtClean="0"/>
              <a:t> 	T3, C6</a:t>
            </a:r>
          </a:p>
          <a:p>
            <a:pPr lvl="1" algn="just"/>
            <a:r>
              <a:rPr lang="es-ES_tradnl" altLang="es-ES" sz="1800" smtClean="0"/>
              <a:t>C4: Decodificación		-------------</a:t>
            </a:r>
          </a:p>
          <a:p>
            <a:pPr lvl="1" algn="just"/>
            <a:r>
              <a:rPr lang="es-ES_tradnl" altLang="es-ES" sz="1800" smtClean="0"/>
              <a:t>C5: MAR </a:t>
            </a:r>
            <a:r>
              <a:rPr lang="es-ES_tradnl" altLang="es-ES" sz="1800" smtClean="0">
                <a:sym typeface="Wingdings" panose="05000000000000000000" pitchFamily="2" charset="2"/>
              </a:rPr>
              <a:t></a:t>
            </a:r>
            <a:r>
              <a:rPr lang="es-ES_tradnl" altLang="es-ES" sz="1800" smtClean="0"/>
              <a:t> RI(dir)	 </a:t>
            </a:r>
            <a:r>
              <a:rPr lang="es-ES_tradnl" altLang="es-ES" sz="18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1800" smtClean="0"/>
              <a:t> 	T8, C1</a:t>
            </a:r>
          </a:p>
          <a:p>
            <a:pPr lvl="1" algn="just"/>
            <a:r>
              <a:rPr lang="es-ES_tradnl" altLang="es-ES" sz="1800" smtClean="0"/>
              <a:t>C6: MBR </a:t>
            </a:r>
            <a:r>
              <a:rPr lang="es-ES_tradnl" altLang="es-ES" sz="1800" smtClean="0">
                <a:sym typeface="Wingdings" panose="05000000000000000000" pitchFamily="2" charset="2"/>
              </a:rPr>
              <a:t></a:t>
            </a:r>
            <a:r>
              <a:rPr lang="es-ES_tradnl" altLang="es-ES" sz="1800" smtClean="0"/>
              <a:t> MP	 </a:t>
            </a:r>
            <a:r>
              <a:rPr lang="es-ES_tradnl" altLang="es-ES" sz="18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1800" smtClean="0"/>
              <a:t> 	Td, L, C2</a:t>
            </a:r>
          </a:p>
          <a:p>
            <a:pPr lvl="1" algn="just"/>
            <a:r>
              <a:rPr lang="es-ES_tradnl" altLang="es-ES" sz="1800" smtClean="0"/>
              <a:t>C7: $Reg </a:t>
            </a:r>
            <a:r>
              <a:rPr lang="es-ES_tradnl" altLang="es-ES" sz="1800" smtClean="0">
                <a:sym typeface="Wingdings" panose="05000000000000000000" pitchFamily="2" charset="2"/>
              </a:rPr>
              <a:t></a:t>
            </a:r>
            <a:r>
              <a:rPr lang="es-ES_tradnl" altLang="es-ES" sz="1800" smtClean="0"/>
              <a:t> MBR	 </a:t>
            </a:r>
            <a:r>
              <a:rPr lang="es-ES_tradnl" altLang="es-ES" sz="180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s-ES_tradnl" altLang="es-ES" sz="1800" smtClean="0"/>
              <a:t> 	RC ($reg), T3, SC 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instrucciones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7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Modos de Ejecución</a:t>
            </a:r>
            <a:endParaRPr lang="es-ES_tradnl" altLang="es-ES" sz="2800" smtClean="0"/>
          </a:p>
          <a:p>
            <a:pPr algn="just">
              <a:buFont typeface="Arial" panose="020B0604020202020204" pitchFamily="34" charset="0"/>
              <a:buNone/>
            </a:pPr>
            <a:endParaRPr lang="es-ES_tradnl" altLang="es-ES" sz="2000" smtClean="0"/>
          </a:p>
          <a:p>
            <a:pPr algn="just"/>
            <a:r>
              <a:rPr lang="es-ES_tradnl" altLang="es-ES" sz="2000" smtClean="0"/>
              <a:t>En los microprocesadores modernos es normal encontrarnos con modos de ejecución diferenciados por sus privilegios en la ejecución de determinadas instrucciones</a:t>
            </a:r>
          </a:p>
          <a:p>
            <a:pPr algn="just"/>
            <a:endParaRPr lang="es-ES_tradnl" altLang="es-ES" sz="2000" smtClean="0"/>
          </a:p>
          <a:p>
            <a:pPr algn="just"/>
            <a:r>
              <a:rPr lang="es-ES_tradnl" altLang="es-ES" sz="2000" b="1" smtClean="0">
                <a:solidFill>
                  <a:schemeClr val="tx2"/>
                </a:solidFill>
              </a:rPr>
              <a:t>Modo supervisor o nucleo</a:t>
            </a:r>
            <a:r>
              <a:rPr lang="es-ES_tradnl" altLang="es-ES" sz="2000" smtClean="0"/>
              <a:t>: tienen todos los privilegios y suele ser el que utiliza el sistema operativo para su funcionamiento. Permite guardar coherencia y robustez en la ejecución de diversas tareas simultáneas. </a:t>
            </a:r>
          </a:p>
          <a:p>
            <a:pPr algn="just"/>
            <a:r>
              <a:rPr lang="es-ES_tradnl" altLang="es-ES" sz="2000" b="1" smtClean="0">
                <a:solidFill>
                  <a:schemeClr val="tx2"/>
                </a:solidFill>
              </a:rPr>
              <a:t>Modo usuario</a:t>
            </a:r>
            <a:r>
              <a:rPr lang="es-ES_tradnl" altLang="es-ES" sz="2000" smtClean="0"/>
              <a:t>: suele ser el más restringido. Permite que el modo supervisor “vigile” el uso adecuado de los recursos del computador.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Ejecución de instrucciones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Generalidades</a:t>
            </a:r>
            <a:endParaRPr lang="es-ES_tradnl" altLang="es-ES" sz="2800" smtClean="0"/>
          </a:p>
          <a:p>
            <a:pPr algn="just">
              <a:buFont typeface="Arial" panose="020B0604020202020204" pitchFamily="34" charset="0"/>
              <a:buNone/>
            </a:pPr>
            <a:endParaRPr lang="es-ES_tradnl" altLang="es-ES" sz="2000" smtClean="0"/>
          </a:p>
          <a:p>
            <a:pPr algn="just"/>
            <a:r>
              <a:rPr lang="es-ES" altLang="es-ES" sz="2000" smtClean="0"/>
              <a:t>Señal que llega a la unidad de control y que rompe la secuencia normal de ejecución</a:t>
            </a:r>
          </a:p>
          <a:p>
            <a:pPr algn="just"/>
            <a:r>
              <a:rPr lang="es-ES" altLang="es-ES" sz="2000" smtClean="0"/>
              <a:t>Causas:</a:t>
            </a:r>
          </a:p>
          <a:p>
            <a:pPr lvl="1" algn="just"/>
            <a:r>
              <a:rPr lang="es-ES" altLang="es-ES" sz="1800" smtClean="0"/>
              <a:t>Cuando ocurre un error en la ejecución de la instrucción (división por 0, …)</a:t>
            </a:r>
          </a:p>
          <a:p>
            <a:pPr lvl="1" algn="just"/>
            <a:r>
              <a:rPr lang="es-ES" altLang="es-ES" sz="1800" smtClean="0"/>
              <a:t>Ejecución de una instrucción ilegal</a:t>
            </a:r>
          </a:p>
          <a:p>
            <a:pPr lvl="1" algn="just"/>
            <a:r>
              <a:rPr lang="es-ES" altLang="es-ES" sz="1800" smtClean="0"/>
              <a:t>Acceso a una posición de memoria ilegal</a:t>
            </a:r>
          </a:p>
          <a:p>
            <a:pPr lvl="1" algn="just"/>
            <a:r>
              <a:rPr lang="es-ES" altLang="es-ES" sz="1800" smtClean="0"/>
              <a:t>Cuando un periférico solicita la atención del procesador</a:t>
            </a:r>
          </a:p>
          <a:p>
            <a:pPr lvl="1" algn="just"/>
            <a:r>
              <a:rPr lang="es-ES" altLang="es-ES" sz="1800" smtClean="0"/>
              <a:t>Modo traza o de prueba.</a:t>
            </a:r>
          </a:p>
          <a:p>
            <a:pPr algn="just"/>
            <a:r>
              <a:rPr lang="es-ES" altLang="es-ES" sz="2000" smtClean="0"/>
              <a:t>Cuando se genera una interrupción se detiene el programa actual y se transfiere la ejecución a otro programa que atiende la interrupción (rutina de gestión)</a:t>
            </a:r>
            <a:endParaRPr lang="es-ES_tradnl" altLang="es-ES" sz="20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Interrupciones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5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dirty="0" smtClean="0"/>
              <a:t>Clasificación:</a:t>
            </a:r>
            <a:endParaRPr lang="es-ES_tradnl" altLang="es-ES" sz="2800" dirty="0" smtClean="0"/>
          </a:p>
          <a:p>
            <a:pPr algn="just">
              <a:buFont typeface="Arial" panose="020B0604020202020204" pitchFamily="34" charset="0"/>
              <a:buNone/>
            </a:pPr>
            <a:endParaRPr lang="es-ES_tradnl" altLang="es-ES" sz="2000" dirty="0" smtClean="0"/>
          </a:p>
          <a:p>
            <a:pPr algn="just"/>
            <a:r>
              <a:rPr lang="es-ES" altLang="es-ES" sz="2000" b="1" dirty="0" smtClean="0">
                <a:solidFill>
                  <a:schemeClr val="tx2"/>
                </a:solidFill>
              </a:rPr>
              <a:t>Interrupciones</a:t>
            </a:r>
            <a:r>
              <a:rPr lang="es-ES" altLang="es-ES" sz="2000" dirty="0" smtClean="0"/>
              <a:t>: Vienen de </a:t>
            </a:r>
            <a:r>
              <a:rPr lang="es-ES" altLang="es-ES" sz="2000" b="1" dirty="0" smtClean="0"/>
              <a:t>fuera</a:t>
            </a:r>
            <a:r>
              <a:rPr lang="es-ES" altLang="es-ES" sz="2000" dirty="0" smtClean="0"/>
              <a:t> de la CPU. Una señal externa pide la atención del procesador. </a:t>
            </a:r>
            <a:r>
              <a:rPr lang="es-ES" altLang="es-ES" sz="1400" dirty="0" err="1" smtClean="0"/>
              <a:t>Ej</a:t>
            </a:r>
            <a:r>
              <a:rPr lang="es-ES" altLang="es-ES" sz="1400" dirty="0" smtClean="0"/>
              <a:t>: Gestión de E/S, temporizador del sistema, modo traza o prueba.</a:t>
            </a:r>
            <a:endParaRPr lang="es-ES" altLang="es-ES" sz="2000" dirty="0" smtClean="0"/>
          </a:p>
          <a:p>
            <a:pPr algn="just"/>
            <a:r>
              <a:rPr lang="es-ES" altLang="es-ES" sz="2000" b="1" dirty="0" smtClean="0">
                <a:solidFill>
                  <a:schemeClr val="tx2"/>
                </a:solidFill>
              </a:rPr>
              <a:t>Excepciones</a:t>
            </a:r>
            <a:r>
              <a:rPr lang="es-ES" altLang="es-ES" sz="2000" dirty="0" smtClean="0"/>
              <a:t> </a:t>
            </a:r>
            <a:r>
              <a:rPr lang="es-ES" altLang="es-ES" sz="2000" b="1" dirty="0" smtClean="0">
                <a:solidFill>
                  <a:schemeClr val="tx2"/>
                </a:solidFill>
              </a:rPr>
              <a:t>hardware síncronas</a:t>
            </a:r>
            <a:r>
              <a:rPr lang="es-ES" altLang="es-ES" sz="2000" dirty="0" smtClean="0"/>
              <a:t>: Fallos de HW o de ejecución. </a:t>
            </a:r>
          </a:p>
          <a:p>
            <a:pPr lvl="1" algn="just"/>
            <a:r>
              <a:rPr lang="es-ES" altLang="es-ES" sz="1600" dirty="0" smtClean="0"/>
              <a:t>Síncronas: División </a:t>
            </a:r>
            <a:r>
              <a:rPr lang="es-ES" altLang="es-ES" sz="1600" dirty="0" smtClean="0"/>
              <a:t>por cero, </a:t>
            </a:r>
            <a:r>
              <a:rPr lang="es-ES" altLang="es-ES" sz="1600" dirty="0" smtClean="0"/>
              <a:t>código de instrucción no reconocido, acceso </a:t>
            </a:r>
            <a:r>
              <a:rPr lang="es-ES" altLang="es-ES" sz="1600" dirty="0" smtClean="0"/>
              <a:t>a una posición de memoria </a:t>
            </a:r>
            <a:r>
              <a:rPr lang="es-ES" altLang="es-ES" sz="1600" dirty="0" smtClean="0"/>
              <a:t>ilegal... Algunas de estas son recuperables.</a:t>
            </a:r>
            <a:endParaRPr lang="es-ES" altLang="es-ES" sz="1600" dirty="0" smtClean="0"/>
          </a:p>
          <a:p>
            <a:pPr lvl="1" algn="just"/>
            <a:r>
              <a:rPr lang="es-ES" altLang="es-ES" sz="1600" dirty="0"/>
              <a:t>A</a:t>
            </a:r>
            <a:r>
              <a:rPr lang="es-ES" altLang="es-ES" sz="1600" dirty="0" smtClean="0"/>
              <a:t>síncronas</a:t>
            </a:r>
            <a:r>
              <a:rPr lang="es-ES" altLang="es-ES" sz="1600" dirty="0" smtClean="0"/>
              <a:t>: Fallos o errores en el </a:t>
            </a:r>
            <a:r>
              <a:rPr lang="es-ES" altLang="es-ES" sz="1600" dirty="0" smtClean="0"/>
              <a:t>HW: Caída en la tensión de alimentación, fallo de sincronismo de reloj, error en el HW de la memoria RAM... Son “catastróficas” (no permiten que continúe funcionando la CPU).</a:t>
            </a:r>
            <a:endParaRPr lang="es-ES" altLang="es-ES" sz="1600" dirty="0" smtClean="0"/>
          </a:p>
          <a:p>
            <a:pPr algn="just"/>
            <a:r>
              <a:rPr lang="es-ES" altLang="es-ES" sz="2000" b="1" dirty="0" smtClean="0">
                <a:solidFill>
                  <a:schemeClr val="tx2"/>
                </a:solidFill>
              </a:rPr>
              <a:t>Llamadas </a:t>
            </a:r>
            <a:r>
              <a:rPr lang="es-ES" altLang="es-ES" sz="2000" b="1" dirty="0" smtClean="0">
                <a:solidFill>
                  <a:schemeClr val="tx2"/>
                </a:solidFill>
              </a:rPr>
              <a:t>al </a:t>
            </a:r>
            <a:r>
              <a:rPr lang="es-ES" altLang="es-ES" sz="2000" b="1" dirty="0" smtClean="0">
                <a:solidFill>
                  <a:schemeClr val="tx2"/>
                </a:solidFill>
              </a:rPr>
              <a:t>sistema (</a:t>
            </a:r>
            <a:r>
              <a:rPr lang="es-ES" altLang="es-ES" sz="2000" b="1" i="1" dirty="0" err="1" smtClean="0">
                <a:solidFill>
                  <a:schemeClr val="tx2"/>
                </a:solidFill>
              </a:rPr>
              <a:t>traps</a:t>
            </a:r>
            <a:r>
              <a:rPr lang="es-ES" altLang="es-ES" sz="2000" b="1" dirty="0" smtClean="0">
                <a:solidFill>
                  <a:schemeClr val="tx2"/>
                </a:solidFill>
              </a:rPr>
              <a:t>)</a:t>
            </a:r>
            <a:r>
              <a:rPr lang="es-ES" altLang="es-ES" sz="2000" dirty="0" smtClean="0"/>
              <a:t>: </a:t>
            </a:r>
            <a:r>
              <a:rPr lang="es-ES" altLang="es-ES" sz="1800" dirty="0" smtClean="0"/>
              <a:t>Instrucciones </a:t>
            </a:r>
            <a:r>
              <a:rPr lang="es-ES" altLang="es-ES" sz="1800" dirty="0" smtClean="0"/>
              <a:t>máquina especiales </a:t>
            </a:r>
            <a:r>
              <a:rPr lang="es-ES" altLang="es-ES" sz="1800" dirty="0" smtClean="0"/>
              <a:t>que invocan funciones del sistema. Conocidas como “interrupciones software”.</a:t>
            </a:r>
            <a:endParaRPr lang="es-ES" altLang="es-ES" sz="2000" dirty="0" smtClean="0"/>
          </a:p>
          <a:p>
            <a:pPr algn="just">
              <a:buFont typeface="Arial" panose="020B0604020202020204" pitchFamily="34" charset="0"/>
              <a:buNone/>
            </a:pPr>
            <a:endParaRPr lang="es-ES_tradnl" altLang="es-ES" sz="2000" dirty="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Interrupciones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9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84200" y="5616001"/>
            <a:ext cx="7724775" cy="584775"/>
          </a:xfrm>
          <a:prstGeom prst="rect">
            <a:avLst/>
          </a:prstGeom>
          <a:solidFill>
            <a:srgbClr val="FFCC99">
              <a:alpha val="43921"/>
            </a:srgb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_tradnl" altLang="es-ES" sz="1600" dirty="0"/>
              <a:t>Los tipos de </a:t>
            </a:r>
            <a:r>
              <a:rPr lang="es-ES_tradnl" altLang="es-ES" sz="1600" dirty="0" smtClean="0"/>
              <a:t>interrupciones y el hardware necesarios </a:t>
            </a:r>
            <a:r>
              <a:rPr lang="es-ES_tradnl" altLang="es-ES" sz="1600" dirty="0"/>
              <a:t>para el proceso de gestión de interrupciones y </a:t>
            </a:r>
            <a:r>
              <a:rPr lang="es-ES_tradnl" altLang="es-ES" sz="1600" dirty="0" smtClean="0"/>
              <a:t>excepciones </a:t>
            </a:r>
            <a:r>
              <a:rPr lang="es-ES_tradnl" altLang="es-ES" sz="1600" dirty="0"/>
              <a:t>se </a:t>
            </a:r>
            <a:r>
              <a:rPr lang="es-ES_tradnl" altLang="es-ES" sz="1600" dirty="0" smtClean="0"/>
              <a:t>estudiarán </a:t>
            </a:r>
            <a:r>
              <a:rPr lang="es-ES_tradnl" altLang="es-ES" sz="1600" dirty="0"/>
              <a:t>en profundidad en el </a:t>
            </a:r>
            <a:r>
              <a:rPr lang="es-ES_tradnl" altLang="es-ES" sz="1600" dirty="0" smtClean="0"/>
              <a:t>tema 5.</a:t>
            </a:r>
            <a:endParaRPr lang="es-ES" alt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marL="533400" indent="-533400" algn="just">
              <a:buFont typeface="Arial" panose="020B0604020202020204" pitchFamily="34" charset="0"/>
              <a:buNone/>
            </a:pPr>
            <a:r>
              <a:rPr lang="es-ES_tradnl" altLang="es-ES" sz="2800" b="1" dirty="0" smtClean="0"/>
              <a:t>Gestión de interrupciones: </a:t>
            </a:r>
            <a:r>
              <a:rPr lang="es-ES_tradnl" altLang="es-ES" sz="1800" dirty="0" smtClean="0"/>
              <a:t>Se añade una nueva fase a la secuencia de ejecución de instrucciones.</a:t>
            </a:r>
          </a:p>
          <a:p>
            <a:pPr marL="533400" indent="-533400" algn="just"/>
            <a:endParaRPr lang="es-ES_tradnl" altLang="es-ES" sz="1800" dirty="0" smtClean="0"/>
          </a:p>
          <a:p>
            <a:pPr marL="533400" indent="-533400" algn="just">
              <a:buFont typeface="Arial" panose="020B0604020202020204" pitchFamily="34" charset="0"/>
              <a:buAutoNum type="arabicPeriod"/>
            </a:pPr>
            <a:r>
              <a:rPr lang="es-ES_tradnl" altLang="es-ES" sz="2000" dirty="0" smtClean="0"/>
              <a:t>Lectura de la Instrucción desde memoria</a:t>
            </a:r>
          </a:p>
          <a:p>
            <a:pPr marL="533400" indent="-533400" algn="just">
              <a:buFontTx/>
              <a:buAutoNum type="arabicPeriod"/>
            </a:pPr>
            <a:r>
              <a:rPr lang="es-ES_tradnl" altLang="es-ES" sz="2000" dirty="0" smtClean="0"/>
              <a:t>Decodificación: </a:t>
            </a:r>
          </a:p>
          <a:p>
            <a:pPr marL="533400" indent="-533400" algn="just">
              <a:buFontTx/>
              <a:buAutoNum type="arabicPeriod"/>
            </a:pPr>
            <a:r>
              <a:rPr lang="es-ES_tradnl" altLang="es-ES" sz="2000" dirty="0" smtClean="0"/>
              <a:t>Ejecución</a:t>
            </a:r>
          </a:p>
          <a:p>
            <a:pPr marL="533400" indent="-533400" algn="just">
              <a:buFont typeface="Arial" panose="020B0604020202020204" pitchFamily="34" charset="0"/>
              <a:buAutoNum type="arabicPeriod"/>
            </a:pPr>
            <a:r>
              <a:rPr lang="es-ES_tradnl" altLang="es-ES" sz="2000" b="1" dirty="0" smtClean="0">
                <a:solidFill>
                  <a:schemeClr val="tx2"/>
                </a:solidFill>
              </a:rPr>
              <a:t>Ciclo de reconocimiento de interrupción</a:t>
            </a:r>
            <a:r>
              <a:rPr lang="es-ES_tradnl" altLang="es-ES" sz="2000" dirty="0" smtClean="0"/>
              <a:t>: </a:t>
            </a:r>
            <a:r>
              <a:rPr lang="es-ES" altLang="es-ES" sz="1800" dirty="0" smtClean="0"/>
              <a:t>Comprueba </a:t>
            </a:r>
            <a:r>
              <a:rPr lang="es-ES" altLang="es-ES" sz="1800" dirty="0" smtClean="0"/>
              <a:t>si </a:t>
            </a:r>
            <a:r>
              <a:rPr lang="es-ES" altLang="es-ES" sz="1800" dirty="0" smtClean="0"/>
              <a:t>hay activada alguna  señal de interrupción. (¿Varias? </a:t>
            </a:r>
            <a:r>
              <a:rPr lang="es-ES" altLang="es-ES" sz="1800" dirty="0" smtClean="0">
                <a:sym typeface="Wingdings" panose="05000000000000000000" pitchFamily="2" charset="2"/>
              </a:rPr>
              <a:t> Prioridad)</a:t>
            </a:r>
          </a:p>
          <a:p>
            <a:pPr marL="1295400" lvl="2" indent="-381000" algn="just"/>
            <a:r>
              <a:rPr lang="es-ES" altLang="es-ES" sz="1600" dirty="0" smtClean="0"/>
              <a:t>Si está activada:</a:t>
            </a:r>
          </a:p>
          <a:p>
            <a:pPr marL="1714500" lvl="3" indent="-342900" algn="just"/>
            <a:r>
              <a:rPr lang="es-ES" altLang="es-ES" sz="1400" dirty="0" smtClean="0"/>
              <a:t>Salva el contador de programa y el registro de estado</a:t>
            </a:r>
          </a:p>
          <a:p>
            <a:pPr marL="1714500" lvl="3" indent="-342900" algn="just"/>
            <a:r>
              <a:rPr lang="es-ES" altLang="es-ES" sz="1400" dirty="0" smtClean="0"/>
              <a:t>Pasa de modo usuario a modo núcleo</a:t>
            </a:r>
          </a:p>
          <a:p>
            <a:pPr marL="1714500" lvl="3" indent="-342900" algn="just"/>
            <a:r>
              <a:rPr lang="es-ES" altLang="es-ES" sz="1400" dirty="0" smtClean="0"/>
              <a:t>Obtiene la dirección de la </a:t>
            </a:r>
            <a:r>
              <a:rPr lang="es-ES" altLang="es-ES" sz="1400" b="1" dirty="0" smtClean="0"/>
              <a:t>rutina de gestión de la interrupción</a:t>
            </a:r>
          </a:p>
          <a:p>
            <a:pPr marL="1714500" lvl="3" indent="-342900" algn="just"/>
            <a:r>
              <a:rPr lang="es-ES" altLang="es-ES" sz="1400" dirty="0" smtClean="0"/>
              <a:t>Almacena en el contador de programa la dirección obtenida (de esta forma la siguiente instrucción será la de la rutina de tratamiento)</a:t>
            </a:r>
          </a:p>
          <a:p>
            <a:pPr marL="1295400" lvl="2" indent="-381000" algn="just"/>
            <a:r>
              <a:rPr lang="es-ES_tradnl" altLang="es-ES" sz="1600" dirty="0" smtClean="0"/>
              <a:t>Si no está activada. Se reinicia le ciclo de instrucción con normalidad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Interrupciones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3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marL="533400" indent="-533400"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Rutinas de gestión de interrupciones: </a:t>
            </a:r>
            <a:r>
              <a:rPr lang="es-ES_tradnl" altLang="es-ES" sz="1800" smtClean="0"/>
              <a:t>Encargada de dar respuesta a la petición de interrupción de la secuencia normal del programa.</a:t>
            </a:r>
          </a:p>
          <a:p>
            <a:pPr marL="533400" indent="-533400" algn="just"/>
            <a:endParaRPr lang="es-ES_tradnl" altLang="es-ES" sz="1800" smtClean="0"/>
          </a:p>
          <a:p>
            <a:pPr marL="533400" indent="-533400" algn="just">
              <a:buFont typeface="Arial" panose="020B0604020202020204" pitchFamily="34" charset="0"/>
              <a:buNone/>
            </a:pPr>
            <a:r>
              <a:rPr lang="es-ES" altLang="es-ES" sz="2000" smtClean="0"/>
              <a:t>Forman parte del código del sistema operativo. ¿Qué deben realizar? ¿Cómo deben programarse?</a:t>
            </a:r>
          </a:p>
          <a:p>
            <a:pPr marL="914400" lvl="1" indent="-457200" algn="just">
              <a:buFont typeface="Arial" panose="020B0604020202020204" pitchFamily="34" charset="0"/>
              <a:buAutoNum type="arabicPeriod"/>
            </a:pPr>
            <a:r>
              <a:rPr lang="es-ES" altLang="es-ES" sz="1800" smtClean="0"/>
              <a:t>Salvar el resto de registros del procesador</a:t>
            </a:r>
          </a:p>
          <a:p>
            <a:pPr marL="914400" lvl="1" indent="-457200" algn="just">
              <a:buFont typeface="Arial" panose="020B0604020202020204" pitchFamily="34" charset="0"/>
              <a:buAutoNum type="arabicPeriod"/>
            </a:pPr>
            <a:r>
              <a:rPr lang="es-ES" altLang="es-ES" sz="1800" smtClean="0"/>
              <a:t>Atender la interrupción ejecutándose la rutina propiamente dicha. Tras terminar de ejecutarse,</a:t>
            </a:r>
          </a:p>
          <a:p>
            <a:pPr marL="914400" lvl="1" indent="-457200" algn="just">
              <a:buFont typeface="Arial" panose="020B0604020202020204" pitchFamily="34" charset="0"/>
              <a:buAutoNum type="arabicPeriod"/>
            </a:pPr>
            <a:r>
              <a:rPr lang="es-ES" altLang="es-ES" sz="1800" smtClean="0"/>
              <a:t>Restaurar los registros del procesador utilizados por el programa interrumpido</a:t>
            </a:r>
          </a:p>
          <a:p>
            <a:pPr marL="914400" lvl="1" indent="-457200" algn="just">
              <a:buFont typeface="Arial" panose="020B0604020202020204" pitchFamily="34" charset="0"/>
              <a:buAutoNum type="arabicPeriod"/>
            </a:pPr>
            <a:r>
              <a:rPr lang="es-ES" altLang="es-ES" sz="1800" smtClean="0"/>
              <a:t>Ejecutar una instrucción máquina especial, RETI, que </a:t>
            </a:r>
          </a:p>
          <a:p>
            <a:pPr marL="1295400" lvl="2" indent="-381000" algn="just">
              <a:buFont typeface="Arial" panose="020B0604020202020204" pitchFamily="34" charset="0"/>
              <a:buChar char="–"/>
            </a:pPr>
            <a:r>
              <a:rPr lang="es-ES" altLang="es-ES" sz="1600" smtClean="0"/>
              <a:t>Restaura el registro de estado del programa interrumpido (fijando de nuevo el modo del procesador a modo núcleo) </a:t>
            </a:r>
          </a:p>
          <a:p>
            <a:pPr marL="1295400" lvl="2" indent="-381000" algn="just">
              <a:buFont typeface="Arial" panose="020B0604020202020204" pitchFamily="34" charset="0"/>
              <a:buChar char="–"/>
            </a:pPr>
            <a:r>
              <a:rPr lang="es-ES" altLang="es-ES" sz="1600" smtClean="0"/>
              <a:t>Restaura el contador de programa (de forma que la siguiente instrucción es la del programa interrumpido).</a:t>
            </a:r>
            <a:endParaRPr lang="es-ES_tradnl" altLang="es-ES" sz="16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Interrupciones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marL="533400" indent="-533400" algn="just">
              <a:buFont typeface="Arial" panose="020B0604020202020204" pitchFamily="34" charset="0"/>
              <a:buNone/>
            </a:pPr>
            <a:r>
              <a:rPr lang="es-ES_tradnl" altLang="es-ES" sz="2800" b="1" dirty="0" smtClean="0"/>
              <a:t>Generalidades. </a:t>
            </a:r>
            <a:r>
              <a:rPr lang="es-ES_tradnl" altLang="es-ES" sz="2000" dirty="0" smtClean="0"/>
              <a:t>Se trata de diseño de un circuito síncrono </a:t>
            </a:r>
            <a:r>
              <a:rPr lang="es-ES_tradnl" altLang="es-ES" sz="2000" dirty="0" smtClean="0"/>
              <a:t>(gobernado por un reloj</a:t>
            </a:r>
            <a:r>
              <a:rPr lang="es-ES_tradnl" altLang="es-ES" sz="2000" dirty="0" smtClean="0"/>
              <a:t>) capaz de :</a:t>
            </a:r>
          </a:p>
          <a:p>
            <a:pPr marL="533400" indent="-533400" algn="just"/>
            <a:endParaRPr lang="es-ES_tradnl" altLang="es-ES" sz="2000" dirty="0" smtClean="0"/>
          </a:p>
          <a:p>
            <a:pPr marL="914400" lvl="1" indent="-457200" algn="just">
              <a:buFont typeface="Arial" panose="020B0604020202020204" pitchFamily="34" charset="0"/>
              <a:buAutoNum type="arabicPeriod"/>
            </a:pPr>
            <a:r>
              <a:rPr lang="es-ES_tradnl" altLang="es-ES" sz="1800" dirty="0" smtClean="0"/>
              <a:t>Detectar los diferentes códigos de instrucción</a:t>
            </a:r>
          </a:p>
          <a:p>
            <a:pPr marL="914400" lvl="1" indent="-457200" algn="just">
              <a:buFont typeface="Arial" panose="020B0604020202020204" pitchFamily="34" charset="0"/>
              <a:buAutoNum type="arabicPeriod"/>
            </a:pPr>
            <a:r>
              <a:rPr lang="es-ES_tradnl" altLang="es-ES" sz="1800" dirty="0" smtClean="0"/>
              <a:t>Determinar las condiciones de ejecución</a:t>
            </a:r>
          </a:p>
          <a:p>
            <a:pPr marL="914400" lvl="1" indent="-457200" algn="just">
              <a:buFont typeface="Arial" panose="020B0604020202020204" pitchFamily="34" charset="0"/>
              <a:buAutoNum type="arabicPeriod"/>
            </a:pPr>
            <a:r>
              <a:rPr lang="es-ES_tradnl" altLang="es-ES" sz="1800" dirty="0" smtClean="0"/>
              <a:t>Secuenciar las señales de control necesarias </a:t>
            </a:r>
          </a:p>
          <a:p>
            <a:pPr marL="914400" lvl="1" indent="-457200" algn="just">
              <a:buFont typeface="Arial" panose="020B0604020202020204" pitchFamily="34" charset="0"/>
              <a:buAutoNum type="arabicPeriod"/>
            </a:pPr>
            <a:r>
              <a:rPr lang="es-ES_tradnl" altLang="es-ES" sz="1800" dirty="0" smtClean="0"/>
              <a:t>Gestionar los errores e interrupciones que se puedan producir durante la ejecución.</a:t>
            </a:r>
          </a:p>
          <a:p>
            <a:pPr marL="914400" lvl="1" indent="-457200" algn="just"/>
            <a:endParaRPr lang="es-ES_tradnl" altLang="es-ES" sz="1800" dirty="0" smtClean="0"/>
          </a:p>
          <a:p>
            <a:pPr marL="533400" indent="-533400" algn="just"/>
            <a:r>
              <a:rPr lang="es-ES_tradnl" altLang="es-ES" sz="2000" dirty="0" smtClean="0"/>
              <a:t>La unidad de control es un autómata finito y por lo tanto es una máquina de estados. Diseño de Moore o </a:t>
            </a:r>
            <a:r>
              <a:rPr lang="es-ES_tradnl" altLang="es-ES" sz="2000" dirty="0" err="1" smtClean="0"/>
              <a:t>Mealy</a:t>
            </a:r>
            <a:r>
              <a:rPr lang="es-ES_tradnl" altLang="es-ES" sz="2000" dirty="0" smtClean="0"/>
              <a:t>.</a:t>
            </a:r>
          </a:p>
          <a:p>
            <a:pPr marL="533400" indent="-533400" algn="just"/>
            <a:r>
              <a:rPr lang="es-ES_tradnl" altLang="es-ES" sz="2000" dirty="0" smtClean="0"/>
              <a:t>Se puede diseñar como un circuito digital convencional (lógica cableada) o mediante un secuenciador de estados (Lógica programada). Generalmente se emplea lógica programada.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Diseño de una unidad de control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1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Estructura de una CPU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grpSp>
        <p:nvGrpSpPr>
          <p:cNvPr id="5128" name="Group 205"/>
          <p:cNvGrpSpPr>
            <a:grpSpLocks/>
          </p:cNvGrpSpPr>
          <p:nvPr/>
        </p:nvGrpSpPr>
        <p:grpSpPr bwMode="auto">
          <a:xfrm>
            <a:off x="1727200" y="2600325"/>
            <a:ext cx="6948488" cy="360363"/>
            <a:chOff x="1020" y="1638"/>
            <a:chExt cx="3810" cy="227"/>
          </a:xfrm>
        </p:grpSpPr>
        <p:sp>
          <p:nvSpPr>
            <p:cNvPr id="5308" name="Line 13"/>
            <p:cNvSpPr>
              <a:spLocks noChangeShapeType="1"/>
            </p:cNvSpPr>
            <p:nvPr/>
          </p:nvSpPr>
          <p:spPr bwMode="auto">
            <a:xfrm>
              <a:off x="1020" y="1638"/>
              <a:ext cx="3810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09" name="Line 15"/>
            <p:cNvSpPr>
              <a:spLocks noChangeShapeType="1"/>
            </p:cNvSpPr>
            <p:nvPr/>
          </p:nvSpPr>
          <p:spPr bwMode="auto">
            <a:xfrm>
              <a:off x="1020" y="1752"/>
              <a:ext cx="3810" cy="0"/>
            </a:xfrm>
            <a:prstGeom prst="line">
              <a:avLst/>
            </a:prstGeom>
            <a:noFill/>
            <a:ln w="63500">
              <a:solidFill>
                <a:srgbClr val="3366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10" name="Line 16"/>
            <p:cNvSpPr>
              <a:spLocks noChangeShapeType="1"/>
            </p:cNvSpPr>
            <p:nvPr/>
          </p:nvSpPr>
          <p:spPr bwMode="auto">
            <a:xfrm>
              <a:off x="1020" y="1865"/>
              <a:ext cx="3810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503238" y="2282825"/>
            <a:ext cx="1512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200"/>
              <a:t>Buses de</a:t>
            </a:r>
            <a:br>
              <a:rPr lang="es-ES_tradnl" altLang="es-ES" sz="1200"/>
            </a:br>
            <a:r>
              <a:rPr lang="es-ES_tradnl" altLang="es-ES" sz="1200" b="1">
                <a:solidFill>
                  <a:srgbClr val="800000"/>
                </a:solidFill>
              </a:rPr>
              <a:t>Direcciones</a:t>
            </a:r>
            <a:r>
              <a:rPr lang="es-ES_tradnl" altLang="es-ES" sz="1200">
                <a:solidFill>
                  <a:srgbClr val="800000"/>
                </a:solidFill>
              </a:rPr>
              <a:t/>
            </a:r>
            <a:br>
              <a:rPr lang="es-ES_tradnl" altLang="es-ES" sz="1200">
                <a:solidFill>
                  <a:srgbClr val="800000"/>
                </a:solidFill>
              </a:rPr>
            </a:br>
            <a:r>
              <a:rPr lang="es-ES_tradnl" altLang="es-ES" sz="1200" b="1">
                <a:solidFill>
                  <a:schemeClr val="accent1"/>
                </a:solidFill>
              </a:rPr>
              <a:t>Datos</a:t>
            </a:r>
            <a:br>
              <a:rPr lang="es-ES_tradnl" altLang="es-ES" sz="1200" b="1">
                <a:solidFill>
                  <a:schemeClr val="accent1"/>
                </a:solidFill>
              </a:rPr>
            </a:br>
            <a:r>
              <a:rPr lang="es-ES_tradnl" altLang="es-ES" sz="1200" b="1">
                <a:solidFill>
                  <a:srgbClr val="009900"/>
                </a:solidFill>
              </a:rPr>
              <a:t>Control</a:t>
            </a:r>
            <a:endParaRPr lang="es-ES" altLang="es-ES" sz="1200" b="1">
              <a:solidFill>
                <a:srgbClr val="009900"/>
              </a:solidFill>
            </a:endParaRPr>
          </a:p>
        </p:txBody>
      </p:sp>
      <p:sp>
        <p:nvSpPr>
          <p:cNvPr id="5130" name="Line 18"/>
          <p:cNvSpPr>
            <a:spLocks noChangeShapeType="1"/>
          </p:cNvSpPr>
          <p:nvPr/>
        </p:nvSpPr>
        <p:spPr bwMode="auto">
          <a:xfrm flipH="1" flipV="1">
            <a:off x="3455988" y="1592263"/>
            <a:ext cx="4318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31" name="Line 19"/>
          <p:cNvSpPr>
            <a:spLocks noChangeShapeType="1"/>
          </p:cNvSpPr>
          <p:nvPr/>
        </p:nvSpPr>
        <p:spPr bwMode="auto">
          <a:xfrm flipH="1" flipV="1">
            <a:off x="3455988" y="1736725"/>
            <a:ext cx="287337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>
            <a:off x="3887788" y="1592263"/>
            <a:ext cx="0" cy="13684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>
            <a:off x="3743325" y="1736725"/>
            <a:ext cx="0" cy="12239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34" name="Text Box 22"/>
          <p:cNvSpPr txBox="1">
            <a:spLocks noChangeArrowheads="1"/>
          </p:cNvSpPr>
          <p:nvPr/>
        </p:nvSpPr>
        <p:spPr bwMode="auto">
          <a:xfrm>
            <a:off x="3455988" y="1376363"/>
            <a:ext cx="2873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1000">
                <a:solidFill>
                  <a:srgbClr val="CC0000"/>
                </a:solidFill>
              </a:rPr>
              <a:t>L</a:t>
            </a:r>
            <a:br>
              <a:rPr lang="es-ES_tradnl" altLang="es-ES" sz="1000">
                <a:solidFill>
                  <a:srgbClr val="CC0000"/>
                </a:solidFill>
              </a:rPr>
            </a:br>
            <a:endParaRPr lang="es-ES_tradnl" altLang="es-ES" sz="1000">
              <a:solidFill>
                <a:srgbClr val="CC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altLang="es-ES" sz="1000">
                <a:solidFill>
                  <a:srgbClr val="CC0000"/>
                </a:solidFill>
              </a:rPr>
              <a:t>E</a:t>
            </a:r>
            <a:endParaRPr lang="es-ES" altLang="es-ES" sz="1000">
              <a:solidFill>
                <a:srgbClr val="CC0000"/>
              </a:solidFill>
            </a:endParaRPr>
          </a:p>
        </p:txBody>
      </p:sp>
      <p:sp>
        <p:nvSpPr>
          <p:cNvPr id="5135" name="AutoShape 23"/>
          <p:cNvSpPr>
            <a:spLocks noChangeArrowheads="1"/>
          </p:cNvSpPr>
          <p:nvPr/>
        </p:nvSpPr>
        <p:spPr bwMode="auto">
          <a:xfrm>
            <a:off x="6083300" y="3429000"/>
            <a:ext cx="1295400" cy="684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Unidad</a:t>
            </a:r>
          </a:p>
          <a:p>
            <a:pPr algn="ctr" eaLnBrk="1" hangingPunct="1"/>
            <a:r>
              <a:rPr lang="es-ES_tradnl" altLang="es-ES" sz="1400"/>
              <a:t>de control</a:t>
            </a:r>
            <a:endParaRPr lang="es-ES" altLang="es-ES" sz="1400"/>
          </a:p>
        </p:txBody>
      </p:sp>
      <p:sp>
        <p:nvSpPr>
          <p:cNvPr id="5136" name="Line 25"/>
          <p:cNvSpPr>
            <a:spLocks noChangeShapeType="1"/>
          </p:cNvSpPr>
          <p:nvPr/>
        </p:nvSpPr>
        <p:spPr bwMode="auto">
          <a:xfrm flipH="1" flipV="1">
            <a:off x="7380288" y="3716338"/>
            <a:ext cx="53975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37" name="Text Box 26"/>
          <p:cNvSpPr txBox="1">
            <a:spLocks noChangeArrowheads="1"/>
          </p:cNvSpPr>
          <p:nvPr/>
        </p:nvSpPr>
        <p:spPr bwMode="auto">
          <a:xfrm>
            <a:off x="7235825" y="37893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Señales de interrupción</a:t>
            </a:r>
            <a:endParaRPr lang="es-ES" altLang="es-ES" sz="1000"/>
          </a:p>
        </p:txBody>
      </p:sp>
      <p:sp>
        <p:nvSpPr>
          <p:cNvPr id="5138" name="Line 27"/>
          <p:cNvSpPr>
            <a:spLocks noChangeShapeType="1"/>
          </p:cNvSpPr>
          <p:nvPr/>
        </p:nvSpPr>
        <p:spPr bwMode="auto">
          <a:xfrm flipH="1">
            <a:off x="7596188" y="3681413"/>
            <a:ext cx="71437" cy="714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39" name="Line 28"/>
          <p:cNvSpPr>
            <a:spLocks noChangeShapeType="1"/>
          </p:cNvSpPr>
          <p:nvPr/>
        </p:nvSpPr>
        <p:spPr bwMode="auto">
          <a:xfrm flipV="1">
            <a:off x="6227763" y="2960688"/>
            <a:ext cx="0" cy="468312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0" name="Line 29"/>
          <p:cNvSpPr>
            <a:spLocks noChangeShapeType="1"/>
          </p:cNvSpPr>
          <p:nvPr/>
        </p:nvSpPr>
        <p:spPr bwMode="auto">
          <a:xfrm flipH="1">
            <a:off x="6154738" y="3141663"/>
            <a:ext cx="144462" cy="714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1" name="Line 30"/>
          <p:cNvSpPr>
            <a:spLocks noChangeShapeType="1"/>
          </p:cNvSpPr>
          <p:nvPr/>
        </p:nvSpPr>
        <p:spPr bwMode="auto">
          <a:xfrm flipH="1" flipV="1">
            <a:off x="63706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2" name="Line 31"/>
          <p:cNvSpPr>
            <a:spLocks noChangeShapeType="1"/>
          </p:cNvSpPr>
          <p:nvPr/>
        </p:nvSpPr>
        <p:spPr bwMode="auto">
          <a:xfrm flipH="1" flipV="1">
            <a:off x="644366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3" name="Line 32"/>
          <p:cNvSpPr>
            <a:spLocks noChangeShapeType="1"/>
          </p:cNvSpPr>
          <p:nvPr/>
        </p:nvSpPr>
        <p:spPr bwMode="auto">
          <a:xfrm flipH="1" flipV="1">
            <a:off x="65151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4" name="Line 33"/>
          <p:cNvSpPr>
            <a:spLocks noChangeShapeType="1"/>
          </p:cNvSpPr>
          <p:nvPr/>
        </p:nvSpPr>
        <p:spPr bwMode="auto">
          <a:xfrm flipH="1" flipV="1">
            <a:off x="658812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5" name="Line 34"/>
          <p:cNvSpPr>
            <a:spLocks noChangeShapeType="1"/>
          </p:cNvSpPr>
          <p:nvPr/>
        </p:nvSpPr>
        <p:spPr bwMode="auto">
          <a:xfrm flipH="1" flipV="1">
            <a:off x="665797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6" name="Line 35"/>
          <p:cNvSpPr>
            <a:spLocks noChangeShapeType="1"/>
          </p:cNvSpPr>
          <p:nvPr/>
        </p:nvSpPr>
        <p:spPr bwMode="auto">
          <a:xfrm flipH="1" flipV="1">
            <a:off x="67310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7" name="Line 36"/>
          <p:cNvSpPr>
            <a:spLocks noChangeShapeType="1"/>
          </p:cNvSpPr>
          <p:nvPr/>
        </p:nvSpPr>
        <p:spPr bwMode="auto">
          <a:xfrm flipH="1" flipV="1">
            <a:off x="68024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8" name="Line 37"/>
          <p:cNvSpPr>
            <a:spLocks noChangeShapeType="1"/>
          </p:cNvSpPr>
          <p:nvPr/>
        </p:nvSpPr>
        <p:spPr bwMode="auto">
          <a:xfrm flipH="1" flipV="1">
            <a:off x="687546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49" name="Line 38"/>
          <p:cNvSpPr>
            <a:spLocks noChangeShapeType="1"/>
          </p:cNvSpPr>
          <p:nvPr/>
        </p:nvSpPr>
        <p:spPr bwMode="auto">
          <a:xfrm flipH="1" flipV="1">
            <a:off x="6945313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0" name="Line 39"/>
          <p:cNvSpPr>
            <a:spLocks noChangeShapeType="1"/>
          </p:cNvSpPr>
          <p:nvPr/>
        </p:nvSpPr>
        <p:spPr bwMode="auto">
          <a:xfrm flipH="1" flipV="1">
            <a:off x="7018338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1" name="Line 40"/>
          <p:cNvSpPr>
            <a:spLocks noChangeShapeType="1"/>
          </p:cNvSpPr>
          <p:nvPr/>
        </p:nvSpPr>
        <p:spPr bwMode="auto">
          <a:xfrm flipH="1" flipV="1">
            <a:off x="7089775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2" name="Line 41"/>
          <p:cNvSpPr>
            <a:spLocks noChangeShapeType="1"/>
          </p:cNvSpPr>
          <p:nvPr/>
        </p:nvSpPr>
        <p:spPr bwMode="auto">
          <a:xfrm flipH="1" flipV="1">
            <a:off x="7162800" y="3213100"/>
            <a:ext cx="0" cy="2159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3" name="Rectangle 42"/>
          <p:cNvSpPr>
            <a:spLocks noChangeArrowheads="1"/>
          </p:cNvSpPr>
          <p:nvPr/>
        </p:nvSpPr>
        <p:spPr bwMode="auto">
          <a:xfrm>
            <a:off x="5183188" y="375285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RI</a:t>
            </a:r>
            <a:endParaRPr lang="es-ES" altLang="es-ES" sz="900"/>
          </a:p>
        </p:txBody>
      </p:sp>
      <p:sp>
        <p:nvSpPr>
          <p:cNvPr id="5154" name="Line 44"/>
          <p:cNvSpPr>
            <a:spLocks noChangeShapeType="1"/>
          </p:cNvSpPr>
          <p:nvPr/>
        </p:nvSpPr>
        <p:spPr bwMode="auto">
          <a:xfrm flipV="1">
            <a:off x="2770188" y="1952625"/>
            <a:ext cx="0" cy="64770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5" name="Line 45"/>
          <p:cNvSpPr>
            <a:spLocks noChangeShapeType="1"/>
          </p:cNvSpPr>
          <p:nvPr/>
        </p:nvSpPr>
        <p:spPr bwMode="auto">
          <a:xfrm flipV="1">
            <a:off x="2555875" y="1952625"/>
            <a:ext cx="0" cy="82867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6" name="Line 47"/>
          <p:cNvSpPr>
            <a:spLocks noChangeShapeType="1"/>
          </p:cNvSpPr>
          <p:nvPr/>
        </p:nvSpPr>
        <p:spPr bwMode="auto">
          <a:xfrm>
            <a:off x="5507038" y="36449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7" name="Line 48"/>
          <p:cNvSpPr>
            <a:spLocks noChangeShapeType="1"/>
          </p:cNvSpPr>
          <p:nvPr/>
        </p:nvSpPr>
        <p:spPr bwMode="auto">
          <a:xfrm flipV="1">
            <a:off x="5507038" y="3644900"/>
            <a:ext cx="0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8" name="Line 49"/>
          <p:cNvSpPr>
            <a:spLocks noChangeShapeType="1"/>
          </p:cNvSpPr>
          <p:nvPr/>
        </p:nvSpPr>
        <p:spPr bwMode="auto">
          <a:xfrm flipV="1">
            <a:off x="1547813" y="4257675"/>
            <a:ext cx="46799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59" name="Line 50"/>
          <p:cNvSpPr>
            <a:spLocks noChangeShapeType="1"/>
          </p:cNvSpPr>
          <p:nvPr/>
        </p:nvSpPr>
        <p:spPr bwMode="auto">
          <a:xfrm flipV="1">
            <a:off x="554355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60" name="Line 52"/>
          <p:cNvSpPr>
            <a:spLocks noChangeShapeType="1"/>
          </p:cNvSpPr>
          <p:nvPr/>
        </p:nvSpPr>
        <p:spPr bwMode="auto">
          <a:xfrm>
            <a:off x="5291138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61" name="Line 54"/>
          <p:cNvSpPr>
            <a:spLocks noChangeShapeType="1"/>
          </p:cNvSpPr>
          <p:nvPr/>
        </p:nvSpPr>
        <p:spPr bwMode="auto">
          <a:xfrm flipH="1">
            <a:off x="5146675" y="40401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62" name="Text Box 55"/>
          <p:cNvSpPr txBox="1">
            <a:spLocks noChangeArrowheads="1"/>
          </p:cNvSpPr>
          <p:nvPr/>
        </p:nvSpPr>
        <p:spPr bwMode="auto">
          <a:xfrm>
            <a:off x="4967288" y="396875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T8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63" name="Rectangle 56"/>
          <p:cNvSpPr>
            <a:spLocks noChangeArrowheads="1"/>
          </p:cNvSpPr>
          <p:nvPr/>
        </p:nvSpPr>
        <p:spPr bwMode="auto">
          <a:xfrm>
            <a:off x="5792788" y="4579938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RE</a:t>
            </a:r>
            <a:endParaRPr lang="es-ES" altLang="es-ES" sz="900"/>
          </a:p>
        </p:txBody>
      </p:sp>
      <p:sp>
        <p:nvSpPr>
          <p:cNvPr id="5164" name="AutoShape 51"/>
          <p:cNvSpPr>
            <a:spLocks noChangeArrowheads="1"/>
          </p:cNvSpPr>
          <p:nvPr/>
        </p:nvSpPr>
        <p:spPr bwMode="auto">
          <a:xfrm flipV="1">
            <a:off x="5254625" y="40052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165" name="Line 57"/>
          <p:cNvSpPr>
            <a:spLocks noChangeShapeType="1"/>
          </p:cNvSpPr>
          <p:nvPr/>
        </p:nvSpPr>
        <p:spPr bwMode="auto">
          <a:xfrm flipH="1" flipV="1">
            <a:off x="6119813" y="425608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66" name="Line 58"/>
          <p:cNvSpPr>
            <a:spLocks noChangeShapeType="1"/>
          </p:cNvSpPr>
          <p:nvPr/>
        </p:nvSpPr>
        <p:spPr bwMode="auto">
          <a:xfrm flipV="1">
            <a:off x="6156325" y="443547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67" name="Text Box 59"/>
          <p:cNvSpPr txBox="1">
            <a:spLocks noChangeArrowheads="1"/>
          </p:cNvSpPr>
          <p:nvPr/>
        </p:nvSpPr>
        <p:spPr bwMode="auto">
          <a:xfrm>
            <a:off x="6154738" y="425608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T7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68" name="AutoShape 60"/>
          <p:cNvSpPr>
            <a:spLocks noChangeArrowheads="1"/>
          </p:cNvSpPr>
          <p:nvPr/>
        </p:nvSpPr>
        <p:spPr bwMode="auto">
          <a:xfrm flipH="1">
            <a:off x="6083300" y="4364038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169" name="Line 62"/>
          <p:cNvSpPr>
            <a:spLocks noChangeShapeType="1"/>
          </p:cNvSpPr>
          <p:nvPr/>
        </p:nvSpPr>
        <p:spPr bwMode="auto">
          <a:xfrm flipV="1">
            <a:off x="6372225" y="4113213"/>
            <a:ext cx="0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70" name="Line 65"/>
          <p:cNvSpPr>
            <a:spLocks noChangeShapeType="1"/>
          </p:cNvSpPr>
          <p:nvPr/>
        </p:nvSpPr>
        <p:spPr bwMode="auto">
          <a:xfrm flipH="1">
            <a:off x="6443663" y="46164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71" name="Line 66"/>
          <p:cNvSpPr>
            <a:spLocks noChangeShapeType="1"/>
          </p:cNvSpPr>
          <p:nvPr/>
        </p:nvSpPr>
        <p:spPr bwMode="auto">
          <a:xfrm flipH="1">
            <a:off x="6440488" y="46878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72" name="Text Box 67"/>
          <p:cNvSpPr txBox="1">
            <a:spLocks noChangeArrowheads="1"/>
          </p:cNvSpPr>
          <p:nvPr/>
        </p:nvSpPr>
        <p:spPr bwMode="auto">
          <a:xfrm>
            <a:off x="6546850" y="4495800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C7</a:t>
            </a:r>
            <a:br>
              <a:rPr lang="es-ES_tradnl" altLang="es-ES" sz="800" b="1">
                <a:solidFill>
                  <a:srgbClr val="CC0000"/>
                </a:solidFill>
              </a:rPr>
            </a:br>
            <a:r>
              <a:rPr lang="es-ES_tradnl" altLang="es-ES" sz="800" b="1">
                <a:solidFill>
                  <a:srgbClr val="CC0000"/>
                </a:solidFill>
              </a:rPr>
              <a:t>C8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73" name="Rectangle 68"/>
          <p:cNvSpPr>
            <a:spLocks noChangeArrowheads="1"/>
          </p:cNvSpPr>
          <p:nvPr/>
        </p:nvSpPr>
        <p:spPr bwMode="auto">
          <a:xfrm>
            <a:off x="1835150" y="375285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MAR</a:t>
            </a:r>
            <a:endParaRPr lang="es-ES" altLang="es-ES" sz="900"/>
          </a:p>
        </p:txBody>
      </p:sp>
      <p:sp>
        <p:nvSpPr>
          <p:cNvPr id="5174" name="Rectangle 69"/>
          <p:cNvSpPr>
            <a:spLocks noChangeArrowheads="1"/>
          </p:cNvSpPr>
          <p:nvPr/>
        </p:nvSpPr>
        <p:spPr bwMode="auto">
          <a:xfrm>
            <a:off x="2627313" y="375285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MBR</a:t>
            </a:r>
            <a:endParaRPr lang="es-ES" altLang="es-ES" sz="900"/>
          </a:p>
        </p:txBody>
      </p:sp>
      <p:sp>
        <p:nvSpPr>
          <p:cNvPr id="5175" name="Line 70"/>
          <p:cNvSpPr>
            <a:spLocks noChangeShapeType="1"/>
          </p:cNvSpPr>
          <p:nvPr/>
        </p:nvSpPr>
        <p:spPr bwMode="auto">
          <a:xfrm flipV="1">
            <a:off x="5075238" y="3824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76" name="Text Box 71"/>
          <p:cNvSpPr txBox="1">
            <a:spLocks noChangeArrowheads="1"/>
          </p:cNvSpPr>
          <p:nvPr/>
        </p:nvSpPr>
        <p:spPr bwMode="auto">
          <a:xfrm>
            <a:off x="4895850" y="37195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C6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77" name="Line 72"/>
          <p:cNvSpPr>
            <a:spLocks noChangeShapeType="1"/>
          </p:cNvSpPr>
          <p:nvPr/>
        </p:nvSpPr>
        <p:spPr bwMode="auto">
          <a:xfrm flipV="1">
            <a:off x="1727200" y="3824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78" name="Text Box 73"/>
          <p:cNvSpPr txBox="1">
            <a:spLocks noChangeArrowheads="1"/>
          </p:cNvSpPr>
          <p:nvPr/>
        </p:nvSpPr>
        <p:spPr bwMode="auto">
          <a:xfrm>
            <a:off x="1547813" y="371633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C1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79" name="Text Box 74"/>
          <p:cNvSpPr txBox="1">
            <a:spLocks noChangeArrowheads="1"/>
          </p:cNvSpPr>
          <p:nvPr/>
        </p:nvSpPr>
        <p:spPr bwMode="auto">
          <a:xfrm>
            <a:off x="3381375" y="3668713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C2</a:t>
            </a:r>
            <a:br>
              <a:rPr lang="es-ES_tradnl" altLang="es-ES" sz="800" b="1">
                <a:solidFill>
                  <a:srgbClr val="CC0000"/>
                </a:solidFill>
              </a:rPr>
            </a:br>
            <a:r>
              <a:rPr lang="es-ES_tradnl" altLang="es-ES" sz="800" b="1">
                <a:solidFill>
                  <a:srgbClr val="CC0000"/>
                </a:solidFill>
              </a:rPr>
              <a:t>C3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80" name="Line 75"/>
          <p:cNvSpPr>
            <a:spLocks noChangeShapeType="1"/>
          </p:cNvSpPr>
          <p:nvPr/>
        </p:nvSpPr>
        <p:spPr bwMode="auto">
          <a:xfrm flipV="1">
            <a:off x="3275013" y="3789363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81" name="Line 76"/>
          <p:cNvSpPr>
            <a:spLocks noChangeShapeType="1"/>
          </p:cNvSpPr>
          <p:nvPr/>
        </p:nvSpPr>
        <p:spPr bwMode="auto">
          <a:xfrm flipV="1">
            <a:off x="3275013" y="38608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82" name="Line 77"/>
          <p:cNvSpPr>
            <a:spLocks noChangeShapeType="1"/>
          </p:cNvSpPr>
          <p:nvPr/>
        </p:nvSpPr>
        <p:spPr bwMode="auto">
          <a:xfrm flipH="1" flipV="1">
            <a:off x="3095625" y="278130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83" name="Line 78"/>
          <p:cNvSpPr>
            <a:spLocks noChangeShapeType="1"/>
          </p:cNvSpPr>
          <p:nvPr/>
        </p:nvSpPr>
        <p:spPr bwMode="auto">
          <a:xfrm flipV="1">
            <a:off x="3130550" y="33210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84" name="Text Box 79"/>
          <p:cNvSpPr txBox="1">
            <a:spLocks noChangeArrowheads="1"/>
          </p:cNvSpPr>
          <p:nvPr/>
        </p:nvSpPr>
        <p:spPr bwMode="auto">
          <a:xfrm>
            <a:off x="3238500" y="321468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Ta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85" name="AutoShape 80"/>
          <p:cNvSpPr>
            <a:spLocks noChangeArrowheads="1"/>
          </p:cNvSpPr>
          <p:nvPr/>
        </p:nvSpPr>
        <p:spPr bwMode="auto">
          <a:xfrm flipH="1">
            <a:off x="3059113" y="3249613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186" name="Line 82"/>
          <p:cNvSpPr>
            <a:spLocks noChangeShapeType="1"/>
          </p:cNvSpPr>
          <p:nvPr/>
        </p:nvSpPr>
        <p:spPr bwMode="auto">
          <a:xfrm>
            <a:off x="2806700" y="2781300"/>
            <a:ext cx="0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87" name="Line 83"/>
          <p:cNvSpPr>
            <a:spLocks noChangeShapeType="1"/>
          </p:cNvSpPr>
          <p:nvPr/>
        </p:nvSpPr>
        <p:spPr bwMode="auto">
          <a:xfrm flipH="1" flipV="1">
            <a:off x="2159000" y="2600325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88" name="Line 84"/>
          <p:cNvSpPr>
            <a:spLocks noChangeShapeType="1"/>
          </p:cNvSpPr>
          <p:nvPr/>
        </p:nvSpPr>
        <p:spPr bwMode="auto">
          <a:xfrm flipV="1">
            <a:off x="2193925" y="332105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89" name="Text Box 85"/>
          <p:cNvSpPr txBox="1">
            <a:spLocks noChangeArrowheads="1"/>
          </p:cNvSpPr>
          <p:nvPr/>
        </p:nvSpPr>
        <p:spPr bwMode="auto">
          <a:xfrm>
            <a:off x="2301875" y="321468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Td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90" name="AutoShape 86"/>
          <p:cNvSpPr>
            <a:spLocks noChangeArrowheads="1"/>
          </p:cNvSpPr>
          <p:nvPr/>
        </p:nvSpPr>
        <p:spPr bwMode="auto">
          <a:xfrm flipH="1">
            <a:off x="2122488" y="3249613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191" name="Line 87"/>
          <p:cNvSpPr>
            <a:spLocks noChangeShapeType="1"/>
          </p:cNvSpPr>
          <p:nvPr/>
        </p:nvSpPr>
        <p:spPr bwMode="auto">
          <a:xfrm flipH="1" flipV="1">
            <a:off x="215900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92" name="Line 88"/>
          <p:cNvSpPr>
            <a:spLocks noChangeShapeType="1"/>
          </p:cNvSpPr>
          <p:nvPr/>
        </p:nvSpPr>
        <p:spPr bwMode="auto">
          <a:xfrm flipH="1" flipV="1">
            <a:off x="3095625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93" name="Line 89"/>
          <p:cNvSpPr>
            <a:spLocks noChangeShapeType="1"/>
          </p:cNvSpPr>
          <p:nvPr/>
        </p:nvSpPr>
        <p:spPr bwMode="auto">
          <a:xfrm>
            <a:off x="280670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94" name="Line 90"/>
          <p:cNvSpPr>
            <a:spLocks noChangeShapeType="1"/>
          </p:cNvSpPr>
          <p:nvPr/>
        </p:nvSpPr>
        <p:spPr bwMode="auto">
          <a:xfrm flipH="1">
            <a:off x="2662238" y="40767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95" name="Text Box 91"/>
          <p:cNvSpPr txBox="1">
            <a:spLocks noChangeArrowheads="1"/>
          </p:cNvSpPr>
          <p:nvPr/>
        </p:nvSpPr>
        <p:spPr bwMode="auto">
          <a:xfrm>
            <a:off x="2482850" y="3968750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T3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96" name="AutoShape 92"/>
          <p:cNvSpPr>
            <a:spLocks noChangeArrowheads="1"/>
          </p:cNvSpPr>
          <p:nvPr/>
        </p:nvSpPr>
        <p:spPr bwMode="auto">
          <a:xfrm flipV="1">
            <a:off x="2770188" y="40417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197" name="Rectangle 93"/>
          <p:cNvSpPr>
            <a:spLocks noChangeArrowheads="1"/>
          </p:cNvSpPr>
          <p:nvPr/>
        </p:nvSpPr>
        <p:spPr bwMode="auto">
          <a:xfrm>
            <a:off x="3921125" y="3751263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PC</a:t>
            </a:r>
            <a:endParaRPr lang="es-ES" altLang="es-ES" sz="900"/>
          </a:p>
        </p:txBody>
      </p:sp>
      <p:sp>
        <p:nvSpPr>
          <p:cNvPr id="5198" name="Text Box 94"/>
          <p:cNvSpPr txBox="1">
            <a:spLocks noChangeArrowheads="1"/>
          </p:cNvSpPr>
          <p:nvPr/>
        </p:nvSpPr>
        <p:spPr bwMode="auto">
          <a:xfrm>
            <a:off x="4678363" y="3668713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C4</a:t>
            </a:r>
            <a:br>
              <a:rPr lang="es-ES_tradnl" altLang="es-ES" sz="800" b="1">
                <a:solidFill>
                  <a:srgbClr val="CC0000"/>
                </a:solidFill>
              </a:rPr>
            </a:br>
            <a:r>
              <a:rPr lang="es-ES_tradnl" altLang="es-ES" sz="800" b="1">
                <a:solidFill>
                  <a:srgbClr val="CC0000"/>
                </a:solidFill>
              </a:rPr>
              <a:t>C5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199" name="Line 95"/>
          <p:cNvSpPr>
            <a:spLocks noChangeShapeType="1"/>
          </p:cNvSpPr>
          <p:nvPr/>
        </p:nvSpPr>
        <p:spPr bwMode="auto">
          <a:xfrm flipV="1">
            <a:off x="4568825" y="378777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00" name="Line 96"/>
          <p:cNvSpPr>
            <a:spLocks noChangeShapeType="1"/>
          </p:cNvSpPr>
          <p:nvPr/>
        </p:nvSpPr>
        <p:spPr bwMode="auto">
          <a:xfrm flipV="1">
            <a:off x="4568825" y="3859213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01" name="Line 97"/>
          <p:cNvSpPr>
            <a:spLocks noChangeShapeType="1"/>
          </p:cNvSpPr>
          <p:nvPr/>
        </p:nvSpPr>
        <p:spPr bwMode="auto">
          <a:xfrm>
            <a:off x="4102100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02" name="Line 98"/>
          <p:cNvSpPr>
            <a:spLocks noChangeShapeType="1"/>
          </p:cNvSpPr>
          <p:nvPr/>
        </p:nvSpPr>
        <p:spPr bwMode="auto">
          <a:xfrm flipH="1">
            <a:off x="3957638" y="4078288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03" name="Text Box 99"/>
          <p:cNvSpPr txBox="1">
            <a:spLocks noChangeArrowheads="1"/>
          </p:cNvSpPr>
          <p:nvPr/>
        </p:nvSpPr>
        <p:spPr bwMode="auto">
          <a:xfrm>
            <a:off x="3778250" y="400526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T4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04" name="AutoShape 100"/>
          <p:cNvSpPr>
            <a:spLocks noChangeArrowheads="1"/>
          </p:cNvSpPr>
          <p:nvPr/>
        </p:nvSpPr>
        <p:spPr bwMode="auto">
          <a:xfrm flipV="1">
            <a:off x="4065588" y="40417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05" name="Line 101"/>
          <p:cNvSpPr>
            <a:spLocks noChangeShapeType="1"/>
          </p:cNvSpPr>
          <p:nvPr/>
        </p:nvSpPr>
        <p:spPr bwMode="auto">
          <a:xfrm flipH="1" flipV="1">
            <a:off x="4352925" y="38973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06" name="Line 102"/>
          <p:cNvSpPr>
            <a:spLocks noChangeShapeType="1"/>
          </p:cNvSpPr>
          <p:nvPr/>
        </p:nvSpPr>
        <p:spPr bwMode="auto">
          <a:xfrm>
            <a:off x="4137025" y="32131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07" name="Line 103"/>
          <p:cNvSpPr>
            <a:spLocks noChangeShapeType="1"/>
          </p:cNvSpPr>
          <p:nvPr/>
        </p:nvSpPr>
        <p:spPr bwMode="auto">
          <a:xfrm>
            <a:off x="4389438" y="321310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08" name="Line 104"/>
          <p:cNvSpPr>
            <a:spLocks noChangeShapeType="1"/>
          </p:cNvSpPr>
          <p:nvPr/>
        </p:nvSpPr>
        <p:spPr bwMode="auto">
          <a:xfrm>
            <a:off x="4281488" y="36083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09" name="Text Box 105"/>
          <p:cNvSpPr txBox="1">
            <a:spLocks noChangeArrowheads="1"/>
          </p:cNvSpPr>
          <p:nvPr/>
        </p:nvSpPr>
        <p:spPr bwMode="auto">
          <a:xfrm>
            <a:off x="4283075" y="30337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4</a:t>
            </a:r>
            <a:endParaRPr lang="es-ES" altLang="es-ES" sz="800" b="1"/>
          </a:p>
        </p:txBody>
      </p:sp>
      <p:sp>
        <p:nvSpPr>
          <p:cNvPr id="5210" name="Line 110"/>
          <p:cNvSpPr>
            <a:spLocks noChangeShapeType="1"/>
          </p:cNvSpPr>
          <p:nvPr/>
        </p:nvSpPr>
        <p:spPr bwMode="auto">
          <a:xfrm flipH="1">
            <a:off x="3813175" y="39687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11" name="Line 111"/>
          <p:cNvSpPr>
            <a:spLocks noChangeShapeType="1"/>
          </p:cNvSpPr>
          <p:nvPr/>
        </p:nvSpPr>
        <p:spPr bwMode="auto">
          <a:xfrm>
            <a:off x="3813175" y="3213100"/>
            <a:ext cx="0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12" name="Line 112"/>
          <p:cNvSpPr>
            <a:spLocks noChangeShapeType="1"/>
          </p:cNvSpPr>
          <p:nvPr/>
        </p:nvSpPr>
        <p:spPr bwMode="auto">
          <a:xfrm flipH="1">
            <a:off x="3813175" y="3213100"/>
            <a:ext cx="325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13" name="AutoShape 113"/>
          <p:cNvSpPr>
            <a:spLocks noChangeArrowheads="1"/>
          </p:cNvSpPr>
          <p:nvPr/>
        </p:nvSpPr>
        <p:spPr bwMode="auto">
          <a:xfrm>
            <a:off x="2338388" y="4976813"/>
            <a:ext cx="863600" cy="647700"/>
          </a:xfrm>
          <a:prstGeom prst="roundRect">
            <a:avLst>
              <a:gd name="adj" fmla="val 16667"/>
            </a:avLst>
          </a:prstGeom>
          <a:solidFill>
            <a:srgbClr val="800000">
              <a:alpha val="5411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000"/>
              <a:t>Banco de</a:t>
            </a:r>
          </a:p>
          <a:p>
            <a:pPr algn="ctr" eaLnBrk="1" hangingPunct="1"/>
            <a:r>
              <a:rPr lang="es-ES_tradnl" altLang="es-ES" sz="1000"/>
              <a:t>registros</a:t>
            </a:r>
            <a:endParaRPr lang="es-ES" altLang="es-ES" sz="1000"/>
          </a:p>
        </p:txBody>
      </p:sp>
      <p:sp>
        <p:nvSpPr>
          <p:cNvPr id="5214" name="Line 115"/>
          <p:cNvSpPr>
            <a:spLocks noChangeShapeType="1"/>
          </p:cNvSpPr>
          <p:nvPr/>
        </p:nvSpPr>
        <p:spPr bwMode="auto">
          <a:xfrm flipH="1" flipV="1">
            <a:off x="2951163" y="4257675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15" name="Line 116"/>
          <p:cNvSpPr>
            <a:spLocks noChangeShapeType="1"/>
          </p:cNvSpPr>
          <p:nvPr/>
        </p:nvSpPr>
        <p:spPr bwMode="auto">
          <a:xfrm flipV="1">
            <a:off x="2984500" y="45085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16" name="Text Box 117"/>
          <p:cNvSpPr txBox="1">
            <a:spLocks noChangeArrowheads="1"/>
          </p:cNvSpPr>
          <p:nvPr/>
        </p:nvSpPr>
        <p:spPr bwMode="auto">
          <a:xfrm>
            <a:off x="2984500" y="43291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T2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17" name="AutoShape 118"/>
          <p:cNvSpPr>
            <a:spLocks noChangeArrowheads="1"/>
          </p:cNvSpPr>
          <p:nvPr/>
        </p:nvSpPr>
        <p:spPr bwMode="auto">
          <a:xfrm flipH="1">
            <a:off x="2914650" y="44370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18" name="Line 119"/>
          <p:cNvSpPr>
            <a:spLocks noChangeShapeType="1"/>
          </p:cNvSpPr>
          <p:nvPr/>
        </p:nvSpPr>
        <p:spPr bwMode="auto">
          <a:xfrm flipH="1" flipV="1">
            <a:off x="2590800" y="4257675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19" name="Line 120"/>
          <p:cNvSpPr>
            <a:spLocks noChangeShapeType="1"/>
          </p:cNvSpPr>
          <p:nvPr/>
        </p:nvSpPr>
        <p:spPr bwMode="auto">
          <a:xfrm flipV="1">
            <a:off x="2625725" y="45085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0" name="Text Box 121"/>
          <p:cNvSpPr txBox="1">
            <a:spLocks noChangeArrowheads="1"/>
          </p:cNvSpPr>
          <p:nvPr/>
        </p:nvSpPr>
        <p:spPr bwMode="auto">
          <a:xfrm>
            <a:off x="2625725" y="43291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T1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21" name="AutoShape 122"/>
          <p:cNvSpPr>
            <a:spLocks noChangeArrowheads="1"/>
          </p:cNvSpPr>
          <p:nvPr/>
        </p:nvSpPr>
        <p:spPr bwMode="auto">
          <a:xfrm flipH="1">
            <a:off x="2555875" y="4437063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22" name="Line 123"/>
          <p:cNvSpPr>
            <a:spLocks noChangeShapeType="1"/>
          </p:cNvSpPr>
          <p:nvPr/>
        </p:nvSpPr>
        <p:spPr bwMode="auto">
          <a:xfrm>
            <a:off x="1727200" y="4257675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3" name="Line 124"/>
          <p:cNvSpPr>
            <a:spLocks noChangeShapeType="1"/>
          </p:cNvSpPr>
          <p:nvPr/>
        </p:nvSpPr>
        <p:spPr bwMode="auto">
          <a:xfrm flipH="1" flipV="1">
            <a:off x="2735263" y="56245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4" name="Line 125"/>
          <p:cNvSpPr>
            <a:spLocks noChangeShapeType="1"/>
          </p:cNvSpPr>
          <p:nvPr/>
        </p:nvSpPr>
        <p:spPr bwMode="auto">
          <a:xfrm flipH="1">
            <a:off x="1727200" y="5842000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5" name="Line 126"/>
          <p:cNvSpPr>
            <a:spLocks noChangeShapeType="1"/>
          </p:cNvSpPr>
          <p:nvPr/>
        </p:nvSpPr>
        <p:spPr bwMode="auto">
          <a:xfrm>
            <a:off x="2087563" y="504983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6" name="Line 127"/>
          <p:cNvSpPr>
            <a:spLocks noChangeShapeType="1"/>
          </p:cNvSpPr>
          <p:nvPr/>
        </p:nvSpPr>
        <p:spPr bwMode="auto">
          <a:xfrm flipH="1">
            <a:off x="2159000" y="5013325"/>
            <a:ext cx="365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7" name="Line 128"/>
          <p:cNvSpPr>
            <a:spLocks noChangeShapeType="1"/>
          </p:cNvSpPr>
          <p:nvPr/>
        </p:nvSpPr>
        <p:spPr bwMode="auto">
          <a:xfrm>
            <a:off x="2087563" y="5229225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8" name="Line 129"/>
          <p:cNvSpPr>
            <a:spLocks noChangeShapeType="1"/>
          </p:cNvSpPr>
          <p:nvPr/>
        </p:nvSpPr>
        <p:spPr bwMode="auto">
          <a:xfrm flipH="1">
            <a:off x="2159000" y="5192713"/>
            <a:ext cx="3651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9" name="Line 130"/>
          <p:cNvSpPr>
            <a:spLocks noChangeShapeType="1"/>
          </p:cNvSpPr>
          <p:nvPr/>
        </p:nvSpPr>
        <p:spPr bwMode="auto">
          <a:xfrm>
            <a:off x="2087563" y="537368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30" name="Line 131"/>
          <p:cNvSpPr>
            <a:spLocks noChangeShapeType="1"/>
          </p:cNvSpPr>
          <p:nvPr/>
        </p:nvSpPr>
        <p:spPr bwMode="auto">
          <a:xfrm flipH="1">
            <a:off x="2159000" y="5337175"/>
            <a:ext cx="365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31" name="Line 132"/>
          <p:cNvSpPr>
            <a:spLocks noChangeShapeType="1"/>
          </p:cNvSpPr>
          <p:nvPr/>
        </p:nvSpPr>
        <p:spPr bwMode="auto">
          <a:xfrm>
            <a:off x="2087563" y="5518150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32" name="Text Box 134"/>
          <p:cNvSpPr txBox="1">
            <a:spLocks noChangeArrowheads="1"/>
          </p:cNvSpPr>
          <p:nvPr/>
        </p:nvSpPr>
        <p:spPr bwMode="auto">
          <a:xfrm>
            <a:off x="1835150" y="497205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RA</a:t>
            </a:r>
            <a:br>
              <a:rPr lang="es-ES_tradnl" altLang="es-ES" sz="800" b="1">
                <a:solidFill>
                  <a:srgbClr val="CC0000"/>
                </a:solidFill>
              </a:rPr>
            </a:br>
            <a:r>
              <a:rPr lang="es-ES_tradnl" altLang="es-ES" sz="800" b="1">
                <a:solidFill>
                  <a:srgbClr val="CC0000"/>
                </a:solidFill>
              </a:rPr>
              <a:t>RB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33" name="Text Box 135"/>
          <p:cNvSpPr txBox="1">
            <a:spLocks noChangeArrowheads="1"/>
          </p:cNvSpPr>
          <p:nvPr/>
        </p:nvSpPr>
        <p:spPr bwMode="auto">
          <a:xfrm>
            <a:off x="1835150" y="5265738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RC</a:t>
            </a:r>
            <a:br>
              <a:rPr lang="es-ES_tradnl" altLang="es-ES" sz="800" b="1">
                <a:solidFill>
                  <a:srgbClr val="CC0000"/>
                </a:solidFill>
              </a:rPr>
            </a:br>
            <a:r>
              <a:rPr lang="es-ES_tradnl" altLang="es-ES" sz="800" b="1">
                <a:solidFill>
                  <a:srgbClr val="CC0000"/>
                </a:solidFill>
              </a:rPr>
              <a:t>SC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34" name="Text Box 136"/>
          <p:cNvSpPr txBox="1">
            <a:spLocks noChangeArrowheads="1"/>
          </p:cNvSpPr>
          <p:nvPr/>
        </p:nvSpPr>
        <p:spPr bwMode="auto">
          <a:xfrm>
            <a:off x="2735263" y="56245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E</a:t>
            </a:r>
            <a:endParaRPr lang="es-ES" altLang="es-ES" sz="800" b="1"/>
          </a:p>
        </p:txBody>
      </p:sp>
      <p:sp>
        <p:nvSpPr>
          <p:cNvPr id="5235" name="Text Box 137"/>
          <p:cNvSpPr txBox="1">
            <a:spLocks noChangeArrowheads="1"/>
          </p:cNvSpPr>
          <p:nvPr/>
        </p:nvSpPr>
        <p:spPr bwMode="auto">
          <a:xfrm>
            <a:off x="2409825" y="47974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A</a:t>
            </a:r>
            <a:endParaRPr lang="es-ES" altLang="es-ES" sz="800" b="1"/>
          </a:p>
        </p:txBody>
      </p:sp>
      <p:sp>
        <p:nvSpPr>
          <p:cNvPr id="5236" name="Text Box 138"/>
          <p:cNvSpPr txBox="1">
            <a:spLocks noChangeArrowheads="1"/>
          </p:cNvSpPr>
          <p:nvPr/>
        </p:nvSpPr>
        <p:spPr bwMode="auto">
          <a:xfrm>
            <a:off x="3022600" y="4799013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/>
              <a:t>B</a:t>
            </a:r>
            <a:endParaRPr lang="es-ES" altLang="es-ES" sz="800" b="1"/>
          </a:p>
        </p:txBody>
      </p:sp>
      <p:sp>
        <p:nvSpPr>
          <p:cNvPr id="5237" name="Rectangle 139"/>
          <p:cNvSpPr>
            <a:spLocks noChangeArrowheads="1"/>
          </p:cNvSpPr>
          <p:nvPr/>
        </p:nvSpPr>
        <p:spPr bwMode="auto">
          <a:xfrm>
            <a:off x="3703638" y="4471988"/>
            <a:ext cx="647700" cy="144462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RT1</a:t>
            </a:r>
            <a:endParaRPr lang="es-ES" altLang="es-ES" sz="900"/>
          </a:p>
        </p:txBody>
      </p:sp>
      <p:sp>
        <p:nvSpPr>
          <p:cNvPr id="5238" name="Line 140"/>
          <p:cNvSpPr>
            <a:spLocks noChangeShapeType="1"/>
          </p:cNvSpPr>
          <p:nvPr/>
        </p:nvSpPr>
        <p:spPr bwMode="auto">
          <a:xfrm flipV="1">
            <a:off x="3595688" y="454342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39" name="Text Box 141"/>
          <p:cNvSpPr txBox="1">
            <a:spLocks noChangeArrowheads="1"/>
          </p:cNvSpPr>
          <p:nvPr/>
        </p:nvSpPr>
        <p:spPr bwMode="auto">
          <a:xfrm>
            <a:off x="3522663" y="4364038"/>
            <a:ext cx="1809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C9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40" name="Line 142"/>
          <p:cNvSpPr>
            <a:spLocks noChangeShapeType="1"/>
          </p:cNvSpPr>
          <p:nvPr/>
        </p:nvSpPr>
        <p:spPr bwMode="auto">
          <a:xfrm>
            <a:off x="4208463" y="4614863"/>
            <a:ext cx="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41" name="Line 143"/>
          <p:cNvSpPr>
            <a:spLocks noChangeShapeType="1"/>
          </p:cNvSpPr>
          <p:nvPr/>
        </p:nvSpPr>
        <p:spPr bwMode="auto">
          <a:xfrm>
            <a:off x="4027488" y="42560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42" name="Rectangle 144"/>
          <p:cNvSpPr>
            <a:spLocks noChangeArrowheads="1"/>
          </p:cNvSpPr>
          <p:nvPr/>
        </p:nvSpPr>
        <p:spPr bwMode="auto">
          <a:xfrm>
            <a:off x="4638675" y="4470400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RT2</a:t>
            </a:r>
            <a:endParaRPr lang="es-ES" altLang="es-ES" sz="900"/>
          </a:p>
        </p:txBody>
      </p:sp>
      <p:sp>
        <p:nvSpPr>
          <p:cNvPr id="5243" name="Line 145"/>
          <p:cNvSpPr>
            <a:spLocks noChangeShapeType="1"/>
          </p:cNvSpPr>
          <p:nvPr/>
        </p:nvSpPr>
        <p:spPr bwMode="auto">
          <a:xfrm flipV="1">
            <a:off x="4530725" y="4543425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44" name="Text Box 146"/>
          <p:cNvSpPr txBox="1">
            <a:spLocks noChangeArrowheads="1"/>
          </p:cNvSpPr>
          <p:nvPr/>
        </p:nvSpPr>
        <p:spPr bwMode="auto">
          <a:xfrm>
            <a:off x="4387850" y="4364038"/>
            <a:ext cx="2524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C10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45" name="Line 147"/>
          <p:cNvSpPr>
            <a:spLocks noChangeShapeType="1"/>
          </p:cNvSpPr>
          <p:nvPr/>
        </p:nvSpPr>
        <p:spPr bwMode="auto">
          <a:xfrm>
            <a:off x="5143500" y="4614863"/>
            <a:ext cx="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46" name="Line 148"/>
          <p:cNvSpPr>
            <a:spLocks noChangeShapeType="1"/>
          </p:cNvSpPr>
          <p:nvPr/>
        </p:nvSpPr>
        <p:spPr bwMode="auto">
          <a:xfrm>
            <a:off x="4967288" y="42576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47" name="AutoShape 149"/>
          <p:cNvSpPr>
            <a:spLocks noChangeArrowheads="1"/>
          </p:cNvSpPr>
          <p:nvPr/>
        </p:nvSpPr>
        <p:spPr bwMode="auto">
          <a:xfrm>
            <a:off x="3811588" y="4867275"/>
            <a:ext cx="468312" cy="252413"/>
          </a:xfrm>
          <a:custGeom>
            <a:avLst/>
            <a:gdLst>
              <a:gd name="T0" fmla="*/ 409773 w 21600"/>
              <a:gd name="T1" fmla="*/ 126207 h 21600"/>
              <a:gd name="T2" fmla="*/ 234156 w 21600"/>
              <a:gd name="T3" fmla="*/ 252413 h 21600"/>
              <a:gd name="T4" fmla="*/ 58539 w 21600"/>
              <a:gd name="T5" fmla="*/ 126207 h 21600"/>
              <a:gd name="T6" fmla="*/ 2341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00">
              <a:alpha val="5411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800"/>
              <a:t>MPX A</a:t>
            </a:r>
            <a:endParaRPr lang="es-ES" altLang="es-ES" sz="800"/>
          </a:p>
        </p:txBody>
      </p:sp>
      <p:sp>
        <p:nvSpPr>
          <p:cNvPr id="5248" name="Line 150"/>
          <p:cNvSpPr>
            <a:spLocks noChangeShapeType="1"/>
          </p:cNvSpPr>
          <p:nvPr/>
        </p:nvSpPr>
        <p:spPr bwMode="auto">
          <a:xfrm flipV="1">
            <a:off x="3740150" y="50117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49" name="Text Box 151"/>
          <p:cNvSpPr txBox="1">
            <a:spLocks noChangeArrowheads="1"/>
          </p:cNvSpPr>
          <p:nvPr/>
        </p:nvSpPr>
        <p:spPr bwMode="auto">
          <a:xfrm>
            <a:off x="3559175" y="490537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MA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50" name="Text Box 153"/>
          <p:cNvSpPr txBox="1">
            <a:spLocks noChangeArrowheads="1"/>
          </p:cNvSpPr>
          <p:nvPr/>
        </p:nvSpPr>
        <p:spPr bwMode="auto">
          <a:xfrm>
            <a:off x="3919538" y="4867275"/>
            <a:ext cx="395287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" b="1"/>
              <a:t>0                 1</a:t>
            </a:r>
            <a:endParaRPr lang="es-ES" altLang="es-ES" sz="400" b="1"/>
          </a:p>
        </p:txBody>
      </p:sp>
      <p:sp>
        <p:nvSpPr>
          <p:cNvPr id="5251" name="AutoShape 154"/>
          <p:cNvSpPr>
            <a:spLocks noChangeArrowheads="1"/>
          </p:cNvSpPr>
          <p:nvPr/>
        </p:nvSpPr>
        <p:spPr bwMode="auto">
          <a:xfrm>
            <a:off x="4748213" y="4867275"/>
            <a:ext cx="468312" cy="252413"/>
          </a:xfrm>
          <a:custGeom>
            <a:avLst/>
            <a:gdLst>
              <a:gd name="T0" fmla="*/ 409773 w 21600"/>
              <a:gd name="T1" fmla="*/ 126207 h 21600"/>
              <a:gd name="T2" fmla="*/ 234156 w 21600"/>
              <a:gd name="T3" fmla="*/ 252413 h 21600"/>
              <a:gd name="T4" fmla="*/ 58539 w 21600"/>
              <a:gd name="T5" fmla="*/ 126207 h 21600"/>
              <a:gd name="T6" fmla="*/ 2341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00">
              <a:alpha val="5411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800"/>
              <a:t>MPX B</a:t>
            </a:r>
            <a:endParaRPr lang="es-ES" altLang="es-ES" sz="800"/>
          </a:p>
        </p:txBody>
      </p:sp>
      <p:sp>
        <p:nvSpPr>
          <p:cNvPr id="5252" name="Line 155"/>
          <p:cNvSpPr>
            <a:spLocks noChangeShapeType="1"/>
          </p:cNvSpPr>
          <p:nvPr/>
        </p:nvSpPr>
        <p:spPr bwMode="auto">
          <a:xfrm flipV="1">
            <a:off x="4676775" y="49990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53" name="Text Box 156"/>
          <p:cNvSpPr txBox="1">
            <a:spLocks noChangeArrowheads="1"/>
          </p:cNvSpPr>
          <p:nvPr/>
        </p:nvSpPr>
        <p:spPr bwMode="auto">
          <a:xfrm>
            <a:off x="4495800" y="489267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MB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54" name="Text Box 157"/>
          <p:cNvSpPr txBox="1">
            <a:spLocks noChangeArrowheads="1"/>
          </p:cNvSpPr>
          <p:nvPr/>
        </p:nvSpPr>
        <p:spPr bwMode="auto">
          <a:xfrm>
            <a:off x="4856163" y="4867275"/>
            <a:ext cx="395287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" b="1"/>
              <a:t>0                 1</a:t>
            </a:r>
            <a:endParaRPr lang="es-ES" altLang="es-ES" sz="400" b="1"/>
          </a:p>
        </p:txBody>
      </p:sp>
      <p:sp>
        <p:nvSpPr>
          <p:cNvPr id="5255" name="Line 158"/>
          <p:cNvSpPr>
            <a:spLocks noChangeShapeType="1"/>
          </p:cNvSpPr>
          <p:nvPr/>
        </p:nvSpPr>
        <p:spPr bwMode="auto">
          <a:xfrm flipH="1">
            <a:off x="2947988" y="4687888"/>
            <a:ext cx="1908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56" name="Line 159"/>
          <p:cNvSpPr>
            <a:spLocks noChangeShapeType="1"/>
          </p:cNvSpPr>
          <p:nvPr/>
        </p:nvSpPr>
        <p:spPr bwMode="auto">
          <a:xfrm flipH="1">
            <a:off x="2590800" y="4760913"/>
            <a:ext cx="1331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57" name="Line 160"/>
          <p:cNvSpPr>
            <a:spLocks noChangeShapeType="1"/>
          </p:cNvSpPr>
          <p:nvPr/>
        </p:nvSpPr>
        <p:spPr bwMode="auto">
          <a:xfrm>
            <a:off x="3919538" y="4759325"/>
            <a:ext cx="0" cy="10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58" name="Line 161"/>
          <p:cNvSpPr>
            <a:spLocks noChangeShapeType="1"/>
          </p:cNvSpPr>
          <p:nvPr/>
        </p:nvSpPr>
        <p:spPr bwMode="auto">
          <a:xfrm>
            <a:off x="4856163" y="4687888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59" name="Line 162"/>
          <p:cNvSpPr>
            <a:spLocks noChangeShapeType="1"/>
          </p:cNvSpPr>
          <p:nvPr/>
        </p:nvSpPr>
        <p:spPr bwMode="auto">
          <a:xfrm>
            <a:off x="4064000" y="51196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60" name="Line 163"/>
          <p:cNvSpPr>
            <a:spLocks noChangeShapeType="1"/>
          </p:cNvSpPr>
          <p:nvPr/>
        </p:nvSpPr>
        <p:spPr bwMode="auto">
          <a:xfrm>
            <a:off x="5000625" y="51196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61" name="Line 169"/>
          <p:cNvSpPr>
            <a:spLocks noChangeShapeType="1"/>
          </p:cNvSpPr>
          <p:nvPr/>
        </p:nvSpPr>
        <p:spPr bwMode="auto">
          <a:xfrm>
            <a:off x="3632200" y="5480050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62" name="Line 170"/>
          <p:cNvSpPr>
            <a:spLocks noChangeShapeType="1"/>
          </p:cNvSpPr>
          <p:nvPr/>
        </p:nvSpPr>
        <p:spPr bwMode="auto">
          <a:xfrm flipH="1">
            <a:off x="3705225" y="5443538"/>
            <a:ext cx="71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63" name="Text Box 171"/>
          <p:cNvSpPr txBox="1">
            <a:spLocks noChangeArrowheads="1"/>
          </p:cNvSpPr>
          <p:nvPr/>
        </p:nvSpPr>
        <p:spPr bwMode="auto">
          <a:xfrm>
            <a:off x="3311525" y="5300663"/>
            <a:ext cx="4318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Cod. Op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64" name="Line 172"/>
          <p:cNvSpPr>
            <a:spLocks noChangeShapeType="1"/>
          </p:cNvSpPr>
          <p:nvPr/>
        </p:nvSpPr>
        <p:spPr bwMode="auto">
          <a:xfrm>
            <a:off x="4495800" y="5659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65" name="Rectangle 173"/>
          <p:cNvSpPr>
            <a:spLocks noChangeArrowheads="1"/>
          </p:cNvSpPr>
          <p:nvPr/>
        </p:nvSpPr>
        <p:spPr bwMode="auto">
          <a:xfrm>
            <a:off x="4171950" y="5876925"/>
            <a:ext cx="647700" cy="144463"/>
          </a:xfrm>
          <a:prstGeom prst="rect">
            <a:avLst/>
          </a:prstGeom>
          <a:solidFill>
            <a:srgbClr val="3366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900"/>
              <a:t>RT3</a:t>
            </a:r>
            <a:endParaRPr lang="es-ES" altLang="es-ES" sz="900"/>
          </a:p>
        </p:txBody>
      </p:sp>
      <p:sp>
        <p:nvSpPr>
          <p:cNvPr id="5266" name="Line 174"/>
          <p:cNvSpPr>
            <a:spLocks noChangeShapeType="1"/>
          </p:cNvSpPr>
          <p:nvPr/>
        </p:nvSpPr>
        <p:spPr bwMode="auto">
          <a:xfrm flipV="1">
            <a:off x="4027488" y="59467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67" name="Text Box 175"/>
          <p:cNvSpPr txBox="1">
            <a:spLocks noChangeArrowheads="1"/>
          </p:cNvSpPr>
          <p:nvPr/>
        </p:nvSpPr>
        <p:spPr bwMode="auto">
          <a:xfrm>
            <a:off x="3811588" y="5840413"/>
            <a:ext cx="2159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C11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68" name="Line 176"/>
          <p:cNvSpPr>
            <a:spLocks noChangeShapeType="1"/>
          </p:cNvSpPr>
          <p:nvPr/>
        </p:nvSpPr>
        <p:spPr bwMode="auto">
          <a:xfrm>
            <a:off x="4495800" y="6019800"/>
            <a:ext cx="0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69" name="Line 177"/>
          <p:cNvSpPr>
            <a:spLocks noChangeShapeType="1"/>
          </p:cNvSpPr>
          <p:nvPr/>
        </p:nvSpPr>
        <p:spPr bwMode="auto">
          <a:xfrm>
            <a:off x="4495800" y="6127750"/>
            <a:ext cx="1189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70" name="Line 178"/>
          <p:cNvSpPr>
            <a:spLocks noChangeShapeType="1"/>
          </p:cNvSpPr>
          <p:nvPr/>
        </p:nvSpPr>
        <p:spPr bwMode="auto">
          <a:xfrm flipH="1" flipV="1">
            <a:off x="5684838" y="4256088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71" name="Line 179"/>
          <p:cNvSpPr>
            <a:spLocks noChangeShapeType="1"/>
          </p:cNvSpPr>
          <p:nvPr/>
        </p:nvSpPr>
        <p:spPr bwMode="auto">
          <a:xfrm flipV="1">
            <a:off x="5718175" y="49403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72" name="Text Box 180"/>
          <p:cNvSpPr txBox="1">
            <a:spLocks noChangeArrowheads="1"/>
          </p:cNvSpPr>
          <p:nvPr/>
        </p:nvSpPr>
        <p:spPr bwMode="auto">
          <a:xfrm>
            <a:off x="5719763" y="47593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T6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73" name="AutoShape 181"/>
          <p:cNvSpPr>
            <a:spLocks noChangeArrowheads="1"/>
          </p:cNvSpPr>
          <p:nvPr/>
        </p:nvSpPr>
        <p:spPr bwMode="auto">
          <a:xfrm flipH="1">
            <a:off x="5646738" y="4867275"/>
            <a:ext cx="71437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74" name="Line 182"/>
          <p:cNvSpPr>
            <a:spLocks noChangeShapeType="1"/>
          </p:cNvSpPr>
          <p:nvPr/>
        </p:nvSpPr>
        <p:spPr bwMode="auto">
          <a:xfrm flipH="1" flipV="1">
            <a:off x="5432425" y="4256088"/>
            <a:ext cx="0" cy="147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75" name="Line 183"/>
          <p:cNvSpPr>
            <a:spLocks noChangeShapeType="1"/>
          </p:cNvSpPr>
          <p:nvPr/>
        </p:nvSpPr>
        <p:spPr bwMode="auto">
          <a:xfrm flipV="1">
            <a:off x="5465763" y="4940300"/>
            <a:ext cx="107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76" name="Text Box 184"/>
          <p:cNvSpPr txBox="1">
            <a:spLocks noChangeArrowheads="1"/>
          </p:cNvSpPr>
          <p:nvPr/>
        </p:nvSpPr>
        <p:spPr bwMode="auto">
          <a:xfrm>
            <a:off x="5467350" y="4759325"/>
            <a:ext cx="180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800" b="1">
                <a:solidFill>
                  <a:srgbClr val="CC0000"/>
                </a:solidFill>
              </a:rPr>
              <a:t>T5</a:t>
            </a:r>
            <a:endParaRPr lang="es-ES" altLang="es-ES" sz="800" b="1">
              <a:solidFill>
                <a:srgbClr val="CC0000"/>
              </a:solidFill>
            </a:endParaRPr>
          </a:p>
        </p:txBody>
      </p:sp>
      <p:sp>
        <p:nvSpPr>
          <p:cNvPr id="5277" name="AutoShape 185"/>
          <p:cNvSpPr>
            <a:spLocks noChangeArrowheads="1"/>
          </p:cNvSpPr>
          <p:nvPr/>
        </p:nvSpPr>
        <p:spPr bwMode="auto">
          <a:xfrm flipH="1">
            <a:off x="5394325" y="4867275"/>
            <a:ext cx="71438" cy="10795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78" name="Line 186"/>
          <p:cNvSpPr>
            <a:spLocks noChangeShapeType="1"/>
          </p:cNvSpPr>
          <p:nvPr/>
        </p:nvSpPr>
        <p:spPr bwMode="auto">
          <a:xfrm>
            <a:off x="4495800" y="573246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79" name="Line 187"/>
          <p:cNvSpPr>
            <a:spLocks noChangeShapeType="1"/>
          </p:cNvSpPr>
          <p:nvPr/>
        </p:nvSpPr>
        <p:spPr bwMode="auto">
          <a:xfrm flipH="1" flipV="1">
            <a:off x="6156325" y="472440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80" name="Line 188"/>
          <p:cNvSpPr>
            <a:spLocks noChangeShapeType="1"/>
          </p:cNvSpPr>
          <p:nvPr/>
        </p:nvSpPr>
        <p:spPr bwMode="auto">
          <a:xfrm>
            <a:off x="5076825" y="5516563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81" name="Text Box 189"/>
          <p:cNvSpPr txBox="1">
            <a:spLocks noChangeArrowheads="1"/>
          </p:cNvSpPr>
          <p:nvPr/>
        </p:nvSpPr>
        <p:spPr bwMode="auto">
          <a:xfrm>
            <a:off x="1077913" y="4076700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Bus</a:t>
            </a:r>
            <a:br>
              <a:rPr lang="es-ES_tradnl" altLang="es-ES" sz="1000"/>
            </a:br>
            <a:r>
              <a:rPr lang="es-ES_tradnl" altLang="es-ES" sz="1000"/>
              <a:t>Interno</a:t>
            </a:r>
            <a:endParaRPr lang="es-ES" altLang="es-ES" sz="1000"/>
          </a:p>
        </p:txBody>
      </p:sp>
      <p:sp>
        <p:nvSpPr>
          <p:cNvPr id="5282" name="Text Box 190"/>
          <p:cNvSpPr txBox="1">
            <a:spLocks noChangeArrowheads="1"/>
          </p:cNvSpPr>
          <p:nvPr/>
        </p:nvSpPr>
        <p:spPr bwMode="auto">
          <a:xfrm>
            <a:off x="6948488" y="303371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 sz="1000"/>
              <a:t>Señales de Control</a:t>
            </a:r>
            <a:endParaRPr lang="es-ES" altLang="es-ES" sz="1000"/>
          </a:p>
        </p:txBody>
      </p:sp>
      <p:sp>
        <p:nvSpPr>
          <p:cNvPr id="5283" name="Oval 192"/>
          <p:cNvSpPr>
            <a:spLocks noChangeArrowheads="1"/>
          </p:cNvSpPr>
          <p:nvPr/>
        </p:nvSpPr>
        <p:spPr bwMode="auto">
          <a:xfrm>
            <a:off x="2554288" y="472440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84" name="Oval 193"/>
          <p:cNvSpPr>
            <a:spLocks noChangeArrowheads="1"/>
          </p:cNvSpPr>
          <p:nvPr/>
        </p:nvSpPr>
        <p:spPr bwMode="auto">
          <a:xfrm>
            <a:off x="2914650" y="4652963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85" name="Oval 194"/>
          <p:cNvSpPr>
            <a:spLocks noChangeArrowheads="1"/>
          </p:cNvSpPr>
          <p:nvPr/>
        </p:nvSpPr>
        <p:spPr bwMode="auto">
          <a:xfrm>
            <a:off x="4459288" y="5695950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86" name="Oval 195"/>
          <p:cNvSpPr>
            <a:spLocks noChangeArrowheads="1"/>
          </p:cNvSpPr>
          <p:nvPr/>
        </p:nvSpPr>
        <p:spPr bwMode="auto">
          <a:xfrm>
            <a:off x="4065588" y="3933825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87" name="AutoShape 197"/>
          <p:cNvSpPr>
            <a:spLocks noChangeArrowheads="1"/>
          </p:cNvSpPr>
          <p:nvPr/>
        </p:nvSpPr>
        <p:spPr bwMode="auto">
          <a:xfrm>
            <a:off x="4572000" y="1376363"/>
            <a:ext cx="1441450" cy="576262"/>
          </a:xfrm>
          <a:prstGeom prst="roundRect">
            <a:avLst>
              <a:gd name="adj" fmla="val 16667"/>
            </a:avLst>
          </a:prstGeom>
          <a:solidFill>
            <a:srgbClr val="CCFFFF">
              <a:alpha val="9607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Interfases</a:t>
            </a:r>
          </a:p>
          <a:p>
            <a:pPr algn="ctr" eaLnBrk="1" hangingPunct="1"/>
            <a:r>
              <a:rPr lang="es-ES_tradnl" altLang="es-ES" sz="1400"/>
              <a:t>de E/S</a:t>
            </a:r>
            <a:endParaRPr lang="es-ES" altLang="es-ES" sz="1400"/>
          </a:p>
        </p:txBody>
      </p:sp>
      <p:sp>
        <p:nvSpPr>
          <p:cNvPr id="5288" name="Line 203"/>
          <p:cNvSpPr>
            <a:spLocks noChangeShapeType="1"/>
          </p:cNvSpPr>
          <p:nvPr/>
        </p:nvSpPr>
        <p:spPr bwMode="auto">
          <a:xfrm flipV="1">
            <a:off x="5507038" y="1952625"/>
            <a:ext cx="0" cy="64770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89" name="Line 204"/>
          <p:cNvSpPr>
            <a:spLocks noChangeShapeType="1"/>
          </p:cNvSpPr>
          <p:nvPr/>
        </p:nvSpPr>
        <p:spPr bwMode="auto">
          <a:xfrm flipV="1">
            <a:off x="5291138" y="1952625"/>
            <a:ext cx="0" cy="82867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90" name="Line 206"/>
          <p:cNvSpPr>
            <a:spLocks noChangeShapeType="1"/>
          </p:cNvSpPr>
          <p:nvPr/>
        </p:nvSpPr>
        <p:spPr bwMode="auto">
          <a:xfrm flipV="1">
            <a:off x="7920038" y="2960688"/>
            <a:ext cx="0" cy="75565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91" name="Rectangle 207"/>
          <p:cNvSpPr>
            <a:spLocks noChangeArrowheads="1"/>
          </p:cNvSpPr>
          <p:nvPr/>
        </p:nvSpPr>
        <p:spPr bwMode="auto">
          <a:xfrm>
            <a:off x="431800" y="2312988"/>
            <a:ext cx="7704138" cy="3887787"/>
          </a:xfrm>
          <a:prstGeom prst="rect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92" name="Line 208"/>
          <p:cNvSpPr>
            <a:spLocks noChangeShapeType="1"/>
          </p:cNvSpPr>
          <p:nvPr/>
        </p:nvSpPr>
        <p:spPr bwMode="auto">
          <a:xfrm flipV="1">
            <a:off x="2339975" y="1952625"/>
            <a:ext cx="0" cy="1008063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93" name="AutoShape 11"/>
          <p:cNvSpPr>
            <a:spLocks noChangeArrowheads="1"/>
          </p:cNvSpPr>
          <p:nvPr/>
        </p:nvSpPr>
        <p:spPr bwMode="auto">
          <a:xfrm>
            <a:off x="2016125" y="1376363"/>
            <a:ext cx="1441450" cy="576262"/>
          </a:xfrm>
          <a:prstGeom prst="roundRect">
            <a:avLst>
              <a:gd name="adj" fmla="val 16667"/>
            </a:avLst>
          </a:prstGeom>
          <a:solidFill>
            <a:srgbClr val="00FFFF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1400"/>
              <a:t>Memoria</a:t>
            </a:r>
          </a:p>
          <a:p>
            <a:pPr algn="ctr" eaLnBrk="1" hangingPunct="1"/>
            <a:r>
              <a:rPr lang="es-ES_tradnl" altLang="es-ES" sz="1400"/>
              <a:t>principal</a:t>
            </a:r>
            <a:endParaRPr lang="es-ES" altLang="es-ES" sz="1400"/>
          </a:p>
        </p:txBody>
      </p:sp>
      <p:sp>
        <p:nvSpPr>
          <p:cNvPr id="5294" name="Line 209"/>
          <p:cNvSpPr>
            <a:spLocks noChangeShapeType="1"/>
          </p:cNvSpPr>
          <p:nvPr/>
        </p:nvSpPr>
        <p:spPr bwMode="auto">
          <a:xfrm flipV="1">
            <a:off x="5076825" y="1952625"/>
            <a:ext cx="0" cy="1008063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95" name="Rectangle 210"/>
          <p:cNvSpPr>
            <a:spLocks noChangeArrowheads="1"/>
          </p:cNvSpPr>
          <p:nvPr/>
        </p:nvSpPr>
        <p:spPr bwMode="auto">
          <a:xfrm>
            <a:off x="7127875" y="5842000"/>
            <a:ext cx="1008063" cy="358775"/>
          </a:xfrm>
          <a:prstGeom prst="rect">
            <a:avLst/>
          </a:prstGeom>
          <a:solidFill>
            <a:srgbClr val="800080">
              <a:alpha val="23137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296" name="Text Box 212"/>
          <p:cNvSpPr txBox="1">
            <a:spLocks noChangeArrowheads="1"/>
          </p:cNvSpPr>
          <p:nvPr/>
        </p:nvSpPr>
        <p:spPr bwMode="auto">
          <a:xfrm>
            <a:off x="7127875" y="5842000"/>
            <a:ext cx="104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ES">
                <a:solidFill>
                  <a:schemeClr val="folHlink"/>
                </a:solidFill>
              </a:rPr>
              <a:t>CPU</a:t>
            </a:r>
            <a:endParaRPr lang="es-ES" altLang="es-ES">
              <a:solidFill>
                <a:schemeClr val="folHlink"/>
              </a:solidFill>
            </a:endParaRPr>
          </a:p>
        </p:txBody>
      </p:sp>
      <p:grpSp>
        <p:nvGrpSpPr>
          <p:cNvPr id="5297" name="Group 216"/>
          <p:cNvGrpSpPr>
            <a:grpSpLocks/>
          </p:cNvGrpSpPr>
          <p:nvPr/>
        </p:nvGrpSpPr>
        <p:grpSpPr bwMode="auto">
          <a:xfrm>
            <a:off x="3995738" y="3357563"/>
            <a:ext cx="539750" cy="250825"/>
            <a:chOff x="2948" y="2049"/>
            <a:chExt cx="340" cy="158"/>
          </a:xfrm>
        </p:grpSpPr>
        <p:sp>
          <p:nvSpPr>
            <p:cNvPr id="5306" name="Freeform 213"/>
            <p:cNvSpPr>
              <a:spLocks/>
            </p:cNvSpPr>
            <p:nvPr/>
          </p:nvSpPr>
          <p:spPr bwMode="auto">
            <a:xfrm>
              <a:off x="2948" y="2049"/>
              <a:ext cx="340" cy="158"/>
            </a:xfrm>
            <a:custGeom>
              <a:avLst/>
              <a:gdLst>
                <a:gd name="T0" fmla="*/ 0 w 340"/>
                <a:gd name="T1" fmla="*/ 0 h 158"/>
                <a:gd name="T2" fmla="*/ 159 w 340"/>
                <a:gd name="T3" fmla="*/ 0 h 158"/>
                <a:gd name="T4" fmla="*/ 182 w 340"/>
                <a:gd name="T5" fmla="*/ 45 h 158"/>
                <a:gd name="T6" fmla="*/ 204 w 340"/>
                <a:gd name="T7" fmla="*/ 0 h 158"/>
                <a:gd name="T8" fmla="*/ 340 w 340"/>
                <a:gd name="T9" fmla="*/ 0 h 158"/>
                <a:gd name="T10" fmla="*/ 250 w 340"/>
                <a:gd name="T11" fmla="*/ 158 h 158"/>
                <a:gd name="T12" fmla="*/ 91 w 340"/>
                <a:gd name="T13" fmla="*/ 158 h 158"/>
                <a:gd name="T14" fmla="*/ 0 w 340"/>
                <a:gd name="T15" fmla="*/ 0 h 1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0" h="158">
                  <a:moveTo>
                    <a:pt x="0" y="0"/>
                  </a:moveTo>
                  <a:lnTo>
                    <a:pt x="159" y="0"/>
                  </a:lnTo>
                  <a:lnTo>
                    <a:pt x="182" y="45"/>
                  </a:lnTo>
                  <a:lnTo>
                    <a:pt x="204" y="0"/>
                  </a:lnTo>
                  <a:lnTo>
                    <a:pt x="340" y="0"/>
                  </a:lnTo>
                  <a:lnTo>
                    <a:pt x="250" y="158"/>
                  </a:lnTo>
                  <a:lnTo>
                    <a:pt x="91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49019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07" name="Text Box 215"/>
            <p:cNvSpPr txBox="1">
              <a:spLocks noChangeArrowheads="1"/>
            </p:cNvSpPr>
            <p:nvPr/>
          </p:nvSpPr>
          <p:spPr bwMode="auto">
            <a:xfrm>
              <a:off x="3061" y="2097"/>
              <a:ext cx="113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l-GR" altLang="es-ES" sz="900"/>
                <a:t>Σ</a:t>
              </a:r>
              <a:endParaRPr lang="es-ES" altLang="es-ES" sz="900"/>
            </a:p>
          </p:txBody>
        </p:sp>
      </p:grpSp>
      <p:grpSp>
        <p:nvGrpSpPr>
          <p:cNvPr id="5298" name="Group 228"/>
          <p:cNvGrpSpPr>
            <a:grpSpLocks/>
          </p:cNvGrpSpPr>
          <p:nvPr/>
        </p:nvGrpSpPr>
        <p:grpSpPr bwMode="auto">
          <a:xfrm>
            <a:off x="3668713" y="5191125"/>
            <a:ext cx="1657350" cy="468313"/>
            <a:chOff x="2313" y="3271"/>
            <a:chExt cx="1044" cy="295"/>
          </a:xfrm>
        </p:grpSpPr>
        <p:grpSp>
          <p:nvGrpSpPr>
            <p:cNvPr id="5300" name="Group 167"/>
            <p:cNvGrpSpPr>
              <a:grpSpLocks/>
            </p:cNvGrpSpPr>
            <p:nvPr/>
          </p:nvGrpSpPr>
          <p:grpSpPr bwMode="auto">
            <a:xfrm>
              <a:off x="2313" y="3271"/>
              <a:ext cx="1044" cy="295"/>
              <a:chOff x="2494" y="3271"/>
              <a:chExt cx="1044" cy="295"/>
            </a:xfrm>
          </p:grpSpPr>
          <p:sp>
            <p:nvSpPr>
              <p:cNvPr id="5303" name="AutoShape 164"/>
              <p:cNvSpPr>
                <a:spLocks noChangeArrowheads="1"/>
              </p:cNvSpPr>
              <p:nvPr/>
            </p:nvSpPr>
            <p:spPr bwMode="auto">
              <a:xfrm>
                <a:off x="2494" y="3317"/>
                <a:ext cx="1044" cy="249"/>
              </a:xfrm>
              <a:custGeom>
                <a:avLst/>
                <a:gdLst>
                  <a:gd name="T0" fmla="*/ 914 w 21600"/>
                  <a:gd name="T1" fmla="*/ 125 h 21600"/>
                  <a:gd name="T2" fmla="*/ 522 w 21600"/>
                  <a:gd name="T3" fmla="*/ 249 h 21600"/>
                  <a:gd name="T4" fmla="*/ 131 w 21600"/>
                  <a:gd name="T5" fmla="*/ 125 h 21600"/>
                  <a:gd name="T6" fmla="*/ 52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0 w 21600"/>
                  <a:gd name="T13" fmla="*/ 4511 h 21600"/>
                  <a:gd name="T14" fmla="*/ 17110 w 21600"/>
                  <a:gd name="T15" fmla="*/ 170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es-ES"/>
                  <a:t>ALU</a:t>
                </a:r>
                <a:endParaRPr lang="es-ES" altLang="es-ES"/>
              </a:p>
            </p:txBody>
          </p:sp>
          <p:sp>
            <p:nvSpPr>
              <p:cNvPr id="5304" name="AutoShape 165"/>
              <p:cNvSpPr>
                <a:spLocks noChangeArrowheads="1"/>
              </p:cNvSpPr>
              <p:nvPr/>
            </p:nvSpPr>
            <p:spPr bwMode="auto">
              <a:xfrm rot="10800000">
                <a:off x="2971" y="3294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  <p:sp>
            <p:nvSpPr>
              <p:cNvPr id="5305" name="Rectangle 166"/>
              <p:cNvSpPr>
                <a:spLocks noChangeArrowheads="1"/>
              </p:cNvSpPr>
              <p:nvPr/>
            </p:nvSpPr>
            <p:spPr bwMode="auto">
              <a:xfrm>
                <a:off x="2948" y="3271"/>
                <a:ext cx="136" cy="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ES"/>
              </a:p>
            </p:txBody>
          </p:sp>
        </p:grpSp>
        <p:sp>
          <p:nvSpPr>
            <p:cNvPr id="5301" name="Line 217"/>
            <p:cNvSpPr>
              <a:spLocks noChangeShapeType="1"/>
            </p:cNvSpPr>
            <p:nvPr/>
          </p:nvSpPr>
          <p:spPr bwMode="auto">
            <a:xfrm>
              <a:off x="2746" y="331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02" name="Line 218"/>
            <p:cNvSpPr>
              <a:spLocks noChangeShapeType="1"/>
            </p:cNvSpPr>
            <p:nvPr/>
          </p:nvSpPr>
          <p:spPr bwMode="auto">
            <a:xfrm>
              <a:off x="2881" y="331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299" name="Line 229"/>
          <p:cNvSpPr>
            <a:spLocks noChangeShapeType="1"/>
          </p:cNvSpPr>
          <p:nvPr/>
        </p:nvSpPr>
        <p:spPr bwMode="auto">
          <a:xfrm>
            <a:off x="5903913" y="42576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3348037" cy="576263"/>
          </a:xfrm>
        </p:spPr>
        <p:txBody>
          <a:bodyPr/>
          <a:lstStyle/>
          <a:p>
            <a:pPr marL="533400" indent="-533400" algn="just">
              <a:buFont typeface="Arial" panose="020B0604020202020204" pitchFamily="34" charset="0"/>
              <a:buNone/>
            </a:pPr>
            <a:r>
              <a:rPr lang="es-ES_tradnl" altLang="es-ES" sz="2800" b="1" dirty="0" smtClean="0"/>
              <a:t>Estructura básica. </a:t>
            </a:r>
            <a:endParaRPr lang="es-ES_tradnl" altLang="es-ES" sz="2000" dirty="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Diseño de una unidad de control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5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grpSp>
        <p:nvGrpSpPr>
          <p:cNvPr id="32777" name="Group 221"/>
          <p:cNvGrpSpPr>
            <a:grpSpLocks/>
          </p:cNvGrpSpPr>
          <p:nvPr/>
        </p:nvGrpSpPr>
        <p:grpSpPr bwMode="auto">
          <a:xfrm>
            <a:off x="358775" y="1773238"/>
            <a:ext cx="3167063" cy="4149725"/>
            <a:chOff x="226" y="1117"/>
            <a:chExt cx="1995" cy="2614"/>
          </a:xfrm>
        </p:grpSpPr>
        <p:sp>
          <p:nvSpPr>
            <p:cNvPr id="32841" name="Text Box 11"/>
            <p:cNvSpPr txBox="1">
              <a:spLocks noChangeArrowheads="1"/>
            </p:cNvSpPr>
            <p:nvPr/>
          </p:nvSpPr>
          <p:spPr bwMode="auto">
            <a:xfrm>
              <a:off x="226" y="3223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s-ES_tradnl" altLang="es-ES" sz="1200"/>
                <a:t>Señales de interrupción</a:t>
              </a:r>
              <a:endParaRPr lang="es-ES" altLang="es-ES" sz="1200"/>
            </a:p>
          </p:txBody>
        </p:sp>
        <p:sp>
          <p:nvSpPr>
            <p:cNvPr id="32842" name="Text Box 12"/>
            <p:cNvSpPr txBox="1">
              <a:spLocks noChangeArrowheads="1"/>
            </p:cNvSpPr>
            <p:nvPr/>
          </p:nvSpPr>
          <p:spPr bwMode="auto">
            <a:xfrm>
              <a:off x="1088" y="1117"/>
              <a:ext cx="10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 b="1"/>
                <a:t>Señales de Control</a:t>
              </a:r>
              <a:endParaRPr lang="es-ES" altLang="es-ES" sz="1200" b="1"/>
            </a:p>
          </p:txBody>
        </p:sp>
        <p:sp>
          <p:nvSpPr>
            <p:cNvPr id="32843" name="AutoShape 13"/>
            <p:cNvSpPr>
              <a:spLocks noChangeArrowheads="1"/>
            </p:cNvSpPr>
            <p:nvPr/>
          </p:nvSpPr>
          <p:spPr bwMode="auto">
            <a:xfrm>
              <a:off x="1088" y="2506"/>
              <a:ext cx="1123" cy="12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2000"/>
                <a:t>Secuenciador</a:t>
              </a:r>
              <a:endParaRPr lang="es-ES" altLang="es-ES" sz="2000"/>
            </a:p>
          </p:txBody>
        </p:sp>
        <p:sp>
          <p:nvSpPr>
            <p:cNvPr id="32844" name="Line 15"/>
            <p:cNvSpPr>
              <a:spLocks noChangeShapeType="1"/>
            </p:cNvSpPr>
            <p:nvPr/>
          </p:nvSpPr>
          <p:spPr bwMode="auto">
            <a:xfrm flipH="1">
              <a:off x="952" y="2883"/>
              <a:ext cx="68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45" name="Line 28"/>
            <p:cNvSpPr>
              <a:spLocks noChangeShapeType="1"/>
            </p:cNvSpPr>
            <p:nvPr/>
          </p:nvSpPr>
          <p:spPr bwMode="auto">
            <a:xfrm flipH="1" flipV="1">
              <a:off x="2040" y="1292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46" name="Rectangle 29"/>
            <p:cNvSpPr>
              <a:spLocks noChangeArrowheads="1"/>
            </p:cNvSpPr>
            <p:nvPr/>
          </p:nvSpPr>
          <p:spPr bwMode="auto">
            <a:xfrm>
              <a:off x="294" y="2860"/>
              <a:ext cx="590" cy="146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RI</a:t>
              </a:r>
              <a:endParaRPr lang="es-ES" altLang="es-ES" sz="1600"/>
            </a:p>
          </p:txBody>
        </p:sp>
        <p:sp>
          <p:nvSpPr>
            <p:cNvPr id="32847" name="Line 30"/>
            <p:cNvSpPr>
              <a:spLocks noChangeShapeType="1"/>
            </p:cNvSpPr>
            <p:nvPr/>
          </p:nvSpPr>
          <p:spPr bwMode="auto">
            <a:xfrm>
              <a:off x="884" y="2928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48" name="Text Box 42"/>
            <p:cNvSpPr txBox="1">
              <a:spLocks noChangeArrowheads="1"/>
            </p:cNvSpPr>
            <p:nvPr/>
          </p:nvSpPr>
          <p:spPr bwMode="auto">
            <a:xfrm>
              <a:off x="295" y="3478"/>
              <a:ext cx="63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Reloj</a:t>
              </a:r>
              <a:endParaRPr lang="es-ES" altLang="es-ES" sz="1200"/>
            </a:p>
          </p:txBody>
        </p:sp>
        <p:sp>
          <p:nvSpPr>
            <p:cNvPr id="32849" name="Line 77"/>
            <p:cNvSpPr>
              <a:spLocks noChangeShapeType="1"/>
            </p:cNvSpPr>
            <p:nvPr/>
          </p:nvSpPr>
          <p:spPr bwMode="auto">
            <a:xfrm>
              <a:off x="884" y="313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50" name="Rectangle 78"/>
            <p:cNvSpPr>
              <a:spLocks noChangeArrowheads="1"/>
            </p:cNvSpPr>
            <p:nvPr/>
          </p:nvSpPr>
          <p:spPr bwMode="auto">
            <a:xfrm>
              <a:off x="294" y="3064"/>
              <a:ext cx="590" cy="146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RE</a:t>
              </a:r>
              <a:endParaRPr lang="es-ES" altLang="es-ES" sz="1600"/>
            </a:p>
          </p:txBody>
        </p:sp>
        <p:sp>
          <p:nvSpPr>
            <p:cNvPr id="32851" name="Line 79"/>
            <p:cNvSpPr>
              <a:spLocks noChangeShapeType="1"/>
            </p:cNvSpPr>
            <p:nvPr/>
          </p:nvSpPr>
          <p:spPr bwMode="auto">
            <a:xfrm>
              <a:off x="884" y="335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52" name="Line 80"/>
            <p:cNvSpPr>
              <a:spLocks noChangeShapeType="1"/>
            </p:cNvSpPr>
            <p:nvPr/>
          </p:nvSpPr>
          <p:spPr bwMode="auto">
            <a:xfrm flipH="1">
              <a:off x="952" y="3087"/>
              <a:ext cx="68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53" name="Line 81"/>
            <p:cNvSpPr>
              <a:spLocks noChangeShapeType="1"/>
            </p:cNvSpPr>
            <p:nvPr/>
          </p:nvSpPr>
          <p:spPr bwMode="auto">
            <a:xfrm flipH="1">
              <a:off x="952" y="3314"/>
              <a:ext cx="68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54" name="Line 83"/>
            <p:cNvSpPr>
              <a:spLocks noChangeShapeType="1"/>
            </p:cNvSpPr>
            <p:nvPr/>
          </p:nvSpPr>
          <p:spPr bwMode="auto">
            <a:xfrm>
              <a:off x="884" y="3566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55" name="AutoShape 85"/>
            <p:cNvSpPr>
              <a:spLocks noChangeArrowheads="1"/>
            </p:cNvSpPr>
            <p:nvPr/>
          </p:nvSpPr>
          <p:spPr bwMode="auto">
            <a:xfrm>
              <a:off x="1088" y="1494"/>
              <a:ext cx="1123" cy="65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2000"/>
                <a:t>Memoria</a:t>
              </a:r>
            </a:p>
            <a:p>
              <a:pPr algn="ctr" eaLnBrk="1" hangingPunct="1"/>
              <a:endParaRPr lang="es-ES_tradnl" altLang="es-ES" sz="900"/>
            </a:p>
          </p:txBody>
        </p:sp>
        <p:sp>
          <p:nvSpPr>
            <p:cNvPr id="32856" name="Text Box 86"/>
            <p:cNvSpPr txBox="1">
              <a:spLocks noChangeArrowheads="1"/>
            </p:cNvSpPr>
            <p:nvPr/>
          </p:nvSpPr>
          <p:spPr bwMode="auto">
            <a:xfrm>
              <a:off x="1020" y="1471"/>
              <a:ext cx="120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Datos </a:t>
              </a:r>
              <a:r>
                <a:rPr lang="es-ES" altLang="es-ES" sz="1200"/>
                <a:t>Dm…D0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s-ES" altLang="es-ES" sz="1200"/>
            </a:p>
          </p:txBody>
        </p:sp>
        <p:sp>
          <p:nvSpPr>
            <p:cNvPr id="32857" name="Text Box 87"/>
            <p:cNvSpPr txBox="1">
              <a:spLocks noChangeArrowheads="1"/>
            </p:cNvSpPr>
            <p:nvPr/>
          </p:nvSpPr>
          <p:spPr bwMode="auto">
            <a:xfrm>
              <a:off x="1133" y="1993"/>
              <a:ext cx="106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Direcciones An… A0</a:t>
              </a:r>
              <a:endParaRPr lang="es-ES" altLang="es-ES" sz="1200"/>
            </a:p>
          </p:txBody>
        </p:sp>
        <p:sp>
          <p:nvSpPr>
            <p:cNvPr id="32858" name="Line 89"/>
            <p:cNvSpPr>
              <a:spLocks noChangeShapeType="1"/>
            </p:cNvSpPr>
            <p:nvPr/>
          </p:nvSpPr>
          <p:spPr bwMode="auto">
            <a:xfrm flipH="1" flipV="1">
              <a:off x="1655" y="2143"/>
              <a:ext cx="0" cy="356"/>
            </a:xfrm>
            <a:prstGeom prst="line">
              <a:avLst/>
            </a:prstGeom>
            <a:noFill/>
            <a:ln w="635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59" name="Line 90"/>
            <p:cNvSpPr>
              <a:spLocks noChangeShapeType="1"/>
            </p:cNvSpPr>
            <p:nvPr/>
          </p:nvSpPr>
          <p:spPr bwMode="auto">
            <a:xfrm flipV="1">
              <a:off x="1587" y="2339"/>
              <a:ext cx="136" cy="9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0" name="Line 94"/>
            <p:cNvSpPr>
              <a:spLocks noChangeShapeType="1"/>
            </p:cNvSpPr>
            <p:nvPr/>
          </p:nvSpPr>
          <p:spPr bwMode="auto">
            <a:xfrm flipH="1" flipV="1">
              <a:off x="1201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1" name="Line 95"/>
            <p:cNvSpPr>
              <a:spLocks noChangeShapeType="1"/>
            </p:cNvSpPr>
            <p:nvPr/>
          </p:nvSpPr>
          <p:spPr bwMode="auto">
            <a:xfrm flipH="1" flipV="1">
              <a:off x="1269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2" name="Line 96"/>
            <p:cNvSpPr>
              <a:spLocks noChangeShapeType="1"/>
            </p:cNvSpPr>
            <p:nvPr/>
          </p:nvSpPr>
          <p:spPr bwMode="auto">
            <a:xfrm flipH="1" flipV="1">
              <a:off x="1337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3" name="Line 97"/>
            <p:cNvSpPr>
              <a:spLocks noChangeShapeType="1"/>
            </p:cNvSpPr>
            <p:nvPr/>
          </p:nvSpPr>
          <p:spPr bwMode="auto">
            <a:xfrm flipH="1" flipV="1">
              <a:off x="1405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4" name="Line 98"/>
            <p:cNvSpPr>
              <a:spLocks noChangeShapeType="1"/>
            </p:cNvSpPr>
            <p:nvPr/>
          </p:nvSpPr>
          <p:spPr bwMode="auto">
            <a:xfrm flipH="1" flipV="1">
              <a:off x="1473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5" name="Line 99"/>
            <p:cNvSpPr>
              <a:spLocks noChangeShapeType="1"/>
            </p:cNvSpPr>
            <p:nvPr/>
          </p:nvSpPr>
          <p:spPr bwMode="auto">
            <a:xfrm flipH="1" flipV="1">
              <a:off x="1541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6" name="Line 100"/>
            <p:cNvSpPr>
              <a:spLocks noChangeShapeType="1"/>
            </p:cNvSpPr>
            <p:nvPr/>
          </p:nvSpPr>
          <p:spPr bwMode="auto">
            <a:xfrm flipH="1" flipV="1">
              <a:off x="1609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7" name="Line 101"/>
            <p:cNvSpPr>
              <a:spLocks noChangeShapeType="1"/>
            </p:cNvSpPr>
            <p:nvPr/>
          </p:nvSpPr>
          <p:spPr bwMode="auto">
            <a:xfrm flipH="1" flipV="1">
              <a:off x="1677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8" name="Line 102"/>
            <p:cNvSpPr>
              <a:spLocks noChangeShapeType="1"/>
            </p:cNvSpPr>
            <p:nvPr/>
          </p:nvSpPr>
          <p:spPr bwMode="auto">
            <a:xfrm flipH="1" flipV="1">
              <a:off x="1745" y="1286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69" name="Text Box 103"/>
            <p:cNvSpPr txBox="1">
              <a:spLocks noChangeArrowheads="1"/>
            </p:cNvSpPr>
            <p:nvPr/>
          </p:nvSpPr>
          <p:spPr bwMode="auto">
            <a:xfrm>
              <a:off x="1745" y="1263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b="1">
                  <a:solidFill>
                    <a:srgbClr val="800000"/>
                  </a:solidFill>
                </a:rPr>
                <a:t>….</a:t>
              </a:r>
              <a:endParaRPr lang="es-ES" altLang="es-ES" b="1">
                <a:solidFill>
                  <a:srgbClr val="800000"/>
                </a:solidFill>
              </a:endParaRPr>
            </a:p>
          </p:txBody>
        </p:sp>
        <p:sp>
          <p:nvSpPr>
            <p:cNvPr id="32870" name="Text Box 219"/>
            <p:cNvSpPr txBox="1">
              <a:spLocks noChangeArrowheads="1"/>
            </p:cNvSpPr>
            <p:nvPr/>
          </p:nvSpPr>
          <p:spPr bwMode="auto">
            <a:xfrm>
              <a:off x="295" y="2667"/>
              <a:ext cx="63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Reset</a:t>
              </a:r>
              <a:endParaRPr lang="es-ES" altLang="es-ES" sz="1200"/>
            </a:p>
          </p:txBody>
        </p:sp>
        <p:sp>
          <p:nvSpPr>
            <p:cNvPr id="32871" name="Line 220"/>
            <p:cNvSpPr>
              <a:spLocks noChangeShapeType="1"/>
            </p:cNvSpPr>
            <p:nvPr/>
          </p:nvSpPr>
          <p:spPr bwMode="auto">
            <a:xfrm>
              <a:off x="884" y="2755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778" name="Group 224"/>
          <p:cNvGrpSpPr>
            <a:grpSpLocks/>
          </p:cNvGrpSpPr>
          <p:nvPr/>
        </p:nvGrpSpPr>
        <p:grpSpPr bwMode="auto">
          <a:xfrm>
            <a:off x="3887788" y="1773238"/>
            <a:ext cx="4681537" cy="4467225"/>
            <a:chOff x="2449" y="1117"/>
            <a:chExt cx="2949" cy="2814"/>
          </a:xfrm>
        </p:grpSpPr>
        <p:sp>
          <p:nvSpPr>
            <p:cNvPr id="32779" name="Text Box 106"/>
            <p:cNvSpPr txBox="1">
              <a:spLocks noChangeArrowheads="1"/>
            </p:cNvSpPr>
            <p:nvPr/>
          </p:nvSpPr>
          <p:spPr bwMode="auto">
            <a:xfrm>
              <a:off x="2789" y="3203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s-ES_tradnl" altLang="es-ES" sz="1200"/>
                <a:t>Señales de interrupción</a:t>
              </a:r>
              <a:endParaRPr lang="es-ES" altLang="es-ES" sz="1200"/>
            </a:p>
          </p:txBody>
        </p:sp>
        <p:sp>
          <p:nvSpPr>
            <p:cNvPr id="32780" name="Text Box 107"/>
            <p:cNvSpPr txBox="1">
              <a:spLocks noChangeArrowheads="1"/>
            </p:cNvSpPr>
            <p:nvPr/>
          </p:nvSpPr>
          <p:spPr bwMode="auto">
            <a:xfrm>
              <a:off x="2993" y="1117"/>
              <a:ext cx="10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 b="1"/>
                <a:t>Señales de Control</a:t>
              </a:r>
              <a:endParaRPr lang="es-ES" altLang="es-ES" sz="1200" b="1"/>
            </a:p>
          </p:txBody>
        </p:sp>
        <p:sp>
          <p:nvSpPr>
            <p:cNvPr id="32781" name="Line 109"/>
            <p:cNvSpPr>
              <a:spLocks noChangeShapeType="1"/>
            </p:cNvSpPr>
            <p:nvPr/>
          </p:nvSpPr>
          <p:spPr bwMode="auto">
            <a:xfrm flipH="1">
              <a:off x="3113" y="3626"/>
              <a:ext cx="68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82" name="Line 110"/>
            <p:cNvSpPr>
              <a:spLocks noChangeShapeType="1"/>
            </p:cNvSpPr>
            <p:nvPr/>
          </p:nvSpPr>
          <p:spPr bwMode="auto">
            <a:xfrm flipH="1">
              <a:off x="4694" y="1321"/>
              <a:ext cx="0" cy="363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83" name="Rectangle 111"/>
            <p:cNvSpPr>
              <a:spLocks noChangeArrowheads="1"/>
            </p:cNvSpPr>
            <p:nvPr/>
          </p:nvSpPr>
          <p:spPr bwMode="auto">
            <a:xfrm>
              <a:off x="2591" y="3612"/>
              <a:ext cx="454" cy="146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RI</a:t>
              </a:r>
              <a:endParaRPr lang="es-ES" altLang="es-ES" sz="1600"/>
            </a:p>
          </p:txBody>
        </p:sp>
        <p:sp>
          <p:nvSpPr>
            <p:cNvPr id="32784" name="Line 112"/>
            <p:cNvSpPr>
              <a:spLocks noChangeShapeType="1"/>
            </p:cNvSpPr>
            <p:nvPr/>
          </p:nvSpPr>
          <p:spPr bwMode="auto">
            <a:xfrm>
              <a:off x="3045" y="3671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85" name="Text Box 113"/>
            <p:cNvSpPr txBox="1">
              <a:spLocks noChangeArrowheads="1"/>
            </p:cNvSpPr>
            <p:nvPr/>
          </p:nvSpPr>
          <p:spPr bwMode="auto">
            <a:xfrm>
              <a:off x="5011" y="1298"/>
              <a:ext cx="3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Reloj</a:t>
              </a:r>
              <a:endParaRPr lang="es-ES" altLang="es-ES" sz="1200"/>
            </a:p>
          </p:txBody>
        </p:sp>
        <p:sp>
          <p:nvSpPr>
            <p:cNvPr id="32786" name="Rectangle 115"/>
            <p:cNvSpPr>
              <a:spLocks noChangeArrowheads="1"/>
            </p:cNvSpPr>
            <p:nvPr/>
          </p:nvSpPr>
          <p:spPr bwMode="auto">
            <a:xfrm>
              <a:off x="3787" y="2636"/>
              <a:ext cx="363" cy="169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RE</a:t>
              </a:r>
              <a:endParaRPr lang="es-ES" altLang="es-ES" sz="1600"/>
            </a:p>
          </p:txBody>
        </p:sp>
        <p:grpSp>
          <p:nvGrpSpPr>
            <p:cNvPr id="32787" name="Group 172"/>
            <p:cNvGrpSpPr>
              <a:grpSpLocks/>
            </p:cNvGrpSpPr>
            <p:nvPr/>
          </p:nvGrpSpPr>
          <p:grpSpPr bwMode="auto">
            <a:xfrm rot="-5400000">
              <a:off x="3890" y="2489"/>
              <a:ext cx="182" cy="114"/>
              <a:chOff x="4423" y="2047"/>
              <a:chExt cx="204" cy="90"/>
            </a:xfrm>
          </p:grpSpPr>
          <p:sp>
            <p:nvSpPr>
              <p:cNvPr id="32839" name="Line 114"/>
              <p:cNvSpPr>
                <a:spLocks noChangeShapeType="1"/>
              </p:cNvSpPr>
              <p:nvPr/>
            </p:nvSpPr>
            <p:spPr bwMode="auto">
              <a:xfrm>
                <a:off x="4423" y="2092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840" name="Line 117"/>
              <p:cNvSpPr>
                <a:spLocks noChangeShapeType="1"/>
              </p:cNvSpPr>
              <p:nvPr/>
            </p:nvSpPr>
            <p:spPr bwMode="auto">
              <a:xfrm flipH="1">
                <a:off x="4491" y="2047"/>
                <a:ext cx="68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2788" name="Group 181"/>
            <p:cNvGrpSpPr>
              <a:grpSpLocks/>
            </p:cNvGrpSpPr>
            <p:nvPr/>
          </p:nvGrpSpPr>
          <p:grpSpPr bwMode="auto">
            <a:xfrm rot="-5400000">
              <a:off x="2982" y="3102"/>
              <a:ext cx="204" cy="90"/>
              <a:chOff x="3198" y="1774"/>
              <a:chExt cx="204" cy="90"/>
            </a:xfrm>
          </p:grpSpPr>
          <p:sp>
            <p:nvSpPr>
              <p:cNvPr id="32837" name="Line 116"/>
              <p:cNvSpPr>
                <a:spLocks noChangeShapeType="1"/>
              </p:cNvSpPr>
              <p:nvPr/>
            </p:nvSpPr>
            <p:spPr bwMode="auto">
              <a:xfrm>
                <a:off x="3198" y="1820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838" name="Line 118"/>
              <p:cNvSpPr>
                <a:spLocks noChangeShapeType="1"/>
              </p:cNvSpPr>
              <p:nvPr/>
            </p:nvSpPr>
            <p:spPr bwMode="auto">
              <a:xfrm flipH="1">
                <a:off x="3266" y="1774"/>
                <a:ext cx="68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2789" name="Line 119"/>
            <p:cNvSpPr>
              <a:spLocks noChangeShapeType="1"/>
            </p:cNvSpPr>
            <p:nvPr/>
          </p:nvSpPr>
          <p:spPr bwMode="auto">
            <a:xfrm>
              <a:off x="5193" y="1480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0" name="AutoShape 120"/>
            <p:cNvSpPr>
              <a:spLocks noChangeArrowheads="1"/>
            </p:cNvSpPr>
            <p:nvPr/>
          </p:nvSpPr>
          <p:spPr bwMode="auto">
            <a:xfrm>
              <a:off x="2631" y="1502"/>
              <a:ext cx="1814" cy="95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784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46800" bIns="4680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2000"/>
                <a:t>Memoria</a:t>
              </a:r>
              <a:endParaRPr lang="es-ES_tradnl" altLang="es-ES" sz="900"/>
            </a:p>
          </p:txBody>
        </p:sp>
        <p:sp>
          <p:nvSpPr>
            <p:cNvPr id="32791" name="Line 123"/>
            <p:cNvSpPr>
              <a:spLocks noChangeShapeType="1"/>
            </p:cNvSpPr>
            <p:nvPr/>
          </p:nvSpPr>
          <p:spPr bwMode="auto">
            <a:xfrm flipH="1" flipV="1">
              <a:off x="3674" y="2455"/>
              <a:ext cx="0" cy="1081"/>
            </a:xfrm>
            <a:prstGeom prst="line">
              <a:avLst/>
            </a:prstGeom>
            <a:noFill/>
            <a:ln w="63500">
              <a:solidFill>
                <a:srgbClr val="00008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2" name="Line 124"/>
            <p:cNvSpPr>
              <a:spLocks noChangeShapeType="1"/>
            </p:cNvSpPr>
            <p:nvPr/>
          </p:nvSpPr>
          <p:spPr bwMode="auto">
            <a:xfrm flipH="1" flipV="1">
              <a:off x="3606" y="2568"/>
              <a:ext cx="136" cy="9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3" name="Line 125"/>
            <p:cNvSpPr>
              <a:spLocks noChangeShapeType="1"/>
            </p:cNvSpPr>
            <p:nvPr/>
          </p:nvSpPr>
          <p:spPr bwMode="auto">
            <a:xfrm flipH="1" flipV="1">
              <a:off x="3016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4" name="Line 126"/>
            <p:cNvSpPr>
              <a:spLocks noChangeShapeType="1"/>
            </p:cNvSpPr>
            <p:nvPr/>
          </p:nvSpPr>
          <p:spPr bwMode="auto">
            <a:xfrm flipH="1" flipV="1">
              <a:off x="3084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5" name="Line 127"/>
            <p:cNvSpPr>
              <a:spLocks noChangeShapeType="1"/>
            </p:cNvSpPr>
            <p:nvPr/>
          </p:nvSpPr>
          <p:spPr bwMode="auto">
            <a:xfrm flipH="1" flipV="1">
              <a:off x="3152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6" name="Line 128"/>
            <p:cNvSpPr>
              <a:spLocks noChangeShapeType="1"/>
            </p:cNvSpPr>
            <p:nvPr/>
          </p:nvSpPr>
          <p:spPr bwMode="auto">
            <a:xfrm flipH="1" flipV="1">
              <a:off x="3220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7" name="Line 129"/>
            <p:cNvSpPr>
              <a:spLocks noChangeShapeType="1"/>
            </p:cNvSpPr>
            <p:nvPr/>
          </p:nvSpPr>
          <p:spPr bwMode="auto">
            <a:xfrm flipH="1" flipV="1">
              <a:off x="3288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8" name="Line 130"/>
            <p:cNvSpPr>
              <a:spLocks noChangeShapeType="1"/>
            </p:cNvSpPr>
            <p:nvPr/>
          </p:nvSpPr>
          <p:spPr bwMode="auto">
            <a:xfrm flipH="1" flipV="1">
              <a:off x="3356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9" name="Line 131"/>
            <p:cNvSpPr>
              <a:spLocks noChangeShapeType="1"/>
            </p:cNvSpPr>
            <p:nvPr/>
          </p:nvSpPr>
          <p:spPr bwMode="auto">
            <a:xfrm flipH="1" flipV="1">
              <a:off x="3582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00" name="Line 132"/>
            <p:cNvSpPr>
              <a:spLocks noChangeShapeType="1"/>
            </p:cNvSpPr>
            <p:nvPr/>
          </p:nvSpPr>
          <p:spPr bwMode="auto">
            <a:xfrm flipH="1" flipV="1">
              <a:off x="3650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01" name="Line 133"/>
            <p:cNvSpPr>
              <a:spLocks noChangeShapeType="1"/>
            </p:cNvSpPr>
            <p:nvPr/>
          </p:nvSpPr>
          <p:spPr bwMode="auto">
            <a:xfrm flipH="1" flipV="1">
              <a:off x="3718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02" name="AutoShape 165"/>
            <p:cNvSpPr>
              <a:spLocks noChangeArrowheads="1"/>
            </p:cNvSpPr>
            <p:nvPr/>
          </p:nvSpPr>
          <p:spPr bwMode="auto">
            <a:xfrm>
              <a:off x="3249" y="3535"/>
              <a:ext cx="839" cy="272"/>
            </a:xfrm>
            <a:prstGeom prst="roundRect">
              <a:avLst>
                <a:gd name="adj" fmla="val 16667"/>
              </a:avLst>
            </a:prstGeom>
            <a:solidFill>
              <a:srgbClr val="FF9900">
                <a:alpha val="5215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468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Decodificador</a:t>
              </a:r>
            </a:p>
          </p:txBody>
        </p:sp>
        <p:grpSp>
          <p:nvGrpSpPr>
            <p:cNvPr id="32803" name="Group 168"/>
            <p:cNvGrpSpPr>
              <a:grpSpLocks/>
            </p:cNvGrpSpPr>
            <p:nvPr/>
          </p:nvGrpSpPr>
          <p:grpSpPr bwMode="auto">
            <a:xfrm rot="5400000">
              <a:off x="4199" y="3493"/>
              <a:ext cx="136" cy="356"/>
              <a:chOff x="4422" y="3226"/>
              <a:chExt cx="136" cy="356"/>
            </a:xfrm>
          </p:grpSpPr>
          <p:sp>
            <p:nvSpPr>
              <p:cNvPr id="32835" name="Line 166"/>
              <p:cNvSpPr>
                <a:spLocks noChangeShapeType="1"/>
              </p:cNvSpPr>
              <p:nvPr/>
            </p:nvSpPr>
            <p:spPr bwMode="auto">
              <a:xfrm flipH="1" flipV="1">
                <a:off x="4490" y="3226"/>
                <a:ext cx="0" cy="356"/>
              </a:xfrm>
              <a:prstGeom prst="line">
                <a:avLst/>
              </a:prstGeom>
              <a:noFill/>
              <a:ln w="635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836" name="Line 167"/>
              <p:cNvSpPr>
                <a:spLocks noChangeShapeType="1"/>
              </p:cNvSpPr>
              <p:nvPr/>
            </p:nvSpPr>
            <p:spPr bwMode="auto">
              <a:xfrm flipV="1">
                <a:off x="4422" y="3408"/>
                <a:ext cx="136" cy="9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2804" name="Text Box 169"/>
            <p:cNvSpPr txBox="1">
              <a:spLocks noChangeArrowheads="1"/>
            </p:cNvSpPr>
            <p:nvPr/>
          </p:nvSpPr>
          <p:spPr bwMode="auto">
            <a:xfrm>
              <a:off x="3673" y="321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Código de</a:t>
              </a:r>
              <a:br>
                <a:rPr lang="es-ES_tradnl" altLang="es-ES" sz="1200"/>
              </a:br>
              <a:r>
                <a:rPr lang="es-ES_tradnl" altLang="es-ES" sz="1200"/>
                <a:t>Operación</a:t>
              </a:r>
              <a:endParaRPr lang="es-ES" altLang="es-ES" sz="1200"/>
            </a:p>
          </p:txBody>
        </p:sp>
        <p:sp>
          <p:nvSpPr>
            <p:cNvPr id="32805" name="Text Box 170"/>
            <p:cNvSpPr txBox="1">
              <a:spLocks noChangeArrowheads="1"/>
            </p:cNvSpPr>
            <p:nvPr/>
          </p:nvSpPr>
          <p:spPr bwMode="auto">
            <a:xfrm>
              <a:off x="4286" y="3528"/>
              <a:ext cx="72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Datos directos o implícitos</a:t>
              </a:r>
              <a:endParaRPr lang="es-ES" altLang="es-ES" sz="1200"/>
            </a:p>
          </p:txBody>
        </p:sp>
        <p:sp>
          <p:nvSpPr>
            <p:cNvPr id="32806" name="AutoShape 173"/>
            <p:cNvSpPr>
              <a:spLocks noChangeArrowheads="1"/>
            </p:cNvSpPr>
            <p:nvPr/>
          </p:nvSpPr>
          <p:spPr bwMode="auto">
            <a:xfrm>
              <a:off x="4490" y="1684"/>
              <a:ext cx="908" cy="748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2784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Contador </a:t>
              </a:r>
            </a:p>
            <a:p>
              <a:pPr algn="ctr" eaLnBrk="1" hangingPunct="1"/>
              <a:r>
                <a:rPr lang="es-ES_tradnl" altLang="es-ES" sz="1600"/>
                <a:t>de estados</a:t>
              </a:r>
              <a:endParaRPr lang="es-ES_tradnl" altLang="es-ES" sz="900"/>
            </a:p>
          </p:txBody>
        </p:sp>
        <p:sp>
          <p:nvSpPr>
            <p:cNvPr id="32807" name="Line 179"/>
            <p:cNvSpPr>
              <a:spLocks noChangeShapeType="1"/>
            </p:cNvSpPr>
            <p:nvPr/>
          </p:nvSpPr>
          <p:spPr bwMode="auto">
            <a:xfrm flipH="1" flipV="1">
              <a:off x="3288" y="2954"/>
              <a:ext cx="17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08" name="Line 180"/>
            <p:cNvSpPr>
              <a:spLocks noChangeShapeType="1"/>
            </p:cNvSpPr>
            <p:nvPr/>
          </p:nvSpPr>
          <p:spPr bwMode="auto">
            <a:xfrm>
              <a:off x="4989" y="2432"/>
              <a:ext cx="0" cy="5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32809" name="Group 216"/>
            <p:cNvGrpSpPr>
              <a:grpSpLocks/>
            </p:cNvGrpSpPr>
            <p:nvPr/>
          </p:nvGrpSpPr>
          <p:grpSpPr bwMode="auto">
            <a:xfrm>
              <a:off x="4218" y="2455"/>
              <a:ext cx="91" cy="498"/>
              <a:chOff x="4354" y="2432"/>
              <a:chExt cx="91" cy="657"/>
            </a:xfrm>
          </p:grpSpPr>
          <p:sp>
            <p:nvSpPr>
              <p:cNvPr id="32833" name="Line 177"/>
              <p:cNvSpPr>
                <a:spLocks noChangeShapeType="1"/>
              </p:cNvSpPr>
              <p:nvPr/>
            </p:nvSpPr>
            <p:spPr bwMode="auto">
              <a:xfrm rot="-5400000">
                <a:off x="4071" y="2761"/>
                <a:ext cx="65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834" name="Line 182"/>
              <p:cNvSpPr>
                <a:spLocks noChangeShapeType="1"/>
              </p:cNvSpPr>
              <p:nvPr/>
            </p:nvSpPr>
            <p:spPr bwMode="auto">
              <a:xfrm>
                <a:off x="4354" y="2523"/>
                <a:ext cx="91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2810" name="Line 184"/>
            <p:cNvSpPr>
              <a:spLocks noChangeShapeType="1"/>
            </p:cNvSpPr>
            <p:nvPr/>
          </p:nvSpPr>
          <p:spPr bwMode="auto">
            <a:xfrm rot="-5400000">
              <a:off x="2608" y="313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11" name="AutoShape 186"/>
            <p:cNvSpPr>
              <a:spLocks noChangeArrowheads="1"/>
            </p:cNvSpPr>
            <p:nvPr/>
          </p:nvSpPr>
          <p:spPr bwMode="auto">
            <a:xfrm>
              <a:off x="2472" y="2863"/>
              <a:ext cx="816" cy="181"/>
            </a:xfrm>
            <a:prstGeom prst="roundRect">
              <a:avLst>
                <a:gd name="adj" fmla="val 16667"/>
              </a:avLst>
            </a:prstGeom>
            <a:solidFill>
              <a:srgbClr val="3366FF">
                <a:alpha val="5215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468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     R Int</a:t>
              </a:r>
            </a:p>
          </p:txBody>
        </p:sp>
        <p:sp>
          <p:nvSpPr>
            <p:cNvPr id="32812" name="Line 188"/>
            <p:cNvSpPr>
              <a:spLocks noChangeShapeType="1"/>
            </p:cNvSpPr>
            <p:nvPr/>
          </p:nvSpPr>
          <p:spPr bwMode="auto">
            <a:xfrm rot="-5400000">
              <a:off x="2653" y="2659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13" name="Line 189"/>
            <p:cNvSpPr>
              <a:spLocks noChangeShapeType="1"/>
            </p:cNvSpPr>
            <p:nvPr/>
          </p:nvSpPr>
          <p:spPr bwMode="auto">
            <a:xfrm rot="16200000" flipH="1">
              <a:off x="2824" y="2511"/>
              <a:ext cx="68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14" name="Line 190"/>
            <p:cNvSpPr>
              <a:spLocks noChangeShapeType="1"/>
            </p:cNvSpPr>
            <p:nvPr/>
          </p:nvSpPr>
          <p:spPr bwMode="auto">
            <a:xfrm flipH="1" flipV="1">
              <a:off x="4104" y="1313"/>
              <a:ext cx="59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15" name="Line 191"/>
            <p:cNvSpPr>
              <a:spLocks noChangeShapeType="1"/>
            </p:cNvSpPr>
            <p:nvPr/>
          </p:nvSpPr>
          <p:spPr bwMode="auto">
            <a:xfrm>
              <a:off x="4104" y="1313"/>
              <a:ext cx="0" cy="18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16" name="Line 192"/>
            <p:cNvSpPr>
              <a:spLocks noChangeShapeType="1"/>
            </p:cNvSpPr>
            <p:nvPr/>
          </p:nvSpPr>
          <p:spPr bwMode="auto">
            <a:xfrm flipH="1" flipV="1">
              <a:off x="3787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17" name="Text Box 193"/>
            <p:cNvSpPr txBox="1">
              <a:spLocks noChangeArrowheads="1"/>
            </p:cNvSpPr>
            <p:nvPr/>
          </p:nvSpPr>
          <p:spPr bwMode="auto">
            <a:xfrm>
              <a:off x="4558" y="1707"/>
              <a:ext cx="7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200"/>
                <a:t>Clr             CLK</a:t>
              </a:r>
              <a:endParaRPr lang="es-ES" altLang="es-ES" sz="1200"/>
            </a:p>
          </p:txBody>
        </p:sp>
        <p:sp>
          <p:nvSpPr>
            <p:cNvPr id="32818" name="Line 194"/>
            <p:cNvSpPr>
              <a:spLocks noChangeShapeType="1"/>
            </p:cNvSpPr>
            <p:nvPr/>
          </p:nvSpPr>
          <p:spPr bwMode="auto">
            <a:xfrm>
              <a:off x="5147" y="1684"/>
              <a:ext cx="46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19" name="Line 195"/>
            <p:cNvSpPr>
              <a:spLocks noChangeShapeType="1"/>
            </p:cNvSpPr>
            <p:nvPr/>
          </p:nvSpPr>
          <p:spPr bwMode="auto">
            <a:xfrm flipH="1">
              <a:off x="5192" y="1684"/>
              <a:ext cx="46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20" name="Text Box 196"/>
            <p:cNvSpPr txBox="1">
              <a:spLocks noChangeArrowheads="1"/>
            </p:cNvSpPr>
            <p:nvPr/>
          </p:nvSpPr>
          <p:spPr bwMode="auto">
            <a:xfrm>
              <a:off x="4785" y="2282"/>
              <a:ext cx="4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200"/>
                <a:t>Qk..Q0</a:t>
              </a:r>
              <a:endParaRPr lang="es-ES" altLang="es-ES" sz="1200"/>
            </a:p>
          </p:txBody>
        </p:sp>
        <p:sp>
          <p:nvSpPr>
            <p:cNvPr id="32821" name="Text Box 197"/>
            <p:cNvSpPr txBox="1">
              <a:spLocks noChangeArrowheads="1"/>
            </p:cNvSpPr>
            <p:nvPr/>
          </p:nvSpPr>
          <p:spPr bwMode="auto">
            <a:xfrm>
              <a:off x="2902" y="1494"/>
              <a:ext cx="567" cy="1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000"/>
                <a:t>Control interno</a:t>
              </a:r>
              <a:endParaRPr lang="es-ES" altLang="es-ES" sz="1000"/>
            </a:p>
          </p:txBody>
        </p:sp>
        <p:sp>
          <p:nvSpPr>
            <p:cNvPr id="32822" name="Text Box 198"/>
            <p:cNvSpPr txBox="1">
              <a:spLocks noChangeArrowheads="1"/>
            </p:cNvSpPr>
            <p:nvPr/>
          </p:nvSpPr>
          <p:spPr bwMode="auto">
            <a:xfrm>
              <a:off x="3469" y="1494"/>
              <a:ext cx="590" cy="16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000"/>
                <a:t>Control externo</a:t>
              </a:r>
              <a:endParaRPr lang="es-ES" altLang="es-ES" sz="1000"/>
            </a:p>
          </p:txBody>
        </p:sp>
        <p:sp>
          <p:nvSpPr>
            <p:cNvPr id="32823" name="Line 201"/>
            <p:cNvSpPr>
              <a:spLocks noChangeShapeType="1"/>
            </p:cNvSpPr>
            <p:nvPr/>
          </p:nvSpPr>
          <p:spPr bwMode="auto">
            <a:xfrm flipH="1" flipV="1">
              <a:off x="3855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24" name="Line 202"/>
            <p:cNvSpPr>
              <a:spLocks noChangeShapeType="1"/>
            </p:cNvSpPr>
            <p:nvPr/>
          </p:nvSpPr>
          <p:spPr bwMode="auto">
            <a:xfrm flipH="1" flipV="1">
              <a:off x="3924" y="1290"/>
              <a:ext cx="0" cy="1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25" name="Text Box 203"/>
            <p:cNvSpPr txBox="1">
              <a:spLocks noChangeArrowheads="1"/>
            </p:cNvSpPr>
            <p:nvPr/>
          </p:nvSpPr>
          <p:spPr bwMode="auto">
            <a:xfrm>
              <a:off x="3968" y="1298"/>
              <a:ext cx="8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Nuevo ciclo</a:t>
              </a:r>
              <a:endParaRPr lang="es-ES" altLang="es-ES" sz="1200"/>
            </a:p>
          </p:txBody>
        </p:sp>
        <p:sp>
          <p:nvSpPr>
            <p:cNvPr id="32826" name="Text Box 206"/>
            <p:cNvSpPr txBox="1">
              <a:spLocks noChangeArrowheads="1"/>
            </p:cNvSpPr>
            <p:nvPr/>
          </p:nvSpPr>
          <p:spPr bwMode="auto">
            <a:xfrm>
              <a:off x="3243" y="2818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Última</a:t>
              </a:r>
              <a:br>
                <a:rPr lang="es-ES_tradnl" altLang="es-ES" sz="1200"/>
              </a:br>
              <a:r>
                <a:rPr lang="es-ES_tradnl" altLang="es-ES" sz="1200"/>
                <a:t>fase</a:t>
              </a:r>
              <a:endParaRPr lang="es-ES" altLang="es-ES" sz="1200"/>
            </a:p>
          </p:txBody>
        </p:sp>
        <p:sp>
          <p:nvSpPr>
            <p:cNvPr id="32827" name="AutoShape 209"/>
            <p:cNvSpPr>
              <a:spLocks noChangeArrowheads="1"/>
            </p:cNvSpPr>
            <p:nvPr/>
          </p:nvSpPr>
          <p:spPr bwMode="auto">
            <a:xfrm rot="-5400000">
              <a:off x="3199" y="2907"/>
              <a:ext cx="90" cy="9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2828" name="Line 210"/>
            <p:cNvSpPr>
              <a:spLocks noChangeShapeType="1"/>
            </p:cNvSpPr>
            <p:nvPr/>
          </p:nvSpPr>
          <p:spPr bwMode="auto">
            <a:xfrm>
              <a:off x="2562" y="1321"/>
              <a:ext cx="0" cy="154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29" name="Line 211"/>
            <p:cNvSpPr>
              <a:spLocks noChangeShapeType="1"/>
            </p:cNvSpPr>
            <p:nvPr/>
          </p:nvSpPr>
          <p:spPr bwMode="auto">
            <a:xfrm flipV="1">
              <a:off x="2562" y="1321"/>
              <a:ext cx="25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30" name="Line 212"/>
            <p:cNvSpPr>
              <a:spLocks noChangeShapeType="1"/>
            </p:cNvSpPr>
            <p:nvPr/>
          </p:nvSpPr>
          <p:spPr bwMode="auto">
            <a:xfrm flipH="1">
              <a:off x="2812" y="1313"/>
              <a:ext cx="0" cy="18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831" name="Text Box 215"/>
            <p:cNvSpPr txBox="1">
              <a:spLocks noChangeArrowheads="1"/>
            </p:cNvSpPr>
            <p:nvPr/>
          </p:nvSpPr>
          <p:spPr bwMode="auto">
            <a:xfrm>
              <a:off x="2449" y="2864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200"/>
                <a:t>Clr</a:t>
              </a:r>
              <a:endParaRPr lang="es-ES" altLang="es-ES" sz="1200"/>
            </a:p>
          </p:txBody>
        </p:sp>
        <p:sp>
          <p:nvSpPr>
            <p:cNvPr id="32832" name="Text Box 222"/>
            <p:cNvSpPr txBox="1">
              <a:spLocks noChangeArrowheads="1"/>
            </p:cNvSpPr>
            <p:nvPr/>
          </p:nvSpPr>
          <p:spPr bwMode="auto">
            <a:xfrm>
              <a:off x="2494" y="3203"/>
              <a:ext cx="40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Reset</a:t>
              </a:r>
              <a:endParaRPr lang="es-ES" altLang="es-ES" sz="1200"/>
            </a:p>
          </p:txBody>
        </p:sp>
      </p:grpSp>
      <p:sp>
        <p:nvSpPr>
          <p:cNvPr id="102" name="2 Marcador de contenido"/>
          <p:cNvSpPr txBox="1">
            <a:spLocks/>
          </p:cNvSpPr>
          <p:nvPr/>
        </p:nvSpPr>
        <p:spPr bwMode="auto">
          <a:xfrm>
            <a:off x="4032250" y="1201279"/>
            <a:ext cx="33480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just">
              <a:buFont typeface="Arial" panose="020B0604020202020204" pitchFamily="34" charset="0"/>
              <a:buNone/>
            </a:pPr>
            <a:r>
              <a:rPr lang="es-ES_tradnl" altLang="es-ES" sz="2800" b="1" dirty="0" smtClean="0"/>
              <a:t>Estructura detallada. </a:t>
            </a:r>
            <a:endParaRPr lang="es-ES_tradnl" alt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marL="533400" indent="-533400" algn="just"/>
            <a:r>
              <a:rPr lang="es-ES_tradnl" altLang="es-ES" sz="2000" dirty="0" smtClean="0"/>
              <a:t>Cuando se enciende (Inicialización en frío) un dispositivo electrónico que tiene registro en su interior, no es posible conocer en que estado se encuentran todo ellos.</a:t>
            </a:r>
          </a:p>
          <a:p>
            <a:pPr marL="533400" indent="-533400" algn="just"/>
            <a:r>
              <a:rPr lang="es-ES_tradnl" altLang="es-ES" sz="2000" dirty="0" smtClean="0"/>
              <a:t>Si se iniciara directamente la secuencia de ejecución de instrucciones, lo normal sería encontrarnos con malfuncionamientos.</a:t>
            </a:r>
          </a:p>
          <a:p>
            <a:pPr marL="533400" indent="-533400" algn="just"/>
            <a:r>
              <a:rPr lang="es-ES_tradnl" altLang="es-ES" sz="2000" dirty="0" smtClean="0"/>
              <a:t>Por ello es necesario que el sistema sea capaz de reconocer las condiciones de encendido y ejecutar una rutina de inicialización de todos los elementos importantes.</a:t>
            </a:r>
          </a:p>
          <a:p>
            <a:pPr marL="533400" indent="-533400" algn="just"/>
            <a:r>
              <a:rPr lang="es-ES_tradnl" altLang="es-ES" sz="2000" dirty="0" smtClean="0"/>
              <a:t>Adicionalmente y en cualquier momento, podemos necesitar una </a:t>
            </a:r>
            <a:r>
              <a:rPr lang="es-ES_tradnl" altLang="es-ES" sz="2000" dirty="0" err="1" smtClean="0"/>
              <a:t>una</a:t>
            </a:r>
            <a:r>
              <a:rPr lang="es-ES_tradnl" altLang="es-ES" sz="2000" dirty="0" smtClean="0"/>
              <a:t> inicialización de todo el sistema. (Inicialización en caliente)</a:t>
            </a:r>
          </a:p>
          <a:p>
            <a:pPr marL="533400" indent="-533400" algn="just"/>
            <a:r>
              <a:rPr lang="es-ES_tradnl" altLang="es-ES" sz="2000" dirty="0" smtClean="0"/>
              <a:t>Para posibilitar la re-inicialización, los microprocesadores disponen de una entrada específica denominada </a:t>
            </a:r>
            <a:r>
              <a:rPr lang="es-ES_tradnl" altLang="es-ES" sz="2000" b="1" dirty="0" smtClean="0">
                <a:solidFill>
                  <a:schemeClr val="tx2"/>
                </a:solidFill>
              </a:rPr>
              <a:t>RESET</a:t>
            </a:r>
            <a:r>
              <a:rPr lang="es-ES_tradnl" altLang="es-ES" sz="2000" dirty="0" smtClean="0"/>
              <a:t>.</a:t>
            </a:r>
          </a:p>
          <a:p>
            <a:pPr marL="533400" indent="-533400" algn="just"/>
            <a:r>
              <a:rPr lang="es-ES_tradnl" altLang="es-ES" sz="2000" dirty="0" smtClean="0"/>
              <a:t>Cuando se activa, se ejecutan las rutinas de inicialización del sistema.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Reset o encendido del sistema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9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marL="533400" indent="-533400" algn="just"/>
            <a:r>
              <a:rPr lang="es-ES_tradnl" altLang="es-ES" sz="2000" smtClean="0"/>
              <a:t>Ejemplo de circuito: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Reset o encendido del sistema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34825" name="Text Box 41"/>
          <p:cNvSpPr txBox="1">
            <a:spLocks noChangeArrowheads="1"/>
          </p:cNvSpPr>
          <p:nvPr/>
        </p:nvSpPr>
        <p:spPr bwMode="auto">
          <a:xfrm>
            <a:off x="4824413" y="1557338"/>
            <a:ext cx="3635375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1600"/>
              <a:t>Cuando de enciende el sistema, en el nodo A aparece un valor cercano a 0V durante el tiempo suficiente para que la Unidad de control inicie la rutina de inicialización del sistema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1600"/>
              <a:t>En cualquier momento es posible accionar el pulsador P, produciendo que le nodo A se coloque a una tensión cercana a 0V el tiempo suficiente para que se ejecute la rutina de inicialización del sistema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sz="1600"/>
              <a:t>La red RC debe estar diseñada para ser inmune al ruido y mantener el tiempo necesario a 0v la señal de RESET.</a:t>
            </a:r>
            <a:endParaRPr lang="es-ES" altLang="es-ES" sz="1600"/>
          </a:p>
        </p:txBody>
      </p:sp>
      <p:grpSp>
        <p:nvGrpSpPr>
          <p:cNvPr id="34826" name="Group 47"/>
          <p:cNvGrpSpPr>
            <a:grpSpLocks/>
          </p:cNvGrpSpPr>
          <p:nvPr/>
        </p:nvGrpSpPr>
        <p:grpSpPr bwMode="auto">
          <a:xfrm>
            <a:off x="611188" y="1592263"/>
            <a:ext cx="3779837" cy="3032125"/>
            <a:chOff x="385" y="1003"/>
            <a:chExt cx="2381" cy="1910"/>
          </a:xfrm>
        </p:grpSpPr>
        <p:sp>
          <p:nvSpPr>
            <p:cNvPr id="34846" name="Line 9"/>
            <p:cNvSpPr>
              <a:spLocks noChangeShapeType="1"/>
            </p:cNvSpPr>
            <p:nvPr/>
          </p:nvSpPr>
          <p:spPr bwMode="auto">
            <a:xfrm>
              <a:off x="793" y="2659"/>
              <a:ext cx="31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7" name="Line 10"/>
            <p:cNvSpPr>
              <a:spLocks noChangeShapeType="1"/>
            </p:cNvSpPr>
            <p:nvPr/>
          </p:nvSpPr>
          <p:spPr bwMode="auto">
            <a:xfrm>
              <a:off x="861" y="2727"/>
              <a:ext cx="18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8" name="Line 11"/>
            <p:cNvSpPr>
              <a:spLocks noChangeShapeType="1"/>
            </p:cNvSpPr>
            <p:nvPr/>
          </p:nvSpPr>
          <p:spPr bwMode="auto">
            <a:xfrm>
              <a:off x="906" y="2795"/>
              <a:ext cx="9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9" name="Line 12"/>
            <p:cNvSpPr>
              <a:spLocks noChangeShapeType="1"/>
            </p:cNvSpPr>
            <p:nvPr/>
          </p:nvSpPr>
          <p:spPr bwMode="auto">
            <a:xfrm flipV="1">
              <a:off x="952" y="2387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50" name="Line 13"/>
            <p:cNvSpPr>
              <a:spLocks noChangeShapeType="1"/>
            </p:cNvSpPr>
            <p:nvPr/>
          </p:nvSpPr>
          <p:spPr bwMode="auto">
            <a:xfrm flipV="1">
              <a:off x="952" y="1843"/>
              <a:ext cx="0" cy="33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51" name="Oval 14"/>
            <p:cNvSpPr>
              <a:spLocks noChangeArrowheads="1"/>
            </p:cNvSpPr>
            <p:nvPr/>
          </p:nvSpPr>
          <p:spPr bwMode="auto">
            <a:xfrm>
              <a:off x="929" y="213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52" name="Oval 15"/>
            <p:cNvSpPr>
              <a:spLocks noChangeArrowheads="1"/>
            </p:cNvSpPr>
            <p:nvPr/>
          </p:nvSpPr>
          <p:spPr bwMode="auto">
            <a:xfrm>
              <a:off x="1360" y="182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53" name="Line 16"/>
            <p:cNvSpPr>
              <a:spLocks noChangeShapeType="1"/>
            </p:cNvSpPr>
            <p:nvPr/>
          </p:nvSpPr>
          <p:spPr bwMode="auto">
            <a:xfrm flipH="1" flipV="1">
              <a:off x="770" y="2183"/>
              <a:ext cx="182" cy="18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54" name="Line 18"/>
            <p:cNvSpPr>
              <a:spLocks noChangeShapeType="1"/>
            </p:cNvSpPr>
            <p:nvPr/>
          </p:nvSpPr>
          <p:spPr bwMode="auto">
            <a:xfrm flipV="1">
              <a:off x="589" y="2161"/>
              <a:ext cx="0" cy="24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55" name="Line 19"/>
            <p:cNvSpPr>
              <a:spLocks noChangeShapeType="1"/>
            </p:cNvSpPr>
            <p:nvPr/>
          </p:nvSpPr>
          <p:spPr bwMode="auto">
            <a:xfrm flipV="1">
              <a:off x="589" y="241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56" name="Line 20"/>
            <p:cNvSpPr>
              <a:spLocks noChangeShapeType="1"/>
            </p:cNvSpPr>
            <p:nvPr/>
          </p:nvSpPr>
          <p:spPr bwMode="auto">
            <a:xfrm flipV="1">
              <a:off x="589" y="216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57" name="Line 22"/>
            <p:cNvSpPr>
              <a:spLocks noChangeShapeType="1"/>
            </p:cNvSpPr>
            <p:nvPr/>
          </p:nvSpPr>
          <p:spPr bwMode="auto">
            <a:xfrm>
              <a:off x="952" y="1843"/>
              <a:ext cx="111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58" name="Oval 23"/>
            <p:cNvSpPr>
              <a:spLocks noChangeArrowheads="1"/>
            </p:cNvSpPr>
            <p:nvPr/>
          </p:nvSpPr>
          <p:spPr bwMode="auto">
            <a:xfrm>
              <a:off x="929" y="234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59" name="Line 24"/>
            <p:cNvSpPr>
              <a:spLocks noChangeShapeType="1"/>
            </p:cNvSpPr>
            <p:nvPr/>
          </p:nvSpPr>
          <p:spPr bwMode="auto">
            <a:xfrm flipV="1">
              <a:off x="1383" y="1185"/>
              <a:ext cx="0" cy="10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60" name="Rectangle 25"/>
            <p:cNvSpPr>
              <a:spLocks noChangeArrowheads="1"/>
            </p:cNvSpPr>
            <p:nvPr/>
          </p:nvSpPr>
          <p:spPr bwMode="auto">
            <a:xfrm>
              <a:off x="1042" y="1797"/>
              <a:ext cx="249" cy="91"/>
            </a:xfrm>
            <a:prstGeom prst="rect">
              <a:avLst/>
            </a:prstGeom>
            <a:solidFill>
              <a:srgbClr val="969696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61" name="Rectangle 26"/>
            <p:cNvSpPr>
              <a:spLocks noChangeArrowheads="1"/>
            </p:cNvSpPr>
            <p:nvPr/>
          </p:nvSpPr>
          <p:spPr bwMode="auto">
            <a:xfrm rot="5400000">
              <a:off x="1258" y="1582"/>
              <a:ext cx="249" cy="91"/>
            </a:xfrm>
            <a:prstGeom prst="rect">
              <a:avLst/>
            </a:prstGeom>
            <a:solidFill>
              <a:srgbClr val="969696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62" name="Line 27"/>
            <p:cNvSpPr>
              <a:spLocks noChangeShapeType="1"/>
            </p:cNvSpPr>
            <p:nvPr/>
          </p:nvSpPr>
          <p:spPr bwMode="auto">
            <a:xfrm>
              <a:off x="1292" y="2205"/>
              <a:ext cx="181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63" name="Line 28"/>
            <p:cNvSpPr>
              <a:spLocks noChangeShapeType="1"/>
            </p:cNvSpPr>
            <p:nvPr/>
          </p:nvSpPr>
          <p:spPr bwMode="auto">
            <a:xfrm>
              <a:off x="1292" y="2273"/>
              <a:ext cx="181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64" name="Line 29"/>
            <p:cNvSpPr>
              <a:spLocks noChangeShapeType="1"/>
            </p:cNvSpPr>
            <p:nvPr/>
          </p:nvSpPr>
          <p:spPr bwMode="auto">
            <a:xfrm>
              <a:off x="1383" y="2296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65" name="Line 30"/>
            <p:cNvSpPr>
              <a:spLocks noChangeShapeType="1"/>
            </p:cNvSpPr>
            <p:nvPr/>
          </p:nvSpPr>
          <p:spPr bwMode="auto">
            <a:xfrm>
              <a:off x="952" y="2568"/>
              <a:ext cx="113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66" name="Oval 31"/>
            <p:cNvSpPr>
              <a:spLocks noChangeArrowheads="1"/>
            </p:cNvSpPr>
            <p:nvPr/>
          </p:nvSpPr>
          <p:spPr bwMode="auto">
            <a:xfrm>
              <a:off x="1360" y="254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67" name="Oval 32"/>
            <p:cNvSpPr>
              <a:spLocks noChangeArrowheads="1"/>
            </p:cNvSpPr>
            <p:nvPr/>
          </p:nvSpPr>
          <p:spPr bwMode="auto">
            <a:xfrm>
              <a:off x="929" y="254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68" name="AutoShape 33"/>
            <p:cNvSpPr>
              <a:spLocks noChangeArrowheads="1"/>
            </p:cNvSpPr>
            <p:nvPr/>
          </p:nvSpPr>
          <p:spPr bwMode="auto">
            <a:xfrm rot="5400000">
              <a:off x="1531" y="1763"/>
              <a:ext cx="136" cy="159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476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69" name="Line 34"/>
            <p:cNvSpPr>
              <a:spLocks noChangeShapeType="1"/>
            </p:cNvSpPr>
            <p:nvPr/>
          </p:nvSpPr>
          <p:spPr bwMode="auto">
            <a:xfrm rot="5400000">
              <a:off x="1655" y="1843"/>
              <a:ext cx="136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70" name="Text Box 35"/>
            <p:cNvSpPr txBox="1">
              <a:spLocks noChangeArrowheads="1"/>
            </p:cNvSpPr>
            <p:nvPr/>
          </p:nvSpPr>
          <p:spPr bwMode="auto">
            <a:xfrm>
              <a:off x="2086" y="1729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/>
                <a:t>RESET</a:t>
              </a:r>
              <a:endParaRPr lang="es-ES" altLang="es-ES"/>
            </a:p>
          </p:txBody>
        </p:sp>
        <p:sp>
          <p:nvSpPr>
            <p:cNvPr id="34871" name="Text Box 36"/>
            <p:cNvSpPr txBox="1">
              <a:spLocks noChangeArrowheads="1"/>
            </p:cNvSpPr>
            <p:nvPr/>
          </p:nvSpPr>
          <p:spPr bwMode="auto">
            <a:xfrm>
              <a:off x="1155" y="100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/>
                <a:t>+5V</a:t>
              </a:r>
              <a:endParaRPr lang="es-ES" altLang="es-ES"/>
            </a:p>
          </p:txBody>
        </p:sp>
        <p:sp>
          <p:nvSpPr>
            <p:cNvPr id="34872" name="Text Box 37"/>
            <p:cNvSpPr txBox="1">
              <a:spLocks noChangeArrowheads="1"/>
            </p:cNvSpPr>
            <p:nvPr/>
          </p:nvSpPr>
          <p:spPr bwMode="auto">
            <a:xfrm>
              <a:off x="1020" y="268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/>
                <a:t>GND</a:t>
              </a:r>
              <a:endParaRPr lang="es-ES" altLang="es-ES"/>
            </a:p>
          </p:txBody>
        </p:sp>
        <p:sp>
          <p:nvSpPr>
            <p:cNvPr id="34873" name="AutoShape 40"/>
            <p:cNvSpPr>
              <a:spLocks noChangeArrowheads="1"/>
            </p:cNvSpPr>
            <p:nvPr/>
          </p:nvSpPr>
          <p:spPr bwMode="auto">
            <a:xfrm>
              <a:off x="589" y="2251"/>
              <a:ext cx="272" cy="91"/>
            </a:xfrm>
            <a:prstGeom prst="rightArrow">
              <a:avLst>
                <a:gd name="adj1" fmla="val 50000"/>
                <a:gd name="adj2" fmla="val 74725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34874" name="Line 42"/>
            <p:cNvSpPr>
              <a:spLocks noChangeShapeType="1"/>
            </p:cNvSpPr>
            <p:nvPr/>
          </p:nvSpPr>
          <p:spPr bwMode="auto">
            <a:xfrm>
              <a:off x="2131" y="1752"/>
              <a:ext cx="4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75" name="Text Box 43"/>
            <p:cNvSpPr txBox="1">
              <a:spLocks noChangeArrowheads="1"/>
            </p:cNvSpPr>
            <p:nvPr/>
          </p:nvSpPr>
          <p:spPr bwMode="auto">
            <a:xfrm>
              <a:off x="385" y="215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/>
                <a:t>P</a:t>
              </a:r>
              <a:endParaRPr lang="es-ES" altLang="es-ES"/>
            </a:p>
          </p:txBody>
        </p:sp>
        <p:sp>
          <p:nvSpPr>
            <p:cNvPr id="34876" name="Text Box 44"/>
            <p:cNvSpPr txBox="1">
              <a:spLocks noChangeArrowheads="1"/>
            </p:cNvSpPr>
            <p:nvPr/>
          </p:nvSpPr>
          <p:spPr bwMode="auto">
            <a:xfrm>
              <a:off x="1352" y="18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/>
                <a:t>A</a:t>
              </a:r>
              <a:endParaRPr lang="es-ES" altLang="es-ES"/>
            </a:p>
          </p:txBody>
        </p:sp>
      </p:grpSp>
      <p:sp>
        <p:nvSpPr>
          <p:cNvPr id="34827" name="Text Box 62"/>
          <p:cNvSpPr txBox="1">
            <a:spLocks noChangeArrowheads="1"/>
          </p:cNvSpPr>
          <p:nvPr/>
        </p:nvSpPr>
        <p:spPr bwMode="auto">
          <a:xfrm>
            <a:off x="900113" y="5876925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ES"/>
              <a:t>T</a:t>
            </a:r>
            <a:r>
              <a:rPr lang="es-ES_tradnl" altLang="es-ES" baseline="-25000"/>
              <a:t>e</a:t>
            </a:r>
            <a:endParaRPr lang="es-ES" altLang="es-ES" baseline="-25000"/>
          </a:p>
        </p:txBody>
      </p:sp>
      <p:sp>
        <p:nvSpPr>
          <p:cNvPr id="34828" name="Text Box 67"/>
          <p:cNvSpPr txBox="1">
            <a:spLocks noChangeArrowheads="1"/>
          </p:cNvSpPr>
          <p:nvPr/>
        </p:nvSpPr>
        <p:spPr bwMode="auto">
          <a:xfrm>
            <a:off x="2792413" y="587692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ES"/>
              <a:t>T</a:t>
            </a:r>
            <a:r>
              <a:rPr lang="es-ES_tradnl" altLang="es-ES" baseline="-25000"/>
              <a:t>r</a:t>
            </a:r>
            <a:endParaRPr lang="es-ES" altLang="es-ES" baseline="-25000"/>
          </a:p>
        </p:txBody>
      </p:sp>
      <p:grpSp>
        <p:nvGrpSpPr>
          <p:cNvPr id="34829" name="Group 73"/>
          <p:cNvGrpSpPr>
            <a:grpSpLocks/>
          </p:cNvGrpSpPr>
          <p:nvPr/>
        </p:nvGrpSpPr>
        <p:grpSpPr bwMode="auto">
          <a:xfrm>
            <a:off x="503238" y="4437063"/>
            <a:ext cx="3867150" cy="1547812"/>
            <a:chOff x="317" y="2795"/>
            <a:chExt cx="2436" cy="975"/>
          </a:xfrm>
        </p:grpSpPr>
        <p:sp>
          <p:nvSpPr>
            <p:cNvPr id="34830" name="Line 45"/>
            <p:cNvSpPr>
              <a:spLocks noChangeShapeType="1"/>
            </p:cNvSpPr>
            <p:nvPr/>
          </p:nvSpPr>
          <p:spPr bwMode="auto">
            <a:xfrm flipV="1">
              <a:off x="612" y="2795"/>
              <a:ext cx="0" cy="90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31" name="Line 46"/>
            <p:cNvSpPr>
              <a:spLocks noChangeShapeType="1"/>
            </p:cNvSpPr>
            <p:nvPr/>
          </p:nvSpPr>
          <p:spPr bwMode="auto">
            <a:xfrm>
              <a:off x="612" y="3703"/>
              <a:ext cx="2132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32" name="Line 52"/>
            <p:cNvSpPr>
              <a:spLocks noChangeShapeType="1"/>
            </p:cNvSpPr>
            <p:nvPr/>
          </p:nvSpPr>
          <p:spPr bwMode="auto">
            <a:xfrm>
              <a:off x="1247" y="3044"/>
              <a:ext cx="340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33" name="Line 53"/>
            <p:cNvSpPr>
              <a:spLocks noChangeShapeType="1"/>
            </p:cNvSpPr>
            <p:nvPr/>
          </p:nvSpPr>
          <p:spPr bwMode="auto">
            <a:xfrm>
              <a:off x="612" y="3475"/>
              <a:ext cx="197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34" name="Line 55"/>
            <p:cNvSpPr>
              <a:spLocks noChangeShapeType="1"/>
            </p:cNvSpPr>
            <p:nvPr/>
          </p:nvSpPr>
          <p:spPr bwMode="auto">
            <a:xfrm>
              <a:off x="1746" y="299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35" name="Line 57"/>
            <p:cNvSpPr>
              <a:spLocks noChangeShapeType="1"/>
            </p:cNvSpPr>
            <p:nvPr/>
          </p:nvSpPr>
          <p:spPr bwMode="auto">
            <a:xfrm>
              <a:off x="612" y="2999"/>
              <a:ext cx="197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36" name="Text Box 58"/>
            <p:cNvSpPr txBox="1">
              <a:spLocks noChangeArrowheads="1"/>
            </p:cNvSpPr>
            <p:nvPr/>
          </p:nvSpPr>
          <p:spPr bwMode="auto">
            <a:xfrm>
              <a:off x="317" y="335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/>
                <a:t>0v</a:t>
              </a:r>
              <a:endParaRPr lang="es-ES" altLang="es-ES" baseline="-25000"/>
            </a:p>
          </p:txBody>
        </p:sp>
        <p:sp>
          <p:nvSpPr>
            <p:cNvPr id="34837" name="Text Box 59"/>
            <p:cNvSpPr txBox="1">
              <a:spLocks noChangeArrowheads="1"/>
            </p:cNvSpPr>
            <p:nvPr/>
          </p:nvSpPr>
          <p:spPr bwMode="auto">
            <a:xfrm>
              <a:off x="317" y="288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/>
                <a:t>5v</a:t>
              </a:r>
              <a:endParaRPr lang="es-ES" altLang="es-ES" baseline="-25000"/>
            </a:p>
          </p:txBody>
        </p:sp>
        <p:sp>
          <p:nvSpPr>
            <p:cNvPr id="34838" name="Arc 60"/>
            <p:cNvSpPr>
              <a:spLocks/>
            </p:cNvSpPr>
            <p:nvPr/>
          </p:nvSpPr>
          <p:spPr bwMode="auto">
            <a:xfrm rot="5400000" flipH="1" flipV="1">
              <a:off x="816" y="3068"/>
              <a:ext cx="454" cy="408"/>
            </a:xfrm>
            <a:custGeom>
              <a:avLst/>
              <a:gdLst>
                <a:gd name="T0" fmla="*/ 0 w 21600"/>
                <a:gd name="T1" fmla="*/ 0 h 21600"/>
                <a:gd name="T2" fmla="*/ 454 w 21600"/>
                <a:gd name="T3" fmla="*/ 408 h 21600"/>
                <a:gd name="T4" fmla="*/ 0 w 21600"/>
                <a:gd name="T5" fmla="*/ 40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39" name="Line 61"/>
            <p:cNvSpPr>
              <a:spLocks noChangeShapeType="1"/>
            </p:cNvSpPr>
            <p:nvPr/>
          </p:nvSpPr>
          <p:spPr bwMode="auto">
            <a:xfrm>
              <a:off x="862" y="2976"/>
              <a:ext cx="0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0" name="Freeform 63"/>
            <p:cNvSpPr>
              <a:spLocks/>
            </p:cNvSpPr>
            <p:nvPr/>
          </p:nvSpPr>
          <p:spPr bwMode="auto">
            <a:xfrm>
              <a:off x="612" y="3430"/>
              <a:ext cx="222" cy="68"/>
            </a:xfrm>
            <a:custGeom>
              <a:avLst/>
              <a:gdLst>
                <a:gd name="T0" fmla="*/ 0 w 222"/>
                <a:gd name="T1" fmla="*/ 39 h 126"/>
                <a:gd name="T2" fmla="*/ 6 w 222"/>
                <a:gd name="T3" fmla="*/ 29 h 126"/>
                <a:gd name="T4" fmla="*/ 18 w 222"/>
                <a:gd name="T5" fmla="*/ 39 h 126"/>
                <a:gd name="T6" fmla="*/ 30 w 222"/>
                <a:gd name="T7" fmla="*/ 58 h 126"/>
                <a:gd name="T8" fmla="*/ 66 w 222"/>
                <a:gd name="T9" fmla="*/ 0 h 126"/>
                <a:gd name="T10" fmla="*/ 114 w 222"/>
                <a:gd name="T11" fmla="*/ 68 h 126"/>
                <a:gd name="T12" fmla="*/ 120 w 222"/>
                <a:gd name="T13" fmla="*/ 42 h 126"/>
                <a:gd name="T14" fmla="*/ 126 w 222"/>
                <a:gd name="T15" fmla="*/ 13 h 126"/>
                <a:gd name="T16" fmla="*/ 132 w 222"/>
                <a:gd name="T17" fmla="*/ 49 h 126"/>
                <a:gd name="T18" fmla="*/ 144 w 222"/>
                <a:gd name="T19" fmla="*/ 68 h 126"/>
                <a:gd name="T20" fmla="*/ 180 w 222"/>
                <a:gd name="T21" fmla="*/ 42 h 126"/>
                <a:gd name="T22" fmla="*/ 186 w 222"/>
                <a:gd name="T23" fmla="*/ 16 h 126"/>
                <a:gd name="T24" fmla="*/ 192 w 222"/>
                <a:gd name="T25" fmla="*/ 29 h 126"/>
                <a:gd name="T26" fmla="*/ 210 w 222"/>
                <a:gd name="T27" fmla="*/ 49 h 126"/>
                <a:gd name="T28" fmla="*/ 222 w 222"/>
                <a:gd name="T29" fmla="*/ 42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" h="126">
                  <a:moveTo>
                    <a:pt x="0" y="72"/>
                  </a:moveTo>
                  <a:cubicBezTo>
                    <a:pt x="2" y="66"/>
                    <a:pt x="0" y="54"/>
                    <a:pt x="6" y="54"/>
                  </a:cubicBezTo>
                  <a:cubicBezTo>
                    <a:pt x="13" y="54"/>
                    <a:pt x="15" y="65"/>
                    <a:pt x="18" y="72"/>
                  </a:cubicBezTo>
                  <a:cubicBezTo>
                    <a:pt x="23" y="84"/>
                    <a:pt x="30" y="108"/>
                    <a:pt x="30" y="108"/>
                  </a:cubicBezTo>
                  <a:cubicBezTo>
                    <a:pt x="52" y="75"/>
                    <a:pt x="60" y="38"/>
                    <a:pt x="66" y="0"/>
                  </a:cubicBezTo>
                  <a:cubicBezTo>
                    <a:pt x="71" y="37"/>
                    <a:pt x="73" y="112"/>
                    <a:pt x="114" y="126"/>
                  </a:cubicBezTo>
                  <a:cubicBezTo>
                    <a:pt x="116" y="110"/>
                    <a:pt x="118" y="94"/>
                    <a:pt x="120" y="78"/>
                  </a:cubicBezTo>
                  <a:cubicBezTo>
                    <a:pt x="122" y="60"/>
                    <a:pt x="113" y="11"/>
                    <a:pt x="126" y="24"/>
                  </a:cubicBezTo>
                  <a:cubicBezTo>
                    <a:pt x="142" y="40"/>
                    <a:pt x="128" y="68"/>
                    <a:pt x="132" y="90"/>
                  </a:cubicBezTo>
                  <a:cubicBezTo>
                    <a:pt x="134" y="102"/>
                    <a:pt x="144" y="126"/>
                    <a:pt x="144" y="126"/>
                  </a:cubicBezTo>
                  <a:cubicBezTo>
                    <a:pt x="165" y="112"/>
                    <a:pt x="172" y="102"/>
                    <a:pt x="180" y="78"/>
                  </a:cubicBezTo>
                  <a:cubicBezTo>
                    <a:pt x="182" y="62"/>
                    <a:pt x="179" y="44"/>
                    <a:pt x="186" y="30"/>
                  </a:cubicBezTo>
                  <a:cubicBezTo>
                    <a:pt x="190" y="23"/>
                    <a:pt x="190" y="46"/>
                    <a:pt x="192" y="54"/>
                  </a:cubicBezTo>
                  <a:cubicBezTo>
                    <a:pt x="194" y="60"/>
                    <a:pt x="202" y="88"/>
                    <a:pt x="210" y="90"/>
                  </a:cubicBezTo>
                  <a:cubicBezTo>
                    <a:pt x="215" y="91"/>
                    <a:pt x="218" y="82"/>
                    <a:pt x="222" y="78"/>
                  </a:cubicBezTo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1" name="Arc 64"/>
            <p:cNvSpPr>
              <a:spLocks/>
            </p:cNvSpPr>
            <p:nvPr/>
          </p:nvSpPr>
          <p:spPr bwMode="auto">
            <a:xfrm rot="16200000" flipH="1">
              <a:off x="1496" y="3135"/>
              <a:ext cx="386" cy="204"/>
            </a:xfrm>
            <a:custGeom>
              <a:avLst/>
              <a:gdLst>
                <a:gd name="T0" fmla="*/ 0 w 21600"/>
                <a:gd name="T1" fmla="*/ 0 h 21600"/>
                <a:gd name="T2" fmla="*/ 386 w 21600"/>
                <a:gd name="T3" fmla="*/ 204 h 21600"/>
                <a:gd name="T4" fmla="*/ 0 w 21600"/>
                <a:gd name="T5" fmla="*/ 20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42" name="Line 65"/>
            <p:cNvSpPr>
              <a:spLocks noChangeShapeType="1"/>
            </p:cNvSpPr>
            <p:nvPr/>
          </p:nvSpPr>
          <p:spPr bwMode="auto">
            <a:xfrm>
              <a:off x="2413" y="3044"/>
              <a:ext cx="340" cy="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3" name="Arc 66"/>
            <p:cNvSpPr>
              <a:spLocks/>
            </p:cNvSpPr>
            <p:nvPr/>
          </p:nvSpPr>
          <p:spPr bwMode="auto">
            <a:xfrm rot="5400000" flipH="1" flipV="1">
              <a:off x="2029" y="3033"/>
              <a:ext cx="386" cy="408"/>
            </a:xfrm>
            <a:custGeom>
              <a:avLst/>
              <a:gdLst>
                <a:gd name="T0" fmla="*/ 0 w 21600"/>
                <a:gd name="T1" fmla="*/ 0 h 21600"/>
                <a:gd name="T2" fmla="*/ 386 w 21600"/>
                <a:gd name="T3" fmla="*/ 408 h 21600"/>
                <a:gd name="T4" fmla="*/ 0 w 21600"/>
                <a:gd name="T5" fmla="*/ 40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44" name="Line 68"/>
            <p:cNvSpPr>
              <a:spLocks noChangeShapeType="1"/>
            </p:cNvSpPr>
            <p:nvPr/>
          </p:nvSpPr>
          <p:spPr bwMode="auto">
            <a:xfrm>
              <a:off x="2018" y="299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5" name="Freeform 71"/>
            <p:cNvSpPr>
              <a:spLocks/>
            </p:cNvSpPr>
            <p:nvPr/>
          </p:nvSpPr>
          <p:spPr bwMode="auto">
            <a:xfrm>
              <a:off x="1796" y="3384"/>
              <a:ext cx="222" cy="68"/>
            </a:xfrm>
            <a:custGeom>
              <a:avLst/>
              <a:gdLst>
                <a:gd name="T0" fmla="*/ 0 w 222"/>
                <a:gd name="T1" fmla="*/ 39 h 126"/>
                <a:gd name="T2" fmla="*/ 6 w 222"/>
                <a:gd name="T3" fmla="*/ 29 h 126"/>
                <a:gd name="T4" fmla="*/ 18 w 222"/>
                <a:gd name="T5" fmla="*/ 39 h 126"/>
                <a:gd name="T6" fmla="*/ 30 w 222"/>
                <a:gd name="T7" fmla="*/ 58 h 126"/>
                <a:gd name="T8" fmla="*/ 66 w 222"/>
                <a:gd name="T9" fmla="*/ 0 h 126"/>
                <a:gd name="T10" fmla="*/ 114 w 222"/>
                <a:gd name="T11" fmla="*/ 68 h 126"/>
                <a:gd name="T12" fmla="*/ 120 w 222"/>
                <a:gd name="T13" fmla="*/ 42 h 126"/>
                <a:gd name="T14" fmla="*/ 126 w 222"/>
                <a:gd name="T15" fmla="*/ 13 h 126"/>
                <a:gd name="T16" fmla="*/ 132 w 222"/>
                <a:gd name="T17" fmla="*/ 49 h 126"/>
                <a:gd name="T18" fmla="*/ 144 w 222"/>
                <a:gd name="T19" fmla="*/ 68 h 126"/>
                <a:gd name="T20" fmla="*/ 180 w 222"/>
                <a:gd name="T21" fmla="*/ 42 h 126"/>
                <a:gd name="T22" fmla="*/ 186 w 222"/>
                <a:gd name="T23" fmla="*/ 16 h 126"/>
                <a:gd name="T24" fmla="*/ 192 w 222"/>
                <a:gd name="T25" fmla="*/ 29 h 126"/>
                <a:gd name="T26" fmla="*/ 210 w 222"/>
                <a:gd name="T27" fmla="*/ 49 h 126"/>
                <a:gd name="T28" fmla="*/ 222 w 222"/>
                <a:gd name="T29" fmla="*/ 42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" h="126">
                  <a:moveTo>
                    <a:pt x="0" y="72"/>
                  </a:moveTo>
                  <a:cubicBezTo>
                    <a:pt x="2" y="66"/>
                    <a:pt x="0" y="54"/>
                    <a:pt x="6" y="54"/>
                  </a:cubicBezTo>
                  <a:cubicBezTo>
                    <a:pt x="13" y="54"/>
                    <a:pt x="15" y="65"/>
                    <a:pt x="18" y="72"/>
                  </a:cubicBezTo>
                  <a:cubicBezTo>
                    <a:pt x="23" y="84"/>
                    <a:pt x="30" y="108"/>
                    <a:pt x="30" y="108"/>
                  </a:cubicBezTo>
                  <a:cubicBezTo>
                    <a:pt x="52" y="75"/>
                    <a:pt x="60" y="38"/>
                    <a:pt x="66" y="0"/>
                  </a:cubicBezTo>
                  <a:cubicBezTo>
                    <a:pt x="71" y="37"/>
                    <a:pt x="73" y="112"/>
                    <a:pt x="114" y="126"/>
                  </a:cubicBezTo>
                  <a:cubicBezTo>
                    <a:pt x="116" y="110"/>
                    <a:pt x="118" y="94"/>
                    <a:pt x="120" y="78"/>
                  </a:cubicBezTo>
                  <a:cubicBezTo>
                    <a:pt x="122" y="60"/>
                    <a:pt x="113" y="11"/>
                    <a:pt x="126" y="24"/>
                  </a:cubicBezTo>
                  <a:cubicBezTo>
                    <a:pt x="142" y="40"/>
                    <a:pt x="128" y="68"/>
                    <a:pt x="132" y="90"/>
                  </a:cubicBezTo>
                  <a:cubicBezTo>
                    <a:pt x="134" y="102"/>
                    <a:pt x="144" y="126"/>
                    <a:pt x="144" y="126"/>
                  </a:cubicBezTo>
                  <a:cubicBezTo>
                    <a:pt x="165" y="112"/>
                    <a:pt x="172" y="102"/>
                    <a:pt x="180" y="78"/>
                  </a:cubicBezTo>
                  <a:cubicBezTo>
                    <a:pt x="182" y="62"/>
                    <a:pt x="179" y="44"/>
                    <a:pt x="186" y="30"/>
                  </a:cubicBezTo>
                  <a:cubicBezTo>
                    <a:pt x="190" y="23"/>
                    <a:pt x="190" y="46"/>
                    <a:pt x="192" y="54"/>
                  </a:cubicBezTo>
                  <a:cubicBezTo>
                    <a:pt x="194" y="60"/>
                    <a:pt x="202" y="88"/>
                    <a:pt x="210" y="90"/>
                  </a:cubicBezTo>
                  <a:cubicBezTo>
                    <a:pt x="215" y="91"/>
                    <a:pt x="218" y="82"/>
                    <a:pt x="222" y="78"/>
                  </a:cubicBezTo>
                </a:path>
              </a:pathLst>
            </a:cu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7956550" cy="576263"/>
          </a:xfrm>
        </p:spPr>
        <p:txBody>
          <a:bodyPr/>
          <a:lstStyle/>
          <a:p>
            <a:pPr marL="533400" indent="-533400" algn="just">
              <a:buFont typeface="Arial" panose="020B0604020202020204" pitchFamily="34" charset="0"/>
              <a:buNone/>
            </a:pPr>
            <a:r>
              <a:rPr lang="es-ES_tradnl" altLang="es-ES" sz="2400" b="1" smtClean="0"/>
              <a:t>Proceso de inicialización del computador</a:t>
            </a:r>
            <a:endParaRPr lang="es-ES" altLang="es-ES" sz="2400" b="1" smtClean="0"/>
          </a:p>
          <a:p>
            <a:pPr marL="533400" indent="-533400" algn="just"/>
            <a:endParaRPr lang="es-ES" altLang="es-ES" sz="2400" b="1" smtClean="0"/>
          </a:p>
          <a:p>
            <a:pPr marL="533400" indent="-533400" algn="just"/>
            <a:r>
              <a:rPr lang="es-ES" altLang="es-ES" sz="2000" smtClean="0"/>
              <a:t>El Reset carga valores predefinidos en registros</a:t>
            </a:r>
          </a:p>
          <a:p>
            <a:pPr marL="533400" indent="-533400" algn="just"/>
            <a:r>
              <a:rPr lang="es-ES" altLang="es-ES" sz="2000" smtClean="0"/>
              <a:t>PC ← dirección de arranque del programa iniciador (memoria ROM)</a:t>
            </a:r>
          </a:p>
          <a:p>
            <a:pPr marL="533400" indent="-533400" algn="just"/>
            <a:r>
              <a:rPr lang="es-ES" altLang="es-ES" sz="2000" smtClean="0"/>
              <a:t>Se ejecuta el programa iniciador</a:t>
            </a:r>
          </a:p>
          <a:p>
            <a:pPr marL="533400" indent="-533400" algn="just"/>
            <a:r>
              <a:rPr lang="es-ES" altLang="es-ES" sz="2000" smtClean="0"/>
              <a:t>Test del sistema</a:t>
            </a:r>
          </a:p>
          <a:p>
            <a:pPr marL="533400" indent="-533400" algn="just"/>
            <a:r>
              <a:rPr lang="es-ES" altLang="es-ES" sz="2000" smtClean="0"/>
              <a:t>Carga en memoria el programa cargador del sistema operativo</a:t>
            </a:r>
          </a:p>
          <a:p>
            <a:pPr marL="533400" indent="-533400" algn="just"/>
            <a:r>
              <a:rPr lang="es-ES" altLang="es-ES" sz="2000" smtClean="0"/>
              <a:t>PC ← dirección del programa cargador del sistema operativo</a:t>
            </a:r>
          </a:p>
          <a:p>
            <a:pPr marL="533400" indent="-533400" algn="just"/>
            <a:r>
              <a:rPr lang="es-ES" altLang="es-ES" sz="2000" smtClean="0"/>
              <a:t>Se ejecuta el programa cargador del SO que carga el resto del sistema operativo</a:t>
            </a:r>
          </a:p>
          <a:p>
            <a:pPr marL="533400" indent="-533400" algn="just"/>
            <a:r>
              <a:rPr lang="es-ES" altLang="es-ES" sz="2000" smtClean="0"/>
              <a:t>Se pasa a ejecutar el sistema operativo</a:t>
            </a:r>
            <a:endParaRPr lang="es-ES_tradnl" altLang="es-ES" sz="20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Reset o encendido del sistema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7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237288"/>
            <a:ext cx="341947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57200" y="1196975"/>
            <a:ext cx="814705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s-ES_tradnl" altLang="es-ES" sz="2800" smtClean="0"/>
              <a:t>Características de la CPU:</a:t>
            </a:r>
          </a:p>
          <a:p>
            <a:pPr>
              <a:buFont typeface="Arial" panose="020B0604020202020204" pitchFamily="34" charset="0"/>
              <a:buNone/>
            </a:pPr>
            <a:endParaRPr lang="es-ES_tradnl" altLang="es-ES" sz="2800" smtClean="0"/>
          </a:p>
          <a:p>
            <a:pPr lvl="1"/>
            <a:r>
              <a:rPr lang="es-ES_tradnl" altLang="es-ES" sz="2400" smtClean="0"/>
              <a:t>Computador de 32 bits</a:t>
            </a:r>
          </a:p>
          <a:p>
            <a:pPr lvl="1"/>
            <a:r>
              <a:rPr lang="es-ES_tradnl" altLang="es-ES" sz="2400" smtClean="0"/>
              <a:t>La memoria se accede por bytes</a:t>
            </a:r>
          </a:p>
          <a:p>
            <a:pPr lvl="1"/>
            <a:r>
              <a:rPr lang="es-ES_tradnl" altLang="es-ES" sz="2400" smtClean="0"/>
              <a:t>Un ciclo de lectura y escritura</a:t>
            </a:r>
          </a:p>
          <a:p>
            <a:pPr lvl="1"/>
            <a:r>
              <a:rPr lang="es-ES_tradnl" altLang="es-ES" sz="2400" smtClean="0"/>
              <a:t>Banco de 32 registros R0..R31</a:t>
            </a:r>
          </a:p>
          <a:p>
            <a:pPr lvl="1"/>
            <a:r>
              <a:rPr lang="es-ES_tradnl" altLang="es-ES" sz="2400" smtClean="0"/>
              <a:t>Asumir como en el MIPS R0 = 0 y SP = R29</a:t>
            </a:r>
          </a:p>
          <a:p>
            <a:pPr lvl="1"/>
            <a:r>
              <a:rPr lang="es-ES_tradnl" altLang="es-ES" sz="2400" smtClean="0"/>
              <a:t>Registros temporales RT1, RT2, RT3</a:t>
            </a:r>
          </a:p>
          <a:p>
            <a:pPr lvl="1"/>
            <a:r>
              <a:rPr lang="es-ES_tradnl" altLang="es-ES" sz="2400" smtClean="0"/>
              <a:t>Registros de control y estado: MAR, MBR, PC, RE, RI</a:t>
            </a:r>
            <a:endParaRPr lang="es-ES" altLang="es-ES" sz="24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Estructura de una CPU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60463"/>
            <a:ext cx="8147050" cy="143351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s-ES_tradnl" sz="2400" b="1" dirty="0" smtClean="0"/>
              <a:t>Acceso a buses externos</a:t>
            </a:r>
            <a:r>
              <a:rPr lang="es-ES_tradnl" sz="2400" dirty="0" smtClean="0"/>
              <a:t>: los registros MAR, MBR permiten a la CPU comunicarse con la memoria y los dispositivos externos</a:t>
            </a:r>
          </a:p>
          <a:p>
            <a:pPr algn="r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s-ES_tradnl" sz="2400" b="1" dirty="0" smtClean="0">
                <a:solidFill>
                  <a:schemeClr val="accent2">
                    <a:lumMod val="50000"/>
                  </a:schemeClr>
                </a:solidFill>
              </a:rPr>
              <a:t>MAR</a:t>
            </a:r>
            <a:r>
              <a:rPr lang="es-ES_tradnl" sz="2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s-ES_tradnl" sz="2400" dirty="0" err="1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r>
              <a:rPr lang="es-ES_tradnl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_tradnl" sz="2400" b="1" dirty="0" err="1" smtClean="0">
                <a:solidFill>
                  <a:schemeClr val="accent2">
                    <a:lumMod val="50000"/>
                  </a:schemeClr>
                </a:solidFill>
              </a:rPr>
              <a:t>Address</a:t>
            </a:r>
            <a:r>
              <a:rPr lang="es-ES_tradnl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_tradnl" sz="2400" dirty="0" err="1" smtClean="0">
                <a:solidFill>
                  <a:schemeClr val="accent2">
                    <a:lumMod val="50000"/>
                  </a:schemeClr>
                </a:solidFill>
              </a:rPr>
              <a:t>Register</a:t>
            </a:r>
            <a:endParaRPr lang="es-ES_tradnl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</a:rPr>
              <a:t>MBR</a:t>
            </a:r>
            <a:r>
              <a:rPr lang="es-ES_tradnl" sz="2400" dirty="0" smtClean="0">
                <a:solidFill>
                  <a:schemeClr val="accent1">
                    <a:lumMod val="50000"/>
                  </a:schemeClr>
                </a:solidFill>
              </a:rPr>
              <a:t> =  </a:t>
            </a:r>
            <a:r>
              <a:rPr lang="es-ES_tradnl" sz="2400" dirty="0" err="1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  <a:r>
              <a:rPr lang="es-ES_tradnl" sz="24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</a:rPr>
              <a:t>Buffer </a:t>
            </a:r>
            <a:r>
              <a:rPr lang="es-ES_tradnl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_tradnl" sz="2400" dirty="0" err="1" smtClean="0">
                <a:solidFill>
                  <a:schemeClr val="accent1">
                    <a:lumMod val="50000"/>
                  </a:schemeClr>
                </a:solidFill>
              </a:rPr>
              <a:t>Register</a:t>
            </a:r>
            <a:r>
              <a:rPr lang="es-ES_tradnl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E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Estructura de una CPU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7177" name="Text Box 52"/>
          <p:cNvSpPr txBox="1">
            <a:spLocks noChangeArrowheads="1"/>
          </p:cNvSpPr>
          <p:nvPr/>
        </p:nvSpPr>
        <p:spPr bwMode="auto">
          <a:xfrm>
            <a:off x="3889375" y="2906713"/>
            <a:ext cx="4643438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C1</a:t>
            </a:r>
            <a:r>
              <a:rPr lang="es-ES_tradnl" altLang="es-ES"/>
              <a:t>: Carga de MAR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C2</a:t>
            </a:r>
            <a:r>
              <a:rPr lang="es-ES_tradnl" altLang="es-ES"/>
              <a:t>: Carga de MBR desde el bus de datos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C3</a:t>
            </a:r>
            <a:r>
              <a:rPr lang="es-ES_tradnl" altLang="es-ES"/>
              <a:t>: Carga de MBR desde el bus interno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T3</a:t>
            </a:r>
            <a:r>
              <a:rPr lang="es-ES_tradnl" altLang="es-ES"/>
              <a:t>: Salida MBR al bus interno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Td</a:t>
            </a:r>
            <a:r>
              <a:rPr lang="es-ES_tradnl" altLang="es-ES"/>
              <a:t>: Salida de MAR al bus de direcciones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Ta</a:t>
            </a:r>
            <a:r>
              <a:rPr lang="es-ES_tradnl" altLang="es-ES"/>
              <a:t>: Salida de MBR al bus de datos</a:t>
            </a:r>
            <a:endParaRPr lang="es-ES" altLang="es-ES"/>
          </a:p>
        </p:txBody>
      </p:sp>
      <p:grpSp>
        <p:nvGrpSpPr>
          <p:cNvPr id="7178" name="Group 86"/>
          <p:cNvGrpSpPr>
            <a:grpSpLocks/>
          </p:cNvGrpSpPr>
          <p:nvPr/>
        </p:nvGrpSpPr>
        <p:grpSpPr bwMode="auto">
          <a:xfrm>
            <a:off x="395288" y="2744788"/>
            <a:ext cx="3490912" cy="2808287"/>
            <a:chOff x="385" y="1706"/>
            <a:chExt cx="2199" cy="1769"/>
          </a:xfrm>
        </p:grpSpPr>
        <p:sp>
          <p:nvSpPr>
            <p:cNvPr id="7179" name="Line 82"/>
            <p:cNvSpPr>
              <a:spLocks noChangeShapeType="1"/>
            </p:cNvSpPr>
            <p:nvPr/>
          </p:nvSpPr>
          <p:spPr bwMode="auto">
            <a:xfrm flipH="1">
              <a:off x="521" y="3022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7180" name="Group 84"/>
            <p:cNvGrpSpPr>
              <a:grpSpLocks/>
            </p:cNvGrpSpPr>
            <p:nvPr/>
          </p:nvGrpSpPr>
          <p:grpSpPr bwMode="auto">
            <a:xfrm>
              <a:off x="385" y="1706"/>
              <a:ext cx="2199" cy="1769"/>
              <a:chOff x="227" y="1706"/>
              <a:chExt cx="2199" cy="1769"/>
            </a:xfrm>
          </p:grpSpPr>
          <p:grpSp>
            <p:nvGrpSpPr>
              <p:cNvPr id="7181" name="Group 81"/>
              <p:cNvGrpSpPr>
                <a:grpSpLocks/>
              </p:cNvGrpSpPr>
              <p:nvPr/>
            </p:nvGrpSpPr>
            <p:grpSpPr bwMode="auto">
              <a:xfrm>
                <a:off x="476" y="1706"/>
                <a:ext cx="1950" cy="1769"/>
                <a:chOff x="476" y="1706"/>
                <a:chExt cx="1950" cy="1769"/>
              </a:xfrm>
            </p:grpSpPr>
            <p:sp>
              <p:nvSpPr>
                <p:cNvPr id="7183" name="Rectangle 53"/>
                <p:cNvSpPr>
                  <a:spLocks noChangeArrowheads="1"/>
                </p:cNvSpPr>
                <p:nvPr/>
              </p:nvSpPr>
              <p:spPr bwMode="auto">
                <a:xfrm>
                  <a:off x="476" y="2949"/>
                  <a:ext cx="731" cy="145"/>
                </a:xfrm>
                <a:prstGeom prst="rect">
                  <a:avLst/>
                </a:prstGeom>
                <a:solidFill>
                  <a:srgbClr val="3366FF">
                    <a:alpha val="47058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600"/>
                    <a:t>MAR</a:t>
                  </a:r>
                  <a:endParaRPr lang="es-ES" altLang="es-ES" sz="1600"/>
                </a:p>
              </p:txBody>
            </p:sp>
            <p:sp>
              <p:nvSpPr>
                <p:cNvPr id="7184" name="Rectangle 54"/>
                <p:cNvSpPr>
                  <a:spLocks noChangeArrowheads="1"/>
                </p:cNvSpPr>
                <p:nvPr/>
              </p:nvSpPr>
              <p:spPr bwMode="auto">
                <a:xfrm>
                  <a:off x="1370" y="2949"/>
                  <a:ext cx="732" cy="145"/>
                </a:xfrm>
                <a:prstGeom prst="rect">
                  <a:avLst/>
                </a:prstGeom>
                <a:solidFill>
                  <a:srgbClr val="3366FF">
                    <a:alpha val="47058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600"/>
                    <a:t>MBR</a:t>
                  </a:r>
                  <a:endParaRPr lang="es-ES" altLang="es-ES" sz="1600"/>
                </a:p>
              </p:txBody>
            </p:sp>
            <p:sp>
              <p:nvSpPr>
                <p:cNvPr id="718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222" y="2818"/>
                  <a:ext cx="2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_tradnl" altLang="es-ES" sz="1600" b="1">
                      <a:solidFill>
                        <a:srgbClr val="CC0000"/>
                      </a:solidFill>
                    </a:rPr>
                    <a:t>C2</a:t>
                  </a:r>
                  <a:br>
                    <a:rPr lang="es-ES_tradnl" altLang="es-ES" sz="1600" b="1">
                      <a:solidFill>
                        <a:srgbClr val="CC0000"/>
                      </a:solidFill>
                    </a:rPr>
                  </a:br>
                  <a:r>
                    <a:rPr lang="es-ES_tradnl" altLang="es-ES" sz="1600" b="1">
                      <a:solidFill>
                        <a:srgbClr val="CC0000"/>
                      </a:solidFill>
                    </a:rPr>
                    <a:t>C3</a:t>
                  </a:r>
                  <a:endParaRPr lang="es-ES" altLang="es-ES" sz="1600" b="1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718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02" y="2986"/>
                  <a:ext cx="12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8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102" y="3057"/>
                  <a:ext cx="12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8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899" y="2296"/>
                  <a:ext cx="6" cy="6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8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939" y="2518"/>
                  <a:ext cx="12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9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060" y="2411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_tradnl" altLang="es-ES" sz="1600" b="1">
                      <a:solidFill>
                        <a:srgbClr val="CC0000"/>
                      </a:solidFill>
                    </a:rPr>
                    <a:t>Ta</a:t>
                  </a:r>
                  <a:endParaRPr lang="es-ES" altLang="es-ES" sz="1600" b="1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7191" name="AutoShape 61"/>
                <p:cNvSpPr>
                  <a:spLocks noChangeArrowheads="1"/>
                </p:cNvSpPr>
                <p:nvPr/>
              </p:nvSpPr>
              <p:spPr bwMode="auto">
                <a:xfrm flipH="1">
                  <a:off x="1858" y="2446"/>
                  <a:ext cx="81" cy="10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7192" name="Line 62"/>
                <p:cNvSpPr>
                  <a:spLocks noChangeShapeType="1"/>
                </p:cNvSpPr>
                <p:nvPr/>
              </p:nvSpPr>
              <p:spPr bwMode="auto">
                <a:xfrm>
                  <a:off x="1565" y="2296"/>
                  <a:ext cx="0" cy="6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93" name="Line 63"/>
                <p:cNvSpPr>
                  <a:spLocks noChangeShapeType="1"/>
                </p:cNvSpPr>
                <p:nvPr/>
              </p:nvSpPr>
              <p:spPr bwMode="auto">
                <a:xfrm flipH="1" flipV="1">
                  <a:off x="839" y="1956"/>
                  <a:ext cx="0" cy="9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9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81" y="2518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9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003" y="2411"/>
                  <a:ext cx="20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_tradnl" altLang="es-ES" sz="1600" b="1">
                      <a:solidFill>
                        <a:srgbClr val="CC0000"/>
                      </a:solidFill>
                    </a:rPr>
                    <a:t>Td</a:t>
                  </a:r>
                  <a:endParaRPr lang="es-ES" altLang="es-ES" sz="1600" b="1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7196" name="AutoShape 66"/>
                <p:cNvSpPr>
                  <a:spLocks noChangeArrowheads="1"/>
                </p:cNvSpPr>
                <p:nvPr/>
              </p:nvSpPr>
              <p:spPr bwMode="auto">
                <a:xfrm flipH="1">
                  <a:off x="800" y="2446"/>
                  <a:ext cx="81" cy="10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719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42" y="3094"/>
                  <a:ext cx="0" cy="3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98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899" y="3094"/>
                  <a:ext cx="0" cy="3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199" name="Line 69"/>
                <p:cNvSpPr>
                  <a:spLocks noChangeShapeType="1"/>
                </p:cNvSpPr>
                <p:nvPr/>
              </p:nvSpPr>
              <p:spPr bwMode="auto">
                <a:xfrm>
                  <a:off x="1573" y="3094"/>
                  <a:ext cx="0" cy="3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20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410" y="3273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20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07" y="3165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_tradnl" altLang="es-ES" sz="1600" b="1">
                      <a:solidFill>
                        <a:srgbClr val="CC0000"/>
                      </a:solidFill>
                    </a:rPr>
                    <a:t>T3</a:t>
                  </a:r>
                  <a:endParaRPr lang="es-ES" altLang="es-ES" sz="1600" b="1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7202" name="AutoShape 72"/>
                <p:cNvSpPr>
                  <a:spLocks noChangeArrowheads="1"/>
                </p:cNvSpPr>
                <p:nvPr/>
              </p:nvSpPr>
              <p:spPr bwMode="auto">
                <a:xfrm flipV="1">
                  <a:off x="1532" y="3238"/>
                  <a:ext cx="80" cy="10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7203" name="Line 75"/>
                <p:cNvSpPr>
                  <a:spLocks noChangeShapeType="1"/>
                </p:cNvSpPr>
                <p:nvPr/>
              </p:nvSpPr>
              <p:spPr bwMode="auto">
                <a:xfrm>
                  <a:off x="657" y="3475"/>
                  <a:ext cx="1543" cy="0"/>
                </a:xfrm>
                <a:prstGeom prst="line">
                  <a:avLst/>
                </a:prstGeom>
                <a:noFill/>
                <a:ln w="635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204" name="Line 76"/>
                <p:cNvSpPr>
                  <a:spLocks noChangeShapeType="1"/>
                </p:cNvSpPr>
                <p:nvPr/>
              </p:nvSpPr>
              <p:spPr bwMode="auto">
                <a:xfrm>
                  <a:off x="1247" y="2273"/>
                  <a:ext cx="885" cy="0"/>
                </a:xfrm>
                <a:prstGeom prst="line">
                  <a:avLst/>
                </a:prstGeom>
                <a:noFill/>
                <a:ln w="635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205" name="Line 77"/>
                <p:cNvSpPr>
                  <a:spLocks noChangeShapeType="1"/>
                </p:cNvSpPr>
                <p:nvPr/>
              </p:nvSpPr>
              <p:spPr bwMode="auto">
                <a:xfrm>
                  <a:off x="657" y="1933"/>
                  <a:ext cx="1429" cy="0"/>
                </a:xfrm>
                <a:prstGeom prst="line">
                  <a:avLst/>
                </a:prstGeom>
                <a:noFill/>
                <a:ln w="6350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20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224" y="2047"/>
                  <a:ext cx="102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_tradnl" altLang="es-ES"/>
                    <a:t>Bus de Datos</a:t>
                  </a:r>
                  <a:endParaRPr lang="es-ES" altLang="es-ES"/>
                </a:p>
              </p:txBody>
            </p:sp>
            <p:sp>
              <p:nvSpPr>
                <p:cNvPr id="720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35" y="1706"/>
                  <a:ext cx="147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_tradnl" altLang="es-ES"/>
                    <a:t>Bus de Direcciones</a:t>
                  </a:r>
                  <a:endParaRPr lang="es-ES" altLang="es-ES"/>
                </a:p>
              </p:txBody>
            </p:sp>
          </p:grpSp>
          <p:sp>
            <p:nvSpPr>
              <p:cNvPr id="7182" name="Text Box 83"/>
              <p:cNvSpPr txBox="1">
                <a:spLocks noChangeArrowheads="1"/>
              </p:cNvSpPr>
              <p:nvPr/>
            </p:nvSpPr>
            <p:spPr bwMode="auto">
              <a:xfrm>
                <a:off x="227" y="2818"/>
                <a:ext cx="31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ES" sz="1600" b="1">
                    <a:solidFill>
                      <a:srgbClr val="CC0000"/>
                    </a:solidFill>
                  </a:rPr>
                  <a:t>C1</a:t>
                </a:r>
                <a:endParaRPr lang="es-ES" altLang="es-ES" sz="1600" b="1">
                  <a:solidFill>
                    <a:srgbClr val="CC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60463"/>
            <a:ext cx="8147050" cy="143351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s-ES_tradnl" altLang="es-ES" sz="2800" b="1" smtClean="0"/>
              <a:t>Contador de programa</a:t>
            </a:r>
            <a:r>
              <a:rPr lang="es-ES_tradnl" altLang="es-ES" sz="2800" smtClean="0"/>
              <a:t>: es el registro encargado de almacenar la dirección de memoria a la que se está accediendo</a:t>
            </a:r>
            <a:endParaRPr lang="es-ES" altLang="es-ES" sz="28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Estructura de una CPU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1042988" y="2636838"/>
            <a:ext cx="2738437" cy="2484437"/>
            <a:chOff x="1497" y="1616"/>
            <a:chExt cx="1725" cy="1565"/>
          </a:xfrm>
        </p:grpSpPr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725" y="2533"/>
              <a:ext cx="1033" cy="185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PC</a:t>
              </a:r>
              <a:endParaRPr lang="es-ES" altLang="es-ES" sz="1600"/>
            </a:p>
          </p:txBody>
        </p:sp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2933" y="2428"/>
              <a:ext cx="2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C4</a:t>
              </a:r>
              <a:r>
                <a:rPr lang="es-ES_tradnl" altLang="es-ES" sz="800" b="1">
                  <a:solidFill>
                    <a:srgbClr val="CC0000"/>
                  </a:solidFill>
                </a:rPr>
                <a:t/>
              </a:r>
              <a:br>
                <a:rPr lang="es-ES_tradnl" altLang="es-ES" sz="800" b="1">
                  <a:solidFill>
                    <a:srgbClr val="CC0000"/>
                  </a:solidFill>
                </a:rPr>
              </a:br>
              <a:r>
                <a:rPr lang="es-ES_tradnl" altLang="es-ES" sz="1600" b="1">
                  <a:solidFill>
                    <a:srgbClr val="CC0000"/>
                  </a:solidFill>
                </a:rPr>
                <a:t>C5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 flipV="1">
              <a:off x="2758" y="2580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 flipV="1">
              <a:off x="2758" y="267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2014" y="2720"/>
              <a:ext cx="0" cy="4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 flipH="1">
              <a:off x="1783" y="2952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10" name="Text Box 16"/>
            <p:cNvSpPr txBox="1">
              <a:spLocks noChangeArrowheads="1"/>
            </p:cNvSpPr>
            <p:nvPr/>
          </p:nvSpPr>
          <p:spPr bwMode="auto">
            <a:xfrm>
              <a:off x="1497" y="2858"/>
              <a:ext cx="28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T4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8211" name="AutoShape 17"/>
            <p:cNvSpPr>
              <a:spLocks noChangeArrowheads="1"/>
            </p:cNvSpPr>
            <p:nvPr/>
          </p:nvSpPr>
          <p:spPr bwMode="auto">
            <a:xfrm flipV="1">
              <a:off x="1955" y="2905"/>
              <a:ext cx="114" cy="138"/>
            </a:xfrm>
            <a:prstGeom prst="triangle">
              <a:avLst>
                <a:gd name="adj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 flipH="1" flipV="1">
              <a:off x="2414" y="2720"/>
              <a:ext cx="0" cy="4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2069" y="1845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>
              <a:off x="2472" y="1845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15" name="Line 21"/>
            <p:cNvSpPr>
              <a:spLocks noChangeShapeType="1"/>
            </p:cNvSpPr>
            <p:nvPr/>
          </p:nvSpPr>
          <p:spPr bwMode="auto">
            <a:xfrm>
              <a:off x="2300" y="2351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16" name="Text Box 22"/>
            <p:cNvSpPr txBox="1">
              <a:spLocks noChangeArrowheads="1"/>
            </p:cNvSpPr>
            <p:nvPr/>
          </p:nvSpPr>
          <p:spPr bwMode="auto">
            <a:xfrm>
              <a:off x="2303" y="1616"/>
              <a:ext cx="28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/>
                <a:t>4</a:t>
              </a:r>
              <a:endParaRPr lang="es-ES" altLang="es-ES" sz="1600" b="1"/>
            </a:p>
          </p:txBody>
        </p:sp>
        <p:sp>
          <p:nvSpPr>
            <p:cNvPr id="8217" name="Line 23"/>
            <p:cNvSpPr>
              <a:spLocks noChangeShapeType="1"/>
            </p:cNvSpPr>
            <p:nvPr/>
          </p:nvSpPr>
          <p:spPr bwMode="auto">
            <a:xfrm flipH="1">
              <a:off x="1553" y="2812"/>
              <a:ext cx="4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18" name="Line 24"/>
            <p:cNvSpPr>
              <a:spLocks noChangeShapeType="1"/>
            </p:cNvSpPr>
            <p:nvPr/>
          </p:nvSpPr>
          <p:spPr bwMode="auto">
            <a:xfrm>
              <a:off x="1553" y="1845"/>
              <a:ext cx="0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19" name="Line 25"/>
            <p:cNvSpPr>
              <a:spLocks noChangeShapeType="1"/>
            </p:cNvSpPr>
            <p:nvPr/>
          </p:nvSpPr>
          <p:spPr bwMode="auto">
            <a:xfrm flipH="1">
              <a:off x="1553" y="1845"/>
              <a:ext cx="5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20" name="Oval 26"/>
            <p:cNvSpPr>
              <a:spLocks noChangeArrowheads="1"/>
            </p:cNvSpPr>
            <p:nvPr/>
          </p:nvSpPr>
          <p:spPr bwMode="auto">
            <a:xfrm>
              <a:off x="1995" y="2772"/>
              <a:ext cx="46" cy="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grpSp>
          <p:nvGrpSpPr>
            <p:cNvPr id="8221" name="Group 27"/>
            <p:cNvGrpSpPr>
              <a:grpSpLocks/>
            </p:cNvGrpSpPr>
            <p:nvPr/>
          </p:nvGrpSpPr>
          <p:grpSpPr bwMode="auto">
            <a:xfrm>
              <a:off x="1844" y="2030"/>
              <a:ext cx="861" cy="321"/>
              <a:chOff x="2948" y="2049"/>
              <a:chExt cx="340" cy="158"/>
            </a:xfrm>
          </p:grpSpPr>
          <p:sp>
            <p:nvSpPr>
              <p:cNvPr id="8222" name="Freeform 28"/>
              <p:cNvSpPr>
                <a:spLocks/>
              </p:cNvSpPr>
              <p:nvPr/>
            </p:nvSpPr>
            <p:spPr bwMode="auto">
              <a:xfrm>
                <a:off x="2948" y="2049"/>
                <a:ext cx="340" cy="158"/>
              </a:xfrm>
              <a:custGeom>
                <a:avLst/>
                <a:gdLst>
                  <a:gd name="T0" fmla="*/ 0 w 340"/>
                  <a:gd name="T1" fmla="*/ 0 h 158"/>
                  <a:gd name="T2" fmla="*/ 159 w 340"/>
                  <a:gd name="T3" fmla="*/ 0 h 158"/>
                  <a:gd name="T4" fmla="*/ 182 w 340"/>
                  <a:gd name="T5" fmla="*/ 45 h 158"/>
                  <a:gd name="T6" fmla="*/ 204 w 340"/>
                  <a:gd name="T7" fmla="*/ 0 h 158"/>
                  <a:gd name="T8" fmla="*/ 340 w 340"/>
                  <a:gd name="T9" fmla="*/ 0 h 158"/>
                  <a:gd name="T10" fmla="*/ 250 w 340"/>
                  <a:gd name="T11" fmla="*/ 158 h 158"/>
                  <a:gd name="T12" fmla="*/ 91 w 340"/>
                  <a:gd name="T13" fmla="*/ 158 h 158"/>
                  <a:gd name="T14" fmla="*/ 0 w 340"/>
                  <a:gd name="T15" fmla="*/ 0 h 1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0" h="158">
                    <a:moveTo>
                      <a:pt x="0" y="0"/>
                    </a:moveTo>
                    <a:lnTo>
                      <a:pt x="159" y="0"/>
                    </a:lnTo>
                    <a:lnTo>
                      <a:pt x="182" y="45"/>
                    </a:lnTo>
                    <a:lnTo>
                      <a:pt x="204" y="0"/>
                    </a:lnTo>
                    <a:lnTo>
                      <a:pt x="340" y="0"/>
                    </a:lnTo>
                    <a:lnTo>
                      <a:pt x="250" y="158"/>
                    </a:lnTo>
                    <a:lnTo>
                      <a:pt x="91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23" name="Text Box 29"/>
              <p:cNvSpPr txBox="1">
                <a:spLocks noChangeArrowheads="1"/>
              </p:cNvSpPr>
              <p:nvPr/>
            </p:nvSpPr>
            <p:spPr bwMode="auto">
              <a:xfrm>
                <a:off x="3061" y="2097"/>
                <a:ext cx="113" cy="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l-GR" altLang="es-ES" sz="1600"/>
                  <a:t>Σ</a:t>
                </a:r>
                <a:endParaRPr lang="es-ES" altLang="es-ES" sz="1600"/>
              </a:p>
            </p:txBody>
          </p:sp>
        </p:grpSp>
      </p:grpSp>
      <p:sp>
        <p:nvSpPr>
          <p:cNvPr id="8202" name="Line 30"/>
          <p:cNvSpPr>
            <a:spLocks noChangeShapeType="1"/>
          </p:cNvSpPr>
          <p:nvPr/>
        </p:nvSpPr>
        <p:spPr bwMode="auto">
          <a:xfrm>
            <a:off x="1042988" y="5121275"/>
            <a:ext cx="244951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03" name="Text Box 31"/>
          <p:cNvSpPr txBox="1">
            <a:spLocks noChangeArrowheads="1"/>
          </p:cNvSpPr>
          <p:nvPr/>
        </p:nvSpPr>
        <p:spPr bwMode="auto">
          <a:xfrm>
            <a:off x="3924300" y="3460750"/>
            <a:ext cx="4643438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C4</a:t>
            </a:r>
            <a:r>
              <a:rPr lang="es-ES_tradnl" altLang="es-ES"/>
              <a:t>: Carga desde el sumador (PC=PC+1)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C5</a:t>
            </a:r>
            <a:r>
              <a:rPr lang="es-ES_tradnl" altLang="es-ES"/>
              <a:t>: Carga desde el bus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T4</a:t>
            </a:r>
            <a:r>
              <a:rPr lang="es-ES_tradnl" altLang="es-ES"/>
              <a:t>: Salida al bus interno</a:t>
            </a: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60463"/>
            <a:ext cx="8147050" cy="973137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Unidad de control</a:t>
            </a:r>
            <a:r>
              <a:rPr lang="es-ES_tradnl" altLang="es-ES" sz="2800" smtClean="0"/>
              <a:t>: Encargada de controlar la ejecución y los procesos internos de la CPU</a:t>
            </a:r>
            <a:endParaRPr lang="es-ES" altLang="es-ES" sz="2800" smtClean="0"/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Estructura de una CPU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3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9225" name="Text Box 31"/>
          <p:cNvSpPr txBox="1">
            <a:spLocks noChangeArrowheads="1"/>
          </p:cNvSpPr>
          <p:nvPr/>
        </p:nvSpPr>
        <p:spPr bwMode="auto">
          <a:xfrm>
            <a:off x="4608513" y="2133600"/>
            <a:ext cx="399573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RI</a:t>
            </a:r>
            <a:r>
              <a:rPr lang="es-ES_tradnl" altLang="es-ES"/>
              <a:t>: Registro de instrucciones, almacena la instrucción a ejecutar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C6</a:t>
            </a:r>
            <a:r>
              <a:rPr lang="es-ES_tradnl" altLang="es-ES"/>
              <a:t>: Carga el RI desde el bus interno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T8</a:t>
            </a:r>
            <a:r>
              <a:rPr lang="es-ES_tradnl" altLang="es-ES"/>
              <a:t>: Salida al bus interno del RI para poder utilizar direccionamientos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Señales de control</a:t>
            </a:r>
            <a:r>
              <a:rPr lang="es-ES_tradnl" altLang="es-ES"/>
              <a:t>; las que posibilitan el control de la CPU (rojo)</a:t>
            </a:r>
          </a:p>
        </p:txBody>
      </p:sp>
      <p:grpSp>
        <p:nvGrpSpPr>
          <p:cNvPr id="9226" name="Group 69"/>
          <p:cNvGrpSpPr>
            <a:grpSpLocks/>
          </p:cNvGrpSpPr>
          <p:nvPr/>
        </p:nvGrpSpPr>
        <p:grpSpPr bwMode="auto">
          <a:xfrm>
            <a:off x="576263" y="2241550"/>
            <a:ext cx="4176712" cy="2473325"/>
            <a:chOff x="363" y="1412"/>
            <a:chExt cx="2631" cy="1558"/>
          </a:xfrm>
        </p:grpSpPr>
        <p:sp>
          <p:nvSpPr>
            <p:cNvPr id="9228" name="Line 30"/>
            <p:cNvSpPr>
              <a:spLocks noChangeShapeType="1"/>
            </p:cNvSpPr>
            <p:nvPr/>
          </p:nvSpPr>
          <p:spPr bwMode="auto">
            <a:xfrm>
              <a:off x="386" y="2727"/>
              <a:ext cx="90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9" name="Text Box 34"/>
            <p:cNvSpPr txBox="1">
              <a:spLocks noChangeArrowheads="1"/>
            </p:cNvSpPr>
            <p:nvPr/>
          </p:nvSpPr>
          <p:spPr bwMode="auto">
            <a:xfrm>
              <a:off x="2359" y="2228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s-ES_tradnl" altLang="es-ES" sz="1200"/>
                <a:t>Señales de interrupción</a:t>
              </a:r>
              <a:endParaRPr lang="es-ES" altLang="es-ES" sz="1200"/>
            </a:p>
          </p:txBody>
        </p:sp>
        <p:sp>
          <p:nvSpPr>
            <p:cNvPr id="9230" name="Text Box 60"/>
            <p:cNvSpPr txBox="1">
              <a:spLocks noChangeArrowheads="1"/>
            </p:cNvSpPr>
            <p:nvPr/>
          </p:nvSpPr>
          <p:spPr bwMode="auto">
            <a:xfrm>
              <a:off x="1452" y="1502"/>
              <a:ext cx="10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 b="1">
                  <a:solidFill>
                    <a:srgbClr val="CC0000"/>
                  </a:solidFill>
                </a:rPr>
                <a:t>Señales de Control</a:t>
              </a:r>
              <a:endParaRPr lang="es-ES" altLang="es-ES" sz="1200" b="1">
                <a:solidFill>
                  <a:srgbClr val="CC0000"/>
                </a:solidFill>
              </a:endParaRPr>
            </a:p>
          </p:txBody>
        </p:sp>
        <p:sp>
          <p:nvSpPr>
            <p:cNvPr id="9231" name="AutoShape 32"/>
            <p:cNvSpPr>
              <a:spLocks noChangeArrowheads="1"/>
            </p:cNvSpPr>
            <p:nvPr/>
          </p:nvSpPr>
          <p:spPr bwMode="auto">
            <a:xfrm>
              <a:off x="1301" y="1887"/>
              <a:ext cx="1146" cy="69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2400"/>
                <a:t>Unidad</a:t>
              </a:r>
            </a:p>
            <a:p>
              <a:pPr algn="ctr" eaLnBrk="1" hangingPunct="1"/>
              <a:r>
                <a:rPr lang="es-ES_tradnl" altLang="es-ES" sz="2400"/>
                <a:t>de control</a:t>
              </a:r>
              <a:endParaRPr lang="es-ES" altLang="es-ES" sz="2400"/>
            </a:p>
          </p:txBody>
        </p:sp>
        <p:sp>
          <p:nvSpPr>
            <p:cNvPr id="9232" name="Line 33"/>
            <p:cNvSpPr>
              <a:spLocks noChangeShapeType="1"/>
            </p:cNvSpPr>
            <p:nvPr/>
          </p:nvSpPr>
          <p:spPr bwMode="auto">
            <a:xfrm flipH="1" flipV="1">
              <a:off x="2450" y="2183"/>
              <a:ext cx="20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3" name="Line 35"/>
            <p:cNvSpPr>
              <a:spLocks noChangeShapeType="1"/>
            </p:cNvSpPr>
            <p:nvPr/>
          </p:nvSpPr>
          <p:spPr bwMode="auto">
            <a:xfrm flipH="1">
              <a:off x="2541" y="2137"/>
              <a:ext cx="64" cy="7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4" name="Line 36"/>
            <p:cNvSpPr>
              <a:spLocks noChangeShapeType="1"/>
            </p:cNvSpPr>
            <p:nvPr/>
          </p:nvSpPr>
          <p:spPr bwMode="auto">
            <a:xfrm flipV="1">
              <a:off x="1429" y="1412"/>
              <a:ext cx="0" cy="475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5" name="Line 37"/>
            <p:cNvSpPr>
              <a:spLocks noChangeShapeType="1"/>
            </p:cNvSpPr>
            <p:nvPr/>
          </p:nvSpPr>
          <p:spPr bwMode="auto">
            <a:xfrm flipH="1">
              <a:off x="1364" y="1596"/>
              <a:ext cx="128" cy="7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6" name="Line 38"/>
            <p:cNvSpPr>
              <a:spLocks noChangeShapeType="1"/>
            </p:cNvSpPr>
            <p:nvPr/>
          </p:nvSpPr>
          <p:spPr bwMode="auto">
            <a:xfrm flipH="1" flipV="1">
              <a:off x="1633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7" name="Line 39"/>
            <p:cNvSpPr>
              <a:spLocks noChangeShapeType="1"/>
            </p:cNvSpPr>
            <p:nvPr/>
          </p:nvSpPr>
          <p:spPr bwMode="auto">
            <a:xfrm flipH="1" flipV="1">
              <a:off x="1701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8" name="Line 40"/>
            <p:cNvSpPr>
              <a:spLocks noChangeShapeType="1"/>
            </p:cNvSpPr>
            <p:nvPr/>
          </p:nvSpPr>
          <p:spPr bwMode="auto">
            <a:xfrm flipH="1" flipV="1">
              <a:off x="1769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39" name="Line 41"/>
            <p:cNvSpPr>
              <a:spLocks noChangeShapeType="1"/>
            </p:cNvSpPr>
            <p:nvPr/>
          </p:nvSpPr>
          <p:spPr bwMode="auto">
            <a:xfrm flipH="1" flipV="1">
              <a:off x="1837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0" name="Line 42"/>
            <p:cNvSpPr>
              <a:spLocks noChangeShapeType="1"/>
            </p:cNvSpPr>
            <p:nvPr/>
          </p:nvSpPr>
          <p:spPr bwMode="auto">
            <a:xfrm flipH="1" flipV="1">
              <a:off x="1905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1" name="Line 43"/>
            <p:cNvSpPr>
              <a:spLocks noChangeShapeType="1"/>
            </p:cNvSpPr>
            <p:nvPr/>
          </p:nvSpPr>
          <p:spPr bwMode="auto">
            <a:xfrm flipH="1" flipV="1">
              <a:off x="1973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2" name="Line 44"/>
            <p:cNvSpPr>
              <a:spLocks noChangeShapeType="1"/>
            </p:cNvSpPr>
            <p:nvPr/>
          </p:nvSpPr>
          <p:spPr bwMode="auto">
            <a:xfrm flipH="1" flipV="1">
              <a:off x="2041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3" name="Line 45"/>
            <p:cNvSpPr>
              <a:spLocks noChangeShapeType="1"/>
            </p:cNvSpPr>
            <p:nvPr/>
          </p:nvSpPr>
          <p:spPr bwMode="auto">
            <a:xfrm flipH="1" flipV="1">
              <a:off x="2109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4" name="Line 46"/>
            <p:cNvSpPr>
              <a:spLocks noChangeShapeType="1"/>
            </p:cNvSpPr>
            <p:nvPr/>
          </p:nvSpPr>
          <p:spPr bwMode="auto">
            <a:xfrm flipH="1" flipV="1">
              <a:off x="2177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5" name="Line 47"/>
            <p:cNvSpPr>
              <a:spLocks noChangeShapeType="1"/>
            </p:cNvSpPr>
            <p:nvPr/>
          </p:nvSpPr>
          <p:spPr bwMode="auto">
            <a:xfrm flipH="1" flipV="1">
              <a:off x="2245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6" name="Line 48"/>
            <p:cNvSpPr>
              <a:spLocks noChangeShapeType="1"/>
            </p:cNvSpPr>
            <p:nvPr/>
          </p:nvSpPr>
          <p:spPr bwMode="auto">
            <a:xfrm flipH="1" flipV="1">
              <a:off x="2313" y="1661"/>
              <a:ext cx="0" cy="21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7" name="Rectangle 50"/>
            <p:cNvSpPr>
              <a:spLocks noChangeArrowheads="1"/>
            </p:cNvSpPr>
            <p:nvPr/>
          </p:nvSpPr>
          <p:spPr bwMode="auto">
            <a:xfrm>
              <a:off x="640" y="2216"/>
              <a:ext cx="573" cy="146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RI</a:t>
              </a:r>
              <a:endParaRPr lang="es-ES" altLang="es-ES" sz="1600"/>
            </a:p>
          </p:txBody>
        </p:sp>
        <p:sp>
          <p:nvSpPr>
            <p:cNvPr id="9248" name="Line 51"/>
            <p:cNvSpPr>
              <a:spLocks noChangeShapeType="1"/>
            </p:cNvSpPr>
            <p:nvPr/>
          </p:nvSpPr>
          <p:spPr bwMode="auto">
            <a:xfrm>
              <a:off x="930" y="211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49" name="Line 52"/>
            <p:cNvSpPr>
              <a:spLocks noChangeShapeType="1"/>
            </p:cNvSpPr>
            <p:nvPr/>
          </p:nvSpPr>
          <p:spPr bwMode="auto">
            <a:xfrm flipV="1">
              <a:off x="927" y="2106"/>
              <a:ext cx="0" cy="1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0" name="Line 53"/>
            <p:cNvSpPr>
              <a:spLocks noChangeShapeType="1"/>
            </p:cNvSpPr>
            <p:nvPr/>
          </p:nvSpPr>
          <p:spPr bwMode="auto">
            <a:xfrm flipV="1">
              <a:off x="953" y="2364"/>
              <a:ext cx="0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1" name="Line 54"/>
            <p:cNvSpPr>
              <a:spLocks noChangeShapeType="1"/>
            </p:cNvSpPr>
            <p:nvPr/>
          </p:nvSpPr>
          <p:spPr bwMode="auto">
            <a:xfrm>
              <a:off x="736" y="2362"/>
              <a:ext cx="0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2" name="Line 55"/>
            <p:cNvSpPr>
              <a:spLocks noChangeShapeType="1"/>
            </p:cNvSpPr>
            <p:nvPr/>
          </p:nvSpPr>
          <p:spPr bwMode="auto">
            <a:xfrm flipH="1">
              <a:off x="608" y="2507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3" name="Text Box 56"/>
            <p:cNvSpPr txBox="1">
              <a:spLocks noChangeArrowheads="1"/>
            </p:cNvSpPr>
            <p:nvPr/>
          </p:nvSpPr>
          <p:spPr bwMode="auto">
            <a:xfrm>
              <a:off x="363" y="2387"/>
              <a:ext cx="1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T8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9254" name="AutoShape 57"/>
            <p:cNvSpPr>
              <a:spLocks noChangeArrowheads="1"/>
            </p:cNvSpPr>
            <p:nvPr/>
          </p:nvSpPr>
          <p:spPr bwMode="auto">
            <a:xfrm flipV="1">
              <a:off x="703" y="2472"/>
              <a:ext cx="64" cy="109"/>
            </a:xfrm>
            <a:prstGeom prst="triangle">
              <a:avLst>
                <a:gd name="adj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9255" name="Line 58"/>
            <p:cNvSpPr>
              <a:spLocks noChangeShapeType="1"/>
            </p:cNvSpPr>
            <p:nvPr/>
          </p:nvSpPr>
          <p:spPr bwMode="auto">
            <a:xfrm flipV="1">
              <a:off x="545" y="2288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6" name="Text Box 59"/>
            <p:cNvSpPr txBox="1">
              <a:spLocks noChangeArrowheads="1"/>
            </p:cNvSpPr>
            <p:nvPr/>
          </p:nvSpPr>
          <p:spPr bwMode="auto">
            <a:xfrm>
              <a:off x="363" y="2182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C6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9257" name="Line 61"/>
            <p:cNvSpPr>
              <a:spLocks noChangeShapeType="1"/>
            </p:cNvSpPr>
            <p:nvPr/>
          </p:nvSpPr>
          <p:spPr bwMode="auto">
            <a:xfrm flipV="1">
              <a:off x="2654" y="1412"/>
              <a:ext cx="0" cy="76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8" name="Line 63"/>
            <p:cNvSpPr>
              <a:spLocks noChangeShapeType="1"/>
            </p:cNvSpPr>
            <p:nvPr/>
          </p:nvSpPr>
          <p:spPr bwMode="auto">
            <a:xfrm>
              <a:off x="681" y="1412"/>
              <a:ext cx="2064" cy="0"/>
            </a:xfrm>
            <a:prstGeom prst="line">
              <a:avLst/>
            </a:prstGeom>
            <a:noFill/>
            <a:ln w="635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59" name="Line 64"/>
            <p:cNvSpPr>
              <a:spLocks noChangeShapeType="1"/>
            </p:cNvSpPr>
            <p:nvPr/>
          </p:nvSpPr>
          <p:spPr bwMode="auto">
            <a:xfrm flipV="1">
              <a:off x="1701" y="2568"/>
              <a:ext cx="0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60" name="Text Box 65"/>
            <p:cNvSpPr txBox="1">
              <a:spLocks noChangeArrowheads="1"/>
            </p:cNvSpPr>
            <p:nvPr/>
          </p:nvSpPr>
          <p:spPr bwMode="auto">
            <a:xfrm>
              <a:off x="1384" y="2682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200"/>
                <a:t>Indicadores (RE)</a:t>
              </a:r>
              <a:endParaRPr lang="es-ES" altLang="es-ES" sz="1200"/>
            </a:p>
          </p:txBody>
        </p:sp>
      </p:grpSp>
      <p:sp>
        <p:nvSpPr>
          <p:cNvPr id="9227" name="Text Box 67"/>
          <p:cNvSpPr txBox="1">
            <a:spLocks noChangeArrowheads="1"/>
          </p:cNvSpPr>
          <p:nvPr/>
        </p:nvSpPr>
        <p:spPr bwMode="auto">
          <a:xfrm>
            <a:off x="755650" y="4689475"/>
            <a:ext cx="78486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Indicadores</a:t>
            </a:r>
            <a:r>
              <a:rPr lang="es-ES_tradnl" altLang="es-ES"/>
              <a:t>: provenientes del registro RE. Aportan las condiciones de ejecución de determinadas instrucciones</a:t>
            </a:r>
          </a:p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Señales de interrupción</a:t>
            </a:r>
            <a:r>
              <a:rPr lang="es-ES_tradnl" altLang="es-ES"/>
              <a:t>: señales externas que cambian la secuencia de ejecución normal del programa</a:t>
            </a: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8147050" cy="5762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s-ES_tradnl" altLang="es-ES" sz="2800" b="1" smtClean="0"/>
              <a:t>Banco de registros</a:t>
            </a:r>
            <a:r>
              <a:rPr lang="es-ES_tradnl" altLang="es-ES" sz="2800" smtClean="0"/>
              <a:t>: 32 registros de 32 bits cada uno. Posee dos salidas diferentes (A y B) que van al bus interno o a la ALU.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Estructura de una CPU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7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10249" name="Text Box 40"/>
          <p:cNvSpPr txBox="1">
            <a:spLocks noChangeArrowheads="1"/>
          </p:cNvSpPr>
          <p:nvPr/>
        </p:nvSpPr>
        <p:spPr bwMode="auto">
          <a:xfrm>
            <a:off x="3889375" y="2978150"/>
            <a:ext cx="4643438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T1</a:t>
            </a:r>
            <a:r>
              <a:rPr lang="es-ES_tradnl" altLang="es-ES"/>
              <a:t>: Triestado de la salida A a bus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T2</a:t>
            </a:r>
            <a:r>
              <a:rPr lang="es-ES_tradnl" altLang="es-ES"/>
              <a:t>: Triestado de la salida B a bus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RA</a:t>
            </a:r>
            <a:r>
              <a:rPr lang="es-ES_tradnl" altLang="es-ES"/>
              <a:t>: Selectores de registro para la salida 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RB</a:t>
            </a:r>
            <a:r>
              <a:rPr lang="es-ES_tradnl" altLang="es-ES"/>
              <a:t>: Selectores de registro para la salida B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RC</a:t>
            </a:r>
            <a:r>
              <a:rPr lang="es-ES_tradnl" altLang="es-ES"/>
              <a:t>: Selectores de registro de entrada (E)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SC</a:t>
            </a:r>
            <a:r>
              <a:rPr lang="es-ES_tradnl" altLang="es-ES"/>
              <a:t>: Carga de entrada</a:t>
            </a:r>
            <a:endParaRPr lang="es-ES" altLang="es-ES"/>
          </a:p>
        </p:txBody>
      </p:sp>
      <p:grpSp>
        <p:nvGrpSpPr>
          <p:cNvPr id="10250" name="Group 42"/>
          <p:cNvGrpSpPr>
            <a:grpSpLocks/>
          </p:cNvGrpSpPr>
          <p:nvPr/>
        </p:nvGrpSpPr>
        <p:grpSpPr bwMode="auto">
          <a:xfrm>
            <a:off x="647700" y="2960688"/>
            <a:ext cx="2808288" cy="2447925"/>
            <a:chOff x="340" y="1752"/>
            <a:chExt cx="1769" cy="1542"/>
          </a:xfrm>
        </p:grpSpPr>
        <p:sp>
          <p:nvSpPr>
            <p:cNvPr id="10251" name="AutoShape 9"/>
            <p:cNvSpPr>
              <a:spLocks noChangeArrowheads="1"/>
            </p:cNvSpPr>
            <p:nvPr/>
          </p:nvSpPr>
          <p:spPr bwMode="auto">
            <a:xfrm>
              <a:off x="1012" y="2464"/>
              <a:ext cx="870" cy="621"/>
            </a:xfrm>
            <a:prstGeom prst="roundRect">
              <a:avLst>
                <a:gd name="adj" fmla="val 16667"/>
              </a:avLst>
            </a:prstGeom>
            <a:solidFill>
              <a:srgbClr val="800000">
                <a:alpha val="5411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/>
                <a:t>Banco de</a:t>
              </a:r>
            </a:p>
            <a:p>
              <a:pPr algn="ctr" eaLnBrk="1" hangingPunct="1"/>
              <a:r>
                <a:rPr lang="es-ES_tradnl" altLang="es-ES"/>
                <a:t>registros</a:t>
              </a:r>
              <a:endParaRPr lang="es-ES" altLang="es-E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H="1" flipV="1">
              <a:off x="1611" y="1774"/>
              <a:ext cx="0" cy="6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 flipV="1">
              <a:off x="1657" y="2015"/>
              <a:ext cx="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1657" y="1843"/>
              <a:ext cx="20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T2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0255" name="AutoShape 13"/>
            <p:cNvSpPr>
              <a:spLocks noChangeArrowheads="1"/>
            </p:cNvSpPr>
            <p:nvPr/>
          </p:nvSpPr>
          <p:spPr bwMode="auto">
            <a:xfrm flipH="1">
              <a:off x="1577" y="1946"/>
              <a:ext cx="82" cy="104"/>
            </a:xfrm>
            <a:prstGeom prst="triangle">
              <a:avLst>
                <a:gd name="adj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 flipH="1" flipV="1">
              <a:off x="1299" y="1774"/>
              <a:ext cx="0" cy="6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 flipV="1">
              <a:off x="1339" y="2015"/>
              <a:ext cx="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1339" y="1843"/>
              <a:ext cx="20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T1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0259" name="AutoShape 17"/>
            <p:cNvSpPr>
              <a:spLocks noChangeArrowheads="1"/>
            </p:cNvSpPr>
            <p:nvPr/>
          </p:nvSpPr>
          <p:spPr bwMode="auto">
            <a:xfrm flipH="1">
              <a:off x="1259" y="1946"/>
              <a:ext cx="82" cy="104"/>
            </a:xfrm>
            <a:prstGeom prst="triangle">
              <a:avLst>
                <a:gd name="adj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408" y="1774"/>
              <a:ext cx="0" cy="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 flipH="1" flipV="1">
              <a:off x="1463" y="3085"/>
              <a:ext cx="0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 flipH="1">
              <a:off x="408" y="3294"/>
              <a:ext cx="10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727" y="2534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 flipH="1">
              <a:off x="808" y="2499"/>
              <a:ext cx="42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>
              <a:off x="727" y="2706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6" name="Line 24"/>
            <p:cNvSpPr>
              <a:spLocks noChangeShapeType="1"/>
            </p:cNvSpPr>
            <p:nvPr/>
          </p:nvSpPr>
          <p:spPr bwMode="auto">
            <a:xfrm flipH="1">
              <a:off x="808" y="2671"/>
              <a:ext cx="42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7" name="Line 25"/>
            <p:cNvSpPr>
              <a:spLocks noChangeShapeType="1"/>
            </p:cNvSpPr>
            <p:nvPr/>
          </p:nvSpPr>
          <p:spPr bwMode="auto">
            <a:xfrm>
              <a:off x="727" y="2845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8" name="Line 26"/>
            <p:cNvSpPr>
              <a:spLocks noChangeShapeType="1"/>
            </p:cNvSpPr>
            <p:nvPr/>
          </p:nvSpPr>
          <p:spPr bwMode="auto">
            <a:xfrm flipH="1">
              <a:off x="808" y="2810"/>
              <a:ext cx="42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9" name="Line 27"/>
            <p:cNvSpPr>
              <a:spLocks noChangeShapeType="1"/>
            </p:cNvSpPr>
            <p:nvPr/>
          </p:nvSpPr>
          <p:spPr bwMode="auto">
            <a:xfrm>
              <a:off x="727" y="2983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0" name="Text Box 28"/>
            <p:cNvSpPr txBox="1">
              <a:spLocks noChangeArrowheads="1"/>
            </p:cNvSpPr>
            <p:nvPr/>
          </p:nvSpPr>
          <p:spPr bwMode="auto">
            <a:xfrm>
              <a:off x="440" y="2432"/>
              <a:ext cx="2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RA</a:t>
              </a:r>
              <a:br>
                <a:rPr lang="es-ES_tradnl" altLang="es-ES" sz="1600" b="1">
                  <a:solidFill>
                    <a:srgbClr val="CC0000"/>
                  </a:solidFill>
                </a:rPr>
              </a:br>
              <a:r>
                <a:rPr lang="es-ES_tradnl" altLang="es-ES" sz="1600" b="1">
                  <a:solidFill>
                    <a:srgbClr val="CC0000"/>
                  </a:solidFill>
                </a:rPr>
                <a:t>RB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0271" name="Text Box 29"/>
            <p:cNvSpPr txBox="1">
              <a:spLocks noChangeArrowheads="1"/>
            </p:cNvSpPr>
            <p:nvPr/>
          </p:nvSpPr>
          <p:spPr bwMode="auto">
            <a:xfrm>
              <a:off x="440" y="2741"/>
              <a:ext cx="28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RC</a:t>
              </a:r>
              <a:br>
                <a:rPr lang="es-ES_tradnl" altLang="es-ES" sz="1600" b="1">
                  <a:solidFill>
                    <a:srgbClr val="CC0000"/>
                  </a:solidFill>
                </a:rPr>
              </a:br>
              <a:r>
                <a:rPr lang="es-ES_tradnl" altLang="es-ES" sz="1600" b="1">
                  <a:solidFill>
                    <a:srgbClr val="CC0000"/>
                  </a:solidFill>
                </a:rPr>
                <a:t>SC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0272" name="Text Box 30"/>
            <p:cNvSpPr txBox="1">
              <a:spLocks noChangeArrowheads="1"/>
            </p:cNvSpPr>
            <p:nvPr/>
          </p:nvSpPr>
          <p:spPr bwMode="auto">
            <a:xfrm>
              <a:off x="1429" y="3059"/>
              <a:ext cx="2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/>
                <a:t>E</a:t>
              </a:r>
              <a:endParaRPr lang="es-ES" altLang="es-ES" sz="1600" b="1"/>
            </a:p>
          </p:txBody>
        </p:sp>
        <p:sp>
          <p:nvSpPr>
            <p:cNvPr id="10273" name="Text Box 31"/>
            <p:cNvSpPr txBox="1">
              <a:spLocks noChangeArrowheads="1"/>
            </p:cNvSpPr>
            <p:nvPr/>
          </p:nvSpPr>
          <p:spPr bwMode="auto">
            <a:xfrm>
              <a:off x="1132" y="2292"/>
              <a:ext cx="2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/>
                <a:t>A</a:t>
              </a:r>
              <a:endParaRPr lang="es-ES" altLang="es-ES" sz="1600" b="1"/>
            </a:p>
          </p:txBody>
        </p:sp>
        <p:sp>
          <p:nvSpPr>
            <p:cNvPr id="10274" name="Text Box 32"/>
            <p:cNvSpPr txBox="1">
              <a:spLocks noChangeArrowheads="1"/>
            </p:cNvSpPr>
            <p:nvPr/>
          </p:nvSpPr>
          <p:spPr bwMode="auto">
            <a:xfrm>
              <a:off x="1588" y="2293"/>
              <a:ext cx="2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/>
                <a:t>B</a:t>
              </a:r>
              <a:endParaRPr lang="es-ES" altLang="es-ES" sz="1600" b="1"/>
            </a:p>
          </p:txBody>
        </p:sp>
        <p:sp>
          <p:nvSpPr>
            <p:cNvPr id="10275" name="Oval 33"/>
            <p:cNvSpPr>
              <a:spLocks noChangeArrowheads="1"/>
            </p:cNvSpPr>
            <p:nvPr/>
          </p:nvSpPr>
          <p:spPr bwMode="auto">
            <a:xfrm>
              <a:off x="1247" y="2228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>
              <a:off x="340" y="1752"/>
              <a:ext cx="163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1611" y="218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1292" y="227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9" name="Oval 39"/>
            <p:cNvSpPr>
              <a:spLocks noChangeArrowheads="1"/>
            </p:cNvSpPr>
            <p:nvPr/>
          </p:nvSpPr>
          <p:spPr bwMode="auto">
            <a:xfrm>
              <a:off x="1565" y="2137"/>
              <a:ext cx="91" cy="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0280" name="Text Box 41"/>
            <p:cNvSpPr txBox="1">
              <a:spLocks noChangeArrowheads="1"/>
            </p:cNvSpPr>
            <p:nvPr/>
          </p:nvSpPr>
          <p:spPr bwMode="auto">
            <a:xfrm>
              <a:off x="1882" y="1989"/>
              <a:ext cx="227" cy="466"/>
            </a:xfrm>
            <a:prstGeom prst="rect">
              <a:avLst/>
            </a:prstGeom>
            <a:solidFill>
              <a:srgbClr val="33CCCC">
                <a:alpha val="38823"/>
              </a:srgb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400"/>
                <a:t>ALU</a:t>
              </a:r>
              <a:endParaRPr lang="es-ES" altLang="es-E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8313" y="1196975"/>
            <a:ext cx="8147050" cy="5762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ES_tradnl" altLang="es-ES" sz="2800" b="1" smtClean="0"/>
              <a:t>ALU</a:t>
            </a:r>
            <a:r>
              <a:rPr lang="es-ES_tradnl" altLang="es-ES" sz="2800" smtClean="0"/>
              <a:t>: Encargada de realizar las operaciones aritméticas, lógicas y de desplazamiento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oundRect">
            <a:avLst/>
          </a:prstGeom>
          <a:ln>
            <a:miter lim="800000"/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sz="4000" b="1" smtClean="0">
                <a:solidFill>
                  <a:srgbClr val="F2F2F2"/>
                </a:solidFill>
                <a:latin typeface="Calibri" panose="020F0502020204030204" pitchFamily="34" charset="0"/>
              </a:rPr>
              <a:t>Estructura de una CPU</a:t>
            </a:r>
            <a:endParaRPr lang="es-ES" sz="4000" smtClean="0">
              <a:solidFill>
                <a:srgbClr val="F2F2F2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8313" y="6308725"/>
            <a:ext cx="80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1" name="8 Imagen" descr="logotipo U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81750"/>
            <a:ext cx="11160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68313" y="6381750"/>
            <a:ext cx="34194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400" b="1" i="1">
                <a:solidFill>
                  <a:schemeClr val="tx2">
                    <a:lumMod val="75000"/>
                  </a:schemeClr>
                </a:solidFill>
                <a:latin typeface="+mj-lt"/>
              </a:rPr>
              <a:t>Fundamentos y estructura de computadores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176713" y="2205038"/>
            <a:ext cx="4643437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C9, C10, C11:</a:t>
            </a:r>
            <a:r>
              <a:rPr lang="es-ES_tradnl" altLang="es-ES"/>
              <a:t> Carga del registros temporales</a:t>
            </a:r>
            <a:endParaRPr lang="es-ES_tradnl" altLang="es-ES" b="1"/>
          </a:p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T5</a:t>
            </a:r>
            <a:r>
              <a:rPr lang="es-ES_tradnl" altLang="es-ES"/>
              <a:t>: Triestado de la salida directa al bus</a:t>
            </a:r>
          </a:p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T6</a:t>
            </a:r>
            <a:r>
              <a:rPr lang="es-ES_tradnl" altLang="es-ES"/>
              <a:t>: Triestado de la salida del reg. Temporal 3 al bus</a:t>
            </a:r>
          </a:p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Cod. Op.</a:t>
            </a:r>
            <a:r>
              <a:rPr lang="es-ES_tradnl" altLang="es-ES"/>
              <a:t>:  Operación a realizar en la ALU</a:t>
            </a:r>
          </a:p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A y B</a:t>
            </a:r>
            <a:r>
              <a:rPr lang="es-ES_tradnl" altLang="es-ES"/>
              <a:t>: Desde el banco de registros</a:t>
            </a:r>
          </a:p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MA y MB</a:t>
            </a:r>
            <a:r>
              <a:rPr lang="es-ES_tradnl" altLang="es-ES"/>
              <a:t>: selección de entradas de MPXs</a:t>
            </a:r>
          </a:p>
          <a:p>
            <a:pPr algn="justLow" eaLnBrk="1" hangingPunct="1">
              <a:spcBef>
                <a:spcPct val="50000"/>
              </a:spcBef>
              <a:buFontTx/>
              <a:buChar char="•"/>
            </a:pPr>
            <a:r>
              <a:rPr lang="es-ES_tradnl" altLang="es-ES" b="1"/>
              <a:t>Indicadores</a:t>
            </a:r>
            <a:r>
              <a:rPr lang="es-ES_tradnl" altLang="es-ES"/>
              <a:t>: Salida hacia el reg. de indicadores (RE)</a:t>
            </a:r>
          </a:p>
        </p:txBody>
      </p:sp>
      <p:grpSp>
        <p:nvGrpSpPr>
          <p:cNvPr id="11274" name="Group 108"/>
          <p:cNvGrpSpPr>
            <a:grpSpLocks/>
          </p:cNvGrpSpPr>
          <p:nvPr/>
        </p:nvGrpSpPr>
        <p:grpSpPr bwMode="auto">
          <a:xfrm>
            <a:off x="539750" y="2600325"/>
            <a:ext cx="3638550" cy="2844800"/>
            <a:chOff x="339" y="1729"/>
            <a:chExt cx="2292" cy="1792"/>
          </a:xfrm>
        </p:grpSpPr>
        <p:sp>
          <p:nvSpPr>
            <p:cNvPr id="11275" name="Rectangle 52"/>
            <p:cNvSpPr>
              <a:spLocks noChangeArrowheads="1"/>
            </p:cNvSpPr>
            <p:nvPr/>
          </p:nvSpPr>
          <p:spPr bwMode="auto">
            <a:xfrm>
              <a:off x="693" y="1936"/>
              <a:ext cx="582" cy="139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RT1</a:t>
              </a:r>
              <a:endParaRPr lang="es-ES" altLang="es-ES" sz="1600"/>
            </a:p>
          </p:txBody>
        </p:sp>
        <p:sp>
          <p:nvSpPr>
            <p:cNvPr id="11276" name="Line 53"/>
            <p:cNvSpPr>
              <a:spLocks noChangeShapeType="1"/>
            </p:cNvSpPr>
            <p:nvPr/>
          </p:nvSpPr>
          <p:spPr bwMode="auto">
            <a:xfrm flipV="1">
              <a:off x="596" y="2005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77" name="Text Box 54"/>
            <p:cNvSpPr txBox="1">
              <a:spLocks noChangeArrowheads="1"/>
            </p:cNvSpPr>
            <p:nvPr/>
          </p:nvSpPr>
          <p:spPr bwMode="auto">
            <a:xfrm>
              <a:off x="465" y="1833"/>
              <a:ext cx="2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C9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1278" name="Line 55"/>
            <p:cNvSpPr>
              <a:spLocks noChangeShapeType="1"/>
            </p:cNvSpPr>
            <p:nvPr/>
          </p:nvSpPr>
          <p:spPr bwMode="auto">
            <a:xfrm>
              <a:off x="1147" y="207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79" name="Line 56"/>
            <p:cNvSpPr>
              <a:spLocks noChangeShapeType="1"/>
            </p:cNvSpPr>
            <p:nvPr/>
          </p:nvSpPr>
          <p:spPr bwMode="auto">
            <a:xfrm>
              <a:off x="984" y="173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80" name="Rectangle 57"/>
            <p:cNvSpPr>
              <a:spLocks noChangeArrowheads="1"/>
            </p:cNvSpPr>
            <p:nvPr/>
          </p:nvSpPr>
          <p:spPr bwMode="auto">
            <a:xfrm>
              <a:off x="1533" y="1935"/>
              <a:ext cx="582" cy="138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RT2</a:t>
              </a:r>
              <a:endParaRPr lang="es-ES" altLang="es-ES" sz="1600"/>
            </a:p>
          </p:txBody>
        </p:sp>
        <p:sp>
          <p:nvSpPr>
            <p:cNvPr id="11281" name="Line 58"/>
            <p:cNvSpPr>
              <a:spLocks noChangeShapeType="1"/>
            </p:cNvSpPr>
            <p:nvPr/>
          </p:nvSpPr>
          <p:spPr bwMode="auto">
            <a:xfrm flipV="1">
              <a:off x="1436" y="2005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82" name="Text Box 59"/>
            <p:cNvSpPr txBox="1">
              <a:spLocks noChangeArrowheads="1"/>
            </p:cNvSpPr>
            <p:nvPr/>
          </p:nvSpPr>
          <p:spPr bwMode="auto">
            <a:xfrm>
              <a:off x="1248" y="1833"/>
              <a:ext cx="3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C10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1283" name="Line 60"/>
            <p:cNvSpPr>
              <a:spLocks noChangeShapeType="1"/>
            </p:cNvSpPr>
            <p:nvPr/>
          </p:nvSpPr>
          <p:spPr bwMode="auto">
            <a:xfrm>
              <a:off x="1986" y="207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84" name="Line 61"/>
            <p:cNvSpPr>
              <a:spLocks noChangeShapeType="1"/>
            </p:cNvSpPr>
            <p:nvPr/>
          </p:nvSpPr>
          <p:spPr bwMode="auto">
            <a:xfrm>
              <a:off x="1825" y="173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85" name="AutoShape 62"/>
            <p:cNvSpPr>
              <a:spLocks noChangeArrowheads="1"/>
            </p:cNvSpPr>
            <p:nvPr/>
          </p:nvSpPr>
          <p:spPr bwMode="auto">
            <a:xfrm>
              <a:off x="790" y="2315"/>
              <a:ext cx="421" cy="241"/>
            </a:xfrm>
            <a:custGeom>
              <a:avLst/>
              <a:gdLst>
                <a:gd name="T0" fmla="*/ 368 w 21600"/>
                <a:gd name="T1" fmla="*/ 121 h 21600"/>
                <a:gd name="T2" fmla="*/ 210 w 21600"/>
                <a:gd name="T3" fmla="*/ 241 h 21600"/>
                <a:gd name="T4" fmla="*/ 53 w 21600"/>
                <a:gd name="T5" fmla="*/ 121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5 w 21600"/>
                <a:gd name="T13" fmla="*/ 4481 h 21600"/>
                <a:gd name="T14" fmla="*/ 17085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00">
                <a:alpha val="54117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200"/>
                <a:t>MPX A</a:t>
              </a:r>
              <a:endParaRPr lang="es-ES" altLang="es-ES" sz="1200"/>
            </a:p>
          </p:txBody>
        </p:sp>
        <p:sp>
          <p:nvSpPr>
            <p:cNvPr id="11286" name="Line 63"/>
            <p:cNvSpPr>
              <a:spLocks noChangeShapeType="1"/>
            </p:cNvSpPr>
            <p:nvPr/>
          </p:nvSpPr>
          <p:spPr bwMode="auto">
            <a:xfrm flipV="1">
              <a:off x="726" y="2453"/>
              <a:ext cx="1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87" name="Text Box 64"/>
            <p:cNvSpPr txBox="1">
              <a:spLocks noChangeArrowheads="1"/>
            </p:cNvSpPr>
            <p:nvPr/>
          </p:nvSpPr>
          <p:spPr bwMode="auto">
            <a:xfrm>
              <a:off x="500" y="2351"/>
              <a:ext cx="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MA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1288" name="Text Box 65"/>
            <p:cNvSpPr txBox="1">
              <a:spLocks noChangeArrowheads="1"/>
            </p:cNvSpPr>
            <p:nvPr/>
          </p:nvSpPr>
          <p:spPr bwMode="auto">
            <a:xfrm>
              <a:off x="887" y="2315"/>
              <a:ext cx="355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900" b="1"/>
                <a:t>0          1</a:t>
              </a:r>
              <a:endParaRPr lang="es-ES" altLang="es-ES" sz="900" b="1"/>
            </a:p>
          </p:txBody>
        </p:sp>
        <p:sp>
          <p:nvSpPr>
            <p:cNvPr id="11289" name="AutoShape 66"/>
            <p:cNvSpPr>
              <a:spLocks noChangeArrowheads="1"/>
            </p:cNvSpPr>
            <p:nvPr/>
          </p:nvSpPr>
          <p:spPr bwMode="auto">
            <a:xfrm>
              <a:off x="1631" y="2315"/>
              <a:ext cx="421" cy="241"/>
            </a:xfrm>
            <a:custGeom>
              <a:avLst/>
              <a:gdLst>
                <a:gd name="T0" fmla="*/ 368 w 21600"/>
                <a:gd name="T1" fmla="*/ 121 h 21600"/>
                <a:gd name="T2" fmla="*/ 210 w 21600"/>
                <a:gd name="T3" fmla="*/ 241 h 21600"/>
                <a:gd name="T4" fmla="*/ 53 w 21600"/>
                <a:gd name="T5" fmla="*/ 121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5 w 21600"/>
                <a:gd name="T13" fmla="*/ 4481 h 21600"/>
                <a:gd name="T14" fmla="*/ 17085 w 21600"/>
                <a:gd name="T15" fmla="*/ 171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00">
                <a:alpha val="54117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200"/>
                <a:t>MPX B</a:t>
              </a:r>
              <a:endParaRPr lang="es-ES" altLang="es-ES" sz="1200"/>
            </a:p>
          </p:txBody>
        </p:sp>
        <p:sp>
          <p:nvSpPr>
            <p:cNvPr id="11290" name="Line 67"/>
            <p:cNvSpPr>
              <a:spLocks noChangeShapeType="1"/>
            </p:cNvSpPr>
            <p:nvPr/>
          </p:nvSpPr>
          <p:spPr bwMode="auto">
            <a:xfrm flipV="1">
              <a:off x="1567" y="2441"/>
              <a:ext cx="1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91" name="Text Box 68"/>
            <p:cNvSpPr txBox="1">
              <a:spLocks noChangeArrowheads="1"/>
            </p:cNvSpPr>
            <p:nvPr/>
          </p:nvSpPr>
          <p:spPr bwMode="auto">
            <a:xfrm>
              <a:off x="1361" y="2339"/>
              <a:ext cx="2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MB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1292" name="Text Box 69"/>
            <p:cNvSpPr txBox="1">
              <a:spLocks noChangeArrowheads="1"/>
            </p:cNvSpPr>
            <p:nvPr/>
          </p:nvSpPr>
          <p:spPr bwMode="auto">
            <a:xfrm>
              <a:off x="1728" y="2315"/>
              <a:ext cx="355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900" b="1"/>
                <a:t>0          1</a:t>
              </a:r>
              <a:endParaRPr lang="es-ES" altLang="es-ES" sz="900" b="1"/>
            </a:p>
          </p:txBody>
        </p:sp>
        <p:sp>
          <p:nvSpPr>
            <p:cNvPr id="11293" name="Line 70"/>
            <p:cNvSpPr>
              <a:spLocks noChangeShapeType="1"/>
            </p:cNvSpPr>
            <p:nvPr/>
          </p:nvSpPr>
          <p:spPr bwMode="auto">
            <a:xfrm flipH="1">
              <a:off x="469" y="2143"/>
              <a:ext cx="1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94" name="Line 71"/>
            <p:cNvSpPr>
              <a:spLocks noChangeShapeType="1"/>
            </p:cNvSpPr>
            <p:nvPr/>
          </p:nvSpPr>
          <p:spPr bwMode="auto">
            <a:xfrm flipH="1">
              <a:off x="469" y="2211"/>
              <a:ext cx="4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95" name="Line 72"/>
            <p:cNvSpPr>
              <a:spLocks noChangeShapeType="1"/>
            </p:cNvSpPr>
            <p:nvPr/>
          </p:nvSpPr>
          <p:spPr bwMode="auto">
            <a:xfrm>
              <a:off x="887" y="2211"/>
              <a:ext cx="0" cy="1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96" name="Line 73"/>
            <p:cNvSpPr>
              <a:spLocks noChangeShapeType="1"/>
            </p:cNvSpPr>
            <p:nvPr/>
          </p:nvSpPr>
          <p:spPr bwMode="auto">
            <a:xfrm>
              <a:off x="1728" y="2143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97" name="Line 74"/>
            <p:cNvSpPr>
              <a:spLocks noChangeShapeType="1"/>
            </p:cNvSpPr>
            <p:nvPr/>
          </p:nvSpPr>
          <p:spPr bwMode="auto">
            <a:xfrm>
              <a:off x="1017" y="2556"/>
              <a:ext cx="0" cy="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98" name="Line 75"/>
            <p:cNvSpPr>
              <a:spLocks noChangeShapeType="1"/>
            </p:cNvSpPr>
            <p:nvPr/>
          </p:nvSpPr>
          <p:spPr bwMode="auto">
            <a:xfrm>
              <a:off x="1858" y="2556"/>
              <a:ext cx="0" cy="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99" name="Line 76"/>
            <p:cNvSpPr>
              <a:spLocks noChangeShapeType="1"/>
            </p:cNvSpPr>
            <p:nvPr/>
          </p:nvSpPr>
          <p:spPr bwMode="auto">
            <a:xfrm>
              <a:off x="629" y="2901"/>
              <a:ext cx="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00" name="Line 77"/>
            <p:cNvSpPr>
              <a:spLocks noChangeShapeType="1"/>
            </p:cNvSpPr>
            <p:nvPr/>
          </p:nvSpPr>
          <p:spPr bwMode="auto">
            <a:xfrm flipH="1">
              <a:off x="695" y="2866"/>
              <a:ext cx="6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01" name="Text Box 78"/>
            <p:cNvSpPr txBox="1">
              <a:spLocks noChangeArrowheads="1"/>
            </p:cNvSpPr>
            <p:nvPr/>
          </p:nvSpPr>
          <p:spPr bwMode="auto">
            <a:xfrm>
              <a:off x="341" y="2729"/>
              <a:ext cx="38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Cod. Op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1302" name="Line 79"/>
            <p:cNvSpPr>
              <a:spLocks noChangeShapeType="1"/>
            </p:cNvSpPr>
            <p:nvPr/>
          </p:nvSpPr>
          <p:spPr bwMode="auto">
            <a:xfrm>
              <a:off x="1405" y="3073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03" name="Rectangle 80"/>
            <p:cNvSpPr>
              <a:spLocks noChangeArrowheads="1"/>
            </p:cNvSpPr>
            <p:nvPr/>
          </p:nvSpPr>
          <p:spPr bwMode="auto">
            <a:xfrm>
              <a:off x="1114" y="3281"/>
              <a:ext cx="581" cy="138"/>
            </a:xfrm>
            <a:prstGeom prst="rect">
              <a:avLst/>
            </a:prstGeom>
            <a:solidFill>
              <a:srgbClr val="3366FF">
                <a:alpha val="4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ES" sz="1600"/>
                <a:t>RT3</a:t>
              </a:r>
              <a:endParaRPr lang="es-ES" altLang="es-ES" sz="1600"/>
            </a:p>
          </p:txBody>
        </p:sp>
        <p:sp>
          <p:nvSpPr>
            <p:cNvPr id="11304" name="Line 81"/>
            <p:cNvSpPr>
              <a:spLocks noChangeShapeType="1"/>
            </p:cNvSpPr>
            <p:nvPr/>
          </p:nvSpPr>
          <p:spPr bwMode="auto">
            <a:xfrm flipV="1">
              <a:off x="984" y="3348"/>
              <a:ext cx="1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05" name="Text Box 82"/>
            <p:cNvSpPr txBox="1">
              <a:spLocks noChangeArrowheads="1"/>
            </p:cNvSpPr>
            <p:nvPr/>
          </p:nvSpPr>
          <p:spPr bwMode="auto">
            <a:xfrm>
              <a:off x="749" y="3246"/>
              <a:ext cx="2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C11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1306" name="Line 83"/>
            <p:cNvSpPr>
              <a:spLocks noChangeShapeType="1"/>
            </p:cNvSpPr>
            <p:nvPr/>
          </p:nvSpPr>
          <p:spPr bwMode="auto">
            <a:xfrm>
              <a:off x="1405" y="3418"/>
              <a:ext cx="0" cy="1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07" name="Line 84"/>
            <p:cNvSpPr>
              <a:spLocks noChangeShapeType="1"/>
            </p:cNvSpPr>
            <p:nvPr/>
          </p:nvSpPr>
          <p:spPr bwMode="auto">
            <a:xfrm>
              <a:off x="1407" y="3521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08" name="Line 85"/>
            <p:cNvSpPr>
              <a:spLocks noChangeShapeType="1"/>
            </p:cNvSpPr>
            <p:nvPr/>
          </p:nvSpPr>
          <p:spPr bwMode="auto">
            <a:xfrm flipH="1" flipV="1">
              <a:off x="2416" y="1730"/>
              <a:ext cx="0" cy="1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09" name="Line 86"/>
            <p:cNvSpPr>
              <a:spLocks noChangeShapeType="1"/>
            </p:cNvSpPr>
            <p:nvPr/>
          </p:nvSpPr>
          <p:spPr bwMode="auto">
            <a:xfrm flipV="1">
              <a:off x="2445" y="2384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10" name="Text Box 87"/>
            <p:cNvSpPr txBox="1">
              <a:spLocks noChangeArrowheads="1"/>
            </p:cNvSpPr>
            <p:nvPr/>
          </p:nvSpPr>
          <p:spPr bwMode="auto">
            <a:xfrm>
              <a:off x="2447" y="2211"/>
              <a:ext cx="1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T6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1311" name="AutoShape 88"/>
            <p:cNvSpPr>
              <a:spLocks noChangeArrowheads="1"/>
            </p:cNvSpPr>
            <p:nvPr/>
          </p:nvSpPr>
          <p:spPr bwMode="auto">
            <a:xfrm flipH="1">
              <a:off x="2381" y="2315"/>
              <a:ext cx="64" cy="103"/>
            </a:xfrm>
            <a:prstGeom prst="triangle">
              <a:avLst>
                <a:gd name="adj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1312" name="Line 89"/>
            <p:cNvSpPr>
              <a:spLocks noChangeShapeType="1"/>
            </p:cNvSpPr>
            <p:nvPr/>
          </p:nvSpPr>
          <p:spPr bwMode="auto">
            <a:xfrm flipH="1" flipV="1">
              <a:off x="2189" y="1730"/>
              <a:ext cx="0" cy="1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13" name="Line 90"/>
            <p:cNvSpPr>
              <a:spLocks noChangeShapeType="1"/>
            </p:cNvSpPr>
            <p:nvPr/>
          </p:nvSpPr>
          <p:spPr bwMode="auto">
            <a:xfrm flipV="1">
              <a:off x="2219" y="2384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14" name="Text Box 91"/>
            <p:cNvSpPr txBox="1">
              <a:spLocks noChangeArrowheads="1"/>
            </p:cNvSpPr>
            <p:nvPr/>
          </p:nvSpPr>
          <p:spPr bwMode="auto">
            <a:xfrm>
              <a:off x="2220" y="2211"/>
              <a:ext cx="1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sz="1600" b="1">
                  <a:solidFill>
                    <a:srgbClr val="CC0000"/>
                  </a:solidFill>
                </a:rPr>
                <a:t>T5</a:t>
              </a:r>
              <a:endParaRPr lang="es-ES" altLang="es-ES" sz="1600" b="1">
                <a:solidFill>
                  <a:srgbClr val="CC0000"/>
                </a:solidFill>
              </a:endParaRPr>
            </a:p>
          </p:txBody>
        </p:sp>
        <p:sp>
          <p:nvSpPr>
            <p:cNvPr id="11315" name="AutoShape 92"/>
            <p:cNvSpPr>
              <a:spLocks noChangeArrowheads="1"/>
            </p:cNvSpPr>
            <p:nvPr/>
          </p:nvSpPr>
          <p:spPr bwMode="auto">
            <a:xfrm flipH="1">
              <a:off x="2155" y="2315"/>
              <a:ext cx="64" cy="103"/>
            </a:xfrm>
            <a:prstGeom prst="triangle">
              <a:avLst>
                <a:gd name="adj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1316" name="Line 93"/>
            <p:cNvSpPr>
              <a:spLocks noChangeShapeType="1"/>
            </p:cNvSpPr>
            <p:nvPr/>
          </p:nvSpPr>
          <p:spPr bwMode="auto">
            <a:xfrm>
              <a:off x="1407" y="313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17" name="Line 94"/>
            <p:cNvSpPr>
              <a:spLocks noChangeShapeType="1"/>
            </p:cNvSpPr>
            <p:nvPr/>
          </p:nvSpPr>
          <p:spPr bwMode="auto">
            <a:xfrm flipV="1">
              <a:off x="1906" y="2931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18" name="Oval 96"/>
            <p:cNvSpPr>
              <a:spLocks noChangeArrowheads="1"/>
            </p:cNvSpPr>
            <p:nvPr/>
          </p:nvSpPr>
          <p:spPr bwMode="auto">
            <a:xfrm>
              <a:off x="1372" y="3108"/>
              <a:ext cx="65" cy="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grpSp>
          <p:nvGrpSpPr>
            <p:cNvPr id="11319" name="Group 97"/>
            <p:cNvGrpSpPr>
              <a:grpSpLocks/>
            </p:cNvGrpSpPr>
            <p:nvPr/>
          </p:nvGrpSpPr>
          <p:grpSpPr bwMode="auto">
            <a:xfrm>
              <a:off x="662" y="2625"/>
              <a:ext cx="1488" cy="448"/>
              <a:chOff x="2313" y="3271"/>
              <a:chExt cx="1044" cy="295"/>
            </a:xfrm>
          </p:grpSpPr>
          <p:grpSp>
            <p:nvGrpSpPr>
              <p:cNvPr id="11323" name="Group 98"/>
              <p:cNvGrpSpPr>
                <a:grpSpLocks/>
              </p:cNvGrpSpPr>
              <p:nvPr/>
            </p:nvGrpSpPr>
            <p:grpSpPr bwMode="auto">
              <a:xfrm>
                <a:off x="2313" y="3271"/>
                <a:ext cx="1044" cy="295"/>
                <a:chOff x="2494" y="3271"/>
                <a:chExt cx="1044" cy="295"/>
              </a:xfrm>
            </p:grpSpPr>
            <p:sp>
              <p:nvSpPr>
                <p:cNvPr id="11326" name="AutoShape 99"/>
                <p:cNvSpPr>
                  <a:spLocks noChangeArrowheads="1"/>
                </p:cNvSpPr>
                <p:nvPr/>
              </p:nvSpPr>
              <p:spPr bwMode="auto">
                <a:xfrm>
                  <a:off x="2494" y="3317"/>
                  <a:ext cx="1044" cy="249"/>
                </a:xfrm>
                <a:custGeom>
                  <a:avLst/>
                  <a:gdLst>
                    <a:gd name="T0" fmla="*/ 914 w 21600"/>
                    <a:gd name="T1" fmla="*/ 125 h 21600"/>
                    <a:gd name="T2" fmla="*/ 522 w 21600"/>
                    <a:gd name="T3" fmla="*/ 249 h 21600"/>
                    <a:gd name="T4" fmla="*/ 131 w 21600"/>
                    <a:gd name="T5" fmla="*/ 125 h 21600"/>
                    <a:gd name="T6" fmla="*/ 522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0 w 21600"/>
                    <a:gd name="T13" fmla="*/ 4511 h 21600"/>
                    <a:gd name="T14" fmla="*/ 17110 w 21600"/>
                    <a:gd name="T15" fmla="*/ 17089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s-ES_tradnl" altLang="es-ES"/>
                    <a:t>ALU</a:t>
                  </a:r>
                  <a:endParaRPr lang="es-ES" altLang="es-ES"/>
                </a:p>
              </p:txBody>
            </p:sp>
            <p:sp>
              <p:nvSpPr>
                <p:cNvPr id="11327" name="AutoShape 100"/>
                <p:cNvSpPr>
                  <a:spLocks noChangeArrowheads="1"/>
                </p:cNvSpPr>
                <p:nvPr/>
              </p:nvSpPr>
              <p:spPr bwMode="auto">
                <a:xfrm rot="10800000">
                  <a:off x="2971" y="3294"/>
                  <a:ext cx="91" cy="9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  <p:sp>
              <p:nvSpPr>
                <p:cNvPr id="11328" name="Rectangle 101"/>
                <p:cNvSpPr>
                  <a:spLocks noChangeArrowheads="1"/>
                </p:cNvSpPr>
                <p:nvPr/>
              </p:nvSpPr>
              <p:spPr bwMode="auto">
                <a:xfrm>
                  <a:off x="2948" y="3271"/>
                  <a:ext cx="136" cy="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sp>
            <p:nvSpPr>
              <p:cNvPr id="11324" name="Line 102"/>
              <p:cNvSpPr>
                <a:spLocks noChangeShapeType="1"/>
              </p:cNvSpPr>
              <p:nvPr/>
            </p:nvSpPr>
            <p:spPr bwMode="auto">
              <a:xfrm>
                <a:off x="2746" y="3317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325" name="Line 103"/>
              <p:cNvSpPr>
                <a:spLocks noChangeShapeType="1"/>
              </p:cNvSpPr>
              <p:nvPr/>
            </p:nvSpPr>
            <p:spPr bwMode="auto">
              <a:xfrm>
                <a:off x="2881" y="3317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1320" name="Text Box 105"/>
            <p:cNvSpPr txBox="1">
              <a:spLocks noChangeArrowheads="1"/>
            </p:cNvSpPr>
            <p:nvPr/>
          </p:nvSpPr>
          <p:spPr bwMode="auto">
            <a:xfrm>
              <a:off x="1973" y="2795"/>
              <a:ext cx="6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200"/>
                <a:t>Indicadores</a:t>
              </a:r>
              <a:endParaRPr lang="es-ES" altLang="es-ES" sz="1200"/>
            </a:p>
          </p:txBody>
        </p:sp>
        <p:sp>
          <p:nvSpPr>
            <p:cNvPr id="11321" name="Text Box 106"/>
            <p:cNvSpPr txBox="1">
              <a:spLocks noChangeArrowheads="1"/>
            </p:cNvSpPr>
            <p:nvPr/>
          </p:nvSpPr>
          <p:spPr bwMode="auto">
            <a:xfrm>
              <a:off x="339" y="1979"/>
              <a:ext cx="250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ES" sz="1400"/>
                <a:t>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_tradnl" altLang="es-ES" sz="1400"/>
                <a:t>A</a:t>
              </a:r>
              <a:endParaRPr lang="es-ES" altLang="es-ES" sz="1400"/>
            </a:p>
          </p:txBody>
        </p:sp>
        <p:sp>
          <p:nvSpPr>
            <p:cNvPr id="11322" name="Line 107"/>
            <p:cNvSpPr>
              <a:spLocks noChangeShapeType="1"/>
            </p:cNvSpPr>
            <p:nvPr/>
          </p:nvSpPr>
          <p:spPr bwMode="auto">
            <a:xfrm>
              <a:off x="385" y="1729"/>
              <a:ext cx="210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2944</Words>
  <Application>Microsoft Office PowerPoint</Application>
  <PresentationFormat>Presentación en pantalla (4:3)</PresentationFormat>
  <Paragraphs>613</Paragraphs>
  <Slides>33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Arial Unicode MS</vt:lpstr>
      <vt:lpstr>Wingdings</vt:lpstr>
      <vt:lpstr>Tema de Office</vt:lpstr>
      <vt:lpstr>Microsoft Equation 3.0</vt:lpstr>
      <vt:lpstr>Presentación de PowerPoint</vt:lpstr>
      <vt:lpstr>Contenidos</vt:lpstr>
      <vt:lpstr>Estructura de una CPU</vt:lpstr>
      <vt:lpstr>Estructura de una CPU</vt:lpstr>
      <vt:lpstr>Estructura de una CPU</vt:lpstr>
      <vt:lpstr>Estructura de una CPU</vt:lpstr>
      <vt:lpstr>Estructura de una CPU</vt:lpstr>
      <vt:lpstr>Estructura de una CPU</vt:lpstr>
      <vt:lpstr>Estructura de una CPU</vt:lpstr>
      <vt:lpstr>Estructura de una CPU</vt:lpstr>
      <vt:lpstr>Comunicación externa. Reloj</vt:lpstr>
      <vt:lpstr>Comunicación externa. Reloj</vt:lpstr>
      <vt:lpstr>Comunicación externa. Reloj</vt:lpstr>
      <vt:lpstr>Comunicación externa. Otras señales</vt:lpstr>
      <vt:lpstr>Ejecución de instrucciones</vt:lpstr>
      <vt:lpstr>Ejecución de instrucciones</vt:lpstr>
      <vt:lpstr>Ejecución de instrucciones</vt:lpstr>
      <vt:lpstr>Ejecución de una instrucción</vt:lpstr>
      <vt:lpstr>Ejecución de una instrucción</vt:lpstr>
      <vt:lpstr>Ejecución de una instrucción</vt:lpstr>
      <vt:lpstr>Ejecución de instrucciones</vt:lpstr>
      <vt:lpstr>Ejecución de instrucciones</vt:lpstr>
      <vt:lpstr>Ejecución de instrucciones</vt:lpstr>
      <vt:lpstr>Ejecución de instrucciones</vt:lpstr>
      <vt:lpstr>Interrupciones</vt:lpstr>
      <vt:lpstr>Interrupciones</vt:lpstr>
      <vt:lpstr>Interrupciones</vt:lpstr>
      <vt:lpstr>Interrupciones</vt:lpstr>
      <vt:lpstr>Diseño de una unidad de control</vt:lpstr>
      <vt:lpstr>Diseño de una unidad de control</vt:lpstr>
      <vt:lpstr>Reset o encendido del sistema</vt:lpstr>
      <vt:lpstr>Reset o encendido del sistema</vt:lpstr>
      <vt:lpstr>Reset o encendido del sistema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Manuel Matías Casado</cp:lastModifiedBy>
  <cp:revision>163</cp:revision>
  <dcterms:created xsi:type="dcterms:W3CDTF">2010-09-09T10:21:38Z</dcterms:created>
  <dcterms:modified xsi:type="dcterms:W3CDTF">2015-05-04T00:01:15Z</dcterms:modified>
</cp:coreProperties>
</file>