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3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286"/>
    <a:srgbClr val="DD6C10"/>
    <a:srgbClr val="717579"/>
    <a:srgbClr val="005673"/>
    <a:srgbClr val="E38B42"/>
    <a:srgbClr val="00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80BD-09DE-4DFB-90FC-784D9FFDD8E8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37D9-478A-4917-A150-46F5CD7AA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76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18735" y="2150533"/>
            <a:ext cx="6858000" cy="1427166"/>
          </a:xfrm>
        </p:spPr>
        <p:txBody>
          <a:bodyPr anchor="b"/>
          <a:lstStyle>
            <a:lvl1pPr algn="ctr">
              <a:defRPr sz="4500" b="1">
                <a:solidFill>
                  <a:srgbClr val="005673"/>
                </a:solidFill>
              </a:defRPr>
            </a:lvl1pPr>
          </a:lstStyle>
          <a:p>
            <a:r>
              <a:rPr lang="es-ES" dirty="0" smtClean="0"/>
              <a:t>Haga clic para modificar el estilo de título del tema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18735" y="3669774"/>
            <a:ext cx="6858000" cy="16557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71757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 smtClean="0"/>
              <a:t>Inserta aquí el nombre del profesor + email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0" y="0"/>
            <a:ext cx="9144000" cy="2065867"/>
          </a:xfrm>
          <a:prstGeom prst="rect">
            <a:avLst/>
          </a:prstGeom>
          <a:solidFill>
            <a:srgbClr val="E38B42"/>
          </a:solidFill>
          <a:ln>
            <a:solidFill>
              <a:srgbClr val="DD6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DISEÑO DE REDES DE COMPUTADORES</a:t>
            </a:r>
          </a:p>
          <a:p>
            <a:pPr algn="ctr"/>
            <a:r>
              <a:rPr lang="es-ES" sz="45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Grado</a:t>
            </a:r>
            <a:r>
              <a:rPr lang="es-ES" sz="4500" kern="1200" baseline="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 en Ingeniería Informática</a:t>
            </a:r>
            <a:endParaRPr lang="es-ES" sz="4500" kern="1200" dirty="0">
              <a:solidFill>
                <a:srgbClr val="005673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1529263" y="2235200"/>
            <a:ext cx="0" cy="26670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 userDrawn="1"/>
        </p:nvSpPr>
        <p:spPr>
          <a:xfrm>
            <a:off x="0" y="5417611"/>
            <a:ext cx="9144000" cy="1440389"/>
          </a:xfrm>
          <a:prstGeom prst="rect">
            <a:avLst/>
          </a:prstGeom>
          <a:solidFill>
            <a:srgbClr val="E38B42"/>
          </a:solidFill>
          <a:ln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kern="1200" dirty="0" smtClean="0">
                <a:solidFill>
                  <a:srgbClr val="005673"/>
                </a:solidFill>
                <a:latin typeface="+mj-lt"/>
                <a:ea typeface="+mj-ea"/>
                <a:cs typeface="+mj-cs"/>
              </a:rPr>
              <a:t>ESCUELA SUPERIOR DE INGENIERÍA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61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94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3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46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62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41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global de par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ÍNDICE DE PARTES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890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/p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28800" y="1709739"/>
            <a:ext cx="668178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dirty="0" smtClean="0"/>
              <a:t>Haga clic para modificar el título de esta parte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828800" y="4589464"/>
            <a:ext cx="6681788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indicar la parte: “PARTE N”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116" y="2503487"/>
            <a:ext cx="1146147" cy="1475360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>
            <a:off x="1529263" y="1862667"/>
            <a:ext cx="0" cy="3657600"/>
          </a:xfrm>
          <a:prstGeom prst="line">
            <a:avLst/>
          </a:prstGeom>
          <a:ln w="19050">
            <a:solidFill>
              <a:srgbClr val="E38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2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de parte concr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Indica: “Índice de PN; Título de la parte”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rgbClr val="7E8286"/>
                </a:solidFill>
              </a:defRPr>
            </a:lvl1pPr>
            <a:lvl2pPr marL="685800" indent="-342900">
              <a:buFont typeface="+mj-lt"/>
              <a:buAutoNum type="alphaLcParenR"/>
              <a:defRPr>
                <a:solidFill>
                  <a:srgbClr val="7E8286"/>
                </a:solidFill>
              </a:defRPr>
            </a:lvl2pPr>
            <a:lvl3pPr marL="10287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3pPr>
            <a:lvl4pPr marL="13716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4pPr>
            <a:lvl5pPr marL="1714500" indent="-342900">
              <a:buFont typeface="+mj-lt"/>
              <a:buAutoNum type="arabicPeriod"/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734934" y="-7700"/>
            <a:ext cx="1362874" cy="216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0" algn="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/>
            </a:pPr>
            <a:r>
              <a:rPr lang="es-ES" sz="900" baseline="0" dirty="0" smtClean="0">
                <a:solidFill>
                  <a:schemeClr val="tx1">
                    <a:tint val="75000"/>
                  </a:schemeClr>
                </a:solidFill>
              </a:rPr>
              <a:t>Tema 1.- INTRODUCCIÓN</a:t>
            </a:r>
            <a:endParaRPr lang="es-ES" sz="900" baseline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1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E8286"/>
                </a:solidFill>
              </a:defRPr>
            </a:lvl1pPr>
            <a:lvl2pPr>
              <a:defRPr>
                <a:solidFill>
                  <a:srgbClr val="7E8286"/>
                </a:solidFill>
              </a:defRPr>
            </a:lvl2pPr>
            <a:lvl3pPr>
              <a:defRPr>
                <a:solidFill>
                  <a:srgbClr val="7E8286"/>
                </a:solidFill>
              </a:defRPr>
            </a:lvl3pPr>
            <a:lvl4pPr>
              <a:defRPr>
                <a:solidFill>
                  <a:srgbClr val="7E8286"/>
                </a:solidFill>
              </a:defRPr>
            </a:lvl4pPr>
            <a:lvl5pPr>
              <a:defRPr>
                <a:solidFill>
                  <a:srgbClr val="7E8286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>
            <a:off x="734934" y="-7700"/>
            <a:ext cx="1362874" cy="216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0" algn="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/>
            </a:pPr>
            <a:r>
              <a:rPr lang="es-ES" sz="900" baseline="0" dirty="0" smtClean="0">
                <a:solidFill>
                  <a:schemeClr val="tx1">
                    <a:tint val="75000"/>
                  </a:schemeClr>
                </a:solidFill>
              </a:rPr>
              <a:t>Tema 1.- INTRODUCCIÓN</a:t>
            </a:r>
            <a:endParaRPr lang="es-ES" sz="900" baseline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35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8332866" cy="77787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Curso 2018/19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Diseño de Redes de Computadores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93666" y="1371600"/>
            <a:ext cx="8974134" cy="51053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ES" dirty="0" smtClean="0"/>
              <a:t>Inserta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58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21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46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9188-F7C0-4853-9F7E-9891282DE721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523E-60B9-4E1A-A062-B105043C18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12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>
            <a:off x="0" y="6544733"/>
            <a:ext cx="9144000" cy="313267"/>
          </a:xfrm>
          <a:prstGeom prst="rect">
            <a:avLst/>
          </a:prstGeom>
          <a:gradFill flip="none" rotWithShape="1">
            <a:gsLst>
              <a:gs pos="93000">
                <a:srgbClr val="DD6C10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>
              <a:solidFill>
                <a:srgbClr val="717579"/>
              </a:solidFill>
            </a:endParaRPr>
          </a:p>
        </p:txBody>
      </p:sp>
      <p:sp>
        <p:nvSpPr>
          <p:cNvPr id="8" name="Rectángulo 7"/>
          <p:cNvSpPr/>
          <p:nvPr userDrawn="1"/>
        </p:nvSpPr>
        <p:spPr>
          <a:xfrm>
            <a:off x="0" y="8995"/>
            <a:ext cx="9144000" cy="1303867"/>
          </a:xfrm>
          <a:prstGeom prst="rect">
            <a:avLst/>
          </a:prstGeom>
          <a:gradFill flip="none" rotWithShape="1">
            <a:gsLst>
              <a:gs pos="93000">
                <a:srgbClr val="E38B42"/>
              </a:gs>
              <a:gs pos="100000">
                <a:srgbClr val="DD6C10">
                  <a:tint val="44500"/>
                  <a:satMod val="160000"/>
                </a:srgbClr>
              </a:gs>
              <a:gs pos="100000">
                <a:srgbClr val="DD6C1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35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34934" y="294569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99" y="1372129"/>
            <a:ext cx="8973001" cy="517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0" y="6594958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7E8286"/>
                </a:solidFill>
              </a:defRPr>
            </a:lvl1pPr>
          </a:lstStyle>
          <a:p>
            <a:r>
              <a:rPr lang="es-ES" dirty="0" smtClean="0"/>
              <a:t>Curso 2018/19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35234" y="6604000"/>
            <a:ext cx="30861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Diseño de Redes de Computadores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086600" y="6604000"/>
            <a:ext cx="2057400" cy="2128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7E8286"/>
                </a:solidFill>
              </a:defRPr>
            </a:lvl1pPr>
          </a:lstStyle>
          <a:p>
            <a:fld id="{E74C523E-60B9-4E1A-A062-B105043C185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4799" y="249412"/>
            <a:ext cx="640135" cy="82303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E38B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 userDrawn="1"/>
        </p:nvSpPr>
        <p:spPr>
          <a:xfrm>
            <a:off x="734934" y="-7700"/>
            <a:ext cx="1362874" cy="216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0" algn="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/>
            </a:pPr>
            <a:r>
              <a:rPr lang="es-ES" sz="900" baseline="0" dirty="0" smtClean="0">
                <a:solidFill>
                  <a:schemeClr val="tx1">
                    <a:tint val="75000"/>
                  </a:schemeClr>
                </a:solidFill>
              </a:rPr>
              <a:t>Tema 1.- INTRODUCCIÓN</a:t>
            </a:r>
            <a:endParaRPr lang="es-ES" sz="900" baseline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3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674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7E828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800" kern="1200">
          <a:solidFill>
            <a:srgbClr val="7E8286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500" kern="1200">
          <a:solidFill>
            <a:srgbClr val="7E828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E828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rgbClr val="7E828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tandards-oui.ieee.org/oui/oui.txt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tandards-oui.ieee.org/ethertype/eth.txt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1.- INTRODUCCIÓN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Carlos Rodríguez Cordón</a:t>
            </a:r>
          </a:p>
          <a:p>
            <a:r>
              <a:rPr lang="es-ES" dirty="0"/>
              <a:t>c</a:t>
            </a:r>
            <a:r>
              <a:rPr lang="es-ES" dirty="0" smtClean="0"/>
              <a:t>arlos.rodriguez@uca.es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76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VLANs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agrupaciones de puertos pertenecientes a uno o más conmutadores.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El </a:t>
            </a:r>
            <a:r>
              <a:rPr lang="es-ES" dirty="0" smtClean="0"/>
              <a:t>tráfico de una VLAN nunca se envía a otra VLAN.</a:t>
            </a:r>
          </a:p>
          <a:p>
            <a:r>
              <a:rPr lang="es-ES" dirty="0" smtClean="0"/>
              <a:t>Cada VLAN es un segmento de red individual y forma un único dominio de difusión.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40" y="2021297"/>
            <a:ext cx="470600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6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Trunking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Mecanismo para comunicar </a:t>
            </a:r>
            <a:r>
              <a:rPr lang="es-ES" dirty="0" err="1" smtClean="0"/>
              <a:t>VLANs</a:t>
            </a:r>
            <a:r>
              <a:rPr lang="es-ES" dirty="0" smtClean="0"/>
              <a:t> entre múltiples conmutadores utilizando un solo enlace.</a:t>
            </a:r>
          </a:p>
          <a:p>
            <a:r>
              <a:rPr lang="es-ES" dirty="0" smtClean="0"/>
              <a:t>También puede ser usado por otros dispositivos (enrutadores, servidores, …)</a:t>
            </a:r>
          </a:p>
          <a:p>
            <a:r>
              <a:rPr lang="es-ES" dirty="0" smtClean="0"/>
              <a:t>El mecanismos consiste en crear puertos por los que pueden pasar tramas de distintas </a:t>
            </a:r>
            <a:r>
              <a:rPr lang="es-ES" dirty="0" err="1" smtClean="0"/>
              <a:t>VLANs</a:t>
            </a:r>
            <a:r>
              <a:rPr lang="es-ES" dirty="0" smtClean="0"/>
              <a:t> (puertos troncales).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Las tramas que pasan por el enlace que une a los puertos troncales se etiquetan para diferenciar a que VLAN pertenecen.</a:t>
            </a:r>
          </a:p>
          <a:p>
            <a:r>
              <a:rPr lang="es-ES" dirty="0" smtClean="0"/>
              <a:t>Estándar 802.1Q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24" y="3087582"/>
            <a:ext cx="54673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6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Port </a:t>
            </a:r>
            <a:r>
              <a:rPr lang="es-ES" dirty="0" err="1"/>
              <a:t>Channels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También llamado </a:t>
            </a:r>
            <a:r>
              <a:rPr lang="es-ES" dirty="0" err="1" smtClean="0"/>
              <a:t>Etherchannel</a:t>
            </a:r>
            <a:r>
              <a:rPr lang="es-ES" dirty="0" smtClean="0"/>
              <a:t>, Agregación </a:t>
            </a:r>
            <a:r>
              <a:rPr lang="es-ES" dirty="0"/>
              <a:t>de Enlaces o </a:t>
            </a:r>
            <a:r>
              <a:rPr lang="es-ES" dirty="0" err="1"/>
              <a:t>Multiplezado</a:t>
            </a:r>
            <a:r>
              <a:rPr lang="es-ES" dirty="0"/>
              <a:t> Inverso.</a:t>
            </a:r>
          </a:p>
          <a:p>
            <a:r>
              <a:rPr lang="es-ES" dirty="0"/>
              <a:t>Técnica que permite utilizar varios enlaces </a:t>
            </a:r>
            <a:r>
              <a:rPr lang="es-ES" dirty="0" err="1"/>
              <a:t>duplex</a:t>
            </a:r>
            <a:r>
              <a:rPr lang="es-ES" dirty="0"/>
              <a:t> Ethernet con la misma velocidad para conectar dos conmutadores y repartir el tráfico entre ellos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Si un enlace del </a:t>
            </a:r>
            <a:r>
              <a:rPr lang="es-ES" dirty="0" err="1" smtClean="0"/>
              <a:t>conjuto</a:t>
            </a:r>
            <a:r>
              <a:rPr lang="es-ES" dirty="0" smtClean="0"/>
              <a:t> falla, siguen funcionando los otros.</a:t>
            </a:r>
            <a:endParaRPr lang="es-ES" dirty="0"/>
          </a:p>
          <a:p>
            <a:r>
              <a:rPr lang="es-ES" dirty="0"/>
              <a:t>Estandarizado en el 802.1AX-2008</a:t>
            </a:r>
          </a:p>
          <a:p>
            <a:r>
              <a:rPr lang="es-ES" dirty="0"/>
              <a:t>El Protocolo </a:t>
            </a:r>
            <a:r>
              <a:rPr lang="es-ES" dirty="0" err="1"/>
              <a:t>Spanning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supone que una agregación de enlaces es un solo enlace.</a:t>
            </a:r>
          </a:p>
          <a:p>
            <a:r>
              <a:rPr lang="es-ES" dirty="0"/>
              <a:t>Símbolo: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90" y="4209492"/>
            <a:ext cx="6700085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Spanning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</a:t>
            </a:r>
            <a:r>
              <a:rPr lang="es-ES" dirty="0" err="1"/>
              <a:t>Protocol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Protocolo que tiene por </a:t>
            </a:r>
            <a:r>
              <a:rPr lang="es-ES" dirty="0"/>
              <a:t>objetivo evitar bucles en enlaces </a:t>
            </a:r>
            <a:r>
              <a:rPr lang="es-ES" dirty="0" smtClean="0"/>
              <a:t>redundantes </a:t>
            </a:r>
            <a:r>
              <a:rPr lang="es-ES" dirty="0"/>
              <a:t>entre </a:t>
            </a:r>
            <a:r>
              <a:rPr lang="es-ES" dirty="0" smtClean="0"/>
              <a:t>conmutadores.</a:t>
            </a:r>
            <a:endParaRPr lang="es-ES" dirty="0"/>
          </a:p>
          <a:p>
            <a:r>
              <a:rPr lang="es-ES" dirty="0"/>
              <a:t>Los enlaces redundantes pueden deberse </a:t>
            </a:r>
            <a:r>
              <a:rPr lang="es-ES" dirty="0" smtClean="0"/>
              <a:t>a:</a:t>
            </a:r>
          </a:p>
          <a:p>
            <a:pPr lvl="1"/>
            <a:r>
              <a:rPr lang="es-ES" dirty="0"/>
              <a:t>F</a:t>
            </a:r>
            <a:r>
              <a:rPr lang="es-ES" dirty="0" smtClean="0"/>
              <a:t>allos </a:t>
            </a:r>
            <a:r>
              <a:rPr lang="es-ES" dirty="0"/>
              <a:t>en el </a:t>
            </a:r>
            <a:r>
              <a:rPr lang="es-ES" dirty="0" smtClean="0"/>
              <a:t>diseño o la implantación.</a:t>
            </a:r>
          </a:p>
          <a:p>
            <a:pPr lvl="1"/>
            <a:r>
              <a:rPr lang="es-ES" dirty="0" smtClean="0"/>
              <a:t>Diseño </a:t>
            </a:r>
            <a:r>
              <a:rPr lang="es-ES" dirty="0"/>
              <a:t>de redes con enlaces de respaldo.</a:t>
            </a:r>
          </a:p>
          <a:p>
            <a:r>
              <a:rPr lang="es-ES" dirty="0"/>
              <a:t>Cuando dos conmutadores se unen por dos enlaces este protocolo desactivará uno de ellos, dejándolo preparado para entrar en funcionamiento en caso de fallo del </a:t>
            </a:r>
            <a:r>
              <a:rPr lang="es-ES" dirty="0" smtClean="0"/>
              <a:t>otro.</a:t>
            </a:r>
          </a:p>
          <a:p>
            <a:pPr>
              <a:tabLst>
                <a:tab pos="8610600" algn="l"/>
              </a:tabLst>
            </a:pPr>
            <a:r>
              <a:rPr lang="es-ES" altLang="es-ES" dirty="0"/>
              <a:t>El resultado de la eliminación de bucles</a:t>
            </a:r>
          </a:p>
          <a:p>
            <a:pPr marL="0" indent="0">
              <a:buNone/>
              <a:tabLst>
                <a:tab pos="8610600" algn="l"/>
              </a:tabLst>
            </a:pPr>
            <a:r>
              <a:rPr lang="es-ES" altLang="es-ES" dirty="0"/>
              <a:t>   usando STP es la creación de un árbol</a:t>
            </a:r>
          </a:p>
          <a:p>
            <a:pPr marL="0" indent="0">
              <a:buNone/>
              <a:tabLst>
                <a:tab pos="8610600" algn="l"/>
              </a:tabLst>
            </a:pPr>
            <a:r>
              <a:rPr lang="es-ES" altLang="es-ES" dirty="0"/>
              <a:t>   jerárquico lógico de enlaces sin bucles. </a:t>
            </a:r>
          </a:p>
          <a:p>
            <a:pPr>
              <a:tabLst>
                <a:tab pos="7713663" algn="l"/>
                <a:tab pos="8610600" algn="l"/>
              </a:tabLst>
            </a:pPr>
            <a:r>
              <a:rPr lang="es-ES" altLang="es-ES" dirty="0"/>
              <a:t>Las rutas alternativas están disponibles</a:t>
            </a:r>
          </a:p>
          <a:p>
            <a:pPr marL="0" indent="0">
              <a:buNone/>
              <a:tabLst>
                <a:tab pos="8610600" algn="l"/>
              </a:tabLst>
            </a:pPr>
            <a:r>
              <a:rPr lang="es-ES" altLang="es-ES" dirty="0"/>
              <a:t>   en caso de </a:t>
            </a:r>
            <a:r>
              <a:rPr lang="es-ES" altLang="es-ES" dirty="0" smtClean="0"/>
              <a:t>necesidad.</a:t>
            </a:r>
          </a:p>
          <a:p>
            <a:pPr>
              <a:tabLst>
                <a:tab pos="8610600" algn="l"/>
              </a:tabLst>
            </a:pPr>
            <a:r>
              <a:rPr lang="es-ES" altLang="es-ES" dirty="0" smtClean="0"/>
              <a:t>Estándares: 802.1D-802.1w-802.1s-802.1aq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73" y="3756961"/>
            <a:ext cx="3688400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4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Conmutación </a:t>
            </a:r>
            <a:r>
              <a:rPr lang="es-ES" dirty="0" smtClean="0"/>
              <a:t>multicapa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MLS (</a:t>
            </a:r>
            <a:r>
              <a:rPr lang="es-ES" dirty="0" err="1" smtClean="0"/>
              <a:t>MultiLayer</a:t>
            </a:r>
            <a:r>
              <a:rPr lang="es-ES" dirty="0" smtClean="0"/>
              <a:t> </a:t>
            </a:r>
            <a:r>
              <a:rPr lang="es-ES" dirty="0" err="1" smtClean="0"/>
              <a:t>Switching</a:t>
            </a:r>
            <a:r>
              <a:rPr lang="es-ES" dirty="0" smtClean="0"/>
              <a:t>) es la capacidad de reenvío de tramas en función de información de L3 y/o L4.</a:t>
            </a:r>
          </a:p>
          <a:p>
            <a:r>
              <a:rPr lang="es-ES" dirty="0" smtClean="0"/>
              <a:t>Da la capacidad al conmutador de </a:t>
            </a:r>
            <a:r>
              <a:rPr lang="es-ES" dirty="0" err="1" smtClean="0"/>
              <a:t>enrutar</a:t>
            </a:r>
            <a:r>
              <a:rPr lang="es-ES" dirty="0" smtClean="0"/>
              <a:t> paquetes.</a:t>
            </a:r>
          </a:p>
          <a:p>
            <a:r>
              <a:rPr lang="es-ES" dirty="0" smtClean="0"/>
              <a:t>Su principal uso es en el enrutamiento entre </a:t>
            </a:r>
            <a:r>
              <a:rPr lang="es-ES" dirty="0" err="1" smtClean="0"/>
              <a:t>VLANs</a:t>
            </a:r>
            <a:r>
              <a:rPr lang="es-ES" dirty="0" smtClean="0"/>
              <a:t>.</a:t>
            </a:r>
          </a:p>
          <a:p>
            <a:r>
              <a:rPr lang="es-ES" dirty="0" smtClean="0"/>
              <a:t>Símbolo: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44" y="2892785"/>
            <a:ext cx="4008519" cy="27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6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Simbología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944" y="1371600"/>
            <a:ext cx="7557162" cy="51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Concentradores vs conmutadores</a:t>
            </a:r>
          </a:p>
          <a:p>
            <a:r>
              <a:rPr lang="es-ES" dirty="0" smtClean="0"/>
              <a:t>Puentes </a:t>
            </a:r>
            <a:r>
              <a:rPr lang="es-ES" dirty="0"/>
              <a:t>y conmutadores</a:t>
            </a:r>
          </a:p>
          <a:p>
            <a:r>
              <a:rPr lang="es-ES" dirty="0" smtClean="0"/>
              <a:t>Conmutadores </a:t>
            </a:r>
            <a:r>
              <a:rPr lang="es-ES" dirty="0"/>
              <a:t>actuales</a:t>
            </a:r>
          </a:p>
          <a:p>
            <a:r>
              <a:rPr lang="es-ES" dirty="0" smtClean="0"/>
              <a:t>Dominios </a:t>
            </a:r>
            <a:r>
              <a:rPr lang="es-ES" dirty="0"/>
              <a:t>de </a:t>
            </a:r>
            <a:r>
              <a:rPr lang="es-ES" dirty="0" err="1" smtClean="0"/>
              <a:t>broadcast</a:t>
            </a:r>
            <a:endParaRPr lang="es-ES" dirty="0"/>
          </a:p>
          <a:p>
            <a:r>
              <a:rPr lang="es-ES" dirty="0" smtClean="0"/>
              <a:t>Direcciones </a:t>
            </a:r>
            <a:r>
              <a:rPr lang="es-ES" dirty="0"/>
              <a:t>MAC</a:t>
            </a:r>
          </a:p>
          <a:p>
            <a:r>
              <a:rPr lang="es-ES" dirty="0" smtClean="0"/>
              <a:t>Formato </a:t>
            </a:r>
            <a:r>
              <a:rPr lang="es-ES" dirty="0"/>
              <a:t>básico de la trama Ethernet</a:t>
            </a:r>
          </a:p>
          <a:p>
            <a:r>
              <a:rPr lang="es-ES" dirty="0" smtClean="0"/>
              <a:t>Función </a:t>
            </a:r>
            <a:r>
              <a:rPr lang="es-ES" dirty="0"/>
              <a:t>de conmutación básica</a:t>
            </a:r>
          </a:p>
          <a:p>
            <a:r>
              <a:rPr lang="es-ES" dirty="0" err="1" smtClean="0"/>
              <a:t>VLANs</a:t>
            </a:r>
            <a:endParaRPr lang="es-ES" dirty="0"/>
          </a:p>
          <a:p>
            <a:r>
              <a:rPr lang="es-ES" dirty="0" err="1"/>
              <a:t>Trunking</a:t>
            </a:r>
            <a:endParaRPr lang="es-ES" dirty="0"/>
          </a:p>
          <a:p>
            <a:r>
              <a:rPr lang="es-ES" dirty="0"/>
              <a:t>Port </a:t>
            </a:r>
            <a:r>
              <a:rPr lang="es-ES" dirty="0" err="1"/>
              <a:t>Channels</a:t>
            </a:r>
            <a:endParaRPr lang="es-ES" dirty="0"/>
          </a:p>
          <a:p>
            <a:r>
              <a:rPr lang="es-ES" dirty="0" err="1" smtClean="0"/>
              <a:t>Spanning</a:t>
            </a:r>
            <a:r>
              <a:rPr lang="es-ES" dirty="0" smtClean="0"/>
              <a:t> </a:t>
            </a:r>
            <a:r>
              <a:rPr lang="es-ES" dirty="0" err="1"/>
              <a:t>Tree</a:t>
            </a:r>
            <a:r>
              <a:rPr lang="es-ES" dirty="0"/>
              <a:t> </a:t>
            </a:r>
            <a:r>
              <a:rPr lang="es-ES" dirty="0" err="1"/>
              <a:t>Protocol</a:t>
            </a:r>
            <a:endParaRPr lang="es-ES" dirty="0"/>
          </a:p>
          <a:p>
            <a:r>
              <a:rPr lang="es-ES" dirty="0" smtClean="0"/>
              <a:t>Conmutación Multicapa</a:t>
            </a:r>
          </a:p>
          <a:p>
            <a:r>
              <a:rPr lang="es-ES" dirty="0" smtClean="0"/>
              <a:t>Simbología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85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45" y="4255298"/>
            <a:ext cx="3048000" cy="2286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9" y="4255298"/>
            <a:ext cx="3048000" cy="22860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378226"/>
            <a:ext cx="3868340" cy="397982"/>
          </a:xfrm>
        </p:spPr>
        <p:txBody>
          <a:bodyPr/>
          <a:lstStyle/>
          <a:p>
            <a:r>
              <a:rPr lang="es-ES" dirty="0" smtClean="0"/>
              <a:t>CONCENTRADOR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1776208"/>
            <a:ext cx="3868340" cy="3684588"/>
          </a:xfrm>
        </p:spPr>
        <p:txBody>
          <a:bodyPr/>
          <a:lstStyle/>
          <a:p>
            <a:r>
              <a:rPr lang="es-ES" dirty="0" smtClean="0"/>
              <a:t>Dispositivo </a:t>
            </a:r>
            <a:r>
              <a:rPr lang="es-ES" dirty="0" smtClean="0"/>
              <a:t>obsoleto.</a:t>
            </a:r>
            <a:endParaRPr lang="es-ES" dirty="0" smtClean="0"/>
          </a:p>
          <a:p>
            <a:r>
              <a:rPr lang="es-ES" dirty="0" smtClean="0"/>
              <a:t>Repetidor </a:t>
            </a:r>
            <a:r>
              <a:rPr lang="es-ES" dirty="0" err="1" smtClean="0"/>
              <a:t>multipuerto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smtClean="0"/>
              <a:t>L1: las señales eléctricas que entran por un puerto salen por todos los </a:t>
            </a:r>
            <a:r>
              <a:rPr lang="es-ES" dirty="0" smtClean="0"/>
              <a:t>demás.</a:t>
            </a:r>
            <a:endParaRPr lang="es-ES" dirty="0" smtClean="0"/>
          </a:p>
          <a:p>
            <a:r>
              <a:rPr lang="es-ES" dirty="0" smtClean="0"/>
              <a:t>Ancho de banda compartido entre todos los </a:t>
            </a:r>
            <a:r>
              <a:rPr lang="es-ES" dirty="0" smtClean="0"/>
              <a:t>dispositivos.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378226"/>
            <a:ext cx="3887391" cy="397981"/>
          </a:xfrm>
        </p:spPr>
        <p:txBody>
          <a:bodyPr/>
          <a:lstStyle/>
          <a:p>
            <a:r>
              <a:rPr lang="es-ES" dirty="0" smtClean="0"/>
              <a:t>CONMUTADOR: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49" y="1776208"/>
            <a:ext cx="4018359" cy="3684588"/>
          </a:xfrm>
        </p:spPr>
        <p:txBody>
          <a:bodyPr/>
          <a:lstStyle/>
          <a:p>
            <a:r>
              <a:rPr lang="es-ES" dirty="0" smtClean="0"/>
              <a:t>Es lo que se </a:t>
            </a:r>
            <a:r>
              <a:rPr lang="es-ES" dirty="0" smtClean="0"/>
              <a:t>utiliza.</a:t>
            </a:r>
            <a:endParaRPr lang="es-ES" dirty="0" smtClean="0"/>
          </a:p>
          <a:p>
            <a:r>
              <a:rPr lang="es-ES" dirty="0" smtClean="0"/>
              <a:t>Puente transparente </a:t>
            </a:r>
            <a:r>
              <a:rPr lang="es-ES" dirty="0" err="1" smtClean="0"/>
              <a:t>multipuerto</a:t>
            </a:r>
            <a:r>
              <a:rPr lang="es-ES" dirty="0" smtClean="0"/>
              <a:t>. </a:t>
            </a:r>
            <a:endParaRPr lang="es-ES" dirty="0" smtClean="0"/>
          </a:p>
          <a:p>
            <a:r>
              <a:rPr lang="es-ES" dirty="0" smtClean="0"/>
              <a:t>L2: trabaja con </a:t>
            </a:r>
            <a:r>
              <a:rPr lang="es-ES" dirty="0" smtClean="0"/>
              <a:t>tramas.</a:t>
            </a:r>
            <a:endParaRPr lang="es-ES" dirty="0"/>
          </a:p>
          <a:p>
            <a:r>
              <a:rPr lang="es-ES" dirty="0" smtClean="0"/>
              <a:t>Ancho de banda dedicado a cada </a:t>
            </a:r>
            <a:r>
              <a:rPr lang="es-ES" dirty="0" smtClean="0"/>
              <a:t>dispositivo.</a:t>
            </a:r>
            <a:endParaRPr lang="es-ES" dirty="0" smtClean="0"/>
          </a:p>
          <a:p>
            <a:r>
              <a:rPr lang="es-ES" dirty="0" smtClean="0"/>
              <a:t>Mayor rendimiento y mejores </a:t>
            </a:r>
            <a:r>
              <a:rPr lang="es-ES" dirty="0" smtClean="0"/>
              <a:t>capacidades.</a:t>
            </a:r>
            <a:endParaRPr lang="es-ES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85800" y="391835"/>
            <a:ext cx="7886700" cy="787400"/>
          </a:xfrm>
        </p:spPr>
        <p:txBody>
          <a:bodyPr>
            <a:normAutofit/>
          </a:bodyPr>
          <a:lstStyle/>
          <a:p>
            <a:r>
              <a:rPr lang="es-ES" dirty="0"/>
              <a:t>Concentradores vs </a:t>
            </a:r>
            <a:r>
              <a:rPr lang="es-ES" dirty="0" smtClean="0"/>
              <a:t>conmutadores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660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Puentes y </a:t>
            </a:r>
            <a:r>
              <a:rPr lang="es-ES" dirty="0" smtClean="0"/>
              <a:t>conmutadores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conmutador es una evolución de un dispositivo llamado Puente </a:t>
            </a:r>
            <a:r>
              <a:rPr lang="es-ES" dirty="0"/>
              <a:t>T</a:t>
            </a:r>
            <a:r>
              <a:rPr lang="es-ES" dirty="0" smtClean="0"/>
              <a:t>ransparente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objetivo de ambos es pasar las tramas de un puerto a otro, para lo cual previamente se debe decidir cual es el puerto de destino.</a:t>
            </a:r>
          </a:p>
          <a:p>
            <a:r>
              <a:rPr lang="es-ES" dirty="0" smtClean="0"/>
              <a:t>El conmutador dispone de un hardware con una arquitectura especial que lo hace muy rápido</a:t>
            </a:r>
            <a:r>
              <a:rPr lang="es-ES" dirty="0" smtClean="0"/>
              <a:t>.</a:t>
            </a:r>
          </a:p>
          <a:p>
            <a:r>
              <a:rPr lang="es-ES" dirty="0" smtClean="0"/>
              <a:t>Símbolos de puentes: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Símbolos de conmutadores: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367" y="4244775"/>
            <a:ext cx="1143000" cy="1143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367" y="2999235"/>
            <a:ext cx="1143000" cy="1143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36" y="3045579"/>
            <a:ext cx="1067999" cy="106799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536" y="411357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Conmutadores actuales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400" dirty="0" smtClean="0"/>
              <a:t>Los conmutadores actuales además del intercambio de tramas pueden disponer de las siguientes funciones:</a:t>
            </a:r>
          </a:p>
          <a:p>
            <a:pPr lvl="1"/>
            <a:r>
              <a:rPr lang="es-ES" sz="2000" b="1" dirty="0" smtClean="0"/>
              <a:t>Capacidad de enrutamiento</a:t>
            </a:r>
            <a:r>
              <a:rPr lang="es-ES" sz="2000" dirty="0" smtClean="0"/>
              <a:t>, se dice entonces que son de capa 3. </a:t>
            </a:r>
          </a:p>
          <a:p>
            <a:pPr lvl="1"/>
            <a:r>
              <a:rPr lang="es-ES" sz="2000" b="1" dirty="0" smtClean="0"/>
              <a:t>Priorización del tráfico</a:t>
            </a:r>
            <a:r>
              <a:rPr lang="es-ES" sz="2000" dirty="0" smtClean="0"/>
              <a:t>: capacidad de reconocer el tráfico de determinadas aplicaciones y darle prioridad sobre otras.</a:t>
            </a:r>
          </a:p>
          <a:p>
            <a:pPr lvl="1"/>
            <a:r>
              <a:rPr lang="es-ES" sz="2000" b="1" dirty="0" smtClean="0"/>
              <a:t>Unificación de servicios de red</a:t>
            </a:r>
            <a:r>
              <a:rPr lang="es-ES" sz="2000" dirty="0" smtClean="0"/>
              <a:t>: junto con otros dispositivos, pueden llegar a soportar casi cualquier servicio de red (p.ej. </a:t>
            </a:r>
            <a:r>
              <a:rPr lang="es-ES" sz="2000" dirty="0" err="1" smtClean="0"/>
              <a:t>VoIP</a:t>
            </a:r>
            <a:r>
              <a:rPr lang="es-ES" sz="2000" dirty="0" smtClean="0"/>
              <a:t>, Wireless, …)</a:t>
            </a:r>
          </a:p>
          <a:p>
            <a:pPr lvl="1"/>
            <a:r>
              <a:rPr lang="es-ES" sz="2000" b="1" dirty="0" smtClean="0"/>
              <a:t>Comunicaciones ininterrumpidas</a:t>
            </a:r>
            <a:r>
              <a:rPr lang="es-ES" sz="2000" dirty="0" smtClean="0"/>
              <a:t>: proporcionan capacidades de redundancia aumentando la confiabilidad de la red.</a:t>
            </a:r>
          </a:p>
          <a:p>
            <a:pPr lvl="1"/>
            <a:r>
              <a:rPr lang="es-ES" sz="2000" b="1" dirty="0" smtClean="0"/>
              <a:t>Seguridad integrada</a:t>
            </a:r>
            <a:r>
              <a:rPr lang="es-ES" sz="2000" dirty="0"/>
              <a:t>: forman </a:t>
            </a:r>
            <a:r>
              <a:rPr lang="es-ES" sz="2000" dirty="0" smtClean="0"/>
              <a:t>la </a:t>
            </a:r>
            <a:r>
              <a:rPr lang="es-ES" sz="2000" dirty="0"/>
              <a:t>primera línea de defensa contra los ataques a la red interna y previenen la intrusión no autorizada.</a:t>
            </a:r>
            <a:endParaRPr lang="es-ES" sz="2000" dirty="0" smtClean="0"/>
          </a:p>
          <a:p>
            <a:pPr lvl="1"/>
            <a:r>
              <a:rPr lang="es-ES" sz="2000" b="1" dirty="0" smtClean="0"/>
              <a:t>Gestión centralizada</a:t>
            </a:r>
            <a:r>
              <a:rPr lang="es-ES" sz="2000" dirty="0" smtClean="0"/>
              <a:t>: tienen recursos para participar en un sistema de gestión centralizada que permite configurar remotamente el dispositivo y la monitorización de la red.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8343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Dominios de </a:t>
            </a:r>
            <a:r>
              <a:rPr lang="es-ES" dirty="0" err="1" smtClean="0"/>
              <a:t>broadcast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conjunto de dispositivos que reciben una trama de </a:t>
            </a:r>
            <a:r>
              <a:rPr lang="es-ES" dirty="0" err="1"/>
              <a:t>broadcast</a:t>
            </a:r>
            <a:r>
              <a:rPr lang="es-ES" dirty="0"/>
              <a:t> se le llama </a:t>
            </a:r>
            <a:r>
              <a:rPr lang="es-ES" b="1" dirty="0"/>
              <a:t>dominio de </a:t>
            </a:r>
            <a:r>
              <a:rPr lang="es-ES" b="1" dirty="0" err="1"/>
              <a:t>broadcast</a:t>
            </a:r>
            <a:r>
              <a:rPr lang="es-ES" b="1" dirty="0"/>
              <a:t> </a:t>
            </a:r>
            <a:r>
              <a:rPr lang="es-ES" dirty="0"/>
              <a:t>o difusión.</a:t>
            </a:r>
          </a:p>
          <a:p>
            <a:r>
              <a:rPr lang="es-ES" dirty="0" smtClean="0"/>
              <a:t>Las tramas de </a:t>
            </a:r>
            <a:r>
              <a:rPr lang="es-ES" dirty="0" err="1" smtClean="0"/>
              <a:t>broadcast</a:t>
            </a:r>
            <a:r>
              <a:rPr lang="es-ES" dirty="0" smtClean="0"/>
              <a:t> son las tramas que tienen como MAC de destino la dirección </a:t>
            </a:r>
            <a:r>
              <a:rPr lang="es-ES" b="1" dirty="0" err="1" smtClean="0"/>
              <a:t>ffff.ffff.ffff</a:t>
            </a:r>
            <a:r>
              <a:rPr lang="es-ES" dirty="0" smtClean="0"/>
              <a:t>.</a:t>
            </a:r>
          </a:p>
          <a:p>
            <a:r>
              <a:rPr lang="es-ES" dirty="0" smtClean="0"/>
              <a:t>Los conmutadores normalmente reenvían dichas tramas por todos sus puertos.</a:t>
            </a:r>
          </a:p>
          <a:p>
            <a:r>
              <a:rPr lang="es-ES" dirty="0" smtClean="0"/>
              <a:t>Los dispositivos L3 no permiten el paso de dichas tramas y por tanto hacen la función de la frontera del </a:t>
            </a:r>
            <a:r>
              <a:rPr lang="es-ES" dirty="0" smtClean="0"/>
              <a:t>dominio de </a:t>
            </a:r>
            <a:r>
              <a:rPr lang="es-ES" dirty="0" err="1" smtClean="0"/>
              <a:t>broadcast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Los conmutadores también pueden limitar el paso de tramas de </a:t>
            </a:r>
            <a:r>
              <a:rPr lang="es-ES" dirty="0" err="1" smtClean="0"/>
              <a:t>broadcast</a:t>
            </a:r>
            <a:r>
              <a:rPr lang="es-ES" dirty="0" smtClean="0"/>
              <a:t> por medio de VLANS.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889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Direcciones MAC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Una dirección MAC es una dirección L2 de una interfaz de red cuya tecnología </a:t>
            </a:r>
            <a:r>
              <a:rPr lang="es-ES" dirty="0" smtClean="0"/>
              <a:t>está </a:t>
            </a:r>
            <a:r>
              <a:rPr lang="es-ES" dirty="0" smtClean="0"/>
              <a:t>recogida dentro del proyecto IEEE 802 (p.ej. 802.3, 802.11, 802.16…)</a:t>
            </a:r>
          </a:p>
          <a:p>
            <a:r>
              <a:rPr lang="es-ES" dirty="0"/>
              <a:t>Dichas direcciones se asignan al hardware en fábrica.</a:t>
            </a:r>
          </a:p>
          <a:p>
            <a:r>
              <a:rPr lang="es-ES" dirty="0" smtClean="0"/>
              <a:t>También se les llama direcciones físicas o hardware.</a:t>
            </a:r>
          </a:p>
          <a:p>
            <a:r>
              <a:rPr lang="es-ES" dirty="0" smtClean="0"/>
              <a:t>Están </a:t>
            </a:r>
            <a:r>
              <a:rPr lang="es-ES" dirty="0"/>
              <a:t>formadas por un nº de </a:t>
            </a:r>
            <a:r>
              <a:rPr lang="es-ES" dirty="0" smtClean="0"/>
              <a:t>48 </a:t>
            </a:r>
            <a:r>
              <a:rPr lang="es-ES" dirty="0"/>
              <a:t>bits que se expresa en </a:t>
            </a:r>
            <a:r>
              <a:rPr lang="es-ES" dirty="0" smtClean="0"/>
              <a:t>hexadecimal: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lvl="1"/>
            <a:r>
              <a:rPr lang="es-ES" dirty="0"/>
              <a:t>El primer bit indica si el mensaje va destinado a una maquina individual ('0') o a un grupo ('1').</a:t>
            </a:r>
          </a:p>
          <a:p>
            <a:pPr lvl="1"/>
            <a:r>
              <a:rPr lang="es-ES" dirty="0"/>
              <a:t>El siguiente sirve para indicar si la dirección es global ('1') o local ('0'). Por defecto es global.</a:t>
            </a:r>
          </a:p>
          <a:p>
            <a:pPr lvl="1"/>
            <a:r>
              <a:rPr lang="es-ES_tradnl" dirty="0" smtClean="0"/>
              <a:t>Cada fabricante (OUI) tiene asignado un nº: </a:t>
            </a:r>
            <a:r>
              <a:rPr lang="es-ES_tradnl" dirty="0">
                <a:hlinkClick r:id="rId2"/>
              </a:rPr>
              <a:t>http://</a:t>
            </a:r>
            <a:r>
              <a:rPr lang="es-ES_tradnl" dirty="0" smtClean="0">
                <a:hlinkClick r:id="rId2"/>
              </a:rPr>
              <a:t>standards-oui.ieee.org/oui/oui.txt</a:t>
            </a:r>
            <a:endParaRPr lang="es-ES_tradnl" dirty="0" smtClean="0"/>
          </a:p>
          <a:p>
            <a:r>
              <a:rPr lang="es-ES" dirty="0" smtClean="0"/>
              <a:t>Habitualmente </a:t>
            </a:r>
            <a:r>
              <a:rPr lang="es-ES" dirty="0"/>
              <a:t>tienen uno de estos formatos:</a:t>
            </a:r>
          </a:p>
          <a:p>
            <a:pPr marL="342900" lvl="1" indent="0">
              <a:buNone/>
            </a:pPr>
            <a:r>
              <a:rPr lang="es-ES" dirty="0" smtClean="0"/>
              <a:t>00-15-f2-18-da-65			00:15:f2:18:da:65			0015.f218.da65</a:t>
            </a:r>
            <a:endParaRPr lang="es-ES" dirty="0"/>
          </a:p>
          <a:p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5" y="3289862"/>
            <a:ext cx="7937680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3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Formato básico de la trama Ethernet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99" y="2294210"/>
            <a:ext cx="8973001" cy="42505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s-ES" sz="2400" b="1" dirty="0"/>
              <a:t>Preámbulo</a:t>
            </a:r>
            <a:r>
              <a:rPr lang="es-ES" sz="2400" dirty="0"/>
              <a:t>: 7 Bytes con ceros y unos </a:t>
            </a:r>
            <a:r>
              <a:rPr lang="es-ES" sz="2400" dirty="0" smtClean="0"/>
              <a:t>alternos </a:t>
            </a:r>
            <a:r>
              <a:rPr lang="es-ES" sz="2400" dirty="0"/>
              <a:t>que sirven para establecer la </a:t>
            </a:r>
            <a:r>
              <a:rPr lang="es-ES" sz="2400" dirty="0" smtClean="0"/>
              <a:t>sincronización (10101010…10101010). </a:t>
            </a:r>
            <a:endParaRPr lang="es-ES" sz="2400" dirty="0"/>
          </a:p>
          <a:p>
            <a:pPr>
              <a:lnSpc>
                <a:spcPct val="80000"/>
              </a:lnSpc>
            </a:pPr>
            <a:r>
              <a:rPr lang="es-ES" sz="2400" b="1" dirty="0"/>
              <a:t>Delimitador de comienzo de trama</a:t>
            </a:r>
            <a:r>
              <a:rPr lang="es-ES" sz="2400" dirty="0"/>
              <a:t> (SFD): Consiste en la secuencia de bits 10101011, que indica el comienzo real de la trama y posibilita al receptor localizar el primer bit del resto de la trama. </a:t>
            </a:r>
          </a:p>
          <a:p>
            <a:pPr>
              <a:lnSpc>
                <a:spcPct val="80000"/>
              </a:lnSpc>
            </a:pPr>
            <a:r>
              <a:rPr lang="es-ES" sz="2400" b="1" dirty="0"/>
              <a:t>Dirección de destino</a:t>
            </a:r>
            <a:r>
              <a:rPr lang="es-ES" sz="2400" dirty="0"/>
              <a:t>: Indica a quién va dirigida la trama. Esta dirección puede ser una única dirección física, una dirección de grupo o una dirección global. </a:t>
            </a:r>
          </a:p>
          <a:p>
            <a:pPr>
              <a:lnSpc>
                <a:spcPct val="80000"/>
              </a:lnSpc>
            </a:pPr>
            <a:r>
              <a:rPr lang="es-ES" sz="2400" b="1" dirty="0"/>
              <a:t>Dirección de origen</a:t>
            </a:r>
            <a:r>
              <a:rPr lang="es-ES" sz="2400" dirty="0"/>
              <a:t>: Especifica la dirección de la estación que envió la trama. </a:t>
            </a:r>
          </a:p>
          <a:p>
            <a:pPr>
              <a:lnSpc>
                <a:spcPct val="80000"/>
              </a:lnSpc>
            </a:pPr>
            <a:r>
              <a:rPr lang="es-ES" sz="2400" b="1" dirty="0"/>
              <a:t>Tipo/Longitud</a:t>
            </a:r>
            <a:r>
              <a:rPr lang="es-ES" sz="2400" dirty="0"/>
              <a:t>: Si el valor es menor que 0x0600 contiene la longitud del campo de datos </a:t>
            </a:r>
            <a:r>
              <a:rPr lang="es-ES" sz="2400" dirty="0" smtClean="0"/>
              <a:t>(PDU superior), </a:t>
            </a:r>
            <a:r>
              <a:rPr lang="es-ES" sz="2400" dirty="0"/>
              <a:t>si no especifica el tipo de protocolo de la capa superior (</a:t>
            </a:r>
            <a:r>
              <a:rPr lang="es-ES" sz="2400" dirty="0">
                <a:hlinkClick r:id="rId2"/>
              </a:rPr>
              <a:t>http://</a:t>
            </a:r>
            <a:r>
              <a:rPr lang="es-ES" sz="2400" dirty="0" smtClean="0">
                <a:hlinkClick r:id="rId2"/>
              </a:rPr>
              <a:t>standards-oui.ieee.org/ethertype/eth.txt</a:t>
            </a:r>
            <a:r>
              <a:rPr lang="es-ES" sz="2400" dirty="0" smtClean="0"/>
              <a:t>) </a:t>
            </a:r>
            <a:r>
              <a:rPr lang="es-ES" sz="2400" dirty="0"/>
              <a:t>. </a:t>
            </a:r>
          </a:p>
          <a:p>
            <a:pPr>
              <a:lnSpc>
                <a:spcPct val="80000"/>
              </a:lnSpc>
            </a:pPr>
            <a:r>
              <a:rPr lang="es-ES" sz="2400" b="1" dirty="0" smtClean="0"/>
              <a:t>PDU superior</a:t>
            </a:r>
            <a:r>
              <a:rPr lang="es-ES" sz="2400" dirty="0" smtClean="0"/>
              <a:t>: </a:t>
            </a:r>
            <a:r>
              <a:rPr lang="es-ES" sz="2400" dirty="0"/>
              <a:t>Unidad de datos suministrada por </a:t>
            </a:r>
            <a:r>
              <a:rPr lang="es-ES" sz="2400" dirty="0" smtClean="0"/>
              <a:t>la capa superior. </a:t>
            </a:r>
            <a:endParaRPr lang="es-ES" sz="2400" dirty="0"/>
          </a:p>
          <a:p>
            <a:pPr>
              <a:lnSpc>
                <a:spcPct val="80000"/>
              </a:lnSpc>
            </a:pPr>
            <a:r>
              <a:rPr lang="es-ES" sz="2400" b="1" dirty="0"/>
              <a:t>Relleno</a:t>
            </a:r>
            <a:r>
              <a:rPr lang="es-ES" sz="2400" dirty="0"/>
              <a:t>: Son unos octetos de relleno para asegurar que la trama es lo suficientemente larga como para un correcto funcionamiento de la técnica de detección de colisiones. </a:t>
            </a:r>
          </a:p>
          <a:p>
            <a:pPr>
              <a:lnSpc>
                <a:spcPct val="80000"/>
              </a:lnSpc>
            </a:pPr>
            <a:r>
              <a:rPr lang="es-ES" sz="2400" b="1" dirty="0"/>
              <a:t>Secuencia de comprobación de trama</a:t>
            </a:r>
            <a:r>
              <a:rPr lang="es-ES" sz="2400" dirty="0"/>
              <a:t> (FCS): Comprobador de redundancia cíclica de 32 bits (CRC-32). Este campo sirve para detectar errores, pero no para corregirlos. No incluye los campos Preámbulo, SFD y FCS en los cálculos</a:t>
            </a:r>
            <a:r>
              <a:rPr lang="es-ES" sz="2400" dirty="0" smtClean="0"/>
              <a:t>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42" y="1294530"/>
            <a:ext cx="8053514" cy="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0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Función de conmutación básica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conmutador decide por que puerto envía una trama en función de la tabla de direcciones MAC o tabla CAM (Content </a:t>
            </a:r>
            <a:r>
              <a:rPr lang="es-ES" dirty="0" err="1" smtClean="0"/>
              <a:t>Addressable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 </a:t>
            </a:r>
            <a:r>
              <a:rPr lang="es-ES" dirty="0" err="1"/>
              <a:t>t</a:t>
            </a:r>
            <a:r>
              <a:rPr lang="es-ES" dirty="0" err="1" smtClean="0"/>
              <a:t>able</a:t>
            </a:r>
            <a:r>
              <a:rPr lang="es-ES" dirty="0" smtClean="0"/>
              <a:t>).</a:t>
            </a:r>
          </a:p>
          <a:p>
            <a:r>
              <a:rPr lang="es-ES" dirty="0" smtClean="0"/>
              <a:t>Dicha tabla asocia los puertos con las direcciones </a:t>
            </a:r>
            <a:r>
              <a:rPr lang="es-ES" dirty="0" err="1" smtClean="0"/>
              <a:t>MACs</a:t>
            </a:r>
            <a:r>
              <a:rPr lang="es-ES" dirty="0" smtClean="0"/>
              <a:t> de origen de las tramas que entran por éstos (proceso de </a:t>
            </a:r>
            <a:r>
              <a:rPr lang="es-ES" b="1" dirty="0" smtClean="0"/>
              <a:t>aprendizaje</a:t>
            </a:r>
            <a:r>
              <a:rPr lang="es-ES" dirty="0" smtClean="0"/>
              <a:t>).</a:t>
            </a:r>
          </a:p>
          <a:p>
            <a:r>
              <a:rPr lang="es-ES" dirty="0" smtClean="0"/>
              <a:t>Con dicha tabla el conmutador es capaz de realizar otros procesos:</a:t>
            </a:r>
          </a:p>
          <a:p>
            <a:pPr lvl="1"/>
            <a:r>
              <a:rPr lang="es-ES" b="1" dirty="0" smtClean="0"/>
              <a:t>Reenvío selectivo </a:t>
            </a:r>
            <a:r>
              <a:rPr lang="es-ES" dirty="0" smtClean="0"/>
              <a:t>por un puerto: se produce cuando la dirección de destino de la trama a reenviar se encuentra en la tabla de direcciones </a:t>
            </a:r>
            <a:r>
              <a:rPr lang="es-ES" dirty="0" err="1" smtClean="0"/>
              <a:t>MACs</a:t>
            </a:r>
            <a:r>
              <a:rPr lang="es-ES" dirty="0" smtClean="0"/>
              <a:t>.</a:t>
            </a:r>
          </a:p>
          <a:p>
            <a:pPr lvl="1"/>
            <a:r>
              <a:rPr lang="es-ES" b="1" dirty="0" smtClean="0"/>
              <a:t>Filtrado</a:t>
            </a:r>
            <a:r>
              <a:rPr lang="es-ES" dirty="0"/>
              <a:t>: se produce cuando la dirección de destino de la trama a reenviar </a:t>
            </a:r>
            <a:r>
              <a:rPr lang="es-ES" dirty="0" smtClean="0"/>
              <a:t>está </a:t>
            </a:r>
            <a:r>
              <a:rPr lang="es-ES" dirty="0"/>
              <a:t>asociada en la tabla de direcciones </a:t>
            </a:r>
            <a:r>
              <a:rPr lang="es-ES" dirty="0" err="1" smtClean="0"/>
              <a:t>MACs</a:t>
            </a:r>
            <a:r>
              <a:rPr lang="es-ES" dirty="0" smtClean="0"/>
              <a:t> al mismo puerto por el que ha entrado la trama.</a:t>
            </a:r>
          </a:p>
          <a:p>
            <a:pPr lvl="1"/>
            <a:r>
              <a:rPr lang="es-ES" b="1" dirty="0" smtClean="0"/>
              <a:t>Inundación</a:t>
            </a:r>
            <a:r>
              <a:rPr lang="es-ES" dirty="0" smtClean="0"/>
              <a:t>: consiste en renviar una trama por todos los puertos y se </a:t>
            </a:r>
            <a:r>
              <a:rPr lang="es-ES" dirty="0"/>
              <a:t>produce cuando la dirección de destino de la trama a reenviar </a:t>
            </a:r>
            <a:r>
              <a:rPr lang="es-ES" dirty="0" smtClean="0"/>
              <a:t>no está en </a:t>
            </a:r>
            <a:r>
              <a:rPr lang="es-ES" dirty="0"/>
              <a:t>la tabla de direcciones </a:t>
            </a:r>
            <a:r>
              <a:rPr lang="es-ES" dirty="0" err="1" smtClean="0"/>
              <a:t>MACs</a:t>
            </a:r>
            <a:r>
              <a:rPr lang="es-ES" dirty="0" smtClean="0"/>
              <a:t>.</a:t>
            </a:r>
          </a:p>
          <a:p>
            <a:pPr lvl="1"/>
            <a:r>
              <a:rPr lang="es-ES" b="1" dirty="0" smtClean="0"/>
              <a:t>Envejecimiento</a:t>
            </a:r>
            <a:r>
              <a:rPr lang="es-ES" dirty="0" smtClean="0"/>
              <a:t>: cada entrada en la tabla pone en marcha un temporizador y se borrará cuando éste llegue a determinada cantidad de tiempo.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36737" y="5312286"/>
            <a:ext cx="2929259" cy="106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0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DRC.potx" id="{1859803A-11AF-4788-8FE5-8029E8C63B8B}" vid="{F9EE6AD2-3D5A-4E1A-A8B7-9C847CD900C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DRC</Template>
  <TotalTime>586</TotalTime>
  <Words>1275</Words>
  <Application>Microsoft Office PowerPoint</Application>
  <PresentationFormat>Presentación en pantalla (4:3)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Tema de Office</vt:lpstr>
      <vt:lpstr>Tema 1.- INTRODUCCIÓN</vt:lpstr>
      <vt:lpstr>Índice</vt:lpstr>
      <vt:lpstr>Concentradores vs conmutadores</vt:lpstr>
      <vt:lpstr>Puentes y conmutadores</vt:lpstr>
      <vt:lpstr>Conmutadores actuales</vt:lpstr>
      <vt:lpstr>Dominios de broadcast</vt:lpstr>
      <vt:lpstr>Direcciones MAC</vt:lpstr>
      <vt:lpstr>Formato básico de la trama Ethernet</vt:lpstr>
      <vt:lpstr>Función de conmutación básica</vt:lpstr>
      <vt:lpstr>VLANs</vt:lpstr>
      <vt:lpstr>Trunking</vt:lpstr>
      <vt:lpstr>Port Channels</vt:lpstr>
      <vt:lpstr>Spanning Tree Protocol</vt:lpstr>
      <vt:lpstr>Conmutación multicapa</vt:lpstr>
      <vt:lpstr>Simbología</vt:lpstr>
    </vt:vector>
  </TitlesOfParts>
  <Company>UCA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1.- INTRODUCCIÓN</dc:title>
  <dc:creator>Carlos Rodríguez Cordón</dc:creator>
  <cp:lastModifiedBy>Carlos Rodríguez Cordón</cp:lastModifiedBy>
  <cp:revision>37</cp:revision>
  <dcterms:created xsi:type="dcterms:W3CDTF">2018-07-09T09:46:11Z</dcterms:created>
  <dcterms:modified xsi:type="dcterms:W3CDTF">2018-09-11T11:18:37Z</dcterms:modified>
</cp:coreProperties>
</file>