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73" r:id="rId7"/>
    <p:sldId id="271" r:id="rId8"/>
    <p:sldId id="261" r:id="rId9"/>
    <p:sldId id="272" r:id="rId10"/>
    <p:sldId id="267" r:id="rId11"/>
    <p:sldId id="268" r:id="rId12"/>
    <p:sldId id="264" r:id="rId13"/>
    <p:sldId id="265" r:id="rId14"/>
    <p:sldId id="263" r:id="rId15"/>
    <p:sldId id="266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3" r:id="rId32"/>
    <p:sldId id="290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6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</a:t>
            </a:r>
            <a:r>
              <a:rPr lang="es-ES" dirty="0"/>
              <a:t>2.- </a:t>
            </a:r>
            <a:r>
              <a:rPr lang="es-ES" dirty="0" smtClean="0"/>
              <a:t>DISEÑO DE REDES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Carlos Rodríguez Cordón</a:t>
            </a:r>
          </a:p>
          <a:p>
            <a:r>
              <a:rPr lang="es-ES" dirty="0"/>
              <a:t>c</a:t>
            </a:r>
            <a:r>
              <a:rPr lang="es-ES" dirty="0" smtClean="0"/>
              <a:t>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7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de distribución o agregación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ella se agrega o confluye el tráfico de la </a:t>
            </a:r>
            <a:r>
              <a:rPr lang="es-ES" dirty="0"/>
              <a:t>capa acceso y </a:t>
            </a:r>
            <a:r>
              <a:rPr lang="es-ES" dirty="0" smtClean="0"/>
              <a:t>se envía a </a:t>
            </a:r>
            <a:r>
              <a:rPr lang="es-ES" dirty="0"/>
              <a:t>capa </a:t>
            </a:r>
            <a:r>
              <a:rPr lang="es-ES" dirty="0" smtClean="0"/>
              <a:t>núcleo</a:t>
            </a:r>
            <a:endParaRPr lang="es-ES" dirty="0"/>
          </a:p>
          <a:p>
            <a:r>
              <a:rPr lang="es-ES" dirty="0" smtClean="0"/>
              <a:t>Formada por el grupo </a:t>
            </a:r>
            <a:r>
              <a:rPr lang="es-ES" dirty="0"/>
              <a:t>de </a:t>
            </a:r>
            <a:r>
              <a:rPr lang="es-ES" dirty="0" err="1"/>
              <a:t>switches</a:t>
            </a:r>
            <a:r>
              <a:rPr lang="es-ES" dirty="0"/>
              <a:t> que interconectan los </a:t>
            </a:r>
            <a:r>
              <a:rPr lang="es-ES" dirty="0" err="1"/>
              <a:t>switches</a:t>
            </a:r>
            <a:r>
              <a:rPr lang="es-ES" dirty="0"/>
              <a:t> de la capa de acceso </a:t>
            </a:r>
            <a:r>
              <a:rPr lang="es-ES" dirty="0" smtClean="0"/>
              <a:t>con los </a:t>
            </a:r>
            <a:r>
              <a:rPr lang="es-ES" dirty="0"/>
              <a:t>de la capa de núcleo controlando y limitando los servicios</a:t>
            </a:r>
            <a:r>
              <a:rPr lang="es-ES" dirty="0" smtClean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</a:t>
            </a:r>
            <a:r>
              <a:rPr lang="es-ES" dirty="0" smtClean="0"/>
              <a:t>jerárquico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5" y="2841935"/>
            <a:ext cx="8471208" cy="24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</a:t>
            </a:r>
            <a:r>
              <a:rPr lang="es-ES" dirty="0"/>
              <a:t>de distribución o agregación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Alta </a:t>
            </a:r>
            <a:r>
              <a:rPr lang="es-ES" b="1" dirty="0"/>
              <a:t>disponibilidad </a:t>
            </a:r>
            <a:r>
              <a:rPr lang="es-ES" dirty="0"/>
              <a:t>y </a:t>
            </a:r>
            <a:r>
              <a:rPr lang="es-ES" b="1" dirty="0"/>
              <a:t>balanceo de carga </a:t>
            </a:r>
            <a:r>
              <a:rPr lang="es-ES" dirty="0"/>
              <a:t>de igual costo al interconectar el núcleo y la capa de acceso a través de al menos dos vías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 smtClean="0"/>
              <a:t>Enrutamiento</a:t>
            </a:r>
            <a:r>
              <a:rPr lang="es-ES" dirty="0" smtClean="0"/>
              <a:t> </a:t>
            </a:r>
            <a:r>
              <a:rPr lang="es-ES" dirty="0"/>
              <a:t>entre </a:t>
            </a:r>
            <a:r>
              <a:rPr lang="es-ES" dirty="0" err="1"/>
              <a:t>VLANs</a:t>
            </a:r>
            <a:r>
              <a:rPr lang="es-ES" dirty="0"/>
              <a:t> y con el </a:t>
            </a:r>
            <a:r>
              <a:rPr lang="es-ES" dirty="0" smtClean="0"/>
              <a:t>núcleo ofreciendo recuperación </a:t>
            </a:r>
            <a:r>
              <a:rPr lang="es-ES" dirty="0"/>
              <a:t>de ruta rápida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 err="1" smtClean="0"/>
              <a:t>Sumarización</a:t>
            </a:r>
            <a:r>
              <a:rPr lang="es-ES" dirty="0" smtClean="0"/>
              <a:t> </a:t>
            </a:r>
            <a:r>
              <a:rPr lang="es-ES" dirty="0"/>
              <a:t>de rutas de la capa de </a:t>
            </a:r>
            <a:r>
              <a:rPr lang="es-ES" dirty="0" smtClean="0"/>
              <a:t>acceso.</a:t>
            </a:r>
            <a:endParaRPr lang="es-ES" dirty="0"/>
          </a:p>
          <a:p>
            <a:r>
              <a:rPr lang="es-ES" dirty="0" smtClean="0"/>
              <a:t>Implementa </a:t>
            </a:r>
            <a:r>
              <a:rPr lang="es-ES" dirty="0"/>
              <a:t>políticas de </a:t>
            </a:r>
            <a:r>
              <a:rPr lang="es-ES" b="1" dirty="0" smtClean="0"/>
              <a:t>filtrado de paquetes</a:t>
            </a:r>
            <a:r>
              <a:rPr lang="es-ES" dirty="0" smtClean="0"/>
              <a:t>, </a:t>
            </a:r>
            <a:r>
              <a:rPr lang="es-ES" b="1" dirty="0" err="1"/>
              <a:t>QoS</a:t>
            </a:r>
            <a:r>
              <a:rPr lang="es-ES" dirty="0"/>
              <a:t> y </a:t>
            </a:r>
            <a:r>
              <a:rPr lang="es-ES" b="1" dirty="0"/>
              <a:t>seguridad</a:t>
            </a:r>
            <a:r>
              <a:rPr lang="es-ES" dirty="0" smtClean="0"/>
              <a:t>.</a:t>
            </a:r>
          </a:p>
          <a:p>
            <a:r>
              <a:rPr lang="es-ES" b="1" dirty="0"/>
              <a:t>Agregación de enlaces </a:t>
            </a:r>
            <a:r>
              <a:rPr lang="es-ES" dirty="0"/>
              <a:t>redundantes. Posibilidades:</a:t>
            </a:r>
          </a:p>
          <a:p>
            <a:pPr lvl="1"/>
            <a:r>
              <a:rPr lang="es-ES" dirty="0"/>
              <a:t>Uso de 802.3ad.</a:t>
            </a:r>
          </a:p>
          <a:p>
            <a:pPr lvl="1"/>
            <a:r>
              <a:rPr lang="es-ES" dirty="0"/>
              <a:t>Uso </a:t>
            </a:r>
            <a:r>
              <a:rPr lang="es-ES" dirty="0" err="1"/>
              <a:t>Etherchannel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Uso de Virtual </a:t>
            </a:r>
            <a:r>
              <a:rPr lang="es-ES" dirty="0" err="1"/>
              <a:t>Switching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(VSS) con </a:t>
            </a:r>
            <a:r>
              <a:rPr lang="es-ES" dirty="0" err="1"/>
              <a:t>Multichassis</a:t>
            </a:r>
            <a:r>
              <a:rPr lang="es-ES" dirty="0"/>
              <a:t> </a:t>
            </a:r>
            <a:r>
              <a:rPr lang="es-ES" dirty="0" err="1"/>
              <a:t>EtherChannel</a:t>
            </a:r>
            <a:r>
              <a:rPr lang="es-ES" dirty="0"/>
              <a:t> (MEC) en </a:t>
            </a:r>
            <a:r>
              <a:rPr lang="es-ES" dirty="0" err="1"/>
              <a:t>switchs</a:t>
            </a:r>
            <a:r>
              <a:rPr lang="es-ES" dirty="0"/>
              <a:t> avanzados.</a:t>
            </a:r>
          </a:p>
          <a:p>
            <a:r>
              <a:rPr lang="es-ES" dirty="0"/>
              <a:t>Provee </a:t>
            </a:r>
            <a:r>
              <a:rPr lang="es-ES" b="1" dirty="0"/>
              <a:t>alta disponibilidad de la puerta de enlace </a:t>
            </a:r>
            <a:r>
              <a:rPr lang="es-ES" dirty="0" smtClean="0"/>
              <a:t>mediante Protocolos </a:t>
            </a:r>
            <a:r>
              <a:rPr lang="es-ES" dirty="0"/>
              <a:t>R</a:t>
            </a:r>
            <a:r>
              <a:rPr lang="es-ES" dirty="0" smtClean="0"/>
              <a:t>edundancia </a:t>
            </a:r>
            <a:r>
              <a:rPr lang="es-ES" dirty="0"/>
              <a:t>de </a:t>
            </a:r>
            <a:r>
              <a:rPr lang="es-ES" dirty="0" smtClean="0"/>
              <a:t>Primer Salto (FHRP).</a:t>
            </a:r>
          </a:p>
          <a:p>
            <a:pPr lvl="1"/>
            <a:r>
              <a:rPr lang="es-ES" dirty="0"/>
              <a:t>HSRP (Host </a:t>
            </a:r>
            <a:r>
              <a:rPr lang="es-ES" dirty="0" err="1"/>
              <a:t>Standby</a:t>
            </a:r>
            <a:r>
              <a:rPr lang="es-ES" dirty="0"/>
              <a:t> </a:t>
            </a:r>
            <a:r>
              <a:rPr lang="es-ES" dirty="0" err="1"/>
              <a:t>Routing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GLBP (Gateway Load </a:t>
            </a:r>
            <a:r>
              <a:rPr lang="es-ES" dirty="0" err="1"/>
              <a:t>Balancing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VRRP (Virtual </a:t>
            </a:r>
            <a:r>
              <a:rPr lang="es-ES" dirty="0" err="1"/>
              <a:t>Router</a:t>
            </a:r>
            <a:r>
              <a:rPr lang="es-ES" dirty="0"/>
              <a:t> </a:t>
            </a:r>
            <a:r>
              <a:rPr lang="es-ES" dirty="0" err="1"/>
              <a:t>Redundancy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</a:t>
            </a:r>
            <a:r>
              <a:rPr lang="es-ES" dirty="0" smtClean="0"/>
              <a:t>jerárquico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</a:t>
            </a:r>
            <a:r>
              <a:rPr lang="es-ES" dirty="0"/>
              <a:t>de distribución o agregación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distribución se </a:t>
            </a:r>
            <a:r>
              <a:rPr lang="es-ES" dirty="0"/>
              <a:t>controla el tráfico a pasar a capa núcleo en base a decisiones de enrutamiento y filtrado que implementan </a:t>
            </a:r>
            <a:r>
              <a:rPr lang="es-ES" dirty="0" smtClean="0"/>
              <a:t>políticas </a:t>
            </a:r>
            <a:r>
              <a:rPr lang="es-ES" dirty="0"/>
              <a:t>de conectividad, seguridad y </a:t>
            </a:r>
            <a:r>
              <a:rPr lang="es-ES" dirty="0" err="1"/>
              <a:t>QoS</a:t>
            </a:r>
            <a:r>
              <a:rPr lang="es-ES" dirty="0"/>
              <a:t>.</a:t>
            </a:r>
          </a:p>
          <a:p>
            <a:r>
              <a:rPr lang="es-ES" dirty="0" smtClean="0"/>
              <a:t>Se mejora </a:t>
            </a:r>
            <a:r>
              <a:rPr lang="es-ES" dirty="0"/>
              <a:t>el rendimiento con la </a:t>
            </a:r>
            <a:r>
              <a:rPr lang="es-ES" dirty="0" err="1"/>
              <a:t>sumarización</a:t>
            </a:r>
            <a:r>
              <a:rPr lang="es-ES" dirty="0"/>
              <a:t> de rutas.</a:t>
            </a:r>
          </a:p>
          <a:p>
            <a:r>
              <a:rPr lang="es-ES" dirty="0"/>
              <a:t>Si se diseña capa de acceso </a:t>
            </a:r>
            <a:r>
              <a:rPr lang="es-ES" dirty="0" smtClean="0"/>
              <a:t>como </a:t>
            </a:r>
            <a:r>
              <a:rPr lang="es-ES" dirty="0"/>
              <a:t>L2, la capa de distribución </a:t>
            </a:r>
            <a:endParaRPr lang="es-ES" dirty="0" smtClean="0"/>
          </a:p>
          <a:p>
            <a:pPr lvl="1"/>
            <a:r>
              <a:rPr lang="es-ES" dirty="0" smtClean="0"/>
              <a:t>supone </a:t>
            </a:r>
            <a:r>
              <a:rPr lang="es-ES" dirty="0"/>
              <a:t>el fin del dominio L2 de las </a:t>
            </a:r>
            <a:r>
              <a:rPr lang="es-ES" dirty="0" err="1"/>
              <a:t>VLANs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es </a:t>
            </a:r>
            <a:r>
              <a:rPr lang="es-ES" dirty="0"/>
              <a:t>la frontera L3 entre las </a:t>
            </a:r>
            <a:r>
              <a:rPr lang="es-ES" dirty="0" err="1"/>
              <a:t>VLANs</a:t>
            </a:r>
            <a:r>
              <a:rPr lang="es-ES" dirty="0"/>
              <a:t> y el Core.</a:t>
            </a:r>
          </a:p>
          <a:p>
            <a:r>
              <a:rPr lang="es-ES" dirty="0" smtClean="0"/>
              <a:t>Si </a:t>
            </a:r>
            <a:r>
              <a:rPr lang="es-ES" dirty="0"/>
              <a:t>la capa de acceso es L3</a:t>
            </a:r>
            <a:r>
              <a:rPr lang="es-ES" dirty="0" smtClean="0"/>
              <a:t>,</a:t>
            </a:r>
          </a:p>
          <a:p>
            <a:pPr lvl="1"/>
            <a:r>
              <a:rPr lang="es-ES" dirty="0" smtClean="0"/>
              <a:t>La </a:t>
            </a:r>
            <a:r>
              <a:rPr lang="es-ES" dirty="0"/>
              <a:t>capa de distribución generalmente ofrece una ruta predeterminada a la capa de acceso al mismo tiempo que aprovecha los protocolos de enrutamiento dinámicos cuando se comunica con la capa núcleo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 </a:t>
            </a:r>
            <a:r>
              <a:rPr lang="es-ES" dirty="0"/>
              <a:t>posible que FHRP no sea aplicable o que requiera un diseño diferente.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</a:t>
            </a:r>
            <a:r>
              <a:rPr lang="es-ES" dirty="0" smtClean="0"/>
              <a:t>jerárquico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núcleo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Columna vertebral para la conectividad del </a:t>
            </a:r>
            <a:r>
              <a:rPr lang="es-ES" dirty="0" smtClean="0"/>
              <a:t>campus.</a:t>
            </a:r>
            <a:endParaRPr lang="es-ES" dirty="0"/>
          </a:p>
          <a:p>
            <a:r>
              <a:rPr lang="es-ES" dirty="0" smtClean="0"/>
              <a:t>Punto </a:t>
            </a:r>
            <a:r>
              <a:rPr lang="es-ES" dirty="0"/>
              <a:t>de agregación para las otras </a:t>
            </a:r>
            <a:r>
              <a:rPr lang="es-ES" dirty="0" smtClean="0"/>
              <a:t>capas: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ella confluyen los módulos de una red empresarial: distintos edificios, el centro de datos y el módulo frontera de la red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</a:t>
            </a:r>
            <a:r>
              <a:rPr lang="es-ES" dirty="0" smtClean="0"/>
              <a:t>jerárquico</a:t>
            </a:r>
            <a:endParaRPr lang="es-E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6068" b="18277"/>
          <a:stretch/>
        </p:blipFill>
        <p:spPr bwMode="auto">
          <a:xfrm>
            <a:off x="1029114" y="4399029"/>
            <a:ext cx="2701700" cy="20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28" y="2202220"/>
            <a:ext cx="3046941" cy="13568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968" y="4379382"/>
            <a:ext cx="3268663" cy="20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núcleo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Muy alta velocidad: no debe manipular paquetes.</a:t>
            </a:r>
          </a:p>
          <a:p>
            <a:r>
              <a:rPr lang="es-ES" dirty="0" smtClean="0"/>
              <a:t>Alta </a:t>
            </a:r>
            <a:r>
              <a:rPr lang="es-ES" dirty="0"/>
              <a:t>disponibilidad y resistencia: diseño con redundancia a todos los niveles (de dispositivo, de alimentación , de cableado,...) para ofrecer un servicio </a:t>
            </a:r>
            <a:r>
              <a:rPr lang="es-ES" dirty="0" smtClean="0"/>
              <a:t>continuo </a:t>
            </a:r>
            <a:r>
              <a:rPr lang="es-ES" dirty="0"/>
              <a:t>ininterrumpido.</a:t>
            </a:r>
          </a:p>
          <a:p>
            <a:r>
              <a:rPr lang="es-ES" dirty="0"/>
              <a:t>Capacidad de realizar actualizaciones de software y hardware sin interrupción de ninguna aplicación de red.</a:t>
            </a:r>
          </a:p>
          <a:p>
            <a:r>
              <a:rPr lang="es-ES" dirty="0"/>
              <a:t>Diseñado sin conectividad directa a servidores, PC, puntos de acceso, </a:t>
            </a:r>
            <a:r>
              <a:rPr lang="es-ES" dirty="0" smtClean="0"/>
              <a:t>etc. </a:t>
            </a:r>
            <a:endParaRPr lang="es-ES" dirty="0"/>
          </a:p>
          <a:p>
            <a:r>
              <a:rPr lang="es-ES" dirty="0" smtClean="0"/>
              <a:t>Alta </a:t>
            </a:r>
            <a:r>
              <a:rPr lang="es-ES" dirty="0"/>
              <a:t>fiabilidad: </a:t>
            </a:r>
            <a:r>
              <a:rPr lang="es-ES" dirty="0" smtClean="0"/>
              <a:t>su capacidad de L3 y soporte de protocolos de enrutamiento facilitarán la redirección </a:t>
            </a:r>
            <a:r>
              <a:rPr lang="es-ES" dirty="0"/>
              <a:t>de </a:t>
            </a:r>
            <a:r>
              <a:rPr lang="es-ES" dirty="0" smtClean="0"/>
              <a:t>tráfico por </a:t>
            </a:r>
            <a:r>
              <a:rPr lang="es-ES" dirty="0"/>
              <a:t>caminos alternativos ante la detección de </a:t>
            </a:r>
            <a:r>
              <a:rPr lang="es-ES" dirty="0" smtClean="0"/>
              <a:t>fallos.</a:t>
            </a:r>
            <a:endParaRPr lang="es-ES" dirty="0"/>
          </a:p>
          <a:p>
            <a:r>
              <a:rPr lang="es-ES" dirty="0" smtClean="0"/>
              <a:t>Diseñado </a:t>
            </a:r>
            <a:r>
              <a:rPr lang="es-ES" dirty="0"/>
              <a:t>para el crecimiento </a:t>
            </a:r>
            <a:r>
              <a:rPr lang="es-ES" dirty="0" smtClean="0"/>
              <a:t>futuro de la capa de distribución.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</a:t>
            </a:r>
            <a:r>
              <a:rPr lang="es-ES" dirty="0" smtClean="0"/>
              <a:t>jerárquico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Capa núcleo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Justificación de diseño con capa núcleo:</a:t>
            </a:r>
          </a:p>
          <a:p>
            <a:pPr lvl="1"/>
            <a:r>
              <a:rPr lang="es-ES" dirty="0" smtClean="0"/>
              <a:t>No plantear capa núcleo en el diseño de red de varios </a:t>
            </a:r>
            <a:r>
              <a:rPr lang="es-ES" dirty="0"/>
              <a:t>edificios supondrá inicialmente un costo menor, pero luego el diseño será difícil de escalar.</a:t>
            </a:r>
          </a:p>
          <a:p>
            <a:pPr lvl="1"/>
            <a:r>
              <a:rPr lang="es-ES" dirty="0" smtClean="0"/>
              <a:t>Los </a:t>
            </a:r>
            <a:r>
              <a:rPr lang="es-ES" dirty="0"/>
              <a:t>requisitos de cableado aumentan dramáticamente con cada edificio nuevo debido a la necesidad de </a:t>
            </a:r>
            <a:r>
              <a:rPr lang="es-ES" dirty="0" smtClean="0"/>
              <a:t>conectividad </a:t>
            </a:r>
            <a:r>
              <a:rPr lang="es-ES" dirty="0"/>
              <a:t>de malla completa </a:t>
            </a:r>
            <a:r>
              <a:rPr lang="es-ES" dirty="0" smtClean="0"/>
              <a:t>entre conmutadores </a:t>
            </a:r>
            <a:r>
              <a:rPr lang="es-ES" dirty="0"/>
              <a:t>de </a:t>
            </a:r>
            <a:r>
              <a:rPr lang="es-ES" dirty="0" smtClean="0"/>
              <a:t>distribución.</a:t>
            </a:r>
            <a:endParaRPr lang="es-ES" dirty="0"/>
          </a:p>
          <a:p>
            <a:pPr lvl="1"/>
            <a:r>
              <a:rPr lang="es-ES" dirty="0" smtClean="0"/>
              <a:t>Disponer </a:t>
            </a:r>
            <a:r>
              <a:rPr lang="es-ES" dirty="0"/>
              <a:t>de la capa núcleo, propiciará la escalabilidad de la red y aportará un diseño modular en cuanto a funcionalidad.</a:t>
            </a:r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</a:t>
            </a:r>
            <a:r>
              <a:rPr lang="es-ES" dirty="0" smtClean="0"/>
              <a:t>jerárquico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6" y="3452766"/>
            <a:ext cx="4345070" cy="28763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63" y="3237188"/>
            <a:ext cx="4330703" cy="33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núcleo colapsado o contraído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redes pequeñas </a:t>
            </a:r>
            <a:r>
              <a:rPr lang="es-ES" dirty="0" smtClean="0"/>
              <a:t>(con un solo edificio) las </a:t>
            </a:r>
            <a:r>
              <a:rPr lang="es-ES" dirty="0"/>
              <a:t>capas núcleo y distribución se unen formando la llamada Capa de Núcleo Colapsado o Contraído: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</a:t>
            </a:r>
            <a:r>
              <a:rPr lang="es-ES" dirty="0" smtClean="0"/>
              <a:t>jerárquico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85" y="2246798"/>
            <a:ext cx="5218628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30928"/>
          </a:xfrm>
        </p:spPr>
        <p:txBody>
          <a:bodyPr/>
          <a:lstStyle/>
          <a:p>
            <a:r>
              <a:rPr lang="es-ES" dirty="0"/>
              <a:t>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40668"/>
            <a:ext cx="6681788" cy="2448983"/>
          </a:xfrm>
        </p:spPr>
        <p:txBody>
          <a:bodyPr/>
          <a:lstStyle/>
          <a:p>
            <a:r>
              <a:rPr lang="es-ES" dirty="0" smtClean="0"/>
              <a:t>PARTE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3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P2: Arquitectura empresarial de Cisco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Área de Campus Empresarial</a:t>
            </a:r>
          </a:p>
          <a:p>
            <a:r>
              <a:rPr lang="es-ES" dirty="0"/>
              <a:t>Área de Frontera Empresarial</a:t>
            </a:r>
          </a:p>
          <a:p>
            <a:r>
              <a:rPr lang="es-ES" dirty="0"/>
              <a:t>Área del Proveedor de Servicios</a:t>
            </a:r>
          </a:p>
          <a:p>
            <a:r>
              <a:rPr lang="es-ES" dirty="0"/>
              <a:t>Área Remota </a:t>
            </a:r>
            <a:r>
              <a:rPr lang="es-ES" dirty="0" smtClean="0"/>
              <a:t>Empresarial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5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Arquitectura propuesta por Cisco donde se toman en consideración las distintas fases de crecimiento de una empresa.</a:t>
            </a:r>
          </a:p>
          <a:p>
            <a:r>
              <a:rPr lang="es-ES" dirty="0"/>
              <a:t>Ofrece al diseñador una hoja de ruta para acometer el proceso de crecimiento de la red conforme el negocio pasa por distintas etapas.</a:t>
            </a:r>
          </a:p>
          <a:p>
            <a:r>
              <a:rPr lang="es-ES" dirty="0"/>
              <a:t>Ante necesidades de servicios crecientes, garantiza que las actualizaciones de la red se integraran perfectamente en la red existente.</a:t>
            </a:r>
          </a:p>
          <a:p>
            <a:r>
              <a:rPr lang="es-ES" dirty="0"/>
              <a:t>La arquitectura es dividida en componentes funcionales llamados “</a:t>
            </a:r>
            <a:r>
              <a:rPr lang="es-ES" b="1" dirty="0"/>
              <a:t>áreas</a:t>
            </a:r>
            <a:r>
              <a:rPr lang="es-ES" dirty="0" smtClean="0"/>
              <a:t>”.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Campus empresarial (amarillo).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Frontera empresarial (celeste)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Proveedor de Servicio WAN, Internet,… (gris).</a:t>
            </a:r>
          </a:p>
          <a:p>
            <a:pPr lvl="1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Áreas remotas (naranja)</a:t>
            </a:r>
            <a:endParaRPr lang="es-ES" dirty="0"/>
          </a:p>
          <a:p>
            <a:r>
              <a:rPr lang="es-ES" dirty="0" smtClean="0"/>
              <a:t>Cada </a:t>
            </a:r>
            <a:r>
              <a:rPr lang="es-ES" dirty="0"/>
              <a:t>área a su vez contienen “</a:t>
            </a:r>
            <a:r>
              <a:rPr lang="es-ES" b="1" dirty="0"/>
              <a:t>módulos</a:t>
            </a:r>
            <a:r>
              <a:rPr lang="es-ES" dirty="0"/>
              <a:t>” de red:</a:t>
            </a:r>
          </a:p>
          <a:p>
            <a:r>
              <a:rPr lang="es-ES" dirty="0"/>
              <a:t>Cada módulo es una vista de un sitio de la red.</a:t>
            </a:r>
          </a:p>
          <a:p>
            <a:r>
              <a:rPr lang="es-ES" dirty="0"/>
              <a:t>Cada módulo es soportado por una infraestructura de red distinta.</a:t>
            </a:r>
          </a:p>
          <a:p>
            <a:r>
              <a:rPr lang="es-ES" dirty="0"/>
              <a:t>La arquitectura mantiene el modelo jerárquico (núcleo-distribución-acceso</a:t>
            </a:r>
            <a:r>
              <a:rPr lang="es-ES" dirty="0" smtClean="0"/>
              <a:t>).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</a:t>
            </a:r>
            <a:r>
              <a:rPr lang="es-ES" dirty="0" smtClean="0"/>
              <a:t>Arquitectura empresarial de Cisco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7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 red jerárquico</a:t>
            </a:r>
          </a:p>
          <a:p>
            <a:r>
              <a:rPr lang="es-ES" dirty="0" smtClean="0"/>
              <a:t>Arquitectura empresarial de Cisco</a:t>
            </a:r>
          </a:p>
          <a:p>
            <a:r>
              <a:rPr lang="es-ES" dirty="0" smtClean="0"/>
              <a:t>Tipos de Conmutadores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Tema 2.- DISEÑO DE REDES</a:t>
            </a:r>
          </a:p>
        </p:txBody>
      </p:sp>
    </p:spTree>
    <p:extLst>
      <p:ext uri="{BB962C8B-B14F-4D97-AF65-F5344CB8AC3E}">
        <p14:creationId xmlns:p14="http://schemas.microsoft.com/office/powerpoint/2010/main" val="21245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0" y="1433395"/>
            <a:ext cx="818154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5" y="1374875"/>
            <a:ext cx="8065707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Área de Campus </a:t>
            </a:r>
            <a:r>
              <a:rPr lang="es-ES" dirty="0" smtClean="0"/>
              <a:t>Empresarial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el sitio principal de la empresa.</a:t>
            </a:r>
          </a:p>
          <a:p>
            <a:r>
              <a:rPr lang="es-ES" dirty="0"/>
              <a:t>En el se diferencian dos módulos principales:</a:t>
            </a:r>
          </a:p>
          <a:p>
            <a:pPr lvl="1"/>
            <a:r>
              <a:rPr lang="es-ES" b="1" dirty="0"/>
              <a:t>Red de Campus </a:t>
            </a:r>
            <a:r>
              <a:rPr lang="es-ES" dirty="0"/>
              <a:t>(con su capa de acceso,  distribución y núcleo). </a:t>
            </a:r>
          </a:p>
          <a:p>
            <a:pPr lvl="1"/>
            <a:r>
              <a:rPr lang="es-ES" b="1" dirty="0"/>
              <a:t>CPD</a:t>
            </a:r>
            <a:r>
              <a:rPr lang="es-ES" dirty="0"/>
              <a:t> o granja de servidores (también con su capa de acceso y distribución o agregación). </a:t>
            </a:r>
          </a:p>
          <a:p>
            <a:r>
              <a:rPr lang="es-ES" dirty="0"/>
              <a:t>El área de campus está conectado al área de frontera empresarial</a:t>
            </a:r>
            <a:r>
              <a:rPr lang="es-ES" dirty="0" smtClean="0"/>
              <a:t>.</a:t>
            </a:r>
          </a:p>
          <a:p>
            <a:r>
              <a:rPr lang="es-ES" dirty="0"/>
              <a:t>Combina infraestructura basada en </a:t>
            </a:r>
            <a:r>
              <a:rPr lang="es-ES" dirty="0" err="1"/>
              <a:t>switch</a:t>
            </a:r>
            <a:r>
              <a:rPr lang="es-ES" dirty="0"/>
              <a:t> con tecnologías altamente integradas que mejoran la productividad, tales como:</a:t>
            </a:r>
          </a:p>
          <a:p>
            <a:pPr lvl="1"/>
            <a:r>
              <a:rPr lang="es-ES" dirty="0"/>
              <a:t>Unificación de comunicaciones</a:t>
            </a:r>
          </a:p>
          <a:p>
            <a:pPr lvl="1"/>
            <a:r>
              <a:rPr lang="es-ES" dirty="0"/>
              <a:t>Movilidad</a:t>
            </a:r>
          </a:p>
          <a:p>
            <a:pPr lvl="1"/>
            <a:r>
              <a:rPr lang="es-ES" dirty="0"/>
              <a:t>Seguridad</a:t>
            </a:r>
          </a:p>
          <a:p>
            <a:r>
              <a:rPr lang="es-ES" dirty="0"/>
              <a:t>Se consigue alta disponibilidad con:</a:t>
            </a:r>
          </a:p>
          <a:p>
            <a:pPr lvl="1"/>
            <a:r>
              <a:rPr lang="es-ES" dirty="0"/>
              <a:t>Resistencia</a:t>
            </a:r>
          </a:p>
          <a:p>
            <a:pPr lvl="1"/>
            <a:r>
              <a:rPr lang="es-ES" dirty="0"/>
              <a:t>Redundancia hardware y software</a:t>
            </a:r>
          </a:p>
          <a:p>
            <a:pPr lvl="1"/>
            <a:r>
              <a:rPr lang="es-ES" dirty="0"/>
              <a:t>Procedimientos automáticos </a:t>
            </a:r>
            <a:r>
              <a:rPr lang="es-ES" dirty="0" smtClean="0"/>
              <a:t>de </a:t>
            </a:r>
            <a:r>
              <a:rPr lang="es-ES" dirty="0"/>
              <a:t>reconfiguración de caminos de red cuando ocurre </a:t>
            </a:r>
            <a:r>
              <a:rPr lang="es-ES" dirty="0" smtClean="0"/>
              <a:t>un error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0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Área de Campus </a:t>
            </a:r>
            <a:r>
              <a:rPr lang="es-ES" dirty="0" smtClean="0"/>
              <a:t>Empresarial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debe </a:t>
            </a:r>
            <a:r>
              <a:rPr lang="es-ES" dirty="0" err="1"/>
              <a:t>compartimentalizar</a:t>
            </a:r>
            <a:r>
              <a:rPr lang="es-ES" dirty="0"/>
              <a:t> el acceso con </a:t>
            </a:r>
            <a:r>
              <a:rPr lang="es-ES" dirty="0" err="1"/>
              <a:t>VLANs</a:t>
            </a:r>
            <a:endParaRPr lang="es-ES" dirty="0"/>
          </a:p>
          <a:p>
            <a:r>
              <a:rPr lang="es-ES" dirty="0"/>
              <a:t>Se debe utilizar </a:t>
            </a:r>
            <a:r>
              <a:rPr lang="es-ES" dirty="0" err="1"/>
              <a:t>multicast</a:t>
            </a:r>
            <a:r>
              <a:rPr lang="es-ES" dirty="0"/>
              <a:t> para optimizar ancho de banda</a:t>
            </a:r>
          </a:p>
          <a:p>
            <a:r>
              <a:rPr lang="es-ES" dirty="0"/>
              <a:t>La </a:t>
            </a:r>
            <a:r>
              <a:rPr lang="es-ES" dirty="0" err="1"/>
              <a:t>QoS</a:t>
            </a:r>
            <a:r>
              <a:rPr lang="es-ES" dirty="0"/>
              <a:t> asegura que no se descarten ni se retrase el trafico en tiempo real (voz y vídeo) ni los datos críticos.</a:t>
            </a:r>
          </a:p>
          <a:p>
            <a:r>
              <a:rPr lang="es-ES" dirty="0"/>
              <a:t>Se deben utilizar sistemas de autentificación de usuarios:</a:t>
            </a:r>
          </a:p>
          <a:p>
            <a:pPr lvl="1"/>
            <a:r>
              <a:rPr lang="es-ES" dirty="0"/>
              <a:t>802.1x</a:t>
            </a:r>
          </a:p>
          <a:p>
            <a:pPr lvl="1"/>
            <a:r>
              <a:rPr lang="es-ES" dirty="0"/>
              <a:t>Extensible </a:t>
            </a:r>
            <a:r>
              <a:rPr lang="es-ES" dirty="0" err="1"/>
              <a:t>Authentication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ES" dirty="0"/>
              <a:t> (EAP</a:t>
            </a:r>
            <a:r>
              <a:rPr lang="es-ES" dirty="0" smtClean="0"/>
              <a:t>)</a:t>
            </a:r>
          </a:p>
          <a:p>
            <a:r>
              <a:rPr lang="es-ES" dirty="0"/>
              <a:t>Mecanismos de seguridad protegen evitando o mitigando el impacto de virus y ataques de red:</a:t>
            </a:r>
          </a:p>
          <a:p>
            <a:pPr lvl="1"/>
            <a:r>
              <a:rPr lang="es-ES" dirty="0"/>
              <a:t>Seguridad de puertos</a:t>
            </a:r>
          </a:p>
          <a:p>
            <a:pPr lvl="1"/>
            <a:r>
              <a:rPr lang="es-ES" dirty="0"/>
              <a:t>Monitorización de redes</a:t>
            </a:r>
          </a:p>
          <a:p>
            <a:pPr lvl="1"/>
            <a:r>
              <a:rPr lang="es-ES" dirty="0"/>
              <a:t>Cortafuegos</a:t>
            </a:r>
          </a:p>
          <a:p>
            <a:pPr lvl="1"/>
            <a:r>
              <a:rPr lang="es-ES" dirty="0"/>
              <a:t>Control de vulnerabilidades</a:t>
            </a:r>
          </a:p>
          <a:p>
            <a:pPr lvl="1"/>
            <a:r>
              <a:rPr lang="es-ES" dirty="0"/>
              <a:t>Antivirus</a:t>
            </a:r>
          </a:p>
          <a:p>
            <a:pPr lvl="1"/>
            <a:r>
              <a:rPr lang="es-ES" dirty="0"/>
              <a:t>Redes trampa</a:t>
            </a:r>
          </a:p>
          <a:p>
            <a:pPr lvl="1"/>
            <a:r>
              <a:rPr lang="es-ES" dirty="0" err="1"/>
              <a:t>AntiSPAM</a:t>
            </a:r>
            <a:endParaRPr lang="es-ES" dirty="0"/>
          </a:p>
          <a:p>
            <a:pPr lvl="1"/>
            <a:r>
              <a:rPr lang="es-ES" dirty="0" smtClean="0"/>
              <a:t>…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5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Área de </a:t>
            </a:r>
            <a:r>
              <a:rPr lang="es-ES" dirty="0" smtClean="0"/>
              <a:t>Frontera Empresarial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Módulo que hace de nexo entre la capa núcleo del Campus y los proveedores de servicios.</a:t>
            </a:r>
          </a:p>
          <a:p>
            <a:r>
              <a:rPr lang="es-ES" dirty="0"/>
              <a:t>Ofrece conectividad</a:t>
            </a:r>
          </a:p>
          <a:p>
            <a:pPr lvl="1"/>
            <a:r>
              <a:rPr lang="es-ES" dirty="0"/>
              <a:t>Con Servicios de voz, vídeo y datos externos mediante tecnologías WAN y MAN.</a:t>
            </a:r>
          </a:p>
          <a:p>
            <a:pPr lvl="1"/>
            <a:r>
              <a:rPr lang="es-ES" dirty="0"/>
              <a:t>Con Internet, mediante tecnologías de redes de acceso.</a:t>
            </a:r>
          </a:p>
          <a:p>
            <a:pPr lvl="1"/>
            <a:r>
              <a:rPr lang="es-ES" dirty="0"/>
              <a:t>Con otros recursos de proveedores</a:t>
            </a:r>
          </a:p>
          <a:p>
            <a:r>
              <a:rPr lang="es-ES" dirty="0"/>
              <a:t>Además, provee recursos a los </a:t>
            </a:r>
            <a:r>
              <a:rPr lang="es-ES" dirty="0" smtClean="0"/>
              <a:t>clientes</a:t>
            </a:r>
          </a:p>
          <a:p>
            <a:r>
              <a:rPr lang="es-ES" dirty="0"/>
              <a:t>Habitualmente se utilizan </a:t>
            </a:r>
            <a:r>
              <a:rPr lang="es-ES" dirty="0" err="1"/>
              <a:t>VPNs</a:t>
            </a:r>
            <a:r>
              <a:rPr lang="es-ES" dirty="0"/>
              <a:t> para garantizar la seguridad.</a:t>
            </a:r>
          </a:p>
          <a:p>
            <a:r>
              <a:rPr lang="es-ES" dirty="0"/>
              <a:t>Asuntos relevantes de esta área son:</a:t>
            </a:r>
          </a:p>
          <a:p>
            <a:pPr lvl="1"/>
            <a:r>
              <a:rPr lang="es-ES" dirty="0" err="1"/>
              <a:t>QoS</a:t>
            </a:r>
            <a:endParaRPr lang="es-ES" dirty="0"/>
          </a:p>
          <a:p>
            <a:pPr lvl="1"/>
            <a:r>
              <a:rPr lang="es-ES" dirty="0"/>
              <a:t>SLA (Acuerdos del Nivel de Servicios)</a:t>
            </a:r>
          </a:p>
          <a:p>
            <a:pPr lvl="1"/>
            <a:r>
              <a:rPr lang="es-ES" dirty="0"/>
              <a:t>Seguridad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16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Área de </a:t>
            </a:r>
            <a:r>
              <a:rPr lang="es-ES" dirty="0" smtClean="0"/>
              <a:t>Frontera Empresarial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4414139" cy="5172602"/>
          </a:xfrm>
        </p:spPr>
        <p:txBody>
          <a:bodyPr/>
          <a:lstStyle/>
          <a:p>
            <a:r>
              <a:rPr lang="es-ES" dirty="0"/>
              <a:t>Contiene alguno </a:t>
            </a:r>
            <a:r>
              <a:rPr lang="es-ES" dirty="0" smtClean="0"/>
              <a:t>de </a:t>
            </a:r>
            <a:r>
              <a:rPr lang="es-ES" dirty="0"/>
              <a:t>los siguientes módulos:</a:t>
            </a:r>
          </a:p>
          <a:p>
            <a:pPr lvl="1"/>
            <a:r>
              <a:rPr lang="es-ES" dirty="0"/>
              <a:t>E-</a:t>
            </a:r>
            <a:r>
              <a:rPr lang="es-ES" dirty="0" err="1"/>
              <a:t>commerce</a:t>
            </a:r>
            <a:endParaRPr lang="es-ES" dirty="0"/>
          </a:p>
          <a:p>
            <a:pPr lvl="1"/>
            <a:r>
              <a:rPr lang="es-ES" dirty="0"/>
              <a:t>Conectividad con Internet </a:t>
            </a:r>
          </a:p>
          <a:p>
            <a:pPr lvl="1"/>
            <a:r>
              <a:rPr lang="es-ES" dirty="0"/>
              <a:t>Conectividad de acceso remoto y VPN</a:t>
            </a:r>
          </a:p>
          <a:p>
            <a:pPr lvl="1"/>
            <a:r>
              <a:rPr lang="es-ES" dirty="0"/>
              <a:t>Conectividad WAN y VPN sitio a sitio</a:t>
            </a:r>
          </a:p>
          <a:p>
            <a:r>
              <a:rPr lang="es-ES" dirty="0"/>
              <a:t>Por un lado estos módulos se conectan a la capa núcleo del campus directamente o a través de una capa de distribución</a:t>
            </a:r>
          </a:p>
          <a:p>
            <a:r>
              <a:rPr lang="es-ES" dirty="0"/>
              <a:t>Por otro lado hacen uso de distintas tecnologías de red de proveedores para conectarse a otros módulos remotos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67" y="1661256"/>
            <a:ext cx="3405352" cy="44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Área del Proveedor de </a:t>
            </a:r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6455" y="1372129"/>
            <a:ext cx="7081345" cy="5172602"/>
          </a:xfrm>
        </p:spPr>
        <p:txBody>
          <a:bodyPr/>
          <a:lstStyle/>
          <a:p>
            <a:r>
              <a:rPr lang="es-ES" dirty="0"/>
              <a:t>Proporciona la infraestructura de conectividad a lugares remotos:</a:t>
            </a:r>
          </a:p>
          <a:p>
            <a:pPr lvl="1"/>
            <a:r>
              <a:rPr lang="es-ES" dirty="0"/>
              <a:t>Sucursales.</a:t>
            </a:r>
          </a:p>
          <a:p>
            <a:pPr lvl="1"/>
            <a:r>
              <a:rPr lang="es-ES" dirty="0"/>
              <a:t>Ubicaciones de los clientes.</a:t>
            </a:r>
          </a:p>
          <a:p>
            <a:pPr lvl="1"/>
            <a:r>
              <a:rPr lang="es-ES" dirty="0"/>
              <a:t>Internet.</a:t>
            </a:r>
          </a:p>
          <a:p>
            <a:pPr lvl="1"/>
            <a:r>
              <a:rPr lang="es-ES" dirty="0"/>
              <a:t>Servicio telefónico.</a:t>
            </a:r>
          </a:p>
          <a:p>
            <a:r>
              <a:rPr lang="es-ES" dirty="0"/>
              <a:t>Compuesta por 3 módulos:</a:t>
            </a:r>
          </a:p>
          <a:p>
            <a:pPr lvl="1"/>
            <a:r>
              <a:rPr lang="es-ES" dirty="0"/>
              <a:t>Módulo del Proveedor Servicios de Internet.</a:t>
            </a:r>
          </a:p>
          <a:p>
            <a:pPr lvl="1"/>
            <a:r>
              <a:rPr lang="es-ES" dirty="0"/>
              <a:t>Módulo de Telefonía.</a:t>
            </a:r>
          </a:p>
          <a:p>
            <a:pPr lvl="1"/>
            <a:r>
              <a:rPr lang="es-ES" dirty="0"/>
              <a:t>Modulo WAN.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130800" y="19092"/>
            <a:ext cx="3937000" cy="187149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92" y="1372129"/>
            <a:ext cx="1034521" cy="51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Área Remota </a:t>
            </a:r>
            <a:r>
              <a:rPr lang="es-ES" dirty="0" smtClean="0"/>
              <a:t>Empresarial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6447891" cy="5172602"/>
          </a:xfrm>
        </p:spPr>
        <p:txBody>
          <a:bodyPr/>
          <a:lstStyle/>
          <a:p>
            <a:r>
              <a:rPr lang="es-ES" dirty="0"/>
              <a:t>El área remota hace referencia a sitios externos y lejanos no accesibles mediante tecnologías LAN.</a:t>
            </a:r>
          </a:p>
          <a:p>
            <a:r>
              <a:rPr lang="es-ES" dirty="0"/>
              <a:t>Se divide en tres módulos:</a:t>
            </a:r>
          </a:p>
          <a:p>
            <a:pPr lvl="1"/>
            <a:r>
              <a:rPr lang="es-ES" dirty="0"/>
              <a:t>Sucursal.</a:t>
            </a:r>
          </a:p>
          <a:p>
            <a:pPr lvl="1"/>
            <a:r>
              <a:rPr lang="es-ES" dirty="0"/>
              <a:t>CPD Externo.</a:t>
            </a:r>
          </a:p>
          <a:p>
            <a:pPr lvl="1"/>
            <a:r>
              <a:rPr lang="es-ES" dirty="0" err="1"/>
              <a:t>Teletrabajador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Arquitectura empresarial de </a:t>
            </a:r>
            <a:r>
              <a:rPr lang="es-ES" dirty="0" smtClean="0"/>
              <a:t>Cisco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38" y="1362682"/>
            <a:ext cx="1609483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39394"/>
          </a:xfrm>
        </p:spPr>
        <p:txBody>
          <a:bodyPr/>
          <a:lstStyle/>
          <a:p>
            <a:r>
              <a:rPr lang="es-ES" dirty="0" smtClean="0"/>
              <a:t>Tipos de conmutadores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49134"/>
            <a:ext cx="6681788" cy="2440517"/>
          </a:xfrm>
        </p:spPr>
        <p:txBody>
          <a:bodyPr/>
          <a:lstStyle/>
          <a:p>
            <a:r>
              <a:rPr lang="es-ES" dirty="0" smtClean="0"/>
              <a:t>Parte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8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3: Tipos de conmutadores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Formas de los conmutadores</a:t>
            </a:r>
          </a:p>
          <a:p>
            <a:r>
              <a:rPr lang="es-ES" dirty="0" smtClean="0"/>
              <a:t>Manera de reenvío de tramas</a:t>
            </a:r>
          </a:p>
          <a:p>
            <a:r>
              <a:rPr lang="es-ES" dirty="0" smtClean="0"/>
              <a:t>Operación de conmutación L2</a:t>
            </a:r>
          </a:p>
          <a:p>
            <a:r>
              <a:rPr lang="es-ES" dirty="0" smtClean="0"/>
              <a:t>Operación de conmutación L3</a:t>
            </a:r>
          </a:p>
          <a:p>
            <a:r>
              <a:rPr lang="es-ES" dirty="0" smtClean="0"/>
              <a:t>Planos de operación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Tipos de conmutadores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68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40"/>
            <a:ext cx="6681788" cy="1930928"/>
          </a:xfrm>
        </p:spPr>
        <p:txBody>
          <a:bodyPr/>
          <a:lstStyle/>
          <a:p>
            <a:r>
              <a:rPr lang="es-ES" dirty="0"/>
              <a:t>Modelo de red jerárquico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40668"/>
            <a:ext cx="6681788" cy="2448983"/>
          </a:xfrm>
        </p:spPr>
        <p:txBody>
          <a:bodyPr/>
          <a:lstStyle/>
          <a:p>
            <a:r>
              <a:rPr lang="es-ES" dirty="0" smtClean="0"/>
              <a:t>Parte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43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Formas de los conmutadores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De </a:t>
            </a:r>
            <a:r>
              <a:rPr lang="es-ES" b="1" dirty="0"/>
              <a:t>configuración fija</a:t>
            </a:r>
            <a:r>
              <a:rPr lang="es-ES" dirty="0"/>
              <a:t>: son los que no se les pueden agregar características u opciones más allá de las que trae de fábrica.</a:t>
            </a:r>
          </a:p>
          <a:p>
            <a:r>
              <a:rPr lang="es-ES" b="1" dirty="0"/>
              <a:t>Modulares</a:t>
            </a:r>
            <a:r>
              <a:rPr lang="es-ES" dirty="0"/>
              <a:t>: ofrecen más flexibilidad ya que disponen de un chasis en las cuales se instalan tarjetas para expandir las posibilidades de conexión.</a:t>
            </a:r>
          </a:p>
          <a:p>
            <a:r>
              <a:rPr lang="es-ES" b="1" dirty="0"/>
              <a:t>Apilables</a:t>
            </a:r>
            <a:r>
              <a:rPr lang="es-ES" dirty="0"/>
              <a:t>: varios de ellos se pueden conectar empleando un cable especial de </a:t>
            </a:r>
            <a:r>
              <a:rPr lang="es-ES" dirty="0" err="1"/>
              <a:t>backplane</a:t>
            </a:r>
            <a:r>
              <a:rPr lang="es-ES" dirty="0"/>
              <a:t> con un gran ancho de banda operando como si de un único </a:t>
            </a:r>
            <a:r>
              <a:rPr lang="es-ES" dirty="0" err="1"/>
              <a:t>switch</a:t>
            </a:r>
            <a:r>
              <a:rPr lang="es-ES" dirty="0"/>
              <a:t> se tratase. Ello aumenta la velocidad de transmisión.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Otra clasificación: </a:t>
            </a:r>
            <a:r>
              <a:rPr lang="es-ES" b="1" dirty="0" smtClean="0"/>
              <a:t>gestionables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b="1" dirty="0"/>
              <a:t>no </a:t>
            </a:r>
            <a:r>
              <a:rPr lang="es-ES" b="1" dirty="0" smtClean="0"/>
              <a:t>gestionables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3: Tipos de </a:t>
            </a:r>
            <a:r>
              <a:rPr lang="es-ES" dirty="0" smtClean="0"/>
              <a:t>conmutadores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6265"/>
          <a:stretch/>
        </p:blipFill>
        <p:spPr>
          <a:xfrm>
            <a:off x="2995448" y="3626598"/>
            <a:ext cx="3153824" cy="24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Manera de reenvío de tramas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Almacenamiento </a:t>
            </a:r>
            <a:r>
              <a:rPr lang="es-ES" b="1" dirty="0"/>
              <a:t>y envío</a:t>
            </a:r>
            <a:r>
              <a:rPr lang="es-ES" dirty="0"/>
              <a:t>: la trama </a:t>
            </a:r>
            <a:r>
              <a:rPr lang="es-ES" dirty="0" smtClean="0"/>
              <a:t>se </a:t>
            </a:r>
            <a:r>
              <a:rPr lang="es-ES" dirty="0"/>
              <a:t>almacena completamente y luego se envía.</a:t>
            </a:r>
          </a:p>
          <a:p>
            <a:pPr lvl="1"/>
            <a:r>
              <a:rPr lang="es-ES" dirty="0"/>
              <a:t>Detecta errores LLC y CRC.</a:t>
            </a:r>
          </a:p>
          <a:p>
            <a:pPr lvl="1"/>
            <a:r>
              <a:rPr lang="es-ES" dirty="0"/>
              <a:t>Es muy lenta y está en desuso.</a:t>
            </a:r>
          </a:p>
          <a:p>
            <a:r>
              <a:rPr lang="es-ES" b="1" dirty="0"/>
              <a:t>De corte</a:t>
            </a:r>
            <a:r>
              <a:rPr lang="es-ES" dirty="0"/>
              <a:t>: la trama se comienza a reenviar en cuanto se recibe la MAC de destino:</a:t>
            </a:r>
          </a:p>
          <a:p>
            <a:pPr lvl="1"/>
            <a:r>
              <a:rPr lang="es-ES" dirty="0"/>
              <a:t>Es el más rápido.</a:t>
            </a:r>
          </a:p>
          <a:p>
            <a:pPr lvl="1"/>
            <a:r>
              <a:rPr lang="es-ES" dirty="0"/>
              <a:t>No detecta errores.</a:t>
            </a:r>
          </a:p>
          <a:p>
            <a:r>
              <a:rPr lang="es-ES" b="1" dirty="0"/>
              <a:t>Libre de fragmentos</a:t>
            </a:r>
            <a:r>
              <a:rPr lang="es-ES" dirty="0"/>
              <a:t>: la trama se reenvía tras almacenarse los primeros 64 bytes (</a:t>
            </a:r>
            <a:r>
              <a:rPr lang="es-ES" dirty="0" err="1"/>
              <a:t>cab</a:t>
            </a:r>
            <a:r>
              <a:rPr lang="es-ES" dirty="0"/>
              <a:t>. LLC)</a:t>
            </a:r>
          </a:p>
          <a:p>
            <a:pPr lvl="1"/>
            <a:r>
              <a:rPr lang="es-ES" dirty="0"/>
              <a:t>Detecta errores LLC pero no de CRC.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3: Tipos de </a:t>
            </a:r>
            <a:r>
              <a:rPr lang="es-ES" dirty="0" smtClean="0"/>
              <a:t>conmutadores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Operación de conmutación L2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un conmutador L2 las tramas </a:t>
            </a:r>
            <a:r>
              <a:rPr lang="es-ES" dirty="0"/>
              <a:t>se reciben en las colas de entrada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Estas </a:t>
            </a:r>
            <a:r>
              <a:rPr lang="es-ES" dirty="0"/>
              <a:t>pueden ser varias para ofrecer </a:t>
            </a:r>
            <a:r>
              <a:rPr lang="es-ES" dirty="0" smtClean="0"/>
              <a:t>calidad de servicio.</a:t>
            </a:r>
          </a:p>
          <a:p>
            <a:r>
              <a:rPr lang="es-ES" dirty="0" smtClean="0"/>
              <a:t>Dichas colas se conectan a la tabla CAM y TCAM aportando tres funcionalidades:</a:t>
            </a:r>
          </a:p>
          <a:p>
            <a:pPr lvl="1"/>
            <a:r>
              <a:rPr lang="es-ES" dirty="0" smtClean="0"/>
              <a:t>Reenvío de tramas</a:t>
            </a:r>
          </a:p>
          <a:p>
            <a:pPr lvl="1"/>
            <a:r>
              <a:rPr lang="es-ES" dirty="0" smtClean="0"/>
              <a:t>Filtrado por MAC o IP</a:t>
            </a:r>
          </a:p>
          <a:p>
            <a:pPr lvl="1"/>
            <a:r>
              <a:rPr lang="es-ES" dirty="0" smtClean="0"/>
              <a:t>Clasificación </a:t>
            </a:r>
            <a:r>
              <a:rPr lang="es-ES" dirty="0"/>
              <a:t>para </a:t>
            </a:r>
            <a:r>
              <a:rPr lang="es-ES" dirty="0" smtClean="0"/>
              <a:t>marcar, priorizar </a:t>
            </a:r>
            <a:r>
              <a:rPr lang="es-ES" dirty="0"/>
              <a:t>o </a:t>
            </a:r>
            <a:r>
              <a:rPr lang="es-ES" dirty="0" smtClean="0"/>
              <a:t>limitar la velocidad del tráfico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3: Tipos de </a:t>
            </a:r>
            <a:r>
              <a:rPr lang="es-ES" dirty="0" smtClean="0"/>
              <a:t>conmutadores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07" y="3731120"/>
            <a:ext cx="4578584" cy="275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Operación de conmutación </a:t>
            </a:r>
            <a:r>
              <a:rPr lang="es-ES" dirty="0" smtClean="0"/>
              <a:t>L3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operación multicapa se consigue con una tabla adicional </a:t>
            </a:r>
            <a:r>
              <a:rPr lang="es-ES" dirty="0"/>
              <a:t>(FIB = </a:t>
            </a:r>
            <a:r>
              <a:rPr lang="es-ES" dirty="0" err="1" smtClean="0"/>
              <a:t>Forwarding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Base</a:t>
            </a:r>
            <a:r>
              <a:rPr lang="es-ES" dirty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Incluye información </a:t>
            </a:r>
            <a:r>
              <a:rPr lang="es-ES" dirty="0"/>
              <a:t>de reescritura de </a:t>
            </a:r>
            <a:r>
              <a:rPr lang="es-ES" dirty="0" err="1" smtClean="0"/>
              <a:t>MACs</a:t>
            </a:r>
            <a:r>
              <a:rPr lang="es-ES" dirty="0" smtClean="0"/>
              <a:t>. </a:t>
            </a:r>
          </a:p>
          <a:p>
            <a:r>
              <a:rPr lang="es-ES" dirty="0" smtClean="0"/>
              <a:t>Añade a la TCAM soporte </a:t>
            </a:r>
            <a:r>
              <a:rPr lang="es-ES" dirty="0"/>
              <a:t>adicional para las ACL </a:t>
            </a:r>
            <a:r>
              <a:rPr lang="es-ES" dirty="0" smtClean="0"/>
              <a:t>L3 </a:t>
            </a:r>
            <a:r>
              <a:rPr lang="es-ES" dirty="0"/>
              <a:t>y la priorización de </a:t>
            </a:r>
            <a:r>
              <a:rPr lang="es-ES" dirty="0" err="1" smtClean="0"/>
              <a:t>QoS</a:t>
            </a:r>
            <a:r>
              <a:rPr lang="es-ES" dirty="0" smtClean="0"/>
              <a:t> L3.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3: Tipos de </a:t>
            </a:r>
            <a:r>
              <a:rPr lang="es-ES" dirty="0" smtClean="0"/>
              <a:t>conmutadores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96" y="1978095"/>
            <a:ext cx="4639205" cy="34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Operación de conmutación </a:t>
            </a:r>
            <a:r>
              <a:rPr lang="es-ES" dirty="0" smtClean="0"/>
              <a:t>L3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conmutador L3, al igual que el </a:t>
            </a:r>
            <a:r>
              <a:rPr lang="es-ES" dirty="0" err="1" smtClean="0"/>
              <a:t>router</a:t>
            </a:r>
            <a:r>
              <a:rPr lang="es-ES" dirty="0" smtClean="0"/>
              <a:t>, reescribe muchos </a:t>
            </a:r>
            <a:r>
              <a:rPr lang="es-ES" dirty="0"/>
              <a:t>campos de </a:t>
            </a:r>
            <a:r>
              <a:rPr lang="es-ES" dirty="0" smtClean="0"/>
              <a:t>sus paquetes cuando se </a:t>
            </a:r>
            <a:r>
              <a:rPr lang="es-ES" dirty="0" err="1"/>
              <a:t>enrutan</a:t>
            </a:r>
            <a:r>
              <a:rPr lang="es-ES" dirty="0"/>
              <a:t> entre </a:t>
            </a:r>
            <a:r>
              <a:rPr lang="es-ES" dirty="0" smtClean="0"/>
              <a:t>redes:</a:t>
            </a:r>
          </a:p>
          <a:p>
            <a:pPr lvl="1"/>
            <a:r>
              <a:rPr lang="es-ES" dirty="0" smtClean="0"/>
              <a:t>Direcciones </a:t>
            </a:r>
            <a:r>
              <a:rPr lang="es-ES" dirty="0" err="1" smtClean="0"/>
              <a:t>MACs</a:t>
            </a:r>
            <a:r>
              <a:rPr lang="es-ES" dirty="0" smtClean="0"/>
              <a:t> de origen y destino.</a:t>
            </a:r>
          </a:p>
          <a:p>
            <a:pPr lvl="1"/>
            <a:r>
              <a:rPr lang="en-US" dirty="0" smtClean="0"/>
              <a:t>Checksum de la </a:t>
            </a:r>
            <a:r>
              <a:rPr lang="en-US" dirty="0" err="1" smtClean="0"/>
              <a:t>cabecera</a:t>
            </a:r>
            <a:r>
              <a:rPr lang="en-US" dirty="0" smtClean="0"/>
              <a:t> IP.</a:t>
            </a:r>
          </a:p>
          <a:p>
            <a:pPr lvl="1"/>
            <a:r>
              <a:rPr lang="en-US" dirty="0" smtClean="0"/>
              <a:t>TTL </a:t>
            </a:r>
            <a:r>
              <a:rPr lang="en-US" dirty="0"/>
              <a:t>(Time-to-Live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CRC de la cola Ethernet.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3: Tipos de </a:t>
            </a:r>
            <a:r>
              <a:rPr lang="es-ES" dirty="0" smtClean="0"/>
              <a:t>conmutadores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5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Planos de operación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</a:t>
            </a:r>
            <a:r>
              <a:rPr lang="es-ES" dirty="0"/>
              <a:t>dispositivos de red tienen una arquitectura hardware que contiene al menos 3 planos de operación:</a:t>
            </a:r>
          </a:p>
          <a:p>
            <a:pPr lvl="1"/>
            <a:r>
              <a:rPr lang="es-ES" dirty="0" smtClean="0"/>
              <a:t>Plano </a:t>
            </a:r>
            <a:r>
              <a:rPr lang="es-ES" dirty="0"/>
              <a:t>de gestión: responsable de la gestión de </a:t>
            </a:r>
            <a:r>
              <a:rPr lang="es-ES" dirty="0" smtClean="0"/>
              <a:t>red (SSH o SNMP). Opera fuera </a:t>
            </a:r>
            <a:r>
              <a:rPr lang="es-ES" dirty="0"/>
              <a:t>de banda.</a:t>
            </a:r>
          </a:p>
          <a:p>
            <a:pPr lvl="1"/>
            <a:r>
              <a:rPr lang="es-ES" dirty="0" smtClean="0"/>
              <a:t>Plano </a:t>
            </a:r>
            <a:r>
              <a:rPr lang="es-ES" dirty="0"/>
              <a:t>de control: donde se toman las decisiones de enrutamiento</a:t>
            </a:r>
          </a:p>
          <a:p>
            <a:pPr lvl="1"/>
            <a:r>
              <a:rPr lang="es-ES" dirty="0" smtClean="0"/>
              <a:t>Plano </a:t>
            </a:r>
            <a:r>
              <a:rPr lang="es-ES" dirty="0"/>
              <a:t>de reenvío o </a:t>
            </a:r>
            <a:r>
              <a:rPr lang="es-ES" dirty="0" smtClean="0"/>
              <a:t>de datos</a:t>
            </a:r>
            <a:r>
              <a:rPr lang="es-ES" dirty="0"/>
              <a:t>: </a:t>
            </a:r>
            <a:r>
              <a:rPr lang="es-ES" dirty="0" smtClean="0"/>
              <a:t>que traslada </a:t>
            </a:r>
            <a:r>
              <a:rPr lang="es-ES" dirty="0"/>
              <a:t>los paquetes de un puerto a otro.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3: Tipos de </a:t>
            </a:r>
            <a:r>
              <a:rPr lang="es-ES" dirty="0" smtClean="0"/>
              <a:t>conmutadores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3916"/>
          <a:stretch/>
        </p:blipFill>
        <p:spPr>
          <a:xfrm>
            <a:off x="189188" y="4526928"/>
            <a:ext cx="3862552" cy="19842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586" t="16621" r="1172" b="21035"/>
          <a:stretch/>
        </p:blipFill>
        <p:spPr>
          <a:xfrm>
            <a:off x="5246851" y="4621428"/>
            <a:ext cx="3704897" cy="17815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748" y="2952640"/>
            <a:ext cx="4938056" cy="15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Índice de parte 1</a:t>
            </a:r>
            <a:r>
              <a:rPr lang="es-ES" dirty="0"/>
              <a:t>: Modelo de red jerárquico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Capa de acceso.</a:t>
            </a:r>
          </a:p>
          <a:p>
            <a:r>
              <a:rPr lang="es-ES" dirty="0" smtClean="0"/>
              <a:t>Capa de distribución o agregación.</a:t>
            </a:r>
          </a:p>
          <a:p>
            <a:r>
              <a:rPr lang="es-ES" dirty="0" smtClean="0"/>
              <a:t>Capa núcleo.</a:t>
            </a:r>
          </a:p>
          <a:p>
            <a:r>
              <a:rPr lang="es-ES" dirty="0" smtClean="0"/>
              <a:t>Capa núcleo colapsado o contraído.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de diseño que se siguen en las redes de campus.</a:t>
            </a:r>
          </a:p>
          <a:p>
            <a:r>
              <a:rPr lang="es-ES" dirty="0" smtClean="0"/>
              <a:t>Hace que funcionen </a:t>
            </a:r>
            <a:r>
              <a:rPr lang="es-ES" dirty="0"/>
              <a:t>adecuadamente y proporcionen la estabilidad, escalabilidad y resistencia necesarias para mantener la conectividad el 100% del tiempo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No se debe confundir la red de Campus con la red de los </a:t>
            </a:r>
            <a:r>
              <a:rPr lang="es-ES" dirty="0" err="1" smtClean="0"/>
              <a:t>CPDs</a:t>
            </a:r>
            <a:r>
              <a:rPr lang="es-ES" dirty="0" smtClean="0"/>
              <a:t>.</a:t>
            </a:r>
          </a:p>
          <a:p>
            <a:r>
              <a:rPr lang="es-ES" dirty="0"/>
              <a:t>Diseño de tres capas en cada una de las cuales se realizan una funciones </a:t>
            </a:r>
            <a:r>
              <a:rPr lang="es-ES" dirty="0" smtClean="0"/>
              <a:t>concretas:</a:t>
            </a:r>
          </a:p>
          <a:p>
            <a:pPr lvl="1"/>
            <a:r>
              <a:rPr lang="es-ES" dirty="0" smtClean="0"/>
              <a:t>Capa </a:t>
            </a:r>
            <a:r>
              <a:rPr lang="es-ES" dirty="0"/>
              <a:t>de </a:t>
            </a:r>
            <a:r>
              <a:rPr lang="es-ES" dirty="0" smtClean="0"/>
              <a:t>Acceso.</a:t>
            </a:r>
          </a:p>
          <a:p>
            <a:pPr lvl="1"/>
            <a:r>
              <a:rPr lang="es-ES" dirty="0" smtClean="0"/>
              <a:t>Capa </a:t>
            </a:r>
            <a:r>
              <a:rPr lang="es-ES" dirty="0"/>
              <a:t>de </a:t>
            </a:r>
            <a:r>
              <a:rPr lang="es-ES" dirty="0" smtClean="0"/>
              <a:t>Distribución.</a:t>
            </a:r>
          </a:p>
          <a:p>
            <a:pPr lvl="1"/>
            <a:r>
              <a:rPr lang="es-ES" dirty="0" smtClean="0"/>
              <a:t>Capa </a:t>
            </a:r>
            <a:r>
              <a:rPr lang="es-ES" dirty="0"/>
              <a:t>Núcleo (Core o </a:t>
            </a:r>
            <a:r>
              <a:rPr lang="es-ES" dirty="0" err="1" smtClean="0"/>
              <a:t>Backbone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 smtClean="0"/>
              <a:t>Otros </a:t>
            </a:r>
            <a:r>
              <a:rPr lang="es-ES" dirty="0"/>
              <a:t>diseños: flat y </a:t>
            </a:r>
            <a:r>
              <a:rPr lang="es-ES" dirty="0" err="1" smtClean="0"/>
              <a:t>leaf-spine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</a:t>
            </a:r>
            <a:r>
              <a:rPr lang="es-ES" dirty="0"/>
              <a:t>1: Modelo de red jerárquico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20" y="3619466"/>
            <a:ext cx="4140641" cy="20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jerárquico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06" y="1645457"/>
            <a:ext cx="5351508" cy="4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de acceso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Grupo de </a:t>
            </a:r>
            <a:r>
              <a:rPr lang="es-ES" dirty="0" err="1" smtClean="0"/>
              <a:t>switches</a:t>
            </a:r>
            <a:r>
              <a:rPr lang="es-ES" dirty="0" smtClean="0"/>
              <a:t> </a:t>
            </a:r>
            <a:r>
              <a:rPr lang="es-ES" dirty="0"/>
              <a:t>que </a:t>
            </a:r>
            <a:r>
              <a:rPr lang="es-ES" dirty="0" smtClean="0"/>
              <a:t>interconecta </a:t>
            </a:r>
            <a:r>
              <a:rPr lang="es-ES" dirty="0"/>
              <a:t>a los dispositivos finales o a </a:t>
            </a:r>
            <a:r>
              <a:rPr lang="es-ES" dirty="0" smtClean="0"/>
              <a:t>los dispositivos </a:t>
            </a:r>
            <a:r>
              <a:rPr lang="es-ES" dirty="0"/>
              <a:t>que extienden la red un nivel más </a:t>
            </a:r>
            <a:r>
              <a:rPr lang="es-ES" dirty="0" smtClean="0"/>
              <a:t>(p.ej. </a:t>
            </a:r>
            <a:r>
              <a:rPr lang="es-ES" dirty="0" err="1" smtClean="0"/>
              <a:t>APs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Entorno LAN conecta dispositivos de usuarios a la red: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 entorno </a:t>
            </a:r>
            <a:r>
              <a:rPr lang="es-ES" dirty="0"/>
              <a:t>WAN </a:t>
            </a:r>
            <a:r>
              <a:rPr lang="es-ES" dirty="0" smtClean="0"/>
              <a:t>ofrece:</a:t>
            </a:r>
          </a:p>
          <a:p>
            <a:pPr lvl="1"/>
            <a:r>
              <a:rPr lang="es-ES" dirty="0" smtClean="0"/>
              <a:t>acceso </a:t>
            </a:r>
            <a:r>
              <a:rPr lang="es-ES" dirty="0"/>
              <a:t>desde redes públicas usando VPN (p.ej. </a:t>
            </a:r>
            <a:r>
              <a:rPr lang="es-ES" dirty="0" err="1"/>
              <a:t>teletrabajadores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Interconecta sitios remotos.</a:t>
            </a:r>
          </a:p>
          <a:p>
            <a:pPr lvl="1"/>
            <a:r>
              <a:rPr lang="es-ES" dirty="0"/>
              <a:t>Ofrece acceso a Internet.</a:t>
            </a:r>
          </a:p>
          <a:p>
            <a:pPr lvl="1"/>
            <a:r>
              <a:rPr lang="es-ES" dirty="0"/>
              <a:t>Ofrece acceso a otras redes (</a:t>
            </a:r>
            <a:r>
              <a:rPr lang="es-ES" dirty="0" err="1"/>
              <a:t>p.ej</a:t>
            </a:r>
            <a:r>
              <a:rPr lang="es-ES" dirty="0"/>
              <a:t> RTB)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jerárquico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62576" b="2294"/>
          <a:stretch/>
        </p:blipFill>
        <p:spPr>
          <a:xfrm>
            <a:off x="2324836" y="2555382"/>
            <a:ext cx="4512926" cy="14030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8258" r="21970"/>
          <a:stretch/>
        </p:blipFill>
        <p:spPr>
          <a:xfrm>
            <a:off x="4810537" y="4701568"/>
            <a:ext cx="3644348" cy="17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de acceso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Características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Alta </a:t>
            </a:r>
            <a:r>
              <a:rPr lang="es-ES" b="1" dirty="0" smtClean="0"/>
              <a:t>disponibilidad:</a:t>
            </a:r>
          </a:p>
          <a:p>
            <a:pPr lvl="2"/>
            <a:r>
              <a:rPr lang="es-ES" dirty="0" smtClean="0"/>
              <a:t>Con </a:t>
            </a:r>
            <a:r>
              <a:rPr lang="es-ES" dirty="0"/>
              <a:t>los </a:t>
            </a:r>
            <a:r>
              <a:rPr lang="es-ES" dirty="0" err="1"/>
              <a:t>switches</a:t>
            </a:r>
            <a:r>
              <a:rPr lang="es-ES" dirty="0"/>
              <a:t> de la capa de distribución ofrecida por </a:t>
            </a:r>
            <a:r>
              <a:rPr lang="es-ES" b="1" dirty="0"/>
              <a:t>enlaces redundantes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Con la puerta de enlace ofrecida por </a:t>
            </a:r>
            <a:r>
              <a:rPr lang="es-ES" b="1" dirty="0"/>
              <a:t>protocolos de redundancia del primer salto </a:t>
            </a:r>
            <a:r>
              <a:rPr lang="es-ES" dirty="0" smtClean="0"/>
              <a:t>(FHRP).</a:t>
            </a:r>
            <a:endParaRPr lang="es-ES" dirty="0"/>
          </a:p>
          <a:p>
            <a:pPr lvl="1"/>
            <a:r>
              <a:rPr lang="es-ES" b="1" dirty="0" smtClean="0"/>
              <a:t>Convergencia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 err="1"/>
              <a:t>porporcionando</a:t>
            </a:r>
            <a:r>
              <a:rPr lang="es-ES" dirty="0"/>
              <a:t> </a:t>
            </a:r>
            <a:r>
              <a:rPr lang="es-ES" dirty="0" err="1"/>
              <a:t>PoE</a:t>
            </a:r>
            <a:r>
              <a:rPr lang="es-ES" dirty="0"/>
              <a:t> para alimentar </a:t>
            </a:r>
            <a:r>
              <a:rPr lang="es-ES" dirty="0" smtClean="0"/>
              <a:t>teléfonos </a:t>
            </a:r>
            <a:r>
              <a:rPr lang="es-ES" dirty="0"/>
              <a:t>IP, </a:t>
            </a:r>
            <a:r>
              <a:rPr lang="es-ES" dirty="0" err="1"/>
              <a:t>APs</a:t>
            </a:r>
            <a:r>
              <a:rPr lang="es-ES" dirty="0"/>
              <a:t> y clientes livianos/delgados (</a:t>
            </a:r>
            <a:r>
              <a:rPr lang="es-ES" dirty="0" err="1"/>
              <a:t>thin</a:t>
            </a:r>
            <a:r>
              <a:rPr lang="es-ES" dirty="0"/>
              <a:t>/</a:t>
            </a:r>
            <a:r>
              <a:rPr lang="es-ES" dirty="0" err="1"/>
              <a:t>slim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) </a:t>
            </a:r>
            <a:r>
              <a:rPr lang="es-ES" dirty="0" smtClean="0"/>
              <a:t>ubicados </a:t>
            </a:r>
            <a:r>
              <a:rPr lang="es-ES" dirty="0"/>
              <a:t>en zonas estratégicas sin necesidad de toma de electricidad</a:t>
            </a:r>
            <a:r>
              <a:rPr lang="es-ES" dirty="0" smtClean="0"/>
              <a:t>.</a:t>
            </a:r>
          </a:p>
          <a:p>
            <a:pPr lvl="1"/>
            <a:r>
              <a:rPr lang="es-ES" b="1" dirty="0"/>
              <a:t>Calidad de servicio </a:t>
            </a:r>
            <a:r>
              <a:rPr lang="es-ES" dirty="0"/>
              <a:t>(</a:t>
            </a:r>
            <a:r>
              <a:rPr lang="es-ES" dirty="0" err="1"/>
              <a:t>QoS</a:t>
            </a:r>
            <a:r>
              <a:rPr lang="es-ES" dirty="0" smtClean="0"/>
              <a:t>).</a:t>
            </a:r>
            <a:endParaRPr lang="es-ES" dirty="0"/>
          </a:p>
          <a:p>
            <a:pPr lvl="1"/>
            <a:r>
              <a:rPr lang="es-ES" dirty="0" smtClean="0"/>
              <a:t>Proporciona </a:t>
            </a:r>
            <a:r>
              <a:rPr lang="es-ES" dirty="0"/>
              <a:t>servicios de </a:t>
            </a:r>
            <a:r>
              <a:rPr lang="es-ES" b="1" dirty="0"/>
              <a:t>seguridad</a:t>
            </a:r>
            <a:r>
              <a:rPr lang="es-ES" dirty="0"/>
              <a:t> adicional contra el acceso no autorizado a la red mediante el uso de herramientas tales como:</a:t>
            </a:r>
          </a:p>
          <a:p>
            <a:pPr lvl="2"/>
            <a:r>
              <a:rPr lang="es-ES" dirty="0" smtClean="0"/>
              <a:t>Seguridad </a:t>
            </a:r>
            <a:r>
              <a:rPr lang="es-ES" dirty="0"/>
              <a:t>del </a:t>
            </a:r>
            <a:r>
              <a:rPr lang="es-ES" dirty="0" smtClean="0"/>
              <a:t>puerto.</a:t>
            </a:r>
          </a:p>
          <a:p>
            <a:pPr lvl="2"/>
            <a:r>
              <a:rPr lang="es-ES" dirty="0"/>
              <a:t>Filtrado de paquetes con Listas de Control de Acceso (</a:t>
            </a:r>
            <a:r>
              <a:rPr lang="es-ES" dirty="0" err="1"/>
              <a:t>ACLs</a:t>
            </a:r>
            <a:r>
              <a:rPr lang="es-ES" dirty="0" smtClean="0"/>
              <a:t>).</a:t>
            </a:r>
            <a:endParaRPr lang="es-ES" dirty="0"/>
          </a:p>
          <a:p>
            <a:pPr lvl="2"/>
            <a:r>
              <a:rPr lang="es-ES" dirty="0" smtClean="0"/>
              <a:t>DHCP </a:t>
            </a:r>
            <a:r>
              <a:rPr lang="es-ES" dirty="0" err="1" smtClean="0"/>
              <a:t>snooping</a:t>
            </a:r>
            <a:r>
              <a:rPr lang="es-ES" dirty="0" smtClean="0"/>
              <a:t>.</a:t>
            </a:r>
            <a:endParaRPr lang="es-ES" dirty="0"/>
          </a:p>
          <a:p>
            <a:pPr lvl="2"/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/>
              <a:t>ARP </a:t>
            </a:r>
            <a:r>
              <a:rPr lang="es-ES" dirty="0" err="1"/>
              <a:t>inspection</a:t>
            </a:r>
            <a:r>
              <a:rPr lang="es-ES" dirty="0"/>
              <a:t> (DAI</a:t>
            </a:r>
            <a:r>
              <a:rPr lang="es-ES" dirty="0" smtClean="0"/>
              <a:t>).</a:t>
            </a:r>
            <a:endParaRPr lang="es-ES" dirty="0"/>
          </a:p>
          <a:p>
            <a:pPr lvl="2"/>
            <a:r>
              <a:rPr lang="es-ES" dirty="0" smtClean="0"/>
              <a:t>IP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jerárquico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8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 de acceso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800" y="1372129"/>
            <a:ext cx="6014452" cy="517260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Tradicionalmente la capa de acceso trabaja en L2.</a:t>
            </a:r>
          </a:p>
          <a:p>
            <a:pPr lvl="1"/>
            <a:r>
              <a:rPr lang="es-ES" dirty="0" smtClean="0"/>
              <a:t>Las </a:t>
            </a:r>
            <a:r>
              <a:rPr lang="es-ES" dirty="0" err="1" smtClean="0"/>
              <a:t>VLANs</a:t>
            </a:r>
            <a:r>
              <a:rPr lang="es-ES" dirty="0" smtClean="0"/>
              <a:t> alcanzan la capa de distribución.</a:t>
            </a:r>
          </a:p>
          <a:p>
            <a:pPr lvl="1"/>
            <a:r>
              <a:rPr lang="es-ES" dirty="0" smtClean="0"/>
              <a:t>Los enlaces entre acceso y distribución son L2.</a:t>
            </a:r>
          </a:p>
          <a:p>
            <a:pPr lvl="1"/>
            <a:r>
              <a:rPr lang="es-ES" dirty="0" smtClean="0"/>
              <a:t>Solución más económica.</a:t>
            </a:r>
          </a:p>
          <a:p>
            <a:pPr lvl="1"/>
            <a:r>
              <a:rPr lang="es-ES" dirty="0" smtClean="0"/>
              <a:t>Inconveniente: No </a:t>
            </a:r>
            <a:r>
              <a:rPr lang="es-ES" dirty="0"/>
              <a:t>se hace un uso óptimo de enlaces entre el acceso y la distribución debido al STP.</a:t>
            </a:r>
          </a:p>
          <a:p>
            <a:r>
              <a:rPr lang="es-ES" dirty="0"/>
              <a:t>Cada vez es más habitual encontrar </a:t>
            </a:r>
            <a:r>
              <a:rPr lang="es-ES" dirty="0" err="1"/>
              <a:t>switchs</a:t>
            </a:r>
            <a:r>
              <a:rPr lang="es-ES" dirty="0"/>
              <a:t> L3 en capa de acceso debido a reducción de </a:t>
            </a:r>
            <a:r>
              <a:rPr lang="es-ES" dirty="0" smtClean="0"/>
              <a:t>precios, lo que conlleva:</a:t>
            </a:r>
            <a:endParaRPr lang="es-ES" dirty="0"/>
          </a:p>
          <a:p>
            <a:pPr lvl="1"/>
            <a:r>
              <a:rPr lang="es-ES" dirty="0" smtClean="0"/>
              <a:t>Las </a:t>
            </a:r>
            <a:r>
              <a:rPr lang="es-ES" dirty="0" err="1"/>
              <a:t>VLANs</a:t>
            </a:r>
            <a:r>
              <a:rPr lang="es-ES" dirty="0"/>
              <a:t> terminan en el dispositivo de capa de acceso.</a:t>
            </a:r>
          </a:p>
          <a:p>
            <a:pPr lvl="1"/>
            <a:r>
              <a:rPr lang="es-ES" dirty="0" smtClean="0"/>
              <a:t>Los </a:t>
            </a:r>
            <a:r>
              <a:rPr lang="es-ES" dirty="0"/>
              <a:t>enlaces entre capa de distribución y acceso son enlaces </a:t>
            </a:r>
            <a:r>
              <a:rPr lang="es-ES" dirty="0" err="1"/>
              <a:t>enrutados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Desventajas:</a:t>
            </a:r>
            <a:endParaRPr lang="es-ES" dirty="0"/>
          </a:p>
          <a:p>
            <a:pPr lvl="2"/>
            <a:r>
              <a:rPr lang="es-ES" dirty="0"/>
              <a:t>P</a:t>
            </a:r>
            <a:r>
              <a:rPr lang="es-ES" dirty="0" smtClean="0"/>
              <a:t>resenta </a:t>
            </a:r>
            <a:r>
              <a:rPr lang="es-ES" dirty="0"/>
              <a:t>el desafío de cómo separar el tráfico. (Por ejemplo, el tráfico de invitados debe mantenerse separado del tráfico de </a:t>
            </a:r>
            <a:r>
              <a:rPr lang="es-ES" dirty="0" smtClean="0"/>
              <a:t>intranet). </a:t>
            </a:r>
            <a:endParaRPr lang="es-ES" dirty="0"/>
          </a:p>
          <a:p>
            <a:pPr lvl="2"/>
            <a:r>
              <a:rPr lang="es-ES" dirty="0"/>
              <a:t>R</a:t>
            </a:r>
            <a:r>
              <a:rPr lang="es-ES" dirty="0" smtClean="0"/>
              <a:t>equieren </a:t>
            </a:r>
            <a:r>
              <a:rPr lang="es-ES" dirty="0"/>
              <a:t>una planificación cuidadosa con respecto al direccionamiento IP.</a:t>
            </a:r>
          </a:p>
          <a:p>
            <a:pPr lvl="2"/>
            <a:r>
              <a:rPr lang="es-ES" dirty="0" smtClean="0"/>
              <a:t>Problemas </a:t>
            </a:r>
            <a:r>
              <a:rPr lang="es-ES" dirty="0"/>
              <a:t>de </a:t>
            </a:r>
            <a:r>
              <a:rPr lang="es-ES" dirty="0" smtClean="0"/>
              <a:t>movilidad </a:t>
            </a:r>
            <a:r>
              <a:rPr lang="es-ES" dirty="0"/>
              <a:t>al cambiar un dispositivo de sitio, </a:t>
            </a:r>
            <a:r>
              <a:rPr lang="es-ES" dirty="0" smtClean="0"/>
              <a:t>necesitándose </a:t>
            </a:r>
            <a:r>
              <a:rPr lang="es-ES" dirty="0"/>
              <a:t>características avanzadas de movilidad en red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2.- DISEÑO DE REDES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Modelo de red jerárquico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2223"/>
          <a:stretch/>
        </p:blipFill>
        <p:spPr>
          <a:xfrm>
            <a:off x="6109252" y="1912936"/>
            <a:ext cx="2935144" cy="409098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36733" y="3945467"/>
            <a:ext cx="3031067" cy="2058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3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679</TotalTime>
  <Words>2487</Words>
  <Application>Microsoft Office PowerPoint</Application>
  <PresentationFormat>Presentación en pantalla (4:3)</PresentationFormat>
  <Paragraphs>317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Tema de Office</vt:lpstr>
      <vt:lpstr>Tema 2.- DISEÑO DE REDES</vt:lpstr>
      <vt:lpstr>ÍNDICE DE PARTES</vt:lpstr>
      <vt:lpstr>Modelo de red jerárquico</vt:lpstr>
      <vt:lpstr>Índice de parte 1: Modelo de red jerárquico</vt:lpstr>
      <vt:lpstr>Introducción</vt:lpstr>
      <vt:lpstr>Introducción</vt:lpstr>
      <vt:lpstr>Capa de acceso</vt:lpstr>
      <vt:lpstr>Capa de acceso</vt:lpstr>
      <vt:lpstr>Capa de acceso</vt:lpstr>
      <vt:lpstr>Capa de distribución o agregación</vt:lpstr>
      <vt:lpstr>Capa de distribución o agregación</vt:lpstr>
      <vt:lpstr>Capa de distribución o agregación</vt:lpstr>
      <vt:lpstr>Capa núcleo</vt:lpstr>
      <vt:lpstr>Capa núcleo</vt:lpstr>
      <vt:lpstr>Capa núcleo</vt:lpstr>
      <vt:lpstr>Capa núcleo colapsado o contraído</vt:lpstr>
      <vt:lpstr>ARQUITECTURA EMPRESARIAL DE CISCO</vt:lpstr>
      <vt:lpstr>Índice de P2: Arquitectura empresarial de Cisco</vt:lpstr>
      <vt:lpstr>Introducción</vt:lpstr>
      <vt:lpstr>Introducción</vt:lpstr>
      <vt:lpstr>Introducción</vt:lpstr>
      <vt:lpstr>Área de Campus Empresarial</vt:lpstr>
      <vt:lpstr>Área de Campus Empresarial</vt:lpstr>
      <vt:lpstr>Área de Frontera Empresarial</vt:lpstr>
      <vt:lpstr>Área de Frontera Empresarial</vt:lpstr>
      <vt:lpstr>Área del Proveedor de Servicios</vt:lpstr>
      <vt:lpstr>Área Remota Empresarial</vt:lpstr>
      <vt:lpstr>Tipos de conmutadores</vt:lpstr>
      <vt:lpstr>Índice de Parte 3: Tipos de conmutadores</vt:lpstr>
      <vt:lpstr>Formas de los conmutadores</vt:lpstr>
      <vt:lpstr>Manera de reenvío de tramas</vt:lpstr>
      <vt:lpstr>Operación de conmutación L2</vt:lpstr>
      <vt:lpstr>Operación de conmutación L3</vt:lpstr>
      <vt:lpstr>Operación de conmutación L3</vt:lpstr>
      <vt:lpstr>Planos de operación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2.- DISEÑO DE REDES</dc:title>
  <dc:creator>Carlos Rodríguez Cordón</dc:creator>
  <cp:lastModifiedBy>Carlos Rodríguez Cordón</cp:lastModifiedBy>
  <cp:revision>46</cp:revision>
  <dcterms:created xsi:type="dcterms:W3CDTF">2018-09-25T07:18:07Z</dcterms:created>
  <dcterms:modified xsi:type="dcterms:W3CDTF">2018-10-02T18:58:15Z</dcterms:modified>
</cp:coreProperties>
</file>