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80" r:id="rId21"/>
    <p:sldId id="276" r:id="rId22"/>
    <p:sldId id="277" r:id="rId23"/>
    <p:sldId id="282" r:id="rId24"/>
    <p:sldId id="278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4" r:id="rId34"/>
    <p:sldId id="291" r:id="rId35"/>
    <p:sldId id="292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F4F2E4-96E5-4D7B-86E2-CF0B88E845D2}">
          <p14:sldIdLst>
            <p14:sldId id="256"/>
            <p14:sldId id="257"/>
          </p14:sldIdLst>
        </p14:section>
        <p14:section name="VLANs y troncales" id="{3D331FD7-3D4F-4F1C-8C80-14F20FF15F62}">
          <p14:sldIdLst>
            <p14:sldId id="258"/>
            <p14:sldId id="259"/>
            <p14:sldId id="260"/>
            <p14:sldId id="261"/>
            <p14:sldId id="262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81"/>
            <p14:sldId id="280"/>
            <p14:sldId id="276"/>
            <p14:sldId id="277"/>
            <p14:sldId id="282"/>
            <p14:sldId id="278"/>
          </p14:sldIdLst>
        </p14:section>
        <p14:section name="VTP" id="{FD112BE4-1927-465C-8B3E-777E1ACE897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4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Tema3.- </a:t>
            </a:r>
            <a:r>
              <a:rPr lang="es-ES" dirty="0" err="1" smtClean="0"/>
              <a:t>VLANs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 smtClean="0"/>
              <a:t>carlos.rodriguez@uca.es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70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locales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Beneficios del diseño del campus con </a:t>
            </a:r>
            <a:r>
              <a:rPr lang="es-ES" dirty="0" err="1"/>
              <a:t>VLANs</a:t>
            </a:r>
            <a:r>
              <a:rPr lang="es-ES" dirty="0"/>
              <a:t> locales:</a:t>
            </a:r>
          </a:p>
          <a:p>
            <a:pPr lvl="1"/>
            <a:r>
              <a:rPr lang="es-ES" b="1" dirty="0" smtClean="0"/>
              <a:t>Flujo </a:t>
            </a:r>
            <a:r>
              <a:rPr lang="es-ES" b="1" dirty="0"/>
              <a:t>de tráfico determinista</a:t>
            </a:r>
            <a:r>
              <a:rPr lang="es-ES" dirty="0"/>
              <a:t>: el tráfico L2 y L3 es </a:t>
            </a:r>
            <a:r>
              <a:rPr lang="es-ES" dirty="0" smtClean="0"/>
              <a:t>predecible y </a:t>
            </a:r>
            <a:r>
              <a:rPr lang="es-ES" b="1" dirty="0" smtClean="0"/>
              <a:t>sencillez </a:t>
            </a:r>
            <a:r>
              <a:rPr lang="es-ES" b="1" dirty="0"/>
              <a:t>del modelo </a:t>
            </a:r>
            <a:r>
              <a:rPr lang="es-ES" dirty="0"/>
              <a:t>permite </a:t>
            </a:r>
            <a:r>
              <a:rPr lang="es-ES" dirty="0" smtClean="0"/>
              <a:t>aislar </a:t>
            </a:r>
            <a:r>
              <a:rPr lang="es-ES" dirty="0"/>
              <a:t>y resolver problema de forma fácil.</a:t>
            </a:r>
          </a:p>
          <a:p>
            <a:pPr lvl="1"/>
            <a:r>
              <a:rPr lang="es-ES" dirty="0" smtClean="0"/>
              <a:t>Camino </a:t>
            </a:r>
            <a:r>
              <a:rPr lang="es-ES" dirty="0"/>
              <a:t>redundante activo: los enlaces redundantes se pueden utilizar usando Per-VLAN </a:t>
            </a:r>
            <a:r>
              <a:rPr lang="es-ES" dirty="0" err="1"/>
              <a:t>Spanning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(PVST) o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Spanning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(MST) </a:t>
            </a:r>
            <a:r>
              <a:rPr lang="es-ES" dirty="0" smtClean="0"/>
              <a:t>????</a:t>
            </a:r>
            <a:endParaRPr lang="es-ES" dirty="0"/>
          </a:p>
          <a:p>
            <a:pPr lvl="1"/>
            <a:r>
              <a:rPr lang="es-ES" b="1" dirty="0" smtClean="0"/>
              <a:t>Alta </a:t>
            </a:r>
            <a:r>
              <a:rPr lang="es-ES" b="1" dirty="0"/>
              <a:t>disponibilidad</a:t>
            </a:r>
            <a:r>
              <a:rPr lang="es-ES" dirty="0"/>
              <a:t>: ofreciendo redundancia de enlaces, STP y protocolos de redundancia de primer salto.</a:t>
            </a:r>
          </a:p>
          <a:p>
            <a:pPr lvl="1"/>
            <a:r>
              <a:rPr lang="es-ES" b="1" dirty="0" smtClean="0"/>
              <a:t>Dominio </a:t>
            </a:r>
            <a:r>
              <a:rPr lang="es-ES" b="1" dirty="0"/>
              <a:t>de fallo </a:t>
            </a:r>
            <a:r>
              <a:rPr lang="es-ES" b="1" dirty="0" smtClean="0"/>
              <a:t>limitado</a:t>
            </a:r>
            <a:r>
              <a:rPr lang="es-ES" dirty="0" smtClean="0"/>
              <a:t>: </a:t>
            </a:r>
            <a:r>
              <a:rPr lang="es-ES" dirty="0"/>
              <a:t>fallos confinados a </a:t>
            </a:r>
            <a:r>
              <a:rPr lang="es-ES" dirty="0" err="1"/>
              <a:t>VLANs</a:t>
            </a:r>
            <a:r>
              <a:rPr lang="es-ES" dirty="0"/>
              <a:t> pequeñas en un sólo </a:t>
            </a:r>
            <a:r>
              <a:rPr lang="es-ES" dirty="0" smtClean="0"/>
              <a:t>edificio, </a:t>
            </a:r>
            <a:r>
              <a:rPr lang="es-ES" dirty="0"/>
              <a:t>afectando a pocos </a:t>
            </a:r>
            <a:r>
              <a:rPr lang="es-ES" dirty="0" smtClean="0"/>
              <a:t>usuarios. </a:t>
            </a:r>
            <a:endParaRPr lang="es-ES" dirty="0"/>
          </a:p>
          <a:p>
            <a:pPr lvl="1"/>
            <a:r>
              <a:rPr lang="es-ES" b="1" dirty="0" smtClean="0"/>
              <a:t>Diseño escalable</a:t>
            </a:r>
            <a:r>
              <a:rPr lang="es-ES" dirty="0" smtClean="0"/>
              <a:t>: </a:t>
            </a:r>
            <a:r>
              <a:rPr lang="es-ES" dirty="0"/>
              <a:t>la incorporación de nuevos </a:t>
            </a:r>
            <a:r>
              <a:rPr lang="es-ES" dirty="0" err="1"/>
              <a:t>switches</a:t>
            </a:r>
            <a:r>
              <a:rPr lang="es-ES" dirty="0"/>
              <a:t> es sencilla.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3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Troncal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Enlace </a:t>
            </a:r>
            <a:r>
              <a:rPr lang="es-ES" dirty="0" smtClean="0"/>
              <a:t>entre </a:t>
            </a:r>
            <a:r>
              <a:rPr lang="es-ES" dirty="0"/>
              <a:t>dos dispositivos por el que pasan múltiples </a:t>
            </a:r>
            <a:r>
              <a:rPr lang="es-ES" dirty="0" err="1" smtClean="0"/>
              <a:t>VLANs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985540"/>
            <a:ext cx="73247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Troncal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2 protocolos son usados: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b="1" dirty="0" smtClean="0"/>
              <a:t>ISL</a:t>
            </a:r>
            <a:r>
              <a:rPr lang="es-ES" dirty="0"/>
              <a:t>: obsoleto - propietario de Cisco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IEEE </a:t>
            </a:r>
            <a:r>
              <a:rPr lang="es-ES" b="1" dirty="0"/>
              <a:t>802.1Q</a:t>
            </a:r>
            <a:r>
              <a:rPr lang="es-ES" dirty="0"/>
              <a:t>: estándar</a:t>
            </a:r>
          </a:p>
          <a:p>
            <a:r>
              <a:rPr lang="es-ES" dirty="0" smtClean="0"/>
              <a:t>802.1Q marca cada trama con una </a:t>
            </a:r>
            <a:r>
              <a:rPr lang="es-ES" dirty="0"/>
              <a:t>etiqueta </a:t>
            </a:r>
            <a:r>
              <a:rPr lang="es-ES" dirty="0" smtClean="0"/>
              <a:t>que identifica a que VLAN pertenece: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Dicha etiqueta incorpora campo </a:t>
            </a:r>
            <a:r>
              <a:rPr lang="es-ES" dirty="0"/>
              <a:t>de prioridad para implementar </a:t>
            </a:r>
            <a:r>
              <a:rPr lang="es-ES" dirty="0" err="1"/>
              <a:t>QoS</a:t>
            </a:r>
            <a:r>
              <a:rPr lang="es-ES" dirty="0"/>
              <a:t> (</a:t>
            </a:r>
            <a:r>
              <a:rPr lang="es-ES" b="1" dirty="0"/>
              <a:t>802.1p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802.1Q cada enlace troncal debe ir acompañado de una </a:t>
            </a:r>
            <a:r>
              <a:rPr lang="es-ES" b="1" dirty="0"/>
              <a:t>VLAN nativa </a:t>
            </a:r>
            <a:r>
              <a:rPr lang="es-ES" dirty="0"/>
              <a:t>que transportará las tramas que no han sido marcadas.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1" y="3059013"/>
            <a:ext cx="5846371" cy="20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 Troncal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Destino</a:t>
            </a:r>
            <a:r>
              <a:rPr lang="es-ES" dirty="0"/>
              <a:t>: MAC de </a:t>
            </a:r>
            <a:r>
              <a:rPr lang="es-ES" dirty="0"/>
              <a:t>destino</a:t>
            </a:r>
          </a:p>
          <a:p>
            <a:r>
              <a:rPr lang="es-ES" b="1" dirty="0" err="1"/>
              <a:t>Source</a:t>
            </a:r>
            <a:r>
              <a:rPr lang="es-ES" dirty="0"/>
              <a:t>: MAC de origen</a:t>
            </a:r>
          </a:p>
          <a:p>
            <a:r>
              <a:rPr lang="es-ES" b="1" dirty="0" err="1"/>
              <a:t>Tag</a:t>
            </a:r>
            <a:r>
              <a:rPr lang="es-ES" dirty="0"/>
              <a:t>: Etiqueta 802.1Q que contiene os siguientes campos</a:t>
            </a:r>
          </a:p>
          <a:p>
            <a:pPr lvl="1"/>
            <a:r>
              <a:rPr lang="es-ES" b="1" dirty="0" err="1" smtClean="0"/>
              <a:t>Ethertype</a:t>
            </a:r>
            <a:r>
              <a:rPr lang="es-ES" dirty="0" smtClean="0"/>
              <a:t> </a:t>
            </a:r>
            <a:r>
              <a:rPr lang="es-ES" dirty="0"/>
              <a:t>(TPID): valor </a:t>
            </a:r>
            <a:r>
              <a:rPr lang="es-ES" b="1" dirty="0"/>
              <a:t>0x8100</a:t>
            </a:r>
            <a:r>
              <a:rPr lang="es-ES" dirty="0"/>
              <a:t> para especificar que a continuación va la etiqueta 802.1Q </a:t>
            </a:r>
          </a:p>
          <a:p>
            <a:pPr lvl="1"/>
            <a:r>
              <a:rPr lang="es-ES" b="1" dirty="0" smtClean="0"/>
              <a:t>PRI</a:t>
            </a:r>
            <a:r>
              <a:rPr lang="es-ES" dirty="0"/>
              <a:t>: 3 campos de prioridad 802.1p</a:t>
            </a:r>
          </a:p>
          <a:p>
            <a:pPr lvl="1"/>
            <a:r>
              <a:rPr lang="es-ES" b="1" dirty="0" smtClean="0"/>
              <a:t>CFI</a:t>
            </a:r>
            <a:r>
              <a:rPr lang="es-ES" dirty="0"/>
              <a:t>: bandera que está puesta normalmente a 0 en Ethernet</a:t>
            </a:r>
          </a:p>
          <a:p>
            <a:pPr lvl="1"/>
            <a:r>
              <a:rPr lang="es-ES" b="1" dirty="0" smtClean="0"/>
              <a:t>VLAN </a:t>
            </a:r>
            <a:r>
              <a:rPr lang="es-ES" b="1" dirty="0"/>
              <a:t>ID</a:t>
            </a:r>
            <a:r>
              <a:rPr lang="es-ES" dirty="0"/>
              <a:t>: Identificador de la VLAN </a:t>
            </a:r>
          </a:p>
          <a:p>
            <a:r>
              <a:rPr lang="es-ES" b="1" dirty="0" err="1"/>
              <a:t>Leng</a:t>
            </a:r>
            <a:r>
              <a:rPr lang="es-ES" b="1" dirty="0"/>
              <a:t>/</a:t>
            </a:r>
            <a:r>
              <a:rPr lang="es-ES" b="1" dirty="0" err="1"/>
              <a:t>Ethertype</a:t>
            </a:r>
            <a:r>
              <a:rPr lang="es-ES" dirty="0"/>
              <a:t>: Longitud o tipo de datos encapsulado.</a:t>
            </a:r>
          </a:p>
          <a:p>
            <a:r>
              <a:rPr lang="es-ES" dirty="0" smtClean="0"/>
              <a:t>Datos: PDU de capa superior.</a:t>
            </a:r>
            <a:endParaRPr lang="es-ES" dirty="0"/>
          </a:p>
          <a:p>
            <a:r>
              <a:rPr lang="es-ES" b="1" dirty="0"/>
              <a:t>FCS</a:t>
            </a:r>
            <a:r>
              <a:rPr lang="es-ES" dirty="0"/>
              <a:t>: Secuencia de Chequeo de Trama que se recalcula al incluir la </a:t>
            </a:r>
            <a:r>
              <a:rPr lang="es-ES" dirty="0" smtClean="0"/>
              <a:t>etiqueta.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38804"/>
          <a:stretch/>
        </p:blipFill>
        <p:spPr>
          <a:xfrm>
            <a:off x="1978181" y="1460665"/>
            <a:ext cx="5846371" cy="12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VLAN nativa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tramas sin etiquetas atraviesan el enlace </a:t>
            </a:r>
            <a:r>
              <a:rPr lang="es-ES" dirty="0" err="1"/>
              <a:t>trunk</a:t>
            </a:r>
            <a:r>
              <a:rPr lang="es-ES" dirty="0"/>
              <a:t> por la VLAN nativa.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Ésta </a:t>
            </a:r>
            <a:r>
              <a:rPr lang="es-ES" dirty="0"/>
              <a:t>debe ser la misma en cada dispositivo que une un enlace troncal.</a:t>
            </a:r>
          </a:p>
          <a:p>
            <a:r>
              <a:rPr lang="es-ES" dirty="0"/>
              <a:t>Por defecto la VLAN nativa es la </a:t>
            </a:r>
            <a:r>
              <a:rPr lang="es-ES" dirty="0" smtClean="0"/>
              <a:t>1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motivos de seguridad ésta se debe cambiar.</a:t>
            </a:r>
          </a:p>
          <a:p>
            <a:r>
              <a:rPr lang="es-ES" dirty="0"/>
              <a:t>Comando para crear la nativa: 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856072"/>
            <a:ext cx="8296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Trunking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(DTP)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Protocolo </a:t>
            </a:r>
            <a:r>
              <a:rPr lang="es-ES" dirty="0"/>
              <a:t>punto a punto propiedad de Cisco que se usa en los enlaces troncales para negociar el estado del puerto que forma parte del troncal.</a:t>
            </a:r>
          </a:p>
          <a:p>
            <a:r>
              <a:rPr lang="es-ES" dirty="0"/>
              <a:t>En una red estable se recomienda </a:t>
            </a:r>
            <a:r>
              <a:rPr lang="es-ES" b="1" dirty="0"/>
              <a:t>no utilizarlo</a:t>
            </a:r>
            <a:r>
              <a:rPr lang="es-ES" dirty="0"/>
              <a:t>.</a:t>
            </a:r>
          </a:p>
          <a:p>
            <a:r>
              <a:rPr lang="es-ES" dirty="0" smtClean="0"/>
              <a:t>Con </a:t>
            </a:r>
            <a:r>
              <a:rPr lang="es-ES" dirty="0"/>
              <a:t>DTP </a:t>
            </a:r>
            <a:r>
              <a:rPr lang="es-ES" dirty="0" smtClean="0"/>
              <a:t>se puede configurar </a:t>
            </a:r>
            <a:r>
              <a:rPr lang="es-ES" dirty="0"/>
              <a:t>el puerto de distintos modos:</a:t>
            </a:r>
          </a:p>
          <a:p>
            <a:pPr lvl="1"/>
            <a:r>
              <a:rPr lang="es-ES" b="1" dirty="0" smtClean="0"/>
              <a:t>Access</a:t>
            </a:r>
            <a:r>
              <a:rPr lang="es-ES" dirty="0"/>
              <a:t>: se configura la interfaz de acceso y se negocia para que el otro lado sea de acceso.</a:t>
            </a:r>
          </a:p>
          <a:p>
            <a:pPr lvl="1"/>
            <a:r>
              <a:rPr lang="es-ES" b="1" dirty="0" err="1"/>
              <a:t>Trunk</a:t>
            </a:r>
            <a:r>
              <a:rPr lang="es-ES" dirty="0"/>
              <a:t>: se configura la interfaz como troncal y se negocia para que el otro lado sea también troncal.</a:t>
            </a:r>
          </a:p>
          <a:p>
            <a:pPr lvl="1"/>
            <a:r>
              <a:rPr lang="es-ES" b="1" dirty="0" err="1"/>
              <a:t>Nonegotiate</a:t>
            </a:r>
            <a:r>
              <a:rPr lang="es-ES" dirty="0"/>
              <a:t>: deshabilita DTP</a:t>
            </a:r>
          </a:p>
          <a:p>
            <a:pPr lvl="1"/>
            <a:r>
              <a:rPr lang="es-ES" b="1" dirty="0" err="1"/>
              <a:t>Dynamic</a:t>
            </a:r>
            <a:r>
              <a:rPr lang="es-ES" b="1" dirty="0"/>
              <a:t> desiderable</a:t>
            </a:r>
            <a:r>
              <a:rPr lang="es-ES" dirty="0"/>
              <a:t>: se </a:t>
            </a:r>
            <a:r>
              <a:rPr lang="es-ES" dirty="0" smtClean="0"/>
              <a:t>desea </a:t>
            </a:r>
            <a:r>
              <a:rPr lang="es-ES" dirty="0"/>
              <a:t>que la interfaz sea troncal, pero dependerá de la negociación con el otro lado.</a:t>
            </a:r>
          </a:p>
          <a:p>
            <a:pPr lvl="1"/>
            <a:r>
              <a:rPr lang="es-ES" b="1" dirty="0" err="1"/>
              <a:t>Dynamic</a:t>
            </a:r>
            <a:r>
              <a:rPr lang="es-ES" b="1" dirty="0"/>
              <a:t> auto</a:t>
            </a:r>
            <a:r>
              <a:rPr lang="es-ES" dirty="0"/>
              <a:t>: se configurará como indique el otro extremo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4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Trunking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(DTP)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combinación de los modos de los puertos de los dos extremos de un enlace </a:t>
            </a:r>
            <a:r>
              <a:rPr lang="es-ES" dirty="0" smtClean="0"/>
              <a:t>conlleva a </a:t>
            </a:r>
            <a:r>
              <a:rPr lang="es-ES" dirty="0"/>
              <a:t>que este se comporte como de acceso o troncal de la siguiente manera: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6" y="2336654"/>
            <a:ext cx="6134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Rangos de </a:t>
            </a:r>
            <a:r>
              <a:rPr lang="es-ES" dirty="0" err="1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/>
              <a:t>con 802.1Q admiten las </a:t>
            </a:r>
            <a:r>
              <a:rPr lang="es-ES" dirty="0" err="1"/>
              <a:t>VLANs</a:t>
            </a:r>
            <a:r>
              <a:rPr lang="es-ES" dirty="0"/>
              <a:t> con ID desde el 1 al 4094.</a:t>
            </a:r>
          </a:p>
          <a:p>
            <a:r>
              <a:rPr lang="es-ES" dirty="0"/>
              <a:t>En los </a:t>
            </a:r>
            <a:r>
              <a:rPr lang="es-ES" dirty="0" err="1" smtClean="0"/>
              <a:t>switches</a:t>
            </a:r>
            <a:r>
              <a:rPr lang="es-ES" dirty="0" smtClean="0"/>
              <a:t> Cisco:</a:t>
            </a:r>
            <a:endParaRPr lang="es-ES" dirty="0"/>
          </a:p>
          <a:p>
            <a:pPr lvl="1"/>
            <a:r>
              <a:rPr lang="es-ES" b="1" dirty="0" smtClean="0"/>
              <a:t>1</a:t>
            </a:r>
            <a:r>
              <a:rPr lang="es-ES" dirty="0" smtClean="0"/>
              <a:t>: VLAN </a:t>
            </a:r>
            <a:r>
              <a:rPr lang="es-ES" dirty="0"/>
              <a:t>por defecto que por seguridad se debe dejar de </a:t>
            </a:r>
            <a:r>
              <a:rPr lang="es-ES" dirty="0" smtClean="0"/>
              <a:t>usar.</a:t>
            </a:r>
            <a:endParaRPr lang="es-ES" dirty="0"/>
          </a:p>
          <a:p>
            <a:pPr lvl="1"/>
            <a:r>
              <a:rPr lang="es-ES" b="1" dirty="0"/>
              <a:t>2-1001</a:t>
            </a:r>
            <a:r>
              <a:rPr lang="es-ES" dirty="0"/>
              <a:t> </a:t>
            </a:r>
            <a:r>
              <a:rPr lang="es-ES" dirty="0" err="1"/>
              <a:t>VLANs</a:t>
            </a:r>
            <a:r>
              <a:rPr lang="es-ES" dirty="0"/>
              <a:t> </a:t>
            </a:r>
            <a:r>
              <a:rPr lang="es-ES" dirty="0" err="1"/>
              <a:t>ethernet</a:t>
            </a:r>
            <a:r>
              <a:rPr lang="es-ES" dirty="0"/>
              <a:t> </a:t>
            </a:r>
            <a:r>
              <a:rPr lang="es-ES" dirty="0" smtClean="0"/>
              <a:t>normales.</a:t>
            </a:r>
            <a:endParaRPr lang="es-ES" dirty="0"/>
          </a:p>
          <a:p>
            <a:pPr lvl="1"/>
            <a:r>
              <a:rPr lang="es-ES" b="1" dirty="0" smtClean="0"/>
              <a:t>1002-1005</a:t>
            </a:r>
            <a:r>
              <a:rPr lang="es-ES" dirty="0" smtClean="0"/>
              <a:t>: </a:t>
            </a:r>
            <a:r>
              <a:rPr lang="es-ES" dirty="0"/>
              <a:t>usadas en FDDI y </a:t>
            </a:r>
            <a:r>
              <a:rPr lang="es-ES" dirty="0" err="1"/>
              <a:t>Token</a:t>
            </a:r>
            <a:r>
              <a:rPr lang="es-ES" dirty="0"/>
              <a:t> </a:t>
            </a:r>
            <a:r>
              <a:rPr lang="es-ES" dirty="0" smtClean="0"/>
              <a:t>Ring.</a:t>
            </a:r>
            <a:endParaRPr lang="es-ES" dirty="0"/>
          </a:p>
          <a:p>
            <a:pPr lvl="1"/>
            <a:r>
              <a:rPr lang="es-ES" b="1" dirty="0" smtClean="0"/>
              <a:t>1025-2094</a:t>
            </a:r>
            <a:r>
              <a:rPr lang="es-ES" dirty="0" smtClean="0"/>
              <a:t>: </a:t>
            </a:r>
            <a:r>
              <a:rPr lang="es-ES" dirty="0"/>
              <a:t>VLAN Ethernet </a:t>
            </a:r>
            <a:r>
              <a:rPr lang="es-ES" dirty="0" smtClean="0"/>
              <a:t>extendidas.</a:t>
            </a:r>
            <a:endParaRPr lang="es-ES" dirty="0"/>
          </a:p>
          <a:p>
            <a:pPr lvl="1"/>
            <a:r>
              <a:rPr lang="es-ES" b="1" dirty="0"/>
              <a:t>0, 1006-1024 y </a:t>
            </a:r>
            <a:r>
              <a:rPr lang="es-ES" b="1" dirty="0" smtClean="0"/>
              <a:t>4095</a:t>
            </a:r>
            <a:r>
              <a:rPr lang="es-ES" dirty="0" smtClean="0"/>
              <a:t>: </a:t>
            </a:r>
            <a:r>
              <a:rPr lang="es-ES" dirty="0"/>
              <a:t>Reservadas (no se pueden usar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0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y 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Creación de </a:t>
            </a:r>
            <a:r>
              <a:rPr lang="es-ES" dirty="0" err="1"/>
              <a:t>VLANs</a:t>
            </a:r>
            <a:r>
              <a:rPr lang="es-ES" dirty="0"/>
              <a:t>:</a:t>
            </a:r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[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id-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nombre-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s-ES" dirty="0"/>
              <a:t>Para la asignación de interfaces a una VLAN  se recomienda:</a:t>
            </a:r>
          </a:p>
          <a:p>
            <a:pPr lvl="1"/>
            <a:r>
              <a:rPr lang="es-ES" dirty="0"/>
              <a:t>Configurar la interfaz como de acceso:</a:t>
            </a:r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id-interface</a:t>
            </a:r>
          </a:p>
          <a:p>
            <a:pPr marL="534988" lv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[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Usar </a:t>
            </a:r>
            <a:r>
              <a:rPr lang="es-ES" dirty="0"/>
              <a:t>la macro </a:t>
            </a:r>
            <a:r>
              <a:rPr lang="es-ES" b="1" dirty="0"/>
              <a:t>host</a:t>
            </a:r>
            <a:r>
              <a:rPr lang="es-ES" dirty="0"/>
              <a:t> para habilitar STP </a:t>
            </a:r>
            <a:r>
              <a:rPr lang="es-ES" dirty="0" err="1"/>
              <a:t>portfast</a:t>
            </a:r>
            <a:r>
              <a:rPr lang="es-ES" dirty="0"/>
              <a:t> y deshabilitar la agregación de </a:t>
            </a:r>
            <a:r>
              <a:rPr lang="es-ES" dirty="0" smtClean="0"/>
              <a:t>enlaces (éste comando también incluye al de arriba):</a:t>
            </a:r>
            <a:endParaRPr lang="es-ES" dirty="0"/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[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</a:p>
          <a:p>
            <a:pPr lvl="1"/>
            <a:r>
              <a:rPr lang="es-ES" dirty="0"/>
              <a:t>Asignar el puerto a la VLAN:</a:t>
            </a:r>
          </a:p>
          <a:p>
            <a:pPr marL="5349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id-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Levantar el puerto:</a:t>
            </a:r>
            <a:endParaRPr lang="es-ES" dirty="0"/>
          </a:p>
          <a:p>
            <a:pPr marL="5349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Para la verificación se utiliza:</a:t>
            </a:r>
          </a:p>
          <a:p>
            <a:pPr marL="53498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id-vlan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name-vlan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|…]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2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y 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Creación de </a:t>
            </a:r>
            <a:r>
              <a:rPr lang="es-ES" dirty="0" smtClean="0"/>
              <a:t>enlace troncal se deben dar los siguientes pasos:</a:t>
            </a:r>
            <a:endParaRPr lang="es-ES" dirty="0"/>
          </a:p>
          <a:p>
            <a:pPr lvl="1"/>
            <a:r>
              <a:rPr lang="es-ES" dirty="0" smtClean="0"/>
              <a:t>Configurar </a:t>
            </a:r>
            <a:r>
              <a:rPr lang="es-ES" dirty="0"/>
              <a:t>la </a:t>
            </a:r>
            <a:r>
              <a:rPr lang="es-ES" dirty="0" smtClean="0"/>
              <a:t>encapsulación del enlace:</a:t>
            </a:r>
            <a:endParaRPr lang="es-ES" dirty="0"/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id-interface</a:t>
            </a:r>
          </a:p>
          <a:p>
            <a:pPr marL="534988" lv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dot1q</a:t>
            </a:r>
          </a:p>
          <a:p>
            <a:pPr lvl="1"/>
            <a:r>
              <a:rPr lang="es-ES" dirty="0" smtClean="0"/>
              <a:t>Indicar la las </a:t>
            </a:r>
            <a:r>
              <a:rPr lang="es-ES" dirty="0" err="1" smtClean="0"/>
              <a:t>VLANs</a:t>
            </a:r>
            <a:r>
              <a:rPr lang="es-ES" dirty="0" smtClean="0"/>
              <a:t> que se permitirán pasar por el troncal:</a:t>
            </a:r>
            <a:endParaRPr lang="es-ES" dirty="0"/>
          </a:p>
          <a:p>
            <a:pPr marL="534988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id-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,id-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,…]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Poner el puerto en modo troncal:</a:t>
            </a:r>
            <a:endParaRPr lang="es-ES" dirty="0"/>
          </a:p>
          <a:p>
            <a:pPr marL="5349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 trunk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Para la verificación se utiliza:</a:t>
            </a:r>
          </a:p>
          <a:p>
            <a:pPr marL="53498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interfaces trunk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PARTES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y troncales</a:t>
            </a:r>
          </a:p>
          <a:p>
            <a:r>
              <a:rPr lang="es-ES" dirty="0" smtClean="0"/>
              <a:t>VTP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Tema 3.- </a:t>
            </a:r>
            <a:r>
              <a:rPr lang="es-ES" dirty="0" err="1" smtClean="0"/>
              <a:t>VLANs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58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 en el diseño </a:t>
            </a:r>
            <a:r>
              <a:rPr lang="es-ES" dirty="0"/>
              <a:t>de </a:t>
            </a:r>
            <a:r>
              <a:rPr lang="es-ES" dirty="0" err="1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Separar </a:t>
            </a:r>
            <a:r>
              <a:rPr lang="es-ES" dirty="0"/>
              <a:t>el tráfico creando al menos estas VLANS:</a:t>
            </a:r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voz.</a:t>
            </a:r>
            <a:endParaRPr lang="es-ES" dirty="0"/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datos.</a:t>
            </a:r>
            <a:endParaRPr lang="es-ES" dirty="0"/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gestión.</a:t>
            </a:r>
            <a:endParaRPr lang="es-ES" dirty="0"/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nativa.</a:t>
            </a:r>
            <a:endParaRPr lang="es-ES" dirty="0"/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agujero </a:t>
            </a:r>
            <a:r>
              <a:rPr lang="es-ES" dirty="0" smtClean="0"/>
              <a:t>negro.</a:t>
            </a:r>
            <a:endParaRPr lang="es-ES" dirty="0"/>
          </a:p>
          <a:p>
            <a:pPr lvl="1"/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por defecto (VLAN 1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 smtClean="0"/>
              <a:t>Configurar los </a:t>
            </a:r>
            <a:r>
              <a:rPr lang="es-ES" dirty="0"/>
              <a:t>puertos de </a:t>
            </a:r>
            <a:r>
              <a:rPr lang="es-ES" dirty="0" smtClean="0"/>
              <a:t>acceso y los </a:t>
            </a:r>
            <a:r>
              <a:rPr lang="es-ES" dirty="0"/>
              <a:t>troncales manualmente </a:t>
            </a:r>
            <a:r>
              <a:rPr lang="es-ES" dirty="0" smtClean="0"/>
              <a:t>(deshabilitar DTP).</a:t>
            </a:r>
            <a:endParaRPr lang="es-ES" dirty="0"/>
          </a:p>
          <a:p>
            <a:r>
              <a:rPr lang="es-ES" dirty="0" smtClean="0"/>
              <a:t>No </a:t>
            </a:r>
            <a:r>
              <a:rPr lang="es-ES" dirty="0"/>
              <a:t>usar la VLAN1:</a:t>
            </a:r>
          </a:p>
          <a:p>
            <a:pPr lvl="1"/>
            <a:r>
              <a:rPr lang="es-ES" dirty="0"/>
              <a:t>N</a:t>
            </a:r>
            <a:r>
              <a:rPr lang="es-ES" dirty="0" smtClean="0"/>
              <a:t>o </a:t>
            </a:r>
            <a:r>
              <a:rPr lang="es-ES" dirty="0"/>
              <a:t>asignarle ningún </a:t>
            </a:r>
            <a:r>
              <a:rPr lang="es-ES" dirty="0" smtClean="0"/>
              <a:t>puerto.</a:t>
            </a:r>
            <a:endParaRPr lang="es-ES" dirty="0"/>
          </a:p>
          <a:p>
            <a:pPr lvl="1"/>
            <a:r>
              <a:rPr lang="es-ES" dirty="0"/>
              <a:t>E</a:t>
            </a:r>
            <a:r>
              <a:rPr lang="es-ES" dirty="0" smtClean="0"/>
              <a:t>vitar </a:t>
            </a:r>
            <a:r>
              <a:rPr lang="es-ES" dirty="0"/>
              <a:t>usarla como VLAN de datos y VLAN de agujero negro.</a:t>
            </a:r>
          </a:p>
          <a:p>
            <a:pPr lvl="1"/>
            <a:r>
              <a:rPr lang="es-ES" dirty="0"/>
              <a:t>S</a:t>
            </a:r>
            <a:r>
              <a:rPr lang="es-ES" dirty="0" smtClean="0"/>
              <a:t>ólo </a:t>
            </a:r>
            <a:r>
              <a:rPr lang="es-ES" dirty="0"/>
              <a:t>se permitirá por ella el tráfico de determinado protocolos: DTP, VTP, STP bridge </a:t>
            </a:r>
            <a:r>
              <a:rPr lang="es-ES" dirty="0" err="1"/>
              <a:t>protocol</a:t>
            </a:r>
            <a:r>
              <a:rPr lang="es-ES" dirty="0"/>
              <a:t> data </a:t>
            </a:r>
            <a:r>
              <a:rPr lang="es-ES" dirty="0" err="1"/>
              <a:t>units</a:t>
            </a:r>
            <a:r>
              <a:rPr lang="es-ES" dirty="0"/>
              <a:t> (</a:t>
            </a:r>
            <a:r>
              <a:rPr lang="es-ES" dirty="0" err="1"/>
              <a:t>BPDUs</a:t>
            </a:r>
            <a:r>
              <a:rPr lang="es-ES" dirty="0"/>
              <a:t>), Port </a:t>
            </a:r>
            <a:r>
              <a:rPr lang="es-ES" dirty="0" err="1"/>
              <a:t>Aggregation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</a:t>
            </a:r>
            <a:r>
              <a:rPr lang="es-ES" dirty="0" err="1"/>
              <a:t>PAgP</a:t>
            </a:r>
            <a:r>
              <a:rPr lang="es-ES" dirty="0"/>
              <a:t>), Link </a:t>
            </a:r>
            <a:r>
              <a:rPr lang="es-ES" dirty="0" err="1"/>
              <a:t>Aggregation</a:t>
            </a:r>
            <a:r>
              <a:rPr lang="es-ES" dirty="0"/>
              <a:t> Control </a:t>
            </a:r>
            <a:r>
              <a:rPr lang="es-ES" dirty="0" err="1"/>
              <a:t>Protocol</a:t>
            </a:r>
            <a:r>
              <a:rPr lang="es-ES" dirty="0"/>
              <a:t> (LACP), Cisco Discovery </a:t>
            </a:r>
            <a:r>
              <a:rPr lang="es-ES" dirty="0" err="1"/>
              <a:t>Protocol</a:t>
            </a:r>
            <a:r>
              <a:rPr lang="es-ES" dirty="0"/>
              <a:t> (CDP), etc.. </a:t>
            </a:r>
          </a:p>
          <a:p>
            <a:r>
              <a:rPr lang="es-ES" dirty="0" smtClean="0"/>
              <a:t>En </a:t>
            </a:r>
            <a:r>
              <a:rPr lang="es-ES" dirty="0"/>
              <a:t>la VLAN de gestión, evitar el uso de Telnet en favor del </a:t>
            </a:r>
            <a:r>
              <a:rPr lang="es-ES" dirty="0" smtClean="0"/>
              <a:t>SSH.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3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 en el diseño </a:t>
            </a:r>
            <a:r>
              <a:rPr lang="es-ES" dirty="0"/>
              <a:t>de </a:t>
            </a:r>
            <a:r>
              <a:rPr lang="es-ES" dirty="0" err="1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el modelo jerárquico:</a:t>
            </a:r>
          </a:p>
          <a:p>
            <a:pPr lvl="1"/>
            <a:r>
              <a:rPr lang="es-ES" dirty="0"/>
              <a:t>Crear enlaces troncales entre </a:t>
            </a:r>
            <a:r>
              <a:rPr lang="es-ES" dirty="0" err="1"/>
              <a:t>switch</a:t>
            </a:r>
            <a:r>
              <a:rPr lang="es-ES" dirty="0"/>
              <a:t> de acceso y distribución.</a:t>
            </a:r>
          </a:p>
          <a:p>
            <a:pPr lvl="1"/>
            <a:r>
              <a:rPr lang="es-ES" dirty="0"/>
              <a:t>Usar L3 entre los </a:t>
            </a:r>
            <a:r>
              <a:rPr lang="es-ES" dirty="0" err="1"/>
              <a:t>switch</a:t>
            </a:r>
            <a:r>
              <a:rPr lang="es-ES" dirty="0"/>
              <a:t> de distribución y los de núcleo.</a:t>
            </a:r>
          </a:p>
          <a:p>
            <a:pPr lvl="1"/>
            <a:r>
              <a:rPr lang="es-ES" dirty="0"/>
              <a:t>No vincular los </a:t>
            </a:r>
            <a:r>
              <a:rPr lang="es-ES" dirty="0" err="1"/>
              <a:t>switch</a:t>
            </a:r>
            <a:r>
              <a:rPr lang="es-ES" dirty="0"/>
              <a:t> de distribución entre ellos, o si se hace, usar </a:t>
            </a:r>
            <a:r>
              <a:rPr lang="es-ES" dirty="0" smtClean="0"/>
              <a:t>L3 (nunca L2).</a:t>
            </a:r>
            <a:endParaRPr lang="es-ES" dirty="0"/>
          </a:p>
          <a:p>
            <a:pPr lvl="1"/>
            <a:r>
              <a:rPr lang="es-ES" dirty="0"/>
              <a:t>Usar protocolos de redundancia de primer salto (HSRP o VRRP) en </a:t>
            </a:r>
            <a:r>
              <a:rPr lang="es-ES" dirty="0" err="1"/>
              <a:t>switch</a:t>
            </a:r>
            <a:r>
              <a:rPr lang="es-ES" dirty="0"/>
              <a:t> de capa de distribución.</a:t>
            </a:r>
          </a:p>
          <a:p>
            <a:r>
              <a:rPr lang="es-ES" dirty="0"/>
              <a:t>Evitar en los troncales las </a:t>
            </a:r>
            <a:r>
              <a:rPr lang="es-ES" dirty="0" err="1"/>
              <a:t>VLANs</a:t>
            </a:r>
            <a:r>
              <a:rPr lang="es-ES" dirty="0"/>
              <a:t> que no se usan en los </a:t>
            </a:r>
            <a:r>
              <a:rPr lang="es-ES" dirty="0" err="1"/>
              <a:t>switchs</a:t>
            </a:r>
            <a:r>
              <a:rPr lang="es-ES" dirty="0"/>
              <a:t> de destino.</a:t>
            </a:r>
          </a:p>
          <a:p>
            <a:r>
              <a:rPr lang="es-ES" dirty="0"/>
              <a:t>Usar </a:t>
            </a:r>
            <a:r>
              <a:rPr lang="es-ES" dirty="0" smtClean="0"/>
              <a:t>la macro </a:t>
            </a:r>
            <a:r>
              <a:rPr lang="es-ES" b="1" dirty="0" smtClean="0"/>
              <a:t>host</a:t>
            </a:r>
            <a:r>
              <a:rPr lang="es-ES" dirty="0" smtClean="0"/>
              <a:t> en </a:t>
            </a:r>
            <a:r>
              <a:rPr lang="es-ES" dirty="0"/>
              <a:t>puertos destinados a host y que </a:t>
            </a:r>
            <a:r>
              <a:rPr lang="es-ES" dirty="0" smtClean="0"/>
              <a:t>por </a:t>
            </a:r>
            <a:r>
              <a:rPr lang="es-ES" dirty="0" err="1" smtClean="0"/>
              <a:t>tanto,no</a:t>
            </a:r>
            <a:r>
              <a:rPr lang="es-ES" dirty="0" smtClean="0"/>
              <a:t> </a:t>
            </a:r>
            <a:r>
              <a:rPr lang="es-ES" dirty="0"/>
              <a:t>serán troncales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/>
              <a:t>el modelo de </a:t>
            </a:r>
            <a:r>
              <a:rPr lang="es-ES" dirty="0" err="1"/>
              <a:t>VLANs</a:t>
            </a:r>
            <a:r>
              <a:rPr lang="es-ES" dirty="0"/>
              <a:t> Locales: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debe reducir el número de </a:t>
            </a:r>
            <a:r>
              <a:rPr lang="es-ES" dirty="0" err="1"/>
              <a:t>VLANs</a:t>
            </a:r>
            <a:r>
              <a:rPr lang="es-ES" dirty="0"/>
              <a:t> al máximo (3 a lo sumo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dirty="0"/>
              <a:t>L</a:t>
            </a:r>
            <a:r>
              <a:rPr lang="es-ES" dirty="0" smtClean="0"/>
              <a:t>imitar </a:t>
            </a:r>
            <a:r>
              <a:rPr lang="es-ES" dirty="0"/>
              <a:t>cada una a pocos </a:t>
            </a:r>
            <a:r>
              <a:rPr lang="es-ES" dirty="0" err="1"/>
              <a:t>switchs</a:t>
            </a:r>
            <a:r>
              <a:rPr lang="es-ES" dirty="0"/>
              <a:t> de acceso y los de distribución.</a:t>
            </a:r>
          </a:p>
          <a:p>
            <a:pPr lvl="1"/>
            <a:r>
              <a:rPr lang="es-ES" dirty="0"/>
              <a:t>N</a:t>
            </a:r>
            <a:r>
              <a:rPr lang="es-ES" dirty="0" smtClean="0"/>
              <a:t>o </a:t>
            </a:r>
            <a:r>
              <a:rPr lang="es-ES" dirty="0"/>
              <a:t>usar </a:t>
            </a:r>
            <a:r>
              <a:rPr lang="es-ES" dirty="0" smtClean="0"/>
              <a:t>VTP.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8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de voz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 que se utiliza en cada puerto de un </a:t>
            </a:r>
            <a:r>
              <a:rPr lang="es-ES" dirty="0" err="1"/>
              <a:t>switch</a:t>
            </a:r>
            <a:r>
              <a:rPr lang="es-ES" dirty="0"/>
              <a:t> para separar el tráfico de voz del de datos cuando se utiliza telefonía IP</a:t>
            </a:r>
          </a:p>
          <a:p>
            <a:r>
              <a:rPr lang="es-ES" dirty="0"/>
              <a:t>Se configura creando sobre un puerto su VLAN de acceso y, además, su VLAN de voz: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Así </a:t>
            </a:r>
            <a:r>
              <a:rPr lang="es-ES" dirty="0"/>
              <a:t>se les puede aplicar a los teléfonos políticas especiales de asignación de </a:t>
            </a:r>
            <a:r>
              <a:rPr lang="es-ES" dirty="0" err="1"/>
              <a:t>IPs</a:t>
            </a:r>
            <a:r>
              <a:rPr lang="es-ES" dirty="0"/>
              <a:t>, de </a:t>
            </a:r>
            <a:r>
              <a:rPr lang="es-ES" dirty="0" err="1"/>
              <a:t>QoS</a:t>
            </a:r>
            <a:r>
              <a:rPr lang="es-ES" dirty="0"/>
              <a:t> y de </a:t>
            </a:r>
            <a:r>
              <a:rPr lang="es-ES" dirty="0" smtClean="0"/>
              <a:t>seguridad, tras éste haber etiquetado las tramas: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20" y="2480934"/>
            <a:ext cx="5248246" cy="13688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9" y="4718328"/>
            <a:ext cx="5248246" cy="17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para redes inalámbricas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AP convierte la trama 802.11 en 802.3 o al revés.</a:t>
            </a:r>
          </a:p>
          <a:p>
            <a:r>
              <a:rPr lang="es-ES" dirty="0"/>
              <a:t>Los </a:t>
            </a:r>
            <a:r>
              <a:rPr lang="es-ES" dirty="0" err="1"/>
              <a:t>APs</a:t>
            </a:r>
            <a:r>
              <a:rPr lang="es-ES" dirty="0"/>
              <a:t> pueden ser estándares o </a:t>
            </a:r>
            <a:r>
              <a:rPr lang="es-ES" dirty="0" smtClean="0"/>
              <a:t>ligeros: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/>
              <a:t>APs</a:t>
            </a:r>
            <a:r>
              <a:rPr lang="es-ES" dirty="0"/>
              <a:t> normalmente se conectan a un </a:t>
            </a:r>
            <a:r>
              <a:rPr lang="es-ES" dirty="0" err="1"/>
              <a:t>switch</a:t>
            </a:r>
            <a:r>
              <a:rPr lang="es-ES" dirty="0"/>
              <a:t> que disponen de </a:t>
            </a:r>
            <a:r>
              <a:rPr lang="es-ES" dirty="0" err="1"/>
              <a:t>PoE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33" y="2272199"/>
            <a:ext cx="6560932" cy="34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para redes inalámbricas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AP </a:t>
            </a:r>
            <a:r>
              <a:rPr lang="es-ES" dirty="0" smtClean="0"/>
              <a:t>estándar:</a:t>
            </a:r>
            <a:endParaRPr lang="es-ES" dirty="0"/>
          </a:p>
          <a:p>
            <a:pPr lvl="1"/>
            <a:r>
              <a:rPr lang="es-ES" dirty="0" smtClean="0"/>
              <a:t>Cada </a:t>
            </a:r>
            <a:r>
              <a:rPr lang="es-ES" dirty="0"/>
              <a:t>SSID configurado en el AP suele asociarse a una </a:t>
            </a:r>
            <a:r>
              <a:rPr lang="es-ES" dirty="0" smtClean="0"/>
              <a:t>VLAN.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enlace entre el AP y el </a:t>
            </a:r>
            <a:r>
              <a:rPr lang="es-ES" dirty="0" err="1"/>
              <a:t>switch</a:t>
            </a:r>
            <a:r>
              <a:rPr lang="es-ES" dirty="0"/>
              <a:t> es troncal.</a:t>
            </a:r>
          </a:p>
          <a:p>
            <a:pPr lvl="1"/>
            <a:r>
              <a:rPr lang="es-ES" dirty="0"/>
              <a:t>La comunicación entre dos host asociados a distintos </a:t>
            </a:r>
            <a:r>
              <a:rPr lang="es-ES" dirty="0" err="1"/>
              <a:t>APs</a:t>
            </a:r>
            <a:r>
              <a:rPr lang="es-ES" dirty="0"/>
              <a:t> pasa por el </a:t>
            </a:r>
            <a:r>
              <a:rPr lang="es-ES" dirty="0" err="1"/>
              <a:t>switch</a:t>
            </a:r>
            <a:r>
              <a:rPr lang="es-ES" dirty="0"/>
              <a:t>.</a:t>
            </a:r>
          </a:p>
          <a:p>
            <a:r>
              <a:rPr lang="es-ES" dirty="0" smtClean="0"/>
              <a:t>En </a:t>
            </a:r>
            <a:r>
              <a:rPr lang="es-ES" dirty="0"/>
              <a:t>AP </a:t>
            </a:r>
            <a:r>
              <a:rPr lang="es-ES" dirty="0" smtClean="0"/>
              <a:t>ligero:</a:t>
            </a:r>
            <a:endParaRPr lang="es-ES" dirty="0"/>
          </a:p>
          <a:p>
            <a:pPr lvl="1"/>
            <a:r>
              <a:rPr lang="es-ES" dirty="0"/>
              <a:t>L</a:t>
            </a:r>
            <a:r>
              <a:rPr lang="es-ES" dirty="0" smtClean="0"/>
              <a:t>as </a:t>
            </a:r>
            <a:r>
              <a:rPr lang="es-ES" dirty="0"/>
              <a:t>funciones de administración, control, implementación y seguridad se centralizan en un controlador </a:t>
            </a:r>
            <a:r>
              <a:rPr lang="es-ES" dirty="0" err="1"/>
              <a:t>wireless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AP recibe el IOS y el archivo de configuración del controlador.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controlador puede estar implementado en un dispositivo independiente, dentro de un </a:t>
            </a:r>
            <a:r>
              <a:rPr lang="es-ES" dirty="0" err="1"/>
              <a:t>switch</a:t>
            </a:r>
            <a:r>
              <a:rPr lang="es-ES" dirty="0"/>
              <a:t> o como una máquina virtual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comunicación entre los </a:t>
            </a:r>
            <a:r>
              <a:rPr lang="es-ES" dirty="0" err="1" smtClean="0"/>
              <a:t>APs</a:t>
            </a:r>
            <a:r>
              <a:rPr lang="es-ES" dirty="0" smtClean="0"/>
              <a:t> y el controlador se hace con </a:t>
            </a:r>
            <a:r>
              <a:rPr lang="es-ES" dirty="0"/>
              <a:t>el protocolo LWAPP (</a:t>
            </a:r>
            <a:r>
              <a:rPr lang="es-ES" dirty="0" err="1"/>
              <a:t>Lightweight</a:t>
            </a:r>
            <a:r>
              <a:rPr lang="es-ES" dirty="0"/>
              <a:t> Access Point </a:t>
            </a:r>
            <a:r>
              <a:rPr lang="es-ES" dirty="0" err="1" smtClean="0"/>
              <a:t>Protocol</a:t>
            </a:r>
            <a:r>
              <a:rPr lang="es-ES" dirty="0" smtClean="0"/>
              <a:t>) descrito en RFC 5412.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888484"/>
          </a:xfrm>
        </p:spPr>
        <p:txBody>
          <a:bodyPr/>
          <a:lstStyle/>
          <a:p>
            <a:r>
              <a:rPr lang="es-ES" dirty="0" smtClean="0"/>
              <a:t>VTP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598224"/>
            <a:ext cx="6681788" cy="2491427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35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2.- VTP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Introducción.</a:t>
            </a:r>
            <a:endParaRPr lang="es-ES" dirty="0"/>
          </a:p>
          <a:p>
            <a:r>
              <a:rPr lang="es-ES" dirty="0" smtClean="0"/>
              <a:t>Modos de trabajo VTP.</a:t>
            </a:r>
            <a:endParaRPr lang="es-ES" dirty="0"/>
          </a:p>
          <a:p>
            <a:r>
              <a:rPr lang="es-ES" dirty="0" smtClean="0"/>
              <a:t>Versiones.</a:t>
            </a:r>
            <a:endParaRPr lang="es-ES" dirty="0"/>
          </a:p>
          <a:p>
            <a:r>
              <a:rPr lang="es-ES" dirty="0" smtClean="0"/>
              <a:t>Poda</a:t>
            </a:r>
          </a:p>
          <a:p>
            <a:r>
              <a:rPr lang="es-ES" dirty="0" smtClean="0"/>
              <a:t>Autenticación</a:t>
            </a:r>
            <a:endParaRPr lang="es-ES" dirty="0"/>
          </a:p>
          <a:p>
            <a:r>
              <a:rPr lang="es-ES" dirty="0" smtClean="0"/>
              <a:t>Anuncios</a:t>
            </a:r>
            <a:endParaRPr lang="es-ES" dirty="0"/>
          </a:p>
          <a:p>
            <a:r>
              <a:rPr lang="es-ES" dirty="0" smtClean="0"/>
              <a:t>Configuración y verificación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7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VTP (VLAN </a:t>
            </a:r>
            <a:r>
              <a:rPr lang="es-ES" dirty="0" err="1"/>
              <a:t>Trunking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 smtClean="0"/>
              <a:t>) es un protocolo </a:t>
            </a:r>
            <a:r>
              <a:rPr lang="es-ES" dirty="0"/>
              <a:t>L2 usado para sincronizar y distribuir la BD de VLAN </a:t>
            </a:r>
            <a:r>
              <a:rPr lang="es-ES" dirty="0" smtClean="0"/>
              <a:t>(vlan.dat) por </a:t>
            </a:r>
            <a:r>
              <a:rPr lang="es-ES" dirty="0"/>
              <a:t>una red de </a:t>
            </a:r>
            <a:r>
              <a:rPr lang="es-ES" dirty="0" err="1" smtClean="0"/>
              <a:t>switches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Mantiene la consistencia de la BD en un </a:t>
            </a:r>
            <a:r>
              <a:rPr lang="es-ES" b="1" dirty="0" smtClean="0"/>
              <a:t>dominio VTP </a:t>
            </a:r>
            <a:r>
              <a:rPr lang="es-ES" dirty="0" smtClean="0"/>
              <a:t>ante la creación, modificaciones y eliminación de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dominio VTP está formado por un conjunto de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/>
              <a:t>que </a:t>
            </a:r>
            <a:r>
              <a:rPr lang="es-ES" dirty="0" smtClean="0"/>
              <a:t>intercambian </a:t>
            </a:r>
            <a:r>
              <a:rPr lang="es-ES" b="1" dirty="0" smtClean="0"/>
              <a:t>anuncios </a:t>
            </a:r>
            <a:r>
              <a:rPr lang="es-ES" b="1" dirty="0"/>
              <a:t>VTP </a:t>
            </a:r>
            <a:r>
              <a:rPr lang="es-ES" dirty="0"/>
              <a:t>sobre la VLAN de gestión tras </a:t>
            </a:r>
            <a:r>
              <a:rPr lang="es-ES" dirty="0" smtClean="0"/>
              <a:t>autenticarse con una contraseña 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VTP es </a:t>
            </a:r>
            <a:r>
              <a:rPr lang="es-ES" dirty="0"/>
              <a:t>propietario de Cisco.</a:t>
            </a:r>
          </a:p>
          <a:p>
            <a:r>
              <a:rPr lang="es-ES" dirty="0" smtClean="0"/>
              <a:t>Opción estándar: 802.1ak </a:t>
            </a:r>
            <a:r>
              <a:rPr lang="es-ES" dirty="0"/>
              <a:t>MRP - MVRP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10" y="3382187"/>
            <a:ext cx="4097977" cy="2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conmutador </a:t>
            </a:r>
            <a:r>
              <a:rPr lang="es-ES" dirty="0"/>
              <a:t>puede tener el VTP </a:t>
            </a:r>
            <a:r>
              <a:rPr lang="es-ES" dirty="0" smtClean="0"/>
              <a:t>deshabilitado o trabajar en alguno de estos modos:</a:t>
            </a:r>
          </a:p>
          <a:p>
            <a:pPr lvl="1"/>
            <a:r>
              <a:rPr lang="es-ES" dirty="0" smtClean="0"/>
              <a:t>Servidor:</a:t>
            </a:r>
          </a:p>
          <a:p>
            <a:pPr lvl="2"/>
            <a:r>
              <a:rPr lang="es-ES" dirty="0" smtClean="0"/>
              <a:t>Es el modo por defecto.</a:t>
            </a:r>
          </a:p>
          <a:p>
            <a:pPr lvl="2"/>
            <a:r>
              <a:rPr lang="es-ES" dirty="0" smtClean="0"/>
              <a:t>Las </a:t>
            </a:r>
            <a:r>
              <a:rPr lang="es-ES" dirty="0" err="1" smtClean="0"/>
              <a:t>VLANs</a:t>
            </a:r>
            <a:r>
              <a:rPr lang="es-ES" dirty="0" smtClean="0"/>
              <a:t> no se propagan hasta especificar el nombre del dominio.</a:t>
            </a:r>
          </a:p>
          <a:p>
            <a:pPr lvl="2"/>
            <a:r>
              <a:rPr lang="es-ES" dirty="0" smtClean="0"/>
              <a:t>Tras ello, cualquier cambio en la configuración VLAN se propagará a todos los conmutadores a través de los enlaces troncales.</a:t>
            </a:r>
          </a:p>
          <a:p>
            <a:pPr lvl="2"/>
            <a:r>
              <a:rPr lang="es-ES" dirty="0" smtClean="0"/>
              <a:t>En VTPv3 existe un servidor primerio y otro secundario.</a:t>
            </a:r>
          </a:p>
          <a:p>
            <a:pPr lvl="1"/>
            <a:r>
              <a:rPr lang="es-ES" dirty="0" smtClean="0"/>
              <a:t>Transparente:</a:t>
            </a:r>
          </a:p>
          <a:p>
            <a:pPr lvl="2"/>
            <a:r>
              <a:rPr lang="es-ES" dirty="0" smtClean="0"/>
              <a:t>Tienen una configuración propia de </a:t>
            </a:r>
            <a:r>
              <a:rPr lang="es-ES" dirty="0" err="1" smtClean="0"/>
              <a:t>VLANs</a:t>
            </a:r>
            <a:r>
              <a:rPr lang="es-ES" dirty="0" smtClean="0"/>
              <a:t> y un cambio en ella sólo afecta localmente.</a:t>
            </a:r>
          </a:p>
          <a:p>
            <a:pPr lvl="2"/>
            <a:r>
              <a:rPr lang="es-ES" dirty="0" smtClean="0"/>
              <a:t>Reenvía los anuncios VTP que recibe del dominio a otros conmutadores pero no le afectan a él mismo.</a:t>
            </a:r>
          </a:p>
          <a:p>
            <a:pPr lvl="1"/>
            <a:r>
              <a:rPr lang="es-ES" dirty="0" smtClean="0"/>
              <a:t>Cliente:</a:t>
            </a:r>
          </a:p>
          <a:p>
            <a:pPr lvl="2"/>
            <a:r>
              <a:rPr lang="es-ES" dirty="0" smtClean="0"/>
              <a:t>Le afectan las actualizaciones de </a:t>
            </a:r>
            <a:r>
              <a:rPr lang="es-ES" dirty="0" err="1" smtClean="0"/>
              <a:t>VLANs</a:t>
            </a:r>
            <a:r>
              <a:rPr lang="es-ES" dirty="0" smtClean="0"/>
              <a:t> que recibe.</a:t>
            </a:r>
          </a:p>
          <a:p>
            <a:pPr lvl="2"/>
            <a:r>
              <a:rPr lang="es-ES" dirty="0" smtClean="0"/>
              <a:t>Las retransmite al resto de conmutadores por sus troncales.</a:t>
            </a:r>
          </a:p>
          <a:p>
            <a:pPr lvl="2"/>
            <a:r>
              <a:rPr lang="es-ES" dirty="0" smtClean="0"/>
              <a:t>No puede crear, cambiar o eliminar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 conmutador con VTP deshabilitado no se verá afectados por anuncios VTP y tampoco los </a:t>
            </a:r>
            <a:r>
              <a:rPr lang="es-ES" dirty="0"/>
              <a:t>renviará 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7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Existen tres versiones no compatibles.</a:t>
            </a:r>
          </a:p>
          <a:p>
            <a:r>
              <a:rPr lang="es-ES" dirty="0" smtClean="0"/>
              <a:t>Se recomienda usar sólo una en la red.</a:t>
            </a:r>
          </a:p>
          <a:p>
            <a:r>
              <a:rPr lang="es-ES" dirty="0" smtClean="0"/>
              <a:t>Por defecto está configurada la versión 1.</a:t>
            </a:r>
          </a:p>
          <a:p>
            <a:r>
              <a:rPr lang="es-ES" dirty="0" smtClean="0"/>
              <a:t>El servidor VTP determina la versión, un cambio en éste se propagará por toda la red.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5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888484"/>
          </a:xfrm>
        </p:spPr>
        <p:txBody>
          <a:bodyPr/>
          <a:lstStyle/>
          <a:p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598224"/>
            <a:ext cx="6681788" cy="2491427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8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Funcionalidad que se utiliza para evitar el envío de anuncios VTP donde no se necesitan.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84" y="2009428"/>
            <a:ext cx="5464629" cy="3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Autenticación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dominios VTP se pueden proteger mediante la función de contraseña VTP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Todos los </a:t>
            </a:r>
            <a:r>
              <a:rPr lang="es-ES" dirty="0" err="1"/>
              <a:t>switches</a:t>
            </a:r>
            <a:r>
              <a:rPr lang="es-ES" dirty="0"/>
              <a:t> en el dominio VTP </a:t>
            </a:r>
            <a:r>
              <a:rPr lang="es-ES" dirty="0" smtClean="0"/>
              <a:t>deben tener </a:t>
            </a:r>
            <a:r>
              <a:rPr lang="es-ES" dirty="0"/>
              <a:t>la misma contraseña y nombre de </a:t>
            </a:r>
            <a:r>
              <a:rPr lang="es-ES" dirty="0" smtClean="0"/>
              <a:t>dominio.</a:t>
            </a:r>
          </a:p>
          <a:p>
            <a:r>
              <a:rPr lang="es-ES" dirty="0"/>
              <a:t>Por </a:t>
            </a:r>
            <a:r>
              <a:rPr lang="es-ES" dirty="0" smtClean="0"/>
              <a:t>defecto </a:t>
            </a:r>
            <a:r>
              <a:rPr lang="es-ES" dirty="0"/>
              <a:t>el nombre de dominio es &lt;</a:t>
            </a:r>
            <a:r>
              <a:rPr lang="es-ES" dirty="0" err="1"/>
              <a:t>null</a:t>
            </a:r>
            <a:r>
              <a:rPr lang="es-ES" dirty="0" smtClean="0"/>
              <a:t>&gt;.</a:t>
            </a:r>
          </a:p>
          <a:p>
            <a:r>
              <a:rPr lang="es-ES" dirty="0" smtClean="0"/>
              <a:t>Los </a:t>
            </a:r>
            <a:r>
              <a:rPr lang="es-ES" dirty="0" err="1"/>
              <a:t>switches</a:t>
            </a:r>
            <a:r>
              <a:rPr lang="es-ES" dirty="0"/>
              <a:t> Cisco utilizan el algoritmo de resumen de mensaje 5 (MD5) para codificar contraseñas en palabras de 16 bytes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Estas </a:t>
            </a:r>
            <a:r>
              <a:rPr lang="es-ES" dirty="0"/>
              <a:t>contraseñas se propagan dentro de los anuncios de resumen de </a:t>
            </a:r>
            <a:r>
              <a:rPr lang="es-ES" dirty="0" smtClean="0"/>
              <a:t>VTP</a:t>
            </a:r>
          </a:p>
          <a:p>
            <a:r>
              <a:rPr lang="es-ES" dirty="0" smtClean="0"/>
              <a:t>Las </a:t>
            </a:r>
            <a:r>
              <a:rPr lang="es-ES" dirty="0"/>
              <a:t>contraseñas distinguen entre mayúsculas y </a:t>
            </a:r>
            <a:r>
              <a:rPr lang="es-ES" dirty="0" smtClean="0"/>
              <a:t>minúsculas, </a:t>
            </a:r>
            <a:r>
              <a:rPr lang="es-ES" dirty="0"/>
              <a:t>y pueden tener una longitud de 8 a 64 caracteres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/>
              <a:t>uso de la autenticación VTP es una práctica recomendada.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39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Anuncios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transmiten cada 5 minutos a </a:t>
            </a:r>
            <a:r>
              <a:rPr lang="es-ES" dirty="0"/>
              <a:t>través de la VLAN </a:t>
            </a:r>
            <a:r>
              <a:rPr lang="es-ES" dirty="0" smtClean="0"/>
              <a:t>nativa (VLAN </a:t>
            </a:r>
            <a:r>
              <a:rPr lang="es-ES" dirty="0"/>
              <a:t>1 </a:t>
            </a:r>
            <a:r>
              <a:rPr lang="es-ES" dirty="0" smtClean="0"/>
              <a:t>por defecto).</a:t>
            </a:r>
          </a:p>
          <a:p>
            <a:r>
              <a:rPr lang="es-ES" dirty="0" smtClean="0"/>
              <a:t>Se emplean multidifusión L2 (MAC destino 01-00-0C-CC-CC-CC).</a:t>
            </a:r>
          </a:p>
          <a:p>
            <a:r>
              <a:rPr lang="es-ES" dirty="0" smtClean="0"/>
              <a:t>Incluyen un número de revisión (el más alto es más actual).</a:t>
            </a:r>
          </a:p>
          <a:p>
            <a:r>
              <a:rPr lang="es-ES" dirty="0" smtClean="0"/>
              <a:t>Dicho número es incrementado por el servidor tras una modificación.</a:t>
            </a:r>
          </a:p>
          <a:p>
            <a:r>
              <a:rPr lang="es-ES" dirty="0" smtClean="0"/>
              <a:t>Un </a:t>
            </a:r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err="1" smtClean="0"/>
              <a:t>sobreescribe</a:t>
            </a:r>
            <a:r>
              <a:rPr lang="es-ES" dirty="0" smtClean="0"/>
              <a:t> la BD VLAN si le llega un anuncio con un número de revisión más alto al que posee su configuración.</a:t>
            </a:r>
          </a:p>
          <a:p>
            <a:r>
              <a:rPr lang="es-ES" dirty="0" smtClean="0"/>
              <a:t>El número de revisión en modo transparente es siempre 0.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92" y="4012943"/>
            <a:ext cx="3855213" cy="25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Anuncios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debe tener cuidado en la sustitución de </a:t>
            </a:r>
            <a:r>
              <a:rPr lang="es-ES" dirty="0" err="1" smtClean="0"/>
              <a:t>switchs</a:t>
            </a:r>
            <a:r>
              <a:rPr lang="es-ES" dirty="0" smtClean="0"/>
              <a:t> que tengan </a:t>
            </a:r>
            <a:r>
              <a:rPr lang="es-ES" dirty="0" err="1" smtClean="0"/>
              <a:t>vtp</a:t>
            </a:r>
            <a:r>
              <a:rPr lang="es-ES" dirty="0" smtClean="0"/>
              <a:t> </a:t>
            </a:r>
            <a:r>
              <a:rPr lang="es-ES" dirty="0" err="1" smtClean="0"/>
              <a:t>preconfigurado</a:t>
            </a:r>
            <a:r>
              <a:rPr lang="es-ES" dirty="0" smtClean="0"/>
              <a:t> con una revisión de anuncios VTP mayor.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78000" y="2230785"/>
            <a:ext cx="5613957" cy="371493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12648" y="2230785"/>
            <a:ext cx="5976980" cy="39232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512648" y="2142072"/>
            <a:ext cx="6049301" cy="4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anuncios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Summary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Enviado cada 5 minutos</a:t>
            </a:r>
          </a:p>
          <a:p>
            <a:pPr lvl="1"/>
            <a:r>
              <a:rPr lang="es-ES" dirty="0" smtClean="0"/>
              <a:t>Incluye nombre de dominio y número de revisión.</a:t>
            </a:r>
          </a:p>
          <a:p>
            <a:pPr lvl="1"/>
            <a:r>
              <a:rPr lang="es-ES" dirty="0" smtClean="0"/>
              <a:t>Destinatario descarta el anuncio</a:t>
            </a:r>
          </a:p>
          <a:p>
            <a:pPr lvl="2"/>
            <a:r>
              <a:rPr lang="es-ES" dirty="0"/>
              <a:t>Si </a:t>
            </a:r>
            <a:r>
              <a:rPr lang="es-ES" dirty="0" smtClean="0"/>
              <a:t>su nombre </a:t>
            </a:r>
            <a:r>
              <a:rPr lang="es-ES" dirty="0"/>
              <a:t>de dominio </a:t>
            </a:r>
            <a:r>
              <a:rPr lang="es-ES" dirty="0" smtClean="0"/>
              <a:t>es distinto</a:t>
            </a:r>
          </a:p>
          <a:p>
            <a:pPr lvl="2"/>
            <a:r>
              <a:rPr lang="es-ES" dirty="0" smtClean="0"/>
              <a:t>Si su número de revisión es menor o igual.</a:t>
            </a:r>
          </a:p>
          <a:p>
            <a:pPr lvl="1"/>
            <a:r>
              <a:rPr lang="es-ES" dirty="0" smtClean="0"/>
              <a:t>Si número de revisión es mayor cliente envía un anuncio </a:t>
            </a:r>
            <a:r>
              <a:rPr lang="es-ES" dirty="0" err="1" smtClean="0"/>
              <a:t>Request</a:t>
            </a:r>
            <a:r>
              <a:rPr lang="es-ES" dirty="0" smtClean="0"/>
              <a:t> a servidor.</a:t>
            </a:r>
          </a:p>
          <a:p>
            <a:r>
              <a:rPr lang="es-ES" dirty="0" err="1" smtClean="0"/>
              <a:t>Subset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Tras un anuncio </a:t>
            </a:r>
            <a:r>
              <a:rPr lang="es-ES" dirty="0"/>
              <a:t>de </a:t>
            </a: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smtClean="0"/>
              <a:t>se envía uno </a:t>
            </a:r>
            <a:r>
              <a:rPr lang="es-ES" dirty="0"/>
              <a:t>o más anuncios </a:t>
            </a:r>
            <a:r>
              <a:rPr lang="es-ES" dirty="0" err="1"/>
              <a:t>Subset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Estos contienen la información de las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Request</a:t>
            </a:r>
            <a:r>
              <a:rPr lang="es-ES" dirty="0" smtClean="0"/>
              <a:t>: </a:t>
            </a:r>
          </a:p>
          <a:p>
            <a:pPr lvl="1"/>
            <a:r>
              <a:rPr lang="es-ES" dirty="0" smtClean="0"/>
              <a:t>Usado en las siguientes situaciones:</a:t>
            </a:r>
          </a:p>
          <a:p>
            <a:pPr lvl="2"/>
            <a:r>
              <a:rPr lang="es-ES" dirty="0" smtClean="0"/>
              <a:t>Cuando el </a:t>
            </a:r>
            <a:r>
              <a:rPr lang="es-ES" dirty="0" err="1" smtClean="0"/>
              <a:t>switch</a:t>
            </a:r>
            <a:r>
              <a:rPr lang="es-ES" dirty="0" smtClean="0"/>
              <a:t> ha sido reseteado.</a:t>
            </a:r>
          </a:p>
          <a:p>
            <a:pPr lvl="2"/>
            <a:r>
              <a:rPr lang="es-ES" dirty="0" smtClean="0"/>
              <a:t>El nombre del dominio VTP ha sido cambiado</a:t>
            </a:r>
          </a:p>
          <a:p>
            <a:pPr lvl="2"/>
            <a:r>
              <a:rPr lang="es-ES" dirty="0" smtClean="0"/>
              <a:t>Tras recepción de un anuncio </a:t>
            </a:r>
            <a:r>
              <a:rPr lang="es-ES" dirty="0" err="1" smtClean="0"/>
              <a:t>Summary</a:t>
            </a:r>
            <a:r>
              <a:rPr lang="es-ES" dirty="0" smtClean="0"/>
              <a:t> con un número de revisión mayor.</a:t>
            </a:r>
          </a:p>
          <a:p>
            <a:pPr lvl="1"/>
            <a:r>
              <a:rPr lang="es-ES" dirty="0" smtClean="0"/>
              <a:t>Un server que recibe un anuncio </a:t>
            </a:r>
            <a:r>
              <a:rPr lang="es-ES" dirty="0" err="1" smtClean="0"/>
              <a:t>Request</a:t>
            </a:r>
            <a:r>
              <a:rPr lang="es-ES" dirty="0" smtClean="0"/>
              <a:t>, envía un anuncio de </a:t>
            </a:r>
            <a:r>
              <a:rPr lang="es-ES" dirty="0" err="1" smtClean="0"/>
              <a:t>Summary</a:t>
            </a:r>
            <a:r>
              <a:rPr lang="es-ES" dirty="0" smtClean="0"/>
              <a:t> seguido de uno o más anuncios </a:t>
            </a:r>
            <a:r>
              <a:rPr lang="es-ES" dirty="0" err="1" smtClean="0"/>
              <a:t>Subset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7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y 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Para configurar VTP se </a:t>
            </a:r>
            <a:r>
              <a:rPr lang="es-ES" dirty="0"/>
              <a:t>deben dar los siguientes pasos:</a:t>
            </a:r>
          </a:p>
          <a:p>
            <a:pPr lvl="1"/>
            <a:r>
              <a:rPr lang="es-ES" dirty="0"/>
              <a:t>Configurar la </a:t>
            </a:r>
            <a:r>
              <a:rPr lang="es-ES" dirty="0" smtClean="0"/>
              <a:t>contraseña:</a:t>
            </a:r>
            <a:endParaRPr lang="es-ES" dirty="0"/>
          </a:p>
          <a:p>
            <a:pPr marL="534988" lvl="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Configurar el modo de trabajo del </a:t>
            </a:r>
            <a:r>
              <a:rPr lang="es-ES" dirty="0" err="1" smtClean="0"/>
              <a:t>switch</a:t>
            </a:r>
            <a:r>
              <a:rPr lang="es-ES" dirty="0" smtClean="0"/>
              <a:t>:</a:t>
            </a:r>
            <a:endParaRPr lang="es-ES" dirty="0"/>
          </a:p>
          <a:p>
            <a:pPr marL="534988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Configurar </a:t>
            </a:r>
            <a:r>
              <a:rPr lang="es-ES" dirty="0" smtClean="0"/>
              <a:t>el nombre del dominio:</a:t>
            </a:r>
            <a:endParaRPr lang="es-ES" dirty="0"/>
          </a:p>
          <a:p>
            <a:pPr marL="53498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nombre-dominio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Configurar </a:t>
            </a:r>
            <a:r>
              <a:rPr lang="es-ES" dirty="0" smtClean="0"/>
              <a:t>la versión:</a:t>
            </a:r>
            <a:endParaRPr lang="es-ES" dirty="0"/>
          </a:p>
          <a:p>
            <a:pPr marL="534988" lv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version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s-ES" dirty="0" smtClean="0"/>
              <a:t>Si fuese necesario, configurar </a:t>
            </a:r>
            <a:r>
              <a:rPr lang="es-ES" dirty="0"/>
              <a:t>la </a:t>
            </a:r>
            <a:r>
              <a:rPr lang="es-ES" dirty="0" smtClean="0"/>
              <a:t>poda:</a:t>
            </a:r>
            <a:endParaRPr lang="es-ES" dirty="0"/>
          </a:p>
          <a:p>
            <a:pPr marL="534988" lv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pruning</a:t>
            </a:r>
            <a:endParaRPr lang="es-E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Para la verificación se utiliza:</a:t>
            </a:r>
          </a:p>
          <a:p>
            <a:pPr marL="5349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53498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indent="0">
              <a:buNone/>
            </a:pP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</a:t>
            </a:r>
            <a:r>
              <a:rPr lang="es-ES" dirty="0" smtClean="0"/>
              <a:t>2.- VTP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3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1.- </a:t>
            </a:r>
            <a:r>
              <a:rPr lang="es-ES" dirty="0" err="1" smtClean="0"/>
              <a:t>VLANs</a:t>
            </a:r>
            <a:r>
              <a:rPr lang="es-ES" dirty="0" smtClean="0"/>
              <a:t> y troncales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Implementación de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VLANs</a:t>
            </a:r>
            <a:r>
              <a:rPr lang="es-ES" dirty="0" smtClean="0"/>
              <a:t> de extremo a extremo.</a:t>
            </a:r>
          </a:p>
          <a:p>
            <a:r>
              <a:rPr lang="es-ES" dirty="0" err="1" smtClean="0"/>
              <a:t>VLANs</a:t>
            </a:r>
            <a:r>
              <a:rPr lang="es-ES" dirty="0" smtClean="0"/>
              <a:t> locales.</a:t>
            </a:r>
          </a:p>
          <a:p>
            <a:r>
              <a:rPr lang="es-ES" dirty="0" smtClean="0"/>
              <a:t>Enlace troncal.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1.- </a:t>
            </a:r>
            <a:r>
              <a:rPr lang="es-ES" dirty="0" err="1" smtClean="0"/>
              <a:t>VLANs</a:t>
            </a:r>
            <a:r>
              <a:rPr lang="es-ES" dirty="0" smtClean="0"/>
              <a:t> y 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2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 err="1" smtClean="0"/>
              <a:t>VLANs</a:t>
            </a:r>
            <a:r>
              <a:rPr lang="es-ES" dirty="0" smtClean="0"/>
              <a:t> proporcionan </a:t>
            </a:r>
            <a:r>
              <a:rPr lang="es-ES" dirty="0"/>
              <a:t>segmentación y flexibilidad </a:t>
            </a:r>
            <a:r>
              <a:rPr lang="es-ES" dirty="0" smtClean="0"/>
              <a:t>organizativa.</a:t>
            </a:r>
            <a:endParaRPr lang="es-ES" dirty="0"/>
          </a:p>
          <a:p>
            <a:r>
              <a:rPr lang="es-ES" dirty="0" smtClean="0"/>
              <a:t>Agrupan </a:t>
            </a:r>
            <a:r>
              <a:rPr lang="es-ES" dirty="0"/>
              <a:t>los hosts </a:t>
            </a:r>
            <a:r>
              <a:rPr lang="es-ES" dirty="0" smtClean="0"/>
              <a:t>segmentándolos lógicamente, por ejemplo por:</a:t>
            </a:r>
          </a:p>
          <a:p>
            <a:pPr lvl="1"/>
            <a:r>
              <a:rPr lang="es-ES" dirty="0" smtClean="0"/>
              <a:t>Funciones.</a:t>
            </a:r>
          </a:p>
          <a:p>
            <a:pPr lvl="1"/>
            <a:r>
              <a:rPr lang="es-ES" dirty="0" smtClean="0"/>
              <a:t>Equipos </a:t>
            </a:r>
            <a:r>
              <a:rPr lang="es-ES" dirty="0"/>
              <a:t>de </a:t>
            </a:r>
            <a:r>
              <a:rPr lang="es-ES" dirty="0" smtClean="0"/>
              <a:t>proyecto.</a:t>
            </a:r>
          </a:p>
          <a:p>
            <a:pPr lvl="1"/>
            <a:r>
              <a:rPr lang="es-ES" dirty="0" smtClean="0"/>
              <a:t>Aplicaciones.</a:t>
            </a:r>
          </a:p>
          <a:p>
            <a:r>
              <a:rPr lang="es-ES" dirty="0" smtClean="0"/>
              <a:t>La Agrupación es independiente </a:t>
            </a:r>
            <a:r>
              <a:rPr lang="es-ES" dirty="0"/>
              <a:t>de la ubicación </a:t>
            </a:r>
            <a:r>
              <a:rPr lang="es-ES" dirty="0" smtClean="0"/>
              <a:t>física.</a:t>
            </a:r>
            <a:endParaRPr lang="es-ES" dirty="0"/>
          </a:p>
          <a:p>
            <a:r>
              <a:rPr lang="es-ES" dirty="0" smtClean="0"/>
              <a:t>Permiten </a:t>
            </a:r>
            <a:r>
              <a:rPr lang="es-ES" dirty="0"/>
              <a:t>implementar políticas de acceso y seguridad a grupos particulares de usuarios y limitar el dominio de difusión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Las </a:t>
            </a:r>
            <a:r>
              <a:rPr lang="es-ES" dirty="0" err="1" smtClean="0"/>
              <a:t>VLANs</a:t>
            </a:r>
            <a:r>
              <a:rPr lang="es-ES" dirty="0" smtClean="0"/>
              <a:t> pueden ser:</a:t>
            </a:r>
          </a:p>
          <a:p>
            <a:pPr lvl="1"/>
            <a:r>
              <a:rPr lang="es-ES" b="1" dirty="0" smtClean="0"/>
              <a:t>Estáticas</a:t>
            </a:r>
            <a:r>
              <a:rPr lang="es-ES" dirty="0" smtClean="0"/>
              <a:t>: basadas en puertos de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Dinámicas</a:t>
            </a:r>
            <a:r>
              <a:rPr lang="es-ES" dirty="0" smtClean="0"/>
              <a:t>: el usuario se conecta a cualquier puerto y se le asigna una VLAN en función de la MAC.</a:t>
            </a:r>
          </a:p>
          <a:p>
            <a:pPr lvl="2"/>
            <a:r>
              <a:rPr lang="es-ES" dirty="0" smtClean="0"/>
              <a:t>Se requiere un servidor de políticas de gestión de las </a:t>
            </a:r>
            <a:r>
              <a:rPr lang="es-ES" dirty="0" err="1" smtClean="0"/>
              <a:t>VLANs</a:t>
            </a:r>
            <a:r>
              <a:rPr lang="es-ES" dirty="0" smtClean="0"/>
              <a:t> (VMPS-VLAN </a:t>
            </a:r>
            <a:r>
              <a:rPr lang="es-ES" dirty="0"/>
              <a:t>Management </a:t>
            </a:r>
            <a:r>
              <a:rPr lang="es-ES" dirty="0" err="1"/>
              <a:t>Policy</a:t>
            </a:r>
            <a:r>
              <a:rPr lang="es-ES" dirty="0"/>
              <a:t> </a:t>
            </a:r>
            <a:r>
              <a:rPr lang="es-ES" dirty="0" smtClean="0"/>
              <a:t>Server)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1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de </a:t>
            </a:r>
            <a:r>
              <a:rPr lang="es-ES" dirty="0" err="1" smtClean="0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2149433"/>
            <a:ext cx="4968268" cy="4395297"/>
          </a:xfrm>
        </p:spPr>
        <p:txBody>
          <a:bodyPr/>
          <a:lstStyle/>
          <a:p>
            <a:pPr lvl="1"/>
            <a:r>
              <a:rPr lang="es-ES" b="1" dirty="0" smtClean="0"/>
              <a:t>80/20</a:t>
            </a:r>
            <a:r>
              <a:rPr lang="es-ES" dirty="0" smtClean="0"/>
              <a:t> </a:t>
            </a:r>
            <a:r>
              <a:rPr lang="es-ES" dirty="0"/>
              <a:t>(80</a:t>
            </a:r>
            <a:r>
              <a:rPr lang="es-ES" dirty="0" smtClean="0"/>
              <a:t>% local </a:t>
            </a:r>
            <a:r>
              <a:rPr lang="es-ES" dirty="0"/>
              <a:t>y 20</a:t>
            </a:r>
            <a:r>
              <a:rPr lang="es-ES" dirty="0" smtClean="0"/>
              <a:t>% remoto</a:t>
            </a:r>
            <a:r>
              <a:rPr lang="es-ES" dirty="0"/>
              <a:t>) </a:t>
            </a:r>
            <a:endParaRPr lang="es-ES" dirty="0" smtClean="0"/>
          </a:p>
          <a:p>
            <a:pPr lvl="2"/>
            <a:r>
              <a:rPr lang="es-ES" dirty="0" smtClean="0"/>
              <a:t>Es lo que ocurría en las redes locales antes.</a:t>
            </a:r>
          </a:p>
          <a:p>
            <a:pPr lvl="2"/>
            <a:r>
              <a:rPr lang="es-ES" dirty="0" err="1"/>
              <a:t>IPs</a:t>
            </a:r>
            <a:r>
              <a:rPr lang="es-ES" dirty="0"/>
              <a:t> </a:t>
            </a:r>
            <a:r>
              <a:rPr lang="es-ES" dirty="0" smtClean="0"/>
              <a:t>estáticas.</a:t>
            </a:r>
          </a:p>
          <a:p>
            <a:pPr lvl="2"/>
            <a:r>
              <a:rPr lang="es-ES" dirty="0" smtClean="0"/>
              <a:t>Preferencia </a:t>
            </a:r>
            <a:r>
              <a:rPr lang="es-ES" dirty="0"/>
              <a:t>de </a:t>
            </a:r>
            <a:r>
              <a:rPr lang="es-ES" dirty="0" smtClean="0"/>
              <a:t>un modelo de diseño de </a:t>
            </a:r>
            <a:r>
              <a:rPr lang="es-ES" b="1" dirty="0" err="1" smtClean="0"/>
              <a:t>VLANs</a:t>
            </a:r>
            <a:r>
              <a:rPr lang="es-ES" b="1" dirty="0" smtClean="0"/>
              <a:t> de </a:t>
            </a:r>
            <a:r>
              <a:rPr lang="es-ES" b="1" dirty="0"/>
              <a:t>extremo a </a:t>
            </a:r>
            <a:r>
              <a:rPr lang="es-ES" b="1" dirty="0" smtClean="0"/>
              <a:t>extremo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1"/>
            <a:r>
              <a:rPr lang="es-ES" b="1" dirty="0" smtClean="0"/>
              <a:t>20/80</a:t>
            </a:r>
            <a:r>
              <a:rPr lang="es-ES" dirty="0" smtClean="0"/>
              <a:t> </a:t>
            </a:r>
            <a:r>
              <a:rPr lang="es-ES" dirty="0"/>
              <a:t>(20</a:t>
            </a:r>
            <a:r>
              <a:rPr lang="es-ES" dirty="0" smtClean="0"/>
              <a:t>% local </a:t>
            </a:r>
            <a:r>
              <a:rPr lang="es-ES" dirty="0"/>
              <a:t>y </a:t>
            </a:r>
            <a:r>
              <a:rPr lang="es-ES" dirty="0" smtClean="0"/>
              <a:t>80 %</a:t>
            </a:r>
            <a:r>
              <a:rPr lang="es-ES" dirty="0"/>
              <a:t>remoto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Es lo que ocurre ahora</a:t>
            </a:r>
          </a:p>
          <a:p>
            <a:pPr lvl="2"/>
            <a:r>
              <a:rPr lang="es-ES" dirty="0" smtClean="0"/>
              <a:t>Servidores </a:t>
            </a:r>
            <a:r>
              <a:rPr lang="es-ES" dirty="0"/>
              <a:t>centralizados en </a:t>
            </a:r>
            <a:r>
              <a:rPr lang="es-ES" dirty="0" err="1" smtClean="0"/>
              <a:t>CPDs</a:t>
            </a:r>
            <a:endParaRPr lang="es-ES" dirty="0" smtClean="0"/>
          </a:p>
          <a:p>
            <a:pPr lvl="2"/>
            <a:r>
              <a:rPr lang="es-ES" dirty="0" smtClean="0"/>
              <a:t>Acceso </a:t>
            </a:r>
            <a:r>
              <a:rPr lang="es-ES" dirty="0"/>
              <a:t>continuo a Internet por varios </a:t>
            </a:r>
            <a:r>
              <a:rPr lang="es-ES" dirty="0" smtClean="0"/>
              <a:t>caminos</a:t>
            </a:r>
          </a:p>
          <a:p>
            <a:pPr lvl="2"/>
            <a:r>
              <a:rPr lang="es-ES" dirty="0" smtClean="0"/>
              <a:t>Uso </a:t>
            </a:r>
            <a:r>
              <a:rPr lang="es-ES" dirty="0"/>
              <a:t>de </a:t>
            </a:r>
            <a:r>
              <a:rPr lang="es-ES" dirty="0" smtClean="0"/>
              <a:t>DHCP</a:t>
            </a:r>
          </a:p>
          <a:p>
            <a:pPr lvl="2"/>
            <a:r>
              <a:rPr lang="es-ES" dirty="0" smtClean="0"/>
              <a:t>Más </a:t>
            </a:r>
            <a:r>
              <a:rPr lang="es-ES" dirty="0"/>
              <a:t>eficiente </a:t>
            </a:r>
            <a:r>
              <a:rPr lang="es-ES" dirty="0" smtClean="0"/>
              <a:t>un diseño de </a:t>
            </a:r>
            <a:r>
              <a:rPr lang="es-ES" b="1" dirty="0" err="1" smtClean="0"/>
              <a:t>VLANs</a:t>
            </a:r>
            <a:r>
              <a:rPr lang="es-ES" b="1" dirty="0" smtClean="0"/>
              <a:t> </a:t>
            </a:r>
            <a:r>
              <a:rPr lang="es-ES" b="1" dirty="0"/>
              <a:t>Locales</a:t>
            </a:r>
            <a:r>
              <a:rPr lang="es-ES" dirty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2164592"/>
            <a:ext cx="3648310" cy="155900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94800" y="1372129"/>
            <a:ext cx="8973000" cy="68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35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tráfico generado en una VLAN puede ser destinado a dispositivos locales o a otros ubicados en segmentos remotos siguiendo una de estas reglas: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7" y="4043490"/>
            <a:ext cx="3716043" cy="15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extremo a extremo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Dispersión geográfica: </a:t>
            </a:r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dispersas por </a:t>
            </a:r>
            <a:r>
              <a:rPr lang="es-ES" dirty="0" smtClean="0"/>
              <a:t>conmutadores de </a:t>
            </a:r>
            <a:r>
              <a:rPr lang="es-ES" dirty="0"/>
              <a:t>varios </a:t>
            </a:r>
            <a:r>
              <a:rPr lang="es-ES" dirty="0" smtClean="0"/>
              <a:t>edificios.</a:t>
            </a:r>
            <a:endParaRPr lang="es-ES" dirty="0"/>
          </a:p>
          <a:p>
            <a:r>
              <a:rPr lang="es-ES" dirty="0"/>
              <a:t>Usuarios asociados a una VLAN por motivos de gestión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Usuarios se mantienen </a:t>
            </a:r>
            <a:r>
              <a:rPr lang="es-ES" dirty="0"/>
              <a:t>en la misma VLAN a medida que se mueven por el campus.</a:t>
            </a:r>
          </a:p>
          <a:p>
            <a:r>
              <a:rPr lang="es-ES" dirty="0"/>
              <a:t>Los dispositivos en una </a:t>
            </a:r>
            <a:r>
              <a:rPr lang="es-ES" dirty="0" smtClean="0"/>
              <a:t>misma VLAN tienen </a:t>
            </a:r>
            <a:r>
              <a:rPr lang="es-ES" dirty="0"/>
              <a:t>direcciones en la misma subred IP.</a:t>
            </a:r>
          </a:p>
          <a:p>
            <a:r>
              <a:rPr lang="es-ES" dirty="0"/>
              <a:t>Existen enlaces trocales (</a:t>
            </a:r>
            <a:r>
              <a:rPr lang="es-ES" dirty="0" err="1"/>
              <a:t>trunk</a:t>
            </a:r>
            <a:r>
              <a:rPr lang="es-ES" dirty="0"/>
              <a:t>) entre estos </a:t>
            </a:r>
            <a:r>
              <a:rPr lang="es-ES" dirty="0" smtClean="0"/>
              <a:t>los conmutadores que </a:t>
            </a:r>
            <a:r>
              <a:rPr lang="es-ES" dirty="0"/>
              <a:t>transportan el tráfico de todas la </a:t>
            </a:r>
            <a:r>
              <a:rPr lang="es-ES" dirty="0" err="1"/>
              <a:t>VLANs</a:t>
            </a:r>
            <a:r>
              <a:rPr lang="es-ES" dirty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capa de distribución es de L2.</a:t>
            </a:r>
          </a:p>
          <a:p>
            <a:r>
              <a:rPr lang="es-ES" dirty="0"/>
              <a:t>Los conmutadores comúnmente funcionan en un protocolo de configuración automática como MVRP (802.1ak) o VTP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2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VLANs</a:t>
            </a:r>
            <a:r>
              <a:rPr lang="es-ES" dirty="0" smtClean="0"/>
              <a:t> </a:t>
            </a:r>
            <a:r>
              <a:rPr lang="es-ES" dirty="0"/>
              <a:t>de extremo a extremo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Razones para implementar VLAN Extremo a Extremo</a:t>
            </a:r>
          </a:p>
          <a:p>
            <a:pPr lvl="1"/>
            <a:r>
              <a:rPr lang="es-ES" b="1" dirty="0" smtClean="0"/>
              <a:t>Agrupación </a:t>
            </a:r>
            <a:r>
              <a:rPr lang="es-ES" b="1" dirty="0"/>
              <a:t>de </a:t>
            </a:r>
            <a:r>
              <a:rPr lang="es-ES" b="1" dirty="0" smtClean="0"/>
              <a:t>usuarios</a:t>
            </a:r>
            <a:r>
              <a:rPr lang="es-ES" dirty="0"/>
              <a:t>: un grupo de usuarios puede tener la misma IP de red aunque estén alejados. La virtualización tiene la necesidad de este tipo de </a:t>
            </a:r>
            <a:r>
              <a:rPr lang="es-ES" dirty="0" err="1"/>
              <a:t>VLANs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Seguridad</a:t>
            </a:r>
            <a:r>
              <a:rPr lang="es-ES" dirty="0"/>
              <a:t>: </a:t>
            </a:r>
            <a:r>
              <a:rPr lang="es-ES" dirty="0" smtClean="0"/>
              <a:t>pueden </a:t>
            </a:r>
            <a:r>
              <a:rPr lang="es-ES" dirty="0"/>
              <a:t>existir </a:t>
            </a:r>
            <a:r>
              <a:rPr lang="es-ES" dirty="0" smtClean="0"/>
              <a:t>recursos </a:t>
            </a:r>
            <a:r>
              <a:rPr lang="es-ES" dirty="0"/>
              <a:t>al que no deben acceder todos. Puede existir la necesidad de confinar tráfico.</a:t>
            </a:r>
          </a:p>
          <a:p>
            <a:pPr lvl="1"/>
            <a:r>
              <a:rPr lang="es-ES" b="1" dirty="0"/>
              <a:t>Aplicación de </a:t>
            </a:r>
            <a:r>
              <a:rPr lang="es-ES" b="1" dirty="0" err="1"/>
              <a:t>QoS</a:t>
            </a:r>
            <a:r>
              <a:rPr lang="es-ES" dirty="0"/>
              <a:t>: la prioridad a dar al tráfico puede variar en función de la VLAN</a:t>
            </a:r>
          </a:p>
          <a:p>
            <a:pPr lvl="1"/>
            <a:r>
              <a:rPr lang="es-ES" b="1" dirty="0"/>
              <a:t>Evitación del enrutamiento</a:t>
            </a:r>
            <a:r>
              <a:rPr lang="es-ES" dirty="0" smtClean="0"/>
              <a:t>: si </a:t>
            </a:r>
            <a:r>
              <a:rPr lang="es-ES" dirty="0"/>
              <a:t>la mayaría del tráfico se destina a un recurso concreto, es deseable acceder a él sin </a:t>
            </a:r>
            <a:r>
              <a:rPr lang="es-ES" dirty="0" smtClean="0"/>
              <a:t>enrutamiento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Uso de </a:t>
            </a:r>
            <a:r>
              <a:rPr lang="es-ES" b="1" dirty="0" err="1"/>
              <a:t>VLANs</a:t>
            </a:r>
            <a:r>
              <a:rPr lang="es-ES" b="1" dirty="0"/>
              <a:t> de </a:t>
            </a:r>
            <a:r>
              <a:rPr lang="es-ES" b="1" dirty="0" err="1"/>
              <a:t>propositos</a:t>
            </a:r>
            <a:r>
              <a:rPr lang="es-ES" b="1" dirty="0"/>
              <a:t> especiales</a:t>
            </a:r>
            <a:r>
              <a:rPr lang="es-ES" dirty="0"/>
              <a:t>: puede ser necesario tener una VLAN para soportar un tráfico especial a dispersar por todo el campus (</a:t>
            </a:r>
            <a:r>
              <a:rPr lang="es-ES" dirty="0" err="1"/>
              <a:t>Multicast</a:t>
            </a:r>
            <a:r>
              <a:rPr lang="es-ES" dirty="0"/>
              <a:t>, voz o tráfico de visitantes</a:t>
            </a:r>
            <a:r>
              <a:rPr lang="es-ES" dirty="0" smtClean="0"/>
              <a:t>.</a:t>
            </a:r>
          </a:p>
          <a:p>
            <a:r>
              <a:rPr lang="es-ES" dirty="0"/>
              <a:t>Consideraciones a tener en cuanta al implementar VLAN extremo a </a:t>
            </a:r>
            <a:r>
              <a:rPr lang="es-ES" dirty="0" smtClean="0"/>
              <a:t>extremo:</a:t>
            </a:r>
          </a:p>
          <a:p>
            <a:pPr lvl="1"/>
            <a:r>
              <a:rPr lang="es-ES" dirty="0"/>
              <a:t>Al usuario se le aprovisiona con un puerto de </a:t>
            </a:r>
            <a:r>
              <a:rPr lang="es-ES" dirty="0" err="1"/>
              <a:t>switch</a:t>
            </a:r>
            <a:r>
              <a:rPr lang="es-ES" dirty="0"/>
              <a:t> y se le asocia a una VLAN.</a:t>
            </a:r>
          </a:p>
          <a:p>
            <a:pPr lvl="1"/>
            <a:r>
              <a:rPr lang="es-ES" dirty="0"/>
              <a:t>Si se tiene la necesidad de que dicho usuario pueda acceder a la red desde cualquier </a:t>
            </a:r>
            <a:r>
              <a:rPr lang="es-ES" dirty="0" err="1"/>
              <a:t>switch</a:t>
            </a:r>
            <a:r>
              <a:rPr lang="es-ES" dirty="0"/>
              <a:t> de acceso, la BD del conjunto de </a:t>
            </a:r>
            <a:r>
              <a:rPr lang="es-ES" dirty="0" err="1"/>
              <a:t>VLANs</a:t>
            </a:r>
            <a:r>
              <a:rPr lang="es-ES" dirty="0"/>
              <a:t> debe almacenarse en todos los </a:t>
            </a:r>
            <a:r>
              <a:rPr lang="es-ES" dirty="0" err="1"/>
              <a:t>switches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El tráfico inundado desde una VLAN se transmite a todos los </a:t>
            </a:r>
            <a:r>
              <a:rPr lang="es-ES" dirty="0" err="1" smtClean="0"/>
              <a:t>switches</a:t>
            </a:r>
            <a:r>
              <a:rPr lang="es-ES" dirty="0" smtClean="0"/>
              <a:t>, </a:t>
            </a:r>
            <a:r>
              <a:rPr lang="es-ES" dirty="0"/>
              <a:t>incluso en </a:t>
            </a:r>
            <a:r>
              <a:rPr lang="es-ES" dirty="0" err="1"/>
              <a:t>switches</a:t>
            </a:r>
            <a:r>
              <a:rPr lang="es-ES" dirty="0"/>
              <a:t> en las que no tengan puertos dichas VLAN.</a:t>
            </a:r>
          </a:p>
          <a:p>
            <a:pPr lvl="1"/>
            <a:r>
              <a:rPr lang="es-ES" dirty="0"/>
              <a:t>La resolución de problemas puede ser tediosa debido a que el tráfico de una VLAN puede atravesar múltiples </a:t>
            </a:r>
            <a:r>
              <a:rPr lang="es-ES" dirty="0" err="1"/>
              <a:t>switches</a:t>
            </a:r>
            <a:r>
              <a:rPr lang="es-ES" dirty="0"/>
              <a:t> y un área grande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6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VLANs</a:t>
            </a:r>
            <a:r>
              <a:rPr lang="es-ES" dirty="0" smtClean="0"/>
              <a:t> locales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</a:t>
            </a:r>
            <a:r>
              <a:rPr lang="es-ES" dirty="0" err="1"/>
              <a:t>VLANs</a:t>
            </a:r>
            <a:r>
              <a:rPr lang="es-ES" dirty="0"/>
              <a:t> son confinadas a un </a:t>
            </a:r>
            <a:r>
              <a:rPr lang="es-ES" dirty="0" smtClean="0"/>
              <a:t>edificio: máximo dos o tres </a:t>
            </a:r>
            <a:r>
              <a:rPr lang="es-ES" dirty="0" err="1" smtClean="0"/>
              <a:t>VLANs</a:t>
            </a:r>
            <a:r>
              <a:rPr lang="es-ES" dirty="0" smtClean="0"/>
              <a:t> por edificio y no todas.</a:t>
            </a:r>
            <a:endParaRPr lang="es-ES" dirty="0"/>
          </a:p>
          <a:p>
            <a:r>
              <a:rPr lang="es-ES" dirty="0"/>
              <a:t>La movilidad de un usuario supone un cambio de VLAN.</a:t>
            </a:r>
          </a:p>
          <a:p>
            <a:r>
              <a:rPr lang="es-ES" dirty="0" smtClean="0"/>
              <a:t>Los </a:t>
            </a:r>
            <a:r>
              <a:rPr lang="es-ES" dirty="0"/>
              <a:t>usuarios de una zona concreta se agrupan entre ellos y no con </a:t>
            </a:r>
            <a:r>
              <a:rPr lang="es-ES" dirty="0" smtClean="0"/>
              <a:t>los </a:t>
            </a:r>
            <a:r>
              <a:rPr lang="es-ES" dirty="0"/>
              <a:t>de otra zona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se </a:t>
            </a:r>
            <a:r>
              <a:rPr lang="es-ES" dirty="0" smtClean="0"/>
              <a:t>agrupan </a:t>
            </a:r>
            <a:r>
              <a:rPr lang="es-ES" dirty="0"/>
              <a:t>por </a:t>
            </a:r>
            <a:r>
              <a:rPr lang="es-ES" dirty="0" smtClean="0"/>
              <a:t>funcionalidades: las </a:t>
            </a:r>
            <a:r>
              <a:rPr lang="es-ES" dirty="0"/>
              <a:t>VLAN se crean teniendo en cuenta los límites físicos en vez de las funciones del usuario.</a:t>
            </a:r>
          </a:p>
          <a:p>
            <a:r>
              <a:rPr lang="es-ES" dirty="0" smtClean="0"/>
              <a:t>La </a:t>
            </a:r>
            <a:r>
              <a:rPr lang="es-ES" dirty="0"/>
              <a:t>capa de acceso es de L2 y la de distribución es de </a:t>
            </a:r>
            <a:r>
              <a:rPr lang="es-ES" dirty="0" smtClean="0"/>
              <a:t>L3.</a:t>
            </a:r>
            <a:endParaRPr lang="es-ES" dirty="0"/>
          </a:p>
          <a:p>
            <a:r>
              <a:rPr lang="es-ES" dirty="0"/>
              <a:t>Razones para implementar VLAN </a:t>
            </a:r>
            <a:r>
              <a:rPr lang="es-ES" dirty="0" smtClean="0"/>
              <a:t>locales:</a:t>
            </a:r>
          </a:p>
          <a:p>
            <a:pPr lvl="1"/>
            <a:r>
              <a:rPr lang="es-ES" dirty="0"/>
              <a:t>Simplicidad.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configuraciones </a:t>
            </a:r>
            <a:r>
              <a:rPr lang="es-ES" dirty="0" smtClean="0"/>
              <a:t>son </a:t>
            </a:r>
            <a:r>
              <a:rPr lang="es-ES" dirty="0"/>
              <a:t>rápidas y </a:t>
            </a:r>
            <a:r>
              <a:rPr lang="es-ES" dirty="0" smtClean="0"/>
              <a:t>fáciles.</a:t>
            </a:r>
          </a:p>
          <a:p>
            <a:pPr lvl="1"/>
            <a:r>
              <a:rPr lang="es-ES" dirty="0"/>
              <a:t>Se reduce la complejidad de la red y los tiempos de resolución de fallos.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convergencia es mejor en L3 (protocolos de enrutamiento) que en L2 (STP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3.- </a:t>
            </a:r>
            <a:r>
              <a:rPr lang="es-ES" dirty="0" err="1"/>
              <a:t>VLANs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1.- </a:t>
            </a:r>
            <a:r>
              <a:rPr lang="es-ES" dirty="0" err="1"/>
              <a:t>VLANs</a:t>
            </a:r>
            <a:r>
              <a:rPr lang="es-ES" dirty="0"/>
              <a:t> y </a:t>
            </a:r>
            <a:r>
              <a:rPr lang="es-ES" dirty="0" smtClean="0"/>
              <a:t>troncales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6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1318</TotalTime>
  <Words>2861</Words>
  <Application>Microsoft Office PowerPoint</Application>
  <PresentationFormat>Presentación en pantalla (4:3)</PresentationFormat>
  <Paragraphs>365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Tema de Office</vt:lpstr>
      <vt:lpstr>Tema3.- VLANs</vt:lpstr>
      <vt:lpstr>ÍNDICE DE PARTES</vt:lpstr>
      <vt:lpstr>VLANs y troncales</vt:lpstr>
      <vt:lpstr>Índice de parte 1.- VLANs y troncales</vt:lpstr>
      <vt:lpstr>Introducción</vt:lpstr>
      <vt:lpstr>Implementación de VLANs</vt:lpstr>
      <vt:lpstr>VLANs de extremo a extremo</vt:lpstr>
      <vt:lpstr>VLANs de extremo a extremo</vt:lpstr>
      <vt:lpstr>VLANs locales</vt:lpstr>
      <vt:lpstr>VLANs locales</vt:lpstr>
      <vt:lpstr>Enlace Troncal</vt:lpstr>
      <vt:lpstr>Enlace Troncal</vt:lpstr>
      <vt:lpstr>Enlace Troncal</vt:lpstr>
      <vt:lpstr>VLAN nativa</vt:lpstr>
      <vt:lpstr>Dynamic Trunking Protocol (DTP)</vt:lpstr>
      <vt:lpstr>Dynamic Trunking Protocol (DTP)</vt:lpstr>
      <vt:lpstr>Rangos de VLANs</vt:lpstr>
      <vt:lpstr>Configuración y verificación</vt:lpstr>
      <vt:lpstr>Configuración y verificación</vt:lpstr>
      <vt:lpstr>Buenas prácticas en el diseño de VLANs</vt:lpstr>
      <vt:lpstr>Buenas prácticas en el diseño de VLANs</vt:lpstr>
      <vt:lpstr>VLANs de voz</vt:lpstr>
      <vt:lpstr>VLANs para redes inalámbricas</vt:lpstr>
      <vt:lpstr>VLANs para redes inalámbricas</vt:lpstr>
      <vt:lpstr>VTP</vt:lpstr>
      <vt:lpstr>Índice de parte 2.- VTP</vt:lpstr>
      <vt:lpstr>Introducción</vt:lpstr>
      <vt:lpstr>Modos de trabajo</vt:lpstr>
      <vt:lpstr>Versiones</vt:lpstr>
      <vt:lpstr>Poda</vt:lpstr>
      <vt:lpstr>Autenticación</vt:lpstr>
      <vt:lpstr>Anuncios</vt:lpstr>
      <vt:lpstr>Anuncios</vt:lpstr>
      <vt:lpstr>Tipos de anuncios</vt:lpstr>
      <vt:lpstr>Configuración y verificación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Tema3.- VLANs</dc:title>
  <dc:creator>Carlos Rodríguez Cordón</dc:creator>
  <cp:lastModifiedBy>Carlos Rodríguez Cordón</cp:lastModifiedBy>
  <cp:revision>39</cp:revision>
  <dcterms:created xsi:type="dcterms:W3CDTF">2018-10-08T11:23:25Z</dcterms:created>
  <dcterms:modified xsi:type="dcterms:W3CDTF">2018-10-09T09:22:17Z</dcterms:modified>
</cp:coreProperties>
</file>