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71" r:id="rId12"/>
    <p:sldId id="272" r:id="rId13"/>
    <p:sldId id="267" r:id="rId14"/>
    <p:sldId id="268" r:id="rId15"/>
    <p:sldId id="27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15/10/2018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8734" y="2150533"/>
            <a:ext cx="7300005" cy="1427166"/>
          </a:xfrm>
        </p:spPr>
        <p:txBody>
          <a:bodyPr/>
          <a:lstStyle/>
          <a:p>
            <a:r>
              <a:rPr lang="es-ES" dirty="0" smtClean="0"/>
              <a:t>Tema 4.- Agregación de enlaces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8735" y="3669774"/>
            <a:ext cx="7300004" cy="1655762"/>
          </a:xfrm>
        </p:spPr>
        <p:txBody>
          <a:bodyPr/>
          <a:lstStyle/>
          <a:p>
            <a:r>
              <a:rPr lang="es-ES" dirty="0"/>
              <a:t>Carlos Rodríguez Cordón</a:t>
            </a:r>
          </a:p>
          <a:p>
            <a:r>
              <a:rPr lang="es-ES" dirty="0" smtClean="0"/>
              <a:t>carlos.rodriguez@uca.es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30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Directrices </a:t>
            </a:r>
            <a:r>
              <a:rPr lang="es-ES" dirty="0" smtClean="0"/>
              <a:t>configuración </a:t>
            </a:r>
            <a:r>
              <a:rPr lang="es-ES" dirty="0" err="1" smtClean="0"/>
              <a:t>Etherchannel</a:t>
            </a:r>
            <a:r>
              <a:rPr lang="es-ES" dirty="0" smtClean="0"/>
              <a:t> L2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Pasos</a:t>
            </a:r>
            <a:r>
              <a:rPr lang="es-ES" dirty="0"/>
              <a:t>:</a:t>
            </a:r>
          </a:p>
          <a:p>
            <a:pPr marL="538163" lvl="1" indent="-195263">
              <a:buFont typeface="+mj-lt"/>
              <a:buAutoNum type="arabicPeriod"/>
            </a:pPr>
            <a:r>
              <a:rPr lang="es-ES" dirty="0" smtClean="0"/>
              <a:t>Identificar </a:t>
            </a:r>
            <a:r>
              <a:rPr lang="es-ES" dirty="0"/>
              <a:t>los </a:t>
            </a:r>
            <a:r>
              <a:rPr lang="es-ES" dirty="0" smtClean="0"/>
              <a:t>puertos </a:t>
            </a:r>
            <a:r>
              <a:rPr lang="es-ES" dirty="0"/>
              <a:t>a utilizar en el enlace lógico en ambos </a:t>
            </a:r>
            <a:r>
              <a:rPr lang="es-ES" dirty="0" err="1" smtClean="0"/>
              <a:t>switches</a:t>
            </a:r>
            <a:r>
              <a:rPr lang="es-ES" dirty="0" smtClean="0"/>
              <a:t>.</a:t>
            </a:r>
            <a:endParaRPr lang="es-ES" dirty="0"/>
          </a:p>
          <a:p>
            <a:pPr marL="538163" lvl="1" indent="-195263">
              <a:buFont typeface="+mj-lt"/>
              <a:buAutoNum type="arabicPeriod"/>
            </a:pPr>
            <a:r>
              <a:rPr lang="es-ES" dirty="0" smtClean="0"/>
              <a:t>Elegir </a:t>
            </a:r>
            <a:r>
              <a:rPr lang="es-ES" dirty="0"/>
              <a:t>el protocolo de negociación si se </a:t>
            </a:r>
            <a:r>
              <a:rPr lang="es-ES" dirty="0" smtClean="0"/>
              <a:t>usa (usarlo supone retardos pero garantiza la compatibilidad</a:t>
            </a:r>
            <a:r>
              <a:rPr lang="es-ES" dirty="0" smtClean="0"/>
              <a:t>).</a:t>
            </a:r>
            <a:endParaRPr lang="es-ES" dirty="0" smtClean="0"/>
          </a:p>
          <a:p>
            <a:pPr marL="538163" lvl="1" indent="-195263">
              <a:buFont typeface="+mj-lt"/>
              <a:buAutoNum type="arabicPeriod"/>
            </a:pPr>
            <a:r>
              <a:rPr lang="es-ES" dirty="0" smtClean="0"/>
              <a:t>Elegir el </a:t>
            </a:r>
            <a:r>
              <a:rPr lang="es-ES" dirty="0"/>
              <a:t>nº que va a tener el enlace </a:t>
            </a:r>
            <a:r>
              <a:rPr lang="es-ES" dirty="0" smtClean="0"/>
              <a:t>lógico.</a:t>
            </a:r>
            <a:endParaRPr lang="es-ES" dirty="0"/>
          </a:p>
          <a:p>
            <a:pPr marL="538163" lvl="1" indent="-195263">
              <a:buFont typeface="+mj-lt"/>
              <a:buAutoNum type="arabicPeriod"/>
            </a:pPr>
            <a:r>
              <a:rPr lang="es-ES" dirty="0" smtClean="0"/>
              <a:t>Configurar y </a:t>
            </a:r>
            <a:r>
              <a:rPr lang="es-ES" dirty="0"/>
              <a:t>verificar el </a:t>
            </a:r>
            <a:r>
              <a:rPr lang="es-ES" dirty="0" smtClean="0"/>
              <a:t>enlace.</a:t>
            </a:r>
          </a:p>
          <a:p>
            <a:r>
              <a:rPr lang="es-ES" dirty="0" smtClean="0"/>
              <a:t>Restricciones </a:t>
            </a:r>
            <a:r>
              <a:rPr lang="es-ES" dirty="0"/>
              <a:t>a tener en cuenta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No es necesario que las interfaces estén físicamente contiguas o en el mismo módulo.</a:t>
            </a:r>
          </a:p>
          <a:p>
            <a:pPr lvl="1"/>
            <a:r>
              <a:rPr lang="es-ES" dirty="0" smtClean="0"/>
              <a:t>Configúrese todas las interfaces de un enlace lógico con:</a:t>
            </a:r>
          </a:p>
          <a:p>
            <a:pPr lvl="2"/>
            <a:r>
              <a:rPr lang="es-ES" dirty="0" smtClean="0"/>
              <a:t>La misma velocidad.</a:t>
            </a:r>
          </a:p>
          <a:p>
            <a:pPr lvl="2"/>
            <a:r>
              <a:rPr lang="es-ES" dirty="0" smtClean="0"/>
              <a:t>El mismo modo dúplex.</a:t>
            </a:r>
          </a:p>
          <a:p>
            <a:pPr lvl="2"/>
            <a:r>
              <a:rPr lang="es-ES" dirty="0" smtClean="0"/>
              <a:t>La misma VLAN o como </a:t>
            </a:r>
            <a:r>
              <a:rPr lang="es-ES" dirty="0" err="1" smtClean="0"/>
              <a:t>trunk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En </a:t>
            </a:r>
            <a:r>
              <a:rPr lang="es-ES" dirty="0"/>
              <a:t>enlace </a:t>
            </a:r>
            <a:r>
              <a:rPr lang="es-ES" dirty="0" err="1"/>
              <a:t>trunk</a:t>
            </a:r>
            <a:r>
              <a:rPr lang="es-ES" dirty="0"/>
              <a:t>, </a:t>
            </a:r>
            <a:r>
              <a:rPr lang="es-ES" dirty="0" smtClean="0"/>
              <a:t>verifíquese </a:t>
            </a:r>
            <a:r>
              <a:rPr lang="es-ES" dirty="0"/>
              <a:t>que todas las interfaces permiten las mismas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30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Agregación L3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agregación también se realiza en L3: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Cada interfaz física que forma parte del </a:t>
            </a:r>
            <a:r>
              <a:rPr lang="es-ES" dirty="0" err="1" smtClean="0"/>
              <a:t>etherchannel</a:t>
            </a:r>
            <a:r>
              <a:rPr lang="es-ES" dirty="0" smtClean="0"/>
              <a:t> se debe configurar como puerto </a:t>
            </a:r>
            <a:r>
              <a:rPr lang="es-ES" dirty="0" err="1" smtClean="0"/>
              <a:t>enrutado</a:t>
            </a:r>
            <a:r>
              <a:rPr lang="es-ES" dirty="0" smtClean="0"/>
              <a:t> con comando:</a:t>
            </a:r>
          </a:p>
          <a:p>
            <a:pPr marL="714375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Posteriormente se le pone la IP al puerto virtual (</a:t>
            </a:r>
            <a:r>
              <a:rPr lang="es-ES" dirty="0" err="1" smtClean="0"/>
              <a:t>intreface</a:t>
            </a:r>
            <a:r>
              <a:rPr lang="es-ES" dirty="0" smtClean="0"/>
              <a:t> </a:t>
            </a:r>
            <a:r>
              <a:rPr lang="es-ES" dirty="0" err="1" smtClean="0"/>
              <a:t>portchannel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00" y="1729738"/>
            <a:ext cx="2339975" cy="29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Balanceo de carga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balanceo de carga </a:t>
            </a:r>
            <a:r>
              <a:rPr lang="es-ES" dirty="0" smtClean="0"/>
              <a:t>se hace </a:t>
            </a:r>
            <a:r>
              <a:rPr lang="es-ES" dirty="0"/>
              <a:t>en función de </a:t>
            </a:r>
            <a:r>
              <a:rPr lang="es-ES" dirty="0" smtClean="0"/>
              <a:t>parámetros de cada trama:</a:t>
            </a:r>
          </a:p>
          <a:p>
            <a:pPr lvl="1"/>
            <a:r>
              <a:rPr lang="es-ES" dirty="0" smtClean="0"/>
              <a:t>IP </a:t>
            </a:r>
            <a:r>
              <a:rPr lang="es-ES" dirty="0"/>
              <a:t>de origen y/o </a:t>
            </a:r>
            <a:r>
              <a:rPr lang="es-ES" dirty="0" smtClean="0"/>
              <a:t>destino (por defecto).</a:t>
            </a:r>
          </a:p>
          <a:p>
            <a:pPr lvl="1"/>
            <a:r>
              <a:rPr lang="es-ES" dirty="0" smtClean="0"/>
              <a:t>MAC </a:t>
            </a:r>
            <a:r>
              <a:rPr lang="es-ES" dirty="0"/>
              <a:t>de origen y/o </a:t>
            </a:r>
            <a:r>
              <a:rPr lang="es-ES" dirty="0" smtClean="0"/>
              <a:t>destino.</a:t>
            </a:r>
          </a:p>
          <a:p>
            <a:pPr lvl="1"/>
            <a:r>
              <a:rPr lang="es-ES" dirty="0" smtClean="0"/>
              <a:t>Puertos </a:t>
            </a:r>
            <a:r>
              <a:rPr lang="es-ES" dirty="0"/>
              <a:t>de origen y/o destino.</a:t>
            </a:r>
          </a:p>
          <a:p>
            <a:r>
              <a:rPr lang="es-ES" dirty="0" smtClean="0"/>
              <a:t>En función del tráfico se debe determinar que parámetros son los más apropiados para que se balancee realmente.</a:t>
            </a:r>
          </a:p>
          <a:p>
            <a:r>
              <a:rPr lang="es-ES" dirty="0" smtClean="0"/>
              <a:t>La decisión de envío de una trama por un puerto u otro se hace en base a los 3 bits menos significativos del resultado de aplicar el siguiente algoritmo:</a:t>
            </a:r>
          </a:p>
          <a:p>
            <a:pPr lvl="1"/>
            <a:r>
              <a:rPr lang="es-ES" dirty="0" smtClean="0"/>
              <a:t>Un hash del parámetro.</a:t>
            </a:r>
          </a:p>
          <a:p>
            <a:pPr lvl="1"/>
            <a:r>
              <a:rPr lang="es-ES" dirty="0" smtClean="0"/>
              <a:t>Si hay más de un parámetro, se hace un XOR de los hash de cada parámetro.</a:t>
            </a:r>
            <a:endParaRPr lang="es-ES" dirty="0"/>
          </a:p>
          <a:p>
            <a:r>
              <a:rPr lang="es-ES" dirty="0" smtClean="0"/>
              <a:t>El </a:t>
            </a:r>
            <a:r>
              <a:rPr lang="es-ES" dirty="0"/>
              <a:t>algoritmo calcula un valor en el rango de 0 a 7.</a:t>
            </a:r>
          </a:p>
          <a:p>
            <a:r>
              <a:rPr lang="es-ES" dirty="0"/>
              <a:t>El valor determina dentro del </a:t>
            </a:r>
            <a:r>
              <a:rPr lang="es-ES" dirty="0" err="1"/>
              <a:t>Etherchannel</a:t>
            </a:r>
            <a:r>
              <a:rPr lang="es-ES" dirty="0"/>
              <a:t>, el puerto físico por donde enviar la trama.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0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Balanceo de carga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Cada puerto se corresponde con uno o más valores del resultado del </a:t>
            </a:r>
            <a:r>
              <a:rPr lang="es-ES" dirty="0"/>
              <a:t>algoritmo.</a:t>
            </a:r>
            <a:endParaRPr lang="es-ES" dirty="0" smtClean="0"/>
          </a:p>
          <a:p>
            <a:r>
              <a:rPr lang="es-ES" dirty="0" smtClean="0"/>
              <a:t>Esta correspondencia viene predeterminada por una máscara </a:t>
            </a:r>
            <a:r>
              <a:rPr lang="es-ES" dirty="0"/>
              <a:t>que indica qué </a:t>
            </a:r>
            <a:r>
              <a:rPr lang="es-ES" dirty="0" smtClean="0"/>
              <a:t>cantidad de valores </a:t>
            </a:r>
            <a:r>
              <a:rPr lang="es-ES" dirty="0"/>
              <a:t>acepta el puerto para la </a:t>
            </a:r>
            <a:r>
              <a:rPr lang="es-ES" dirty="0" smtClean="0"/>
              <a:t>transmisión: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Obsérvese que no necesariamente es equitativo. P.ej. 4 enlaces llevará a un ratio de carga de 2:2:2:2. Sin embargo con tres enlaces el ratio será 3:3:2.</a:t>
            </a:r>
          </a:p>
          <a:p>
            <a:r>
              <a:rPr lang="es-ES" dirty="0" smtClean="0"/>
              <a:t>Para </a:t>
            </a:r>
            <a:r>
              <a:rPr lang="es-ES" dirty="0"/>
              <a:t>optimizar la agregación de enlaces es interesante utilizar un número de enlaces físicos que sea potencia de </a:t>
            </a:r>
            <a:r>
              <a:rPr lang="es-ES" dirty="0" smtClean="0"/>
              <a:t>dos.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85" y="2465496"/>
            <a:ext cx="4722312" cy="25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2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 habitual configurar </a:t>
            </a:r>
            <a:r>
              <a:rPr lang="es-ES" dirty="0" err="1" smtClean="0"/>
              <a:t>etherchannel</a:t>
            </a:r>
            <a:r>
              <a:rPr lang="es-ES" dirty="0" smtClean="0"/>
              <a:t> en rangos de interfaces:</a:t>
            </a:r>
          </a:p>
          <a:p>
            <a:pPr marL="538163" indent="0">
              <a:lnSpc>
                <a:spcPct val="100000"/>
              </a:lnSpc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range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rango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-if-range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channel-group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modo</a:t>
            </a:r>
            <a:endParaRPr lang="en-U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Donde</a:t>
            </a:r>
            <a:r>
              <a:rPr lang="en-US" dirty="0" smtClean="0"/>
              <a:t> el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 </a:t>
            </a:r>
            <a:r>
              <a:rPr lang="en-US" dirty="0" err="1" smtClean="0"/>
              <a:t>negociación</a:t>
            </a:r>
            <a:r>
              <a:rPr lang="en-US" dirty="0" smtClean="0"/>
              <a:t>: </a:t>
            </a:r>
            <a:r>
              <a:rPr lang="en-US" b="1" dirty="0" smtClean="0"/>
              <a:t>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negociación</a:t>
            </a:r>
            <a:r>
              <a:rPr lang="en-US" dirty="0" smtClean="0"/>
              <a:t> LACP: </a:t>
            </a:r>
            <a:r>
              <a:rPr lang="en-US" b="1" dirty="0" err="1" smtClean="0"/>
              <a:t>active</a:t>
            </a:r>
            <a:r>
              <a:rPr lang="en-US" dirty="0" err="1" smtClean="0"/>
              <a:t>|</a:t>
            </a:r>
            <a:r>
              <a:rPr lang="en-US" b="1" dirty="0" err="1" smtClean="0"/>
              <a:t>passive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negociación</a:t>
            </a:r>
            <a:r>
              <a:rPr lang="en-US" dirty="0" smtClean="0"/>
              <a:t> </a:t>
            </a:r>
            <a:r>
              <a:rPr lang="en-US" dirty="0" err="1" smtClean="0"/>
              <a:t>PAgP</a:t>
            </a:r>
            <a:r>
              <a:rPr lang="en-US" dirty="0"/>
              <a:t>: </a:t>
            </a:r>
            <a:r>
              <a:rPr lang="en-US" b="1" dirty="0" err="1" smtClean="0"/>
              <a:t>desirable</a:t>
            </a:r>
            <a:r>
              <a:rPr lang="en-US" dirty="0" err="1" smtClean="0"/>
              <a:t>|</a:t>
            </a:r>
            <a:r>
              <a:rPr lang="en-US" b="1" dirty="0" err="1" smtClean="0"/>
              <a:t>auto</a:t>
            </a:r>
            <a:r>
              <a:rPr lang="en-US" dirty="0" smtClean="0"/>
              <a:t>.</a:t>
            </a:r>
          </a:p>
          <a:p>
            <a:r>
              <a:rPr lang="es-ES" dirty="0" smtClean="0"/>
              <a:t>Configuración de interfaz agregada (</a:t>
            </a:r>
            <a:r>
              <a:rPr lang="es-ES" dirty="0" err="1" smtClean="0"/>
              <a:t>portchannel</a:t>
            </a:r>
            <a:r>
              <a:rPr lang="es-ES" dirty="0" smtClean="0"/>
              <a:t>) p.ej. como troncal:</a:t>
            </a:r>
          </a:p>
          <a:p>
            <a:pPr marL="538163" indent="0">
              <a:buNone/>
              <a:tabLst>
                <a:tab pos="538163" algn="l"/>
              </a:tabLst>
            </a:pP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port-channel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encapsulation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dot1q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endParaRPr lang="es-E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Balanceo de carga:</a:t>
            </a:r>
          </a:p>
          <a:p>
            <a:pPr marL="2154238" indent="-1616075">
              <a:buNone/>
            </a:pPr>
            <a:r>
              <a:rPr lang="es-E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port-channel</a:t>
            </a:r>
            <a:r>
              <a:rPr lang="es-E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loadbalance</a:t>
            </a:r>
            <a:r>
              <a:rPr lang="es-E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src-mac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dst-mac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src-dst-mac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-IP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s-E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-IP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src-dst-ip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src-port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dst-port</a:t>
            </a:r>
            <a:r>
              <a:rPr lang="es-E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src-dst-port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Configuración de detección de errores provocadas por no coincidencia de los parámetros de los extremos (función </a:t>
            </a:r>
            <a:r>
              <a:rPr lang="es-ES" b="1" dirty="0" err="1"/>
              <a:t>EtherChannel</a:t>
            </a:r>
            <a:r>
              <a:rPr lang="es-ES" b="1" dirty="0"/>
              <a:t> </a:t>
            </a:r>
            <a:r>
              <a:rPr lang="es-ES" b="1" dirty="0" err="1"/>
              <a:t>Guard</a:t>
            </a:r>
            <a:r>
              <a:rPr lang="es-ES" dirty="0" smtClean="0"/>
              <a:t>) (por defecto habilitada):</a:t>
            </a:r>
            <a:endParaRPr lang="es-ES" dirty="0" smtClean="0"/>
          </a:p>
          <a:p>
            <a:pPr marL="538163" indent="0">
              <a:buNone/>
            </a:pP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etherchannel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misconfig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9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Verificación:</a:t>
            </a:r>
            <a:endParaRPr lang="es-ES" dirty="0" smtClean="0"/>
          </a:p>
          <a:p>
            <a:pPr marL="538163" indent="0">
              <a:buNone/>
            </a:pP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etherchannel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indent="0">
              <a:spcBef>
                <a:spcPts val="0"/>
              </a:spcBef>
              <a:buNone/>
            </a:pP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etherchannel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load-balance</a:t>
            </a:r>
          </a:p>
          <a:p>
            <a:pPr marL="538163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etherchannel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load-balance interface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destino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summary </a:t>
            </a:r>
          </a:p>
          <a:p>
            <a:pPr marL="538163" indent="0">
              <a:spcBef>
                <a:spcPts val="0"/>
              </a:spcBef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3" y="3445766"/>
            <a:ext cx="6155479" cy="30989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91" y="3445766"/>
            <a:ext cx="3913753" cy="17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Introducción.</a:t>
            </a:r>
            <a:endParaRPr lang="es-ES" dirty="0"/>
          </a:p>
          <a:p>
            <a:r>
              <a:rPr lang="es-ES" dirty="0" smtClean="0"/>
              <a:t>Protocolos </a:t>
            </a:r>
            <a:r>
              <a:rPr lang="es-ES" dirty="0"/>
              <a:t>de negociación de agregación de puertos.</a:t>
            </a:r>
          </a:p>
          <a:p>
            <a:r>
              <a:rPr lang="es-ES" dirty="0"/>
              <a:t>LACP (Protocolo Control de Agregación de </a:t>
            </a:r>
            <a:r>
              <a:rPr lang="es-ES" dirty="0" err="1"/>
              <a:t>enLaces</a:t>
            </a:r>
            <a:r>
              <a:rPr lang="es-ES" dirty="0" smtClean="0"/>
              <a:t>).</a:t>
            </a:r>
          </a:p>
          <a:p>
            <a:r>
              <a:rPr lang="es-ES" dirty="0" err="1"/>
              <a:t>PAgP</a:t>
            </a:r>
            <a:r>
              <a:rPr lang="es-ES" dirty="0"/>
              <a:t> (Protocolo de </a:t>
            </a:r>
            <a:r>
              <a:rPr lang="es-ES" dirty="0" err="1"/>
              <a:t>AGregación</a:t>
            </a:r>
            <a:r>
              <a:rPr lang="es-ES" dirty="0"/>
              <a:t> de Puertos</a:t>
            </a:r>
            <a:r>
              <a:rPr lang="es-ES" dirty="0" smtClean="0"/>
              <a:t>).</a:t>
            </a:r>
          </a:p>
          <a:p>
            <a:r>
              <a:rPr lang="es-ES" dirty="0"/>
              <a:t>Directrices configuración </a:t>
            </a:r>
            <a:r>
              <a:rPr lang="es-ES" dirty="0" err="1"/>
              <a:t>Etherchannel</a:t>
            </a:r>
            <a:r>
              <a:rPr lang="es-ES" dirty="0"/>
              <a:t> </a:t>
            </a:r>
            <a:r>
              <a:rPr lang="es-ES" dirty="0" smtClean="0"/>
              <a:t>L2.</a:t>
            </a:r>
          </a:p>
          <a:p>
            <a:r>
              <a:rPr lang="es-ES" dirty="0" smtClean="0"/>
              <a:t>Agregación L3.</a:t>
            </a:r>
          </a:p>
          <a:p>
            <a:r>
              <a:rPr lang="es-ES" dirty="0" smtClean="0"/>
              <a:t>Balanceo de carga.</a:t>
            </a:r>
          </a:p>
          <a:p>
            <a:r>
              <a:rPr lang="es-ES" dirty="0" smtClean="0"/>
              <a:t>Configuración.</a:t>
            </a:r>
            <a:endParaRPr lang="es-ES" dirty="0"/>
          </a:p>
          <a:p>
            <a:r>
              <a:rPr lang="es-ES" dirty="0" smtClean="0"/>
              <a:t>Verificación.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enlaces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Tecnología </a:t>
            </a:r>
            <a:r>
              <a:rPr lang="es-ES" dirty="0"/>
              <a:t>que le permite aumentar la velocidad entre dispositivos (L2, L3 e incluso servidores</a:t>
            </a:r>
            <a:r>
              <a:rPr lang="es-ES" dirty="0" smtClean="0"/>
              <a:t>)</a:t>
            </a:r>
          </a:p>
          <a:p>
            <a:r>
              <a:rPr lang="es-ES" dirty="0" smtClean="0"/>
              <a:t>Consiste en crear </a:t>
            </a:r>
            <a:r>
              <a:rPr lang="es-ES" dirty="0"/>
              <a:t>enlaces lógicos compuestos de varios enlaces </a:t>
            </a:r>
            <a:r>
              <a:rPr lang="es-ES" dirty="0" smtClean="0"/>
              <a:t>físicos.</a:t>
            </a:r>
          </a:p>
          <a:p>
            <a:r>
              <a:rPr lang="es-ES" dirty="0" smtClean="0"/>
              <a:t>El ancho de banda resultante es la suma del de los enlaces físicos. </a:t>
            </a:r>
            <a:endParaRPr lang="es-ES" dirty="0"/>
          </a:p>
          <a:p>
            <a:r>
              <a:rPr lang="es-ES" dirty="0" smtClean="0"/>
              <a:t>Cisco </a:t>
            </a:r>
            <a:r>
              <a:rPr lang="es-ES" dirty="0"/>
              <a:t>llama a esta técnica </a:t>
            </a:r>
            <a:r>
              <a:rPr lang="es-ES" b="1" dirty="0" err="1" smtClean="0"/>
              <a:t>Etherchannel</a:t>
            </a:r>
            <a:r>
              <a:rPr lang="es-ES" b="1" dirty="0" smtClean="0"/>
              <a:t>.</a:t>
            </a:r>
            <a:endParaRPr lang="es-ES" b="1" dirty="0"/>
          </a:p>
          <a:p>
            <a:r>
              <a:rPr lang="es-ES" dirty="0" smtClean="0"/>
              <a:t>Los </a:t>
            </a:r>
            <a:r>
              <a:rPr lang="es-ES" dirty="0"/>
              <a:t>enlaces deben empezar y acabar en el </a:t>
            </a:r>
            <a:r>
              <a:rPr lang="es-ES" b="1" dirty="0"/>
              <a:t>mismo par </a:t>
            </a:r>
            <a:r>
              <a:rPr lang="es-ES" dirty="0"/>
              <a:t>de </a:t>
            </a:r>
            <a:r>
              <a:rPr lang="es-ES" dirty="0" err="1" smtClean="0"/>
              <a:t>switches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Los </a:t>
            </a:r>
            <a:r>
              <a:rPr lang="es-ES" dirty="0" smtClean="0"/>
              <a:t>puertos físicos </a:t>
            </a:r>
            <a:r>
              <a:rPr lang="es-ES" dirty="0"/>
              <a:t>deben ser del </a:t>
            </a:r>
            <a:r>
              <a:rPr lang="es-ES" b="1" dirty="0"/>
              <a:t>mismo tipo</a:t>
            </a:r>
            <a:r>
              <a:rPr lang="es-ES" dirty="0"/>
              <a:t>.</a:t>
            </a:r>
          </a:p>
          <a:p>
            <a:r>
              <a:rPr lang="es-ES" dirty="0"/>
              <a:t>Se pueden agregar puertos de acceso (p.ej. para unir servidor con </a:t>
            </a:r>
            <a:r>
              <a:rPr lang="es-ES" dirty="0" err="1"/>
              <a:t>switch</a:t>
            </a:r>
            <a:r>
              <a:rPr lang="es-ES" dirty="0"/>
              <a:t>) o </a:t>
            </a:r>
            <a:r>
              <a:rPr lang="es-ES" dirty="0" smtClean="0"/>
              <a:t>troncales.</a:t>
            </a:r>
            <a:endParaRPr lang="es-ES" dirty="0"/>
          </a:p>
          <a:p>
            <a:r>
              <a:rPr lang="es-ES" dirty="0"/>
              <a:t>La configuración aplicada a una interfaz </a:t>
            </a:r>
            <a:r>
              <a:rPr lang="es-ES" dirty="0" smtClean="0"/>
              <a:t>lógica (</a:t>
            </a:r>
            <a:r>
              <a:rPr lang="es-ES" b="1" dirty="0" err="1" smtClean="0"/>
              <a:t>portchannel</a:t>
            </a:r>
            <a:r>
              <a:rPr lang="es-ES" dirty="0" smtClean="0"/>
              <a:t>) </a:t>
            </a:r>
            <a:r>
              <a:rPr lang="es-ES" dirty="0"/>
              <a:t>afecta a todas las interfaces físicas que la componen.</a:t>
            </a:r>
          </a:p>
          <a:p>
            <a:r>
              <a:rPr lang="es-ES" dirty="0" smtClean="0"/>
              <a:t>Puede </a:t>
            </a:r>
            <a:r>
              <a:rPr lang="es-ES" dirty="0"/>
              <a:t>funcionar en L2 y en L3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técnica consigue además de un </a:t>
            </a:r>
            <a:r>
              <a:rPr lang="es-ES" b="1" dirty="0"/>
              <a:t>mayor ancho de banda </a:t>
            </a:r>
            <a:r>
              <a:rPr lang="es-ES" dirty="0"/>
              <a:t>y un </a:t>
            </a:r>
            <a:r>
              <a:rPr lang="es-ES" b="1" dirty="0"/>
              <a:t>diseño </a:t>
            </a:r>
            <a:r>
              <a:rPr lang="es-ES" b="1" dirty="0" smtClean="0"/>
              <a:t>resistente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73" y="2246798"/>
            <a:ext cx="2415876" cy="38873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73" y="2259997"/>
            <a:ext cx="2407673" cy="3874103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4108537" y="3732756"/>
            <a:ext cx="792830" cy="457693"/>
          </a:xfrm>
          <a:prstGeom prst="rightArrow">
            <a:avLst/>
          </a:prstGeom>
          <a:solidFill>
            <a:srgbClr val="7E82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0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Usando </a:t>
            </a:r>
            <a:r>
              <a:rPr lang="es-ES" dirty="0"/>
              <a:t>nuevas tecnologías virtuales se puede crear un canal desde un </a:t>
            </a:r>
            <a:r>
              <a:rPr lang="es-ES" dirty="0" err="1"/>
              <a:t>switch</a:t>
            </a:r>
            <a:r>
              <a:rPr lang="es-ES" dirty="0"/>
              <a:t> de acceso a varios de </a:t>
            </a:r>
            <a:r>
              <a:rPr lang="es-ES" dirty="0" smtClean="0"/>
              <a:t>distribución.</a:t>
            </a:r>
          </a:p>
          <a:p>
            <a:r>
              <a:rPr lang="es-ES" dirty="0" smtClean="0"/>
              <a:t>Ello mejora la redundancia.</a:t>
            </a:r>
            <a:endParaRPr lang="es-ES" dirty="0"/>
          </a:p>
          <a:p>
            <a:r>
              <a:rPr lang="es-ES" dirty="0" smtClean="0"/>
              <a:t>Ejemplos: </a:t>
            </a:r>
            <a:r>
              <a:rPr lang="es-ES" b="1" dirty="0" smtClean="0"/>
              <a:t>VSS</a:t>
            </a:r>
            <a:r>
              <a:rPr lang="es-ES" dirty="0" smtClean="0"/>
              <a:t> </a:t>
            </a:r>
            <a:r>
              <a:rPr lang="es-ES" dirty="0"/>
              <a:t>(Virtual </a:t>
            </a:r>
            <a:r>
              <a:rPr lang="es-ES" dirty="0" err="1"/>
              <a:t>Switching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) y </a:t>
            </a:r>
            <a:r>
              <a:rPr lang="es-ES" b="1" dirty="0" err="1"/>
              <a:t>vPC</a:t>
            </a:r>
            <a:r>
              <a:rPr lang="es-ES" dirty="0"/>
              <a:t> (Virtual Port </a:t>
            </a:r>
            <a:r>
              <a:rPr lang="es-ES" dirty="0" err="1" smtClean="0"/>
              <a:t>Channel</a:t>
            </a:r>
            <a:r>
              <a:rPr lang="es-ES" dirty="0" smtClean="0"/>
              <a:t>):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65" y="3162375"/>
            <a:ext cx="6501119" cy="19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Beneficios:</a:t>
            </a:r>
          </a:p>
          <a:p>
            <a:pPr lvl="1"/>
            <a:r>
              <a:rPr lang="es-ES" dirty="0" smtClean="0"/>
              <a:t>Se basa en puertos de conmutación existentes (no es necesario incorporar nuevos puertos ni conmutadores).</a:t>
            </a:r>
          </a:p>
          <a:p>
            <a:pPr lvl="1"/>
            <a:r>
              <a:rPr lang="es-ES" dirty="0" smtClean="0"/>
              <a:t>Se asegura la coherencia de la </a:t>
            </a:r>
            <a:r>
              <a:rPr lang="es-ES" dirty="0"/>
              <a:t>configuración al </a:t>
            </a:r>
            <a:r>
              <a:rPr lang="es-ES" dirty="0" smtClean="0"/>
              <a:t>configurar </a:t>
            </a:r>
            <a:r>
              <a:rPr lang="es-ES" dirty="0"/>
              <a:t>la interfaz lógica </a:t>
            </a:r>
            <a:r>
              <a:rPr lang="es-ES" dirty="0" err="1"/>
              <a:t>portchannel</a:t>
            </a:r>
            <a:r>
              <a:rPr lang="es-ES" dirty="0"/>
              <a:t> (</a:t>
            </a:r>
            <a:r>
              <a:rPr lang="es-ES" dirty="0" err="1"/>
              <a:t>po</a:t>
            </a:r>
            <a:r>
              <a:rPr lang="es-ES" dirty="0"/>
              <a:t>) </a:t>
            </a:r>
            <a:r>
              <a:rPr lang="es-ES" dirty="0" smtClean="0"/>
              <a:t>compuesta por distintas interfaces físicas.</a:t>
            </a:r>
          </a:p>
          <a:p>
            <a:pPr lvl="1"/>
            <a:r>
              <a:rPr lang="es-ES" dirty="0" smtClean="0"/>
              <a:t>Se puede balancear la carga empleando distintos métodos.</a:t>
            </a:r>
          </a:p>
          <a:p>
            <a:r>
              <a:rPr lang="es-ES" dirty="0" smtClean="0"/>
              <a:t>STP y </a:t>
            </a:r>
            <a:r>
              <a:rPr lang="es-ES" dirty="0" err="1" smtClean="0"/>
              <a:t>Etherchannel</a:t>
            </a:r>
            <a:r>
              <a:rPr lang="es-ES" dirty="0" smtClean="0"/>
              <a:t>:</a:t>
            </a:r>
          </a:p>
          <a:p>
            <a:pPr lvl="1"/>
            <a:r>
              <a:rPr lang="es-ES" dirty="0"/>
              <a:t>Ante un sólo enlace lógico </a:t>
            </a:r>
            <a:r>
              <a:rPr lang="es-ES" dirty="0" err="1" smtClean="0"/>
              <a:t>etherchannel</a:t>
            </a:r>
            <a:r>
              <a:rPr lang="es-ES" dirty="0" smtClean="0"/>
              <a:t> </a:t>
            </a:r>
            <a:r>
              <a:rPr lang="es-ES" dirty="0"/>
              <a:t>STP no actuará.</a:t>
            </a:r>
          </a:p>
          <a:p>
            <a:pPr lvl="1"/>
            <a:r>
              <a:rPr lang="es-ES" dirty="0" smtClean="0"/>
              <a:t>Ante </a:t>
            </a:r>
            <a:r>
              <a:rPr lang="es-ES" dirty="0"/>
              <a:t>varios enlaces redundantes </a:t>
            </a:r>
            <a:r>
              <a:rPr lang="es-ES" dirty="0" err="1" smtClean="0"/>
              <a:t>etherchannel</a:t>
            </a:r>
            <a:r>
              <a:rPr lang="es-ES" dirty="0" smtClean="0"/>
              <a:t>, </a:t>
            </a:r>
            <a:r>
              <a:rPr lang="es-ES" dirty="0"/>
              <a:t>STP bloqueará </a:t>
            </a:r>
            <a:r>
              <a:rPr lang="es-ES" dirty="0" smtClean="0"/>
              <a:t>alguno para evitar </a:t>
            </a:r>
            <a:r>
              <a:rPr lang="es-ES" dirty="0"/>
              <a:t>bucles.</a:t>
            </a:r>
          </a:p>
          <a:p>
            <a:pPr lvl="1"/>
            <a:r>
              <a:rPr lang="es-ES" dirty="0" smtClean="0"/>
              <a:t>Si </a:t>
            </a:r>
            <a:r>
              <a:rPr lang="es-ES" dirty="0"/>
              <a:t>se cae un enlace físico que forma parte de un enlace lógico, se actualizará el ancho de banda y cambiará el costo STP.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7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Protocolos de negociación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creación de un </a:t>
            </a:r>
            <a:r>
              <a:rPr lang="es-ES" dirty="0"/>
              <a:t>enlace lógico </a:t>
            </a:r>
            <a:r>
              <a:rPr lang="es-ES" dirty="0" err="1"/>
              <a:t>etherchannel</a:t>
            </a:r>
            <a:r>
              <a:rPr lang="es-ES" dirty="0"/>
              <a:t> se puede </a:t>
            </a:r>
            <a:r>
              <a:rPr lang="es-ES" dirty="0" smtClean="0"/>
              <a:t>negociar de </a:t>
            </a:r>
            <a:r>
              <a:rPr lang="es-ES" dirty="0"/>
              <a:t>alguna de la siguientes formas:</a:t>
            </a:r>
          </a:p>
          <a:p>
            <a:pPr lvl="1"/>
            <a:r>
              <a:rPr lang="es-ES" dirty="0" smtClean="0"/>
              <a:t>Con </a:t>
            </a:r>
            <a:r>
              <a:rPr lang="es-ES" dirty="0"/>
              <a:t>LACP: protocolo de negociación estándar.</a:t>
            </a:r>
          </a:p>
          <a:p>
            <a:pPr lvl="1"/>
            <a:r>
              <a:rPr lang="es-ES" dirty="0" smtClean="0"/>
              <a:t>Con </a:t>
            </a:r>
            <a:r>
              <a:rPr lang="es-ES" dirty="0" err="1"/>
              <a:t>PAgP</a:t>
            </a:r>
            <a:r>
              <a:rPr lang="es-ES" dirty="0"/>
              <a:t>: protocolo de negociación de Cisco.</a:t>
            </a:r>
          </a:p>
          <a:p>
            <a:pPr lvl="1"/>
            <a:r>
              <a:rPr lang="es-ES" dirty="0" smtClean="0"/>
              <a:t>Estático </a:t>
            </a:r>
            <a:r>
              <a:rPr lang="es-ES" dirty="0"/>
              <a:t>persistente: sin </a:t>
            </a:r>
            <a:r>
              <a:rPr lang="es-ES" dirty="0" smtClean="0"/>
              <a:t>protocolo </a:t>
            </a:r>
            <a:r>
              <a:rPr lang="es-ES" dirty="0"/>
              <a:t>de </a:t>
            </a:r>
            <a:r>
              <a:rPr lang="es-ES" dirty="0" smtClean="0"/>
              <a:t>negociación, </a:t>
            </a:r>
            <a:r>
              <a:rPr lang="es-ES" dirty="0"/>
              <a:t>no </a:t>
            </a:r>
            <a:r>
              <a:rPr lang="es-ES" dirty="0" smtClean="0"/>
              <a:t>produciéndose </a:t>
            </a:r>
            <a:r>
              <a:rPr lang="es-ES" dirty="0"/>
              <a:t>sobrecarga ni </a:t>
            </a:r>
            <a:r>
              <a:rPr lang="es-ES" dirty="0" smtClean="0"/>
              <a:t>retardo.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4" y="3553347"/>
            <a:ext cx="77724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LACP (Protocolo Control de Agregación de </a:t>
            </a:r>
            <a:r>
              <a:rPr lang="es-ES" dirty="0" err="1"/>
              <a:t>enLaces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Estandarizado en 802.3ad</a:t>
            </a:r>
            <a:endParaRPr lang="es-ES" dirty="0"/>
          </a:p>
          <a:p>
            <a:r>
              <a:rPr lang="es-ES" dirty="0" smtClean="0"/>
              <a:t>Asegura </a:t>
            </a:r>
            <a:r>
              <a:rPr lang="es-ES" dirty="0"/>
              <a:t>que cuando se crea </a:t>
            </a:r>
            <a:r>
              <a:rPr lang="es-ES" dirty="0" err="1"/>
              <a:t>EtherChannel</a:t>
            </a:r>
            <a:r>
              <a:rPr lang="es-ES" dirty="0"/>
              <a:t>, todos los puertos tienen el mismo tipo de velocidad de configuración, configuración dúplex e información de VLAN.</a:t>
            </a:r>
          </a:p>
          <a:p>
            <a:r>
              <a:rPr lang="es-ES" dirty="0" smtClean="0"/>
              <a:t>Cualquier </a:t>
            </a:r>
            <a:r>
              <a:rPr lang="es-ES" dirty="0"/>
              <a:t>modificación de puerto después de la creación del canal también cambiará todos los otros puertos de canal.</a:t>
            </a:r>
          </a:p>
          <a:p>
            <a:r>
              <a:rPr lang="es-ES" dirty="0" smtClean="0"/>
              <a:t>El </a:t>
            </a:r>
            <a:r>
              <a:rPr lang="es-ES" dirty="0" err="1"/>
              <a:t>switch</a:t>
            </a:r>
            <a:r>
              <a:rPr lang="es-ES" dirty="0"/>
              <a:t> con menor prioridad de sistema toma las decisiones.</a:t>
            </a:r>
          </a:p>
          <a:p>
            <a:r>
              <a:rPr lang="es-ES" dirty="0"/>
              <a:t>Los </a:t>
            </a:r>
            <a:r>
              <a:rPr lang="es-ES" dirty="0" smtClean="0"/>
              <a:t>puertos </a:t>
            </a:r>
            <a:r>
              <a:rPr lang="es-ES" dirty="0"/>
              <a:t>con nº más bajo tienen más prioridad que los altos.</a:t>
            </a:r>
          </a:p>
          <a:p>
            <a:r>
              <a:rPr lang="es-ES" dirty="0"/>
              <a:t>16 puertos pueden ser asignado al enlace lógico, pero sólo 8 </a:t>
            </a:r>
            <a:r>
              <a:rPr lang="es-ES" dirty="0" smtClean="0"/>
              <a:t>están </a:t>
            </a:r>
            <a:r>
              <a:rPr lang="es-ES" dirty="0"/>
              <a:t>activos a la vez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no activos quedan en estado de espera.</a:t>
            </a:r>
          </a:p>
          <a:p>
            <a:r>
              <a:rPr lang="es-ES" dirty="0" smtClean="0"/>
              <a:t>Dos </a:t>
            </a:r>
            <a:r>
              <a:rPr lang="es-ES" dirty="0"/>
              <a:t>modos de operación:</a:t>
            </a:r>
          </a:p>
          <a:p>
            <a:pPr lvl="1"/>
            <a:r>
              <a:rPr lang="es-ES" dirty="0" smtClean="0"/>
              <a:t>Activo: LACP está habilitado</a:t>
            </a:r>
            <a:endParaRPr lang="es-ES" dirty="0"/>
          </a:p>
          <a:p>
            <a:pPr lvl="1"/>
            <a:r>
              <a:rPr lang="es-ES" dirty="0" smtClean="0"/>
              <a:t>Pasivo: LACP se habilita si se detecta LACP en el otro extremo.</a:t>
            </a:r>
            <a:endParaRPr lang="es-ES" dirty="0"/>
          </a:p>
          <a:p>
            <a:r>
              <a:rPr lang="es-ES" dirty="0" smtClean="0"/>
              <a:t>Parámetros opcionales </a:t>
            </a:r>
            <a:r>
              <a:rPr lang="es-ES" dirty="0"/>
              <a:t>a configurar </a:t>
            </a:r>
            <a:r>
              <a:rPr lang="es-ES" dirty="0" smtClean="0"/>
              <a:t>desde CLI (se recomienda dejar valor </a:t>
            </a:r>
            <a:r>
              <a:rPr lang="es-ES" dirty="0"/>
              <a:t>por </a:t>
            </a:r>
            <a:r>
              <a:rPr lang="es-ES" dirty="0" smtClean="0"/>
              <a:t>defecto):</a:t>
            </a:r>
            <a:endParaRPr lang="es-ES" dirty="0"/>
          </a:p>
          <a:p>
            <a:pPr lvl="1"/>
            <a:r>
              <a:rPr lang="es-ES" dirty="0" smtClean="0"/>
              <a:t>Prioridad </a:t>
            </a:r>
            <a:r>
              <a:rPr lang="es-ES" dirty="0"/>
              <a:t>del </a:t>
            </a:r>
            <a:r>
              <a:rPr lang="es-ES" dirty="0" smtClean="0"/>
              <a:t>sistema.</a:t>
            </a:r>
            <a:endParaRPr lang="es-ES" dirty="0"/>
          </a:p>
          <a:p>
            <a:pPr lvl="1"/>
            <a:r>
              <a:rPr lang="es-ES" dirty="0"/>
              <a:t>Prioridad de </a:t>
            </a:r>
            <a:r>
              <a:rPr lang="es-ES" dirty="0" smtClean="0"/>
              <a:t>puerto.</a:t>
            </a:r>
            <a:endParaRPr lang="es-ES" dirty="0"/>
          </a:p>
          <a:p>
            <a:pPr lvl="1"/>
            <a:r>
              <a:rPr lang="es-ES" dirty="0"/>
              <a:t>Clave </a:t>
            </a:r>
            <a:r>
              <a:rPr lang="es-ES" dirty="0" smtClean="0"/>
              <a:t>administrativa: valor que determina la capacidad de agregarse a otros puerto y que está en función de velocidad, dúplex,…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4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PAgP</a:t>
            </a:r>
            <a:r>
              <a:rPr lang="es-ES" dirty="0"/>
              <a:t> (Protocolo de </a:t>
            </a:r>
            <a:r>
              <a:rPr lang="es-ES" dirty="0" err="1"/>
              <a:t>AGregación</a:t>
            </a:r>
            <a:r>
              <a:rPr lang="es-ES" dirty="0"/>
              <a:t> de Puertos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smtClean="0"/>
              <a:t>puertos se agregan si tiene capacidades idénticas (dúplex, velocidad, VLAN o </a:t>
            </a:r>
            <a:r>
              <a:rPr lang="es-ES" dirty="0" err="1" smtClean="0"/>
              <a:t>trunk</a:t>
            </a:r>
            <a:r>
              <a:rPr lang="es-ES" dirty="0" smtClean="0"/>
              <a:t>).</a:t>
            </a:r>
          </a:p>
          <a:p>
            <a:r>
              <a:rPr lang="es-ES" dirty="0" smtClean="0"/>
              <a:t>No compatible con anterior.</a:t>
            </a:r>
            <a:endParaRPr lang="es-ES" dirty="0"/>
          </a:p>
          <a:p>
            <a:r>
              <a:rPr lang="es-ES" dirty="0"/>
              <a:t>Dos modos de operación:</a:t>
            </a:r>
          </a:p>
          <a:p>
            <a:pPr lvl="1"/>
            <a:r>
              <a:rPr lang="es-ES" dirty="0" err="1" smtClean="0"/>
              <a:t>Desirable</a:t>
            </a:r>
            <a:r>
              <a:rPr lang="es-ES" dirty="0" smtClean="0"/>
              <a:t>: habilita </a:t>
            </a:r>
            <a:r>
              <a:rPr lang="es-ES" dirty="0" err="1" smtClean="0"/>
              <a:t>PAgP</a:t>
            </a:r>
            <a:endParaRPr lang="es-ES" dirty="0"/>
          </a:p>
          <a:p>
            <a:pPr lvl="1"/>
            <a:r>
              <a:rPr lang="es-ES" dirty="0" smtClean="0"/>
              <a:t>Auto</a:t>
            </a:r>
            <a:r>
              <a:rPr lang="es-ES" dirty="0"/>
              <a:t>: habilita </a:t>
            </a:r>
            <a:r>
              <a:rPr lang="es-ES" dirty="0" err="1" smtClean="0"/>
              <a:t>PAgP</a:t>
            </a:r>
            <a:r>
              <a:rPr lang="es-ES" dirty="0" smtClean="0"/>
              <a:t> si se detecta al otro lado.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4.- Agregación de </a:t>
            </a:r>
            <a:r>
              <a:rPr lang="es-ES" dirty="0" smtClean="0"/>
              <a:t>enlaces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8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413</TotalTime>
  <Words>1129</Words>
  <Application>Microsoft Office PowerPoint</Application>
  <PresentationFormat>Presentación en pantalla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Tema de Office</vt:lpstr>
      <vt:lpstr>Tema 4.- Agregación de enlaces</vt:lpstr>
      <vt:lpstr>Índice</vt:lpstr>
      <vt:lpstr>Introducción</vt:lpstr>
      <vt:lpstr>Introducción</vt:lpstr>
      <vt:lpstr>Introducción</vt:lpstr>
      <vt:lpstr>Introducción</vt:lpstr>
      <vt:lpstr>Protocolos de negociación</vt:lpstr>
      <vt:lpstr>LACP (Protocolo Control de Agregación de enLaces)</vt:lpstr>
      <vt:lpstr>PAgP (Protocolo de AGregación de Puertos)</vt:lpstr>
      <vt:lpstr>Directrices configuración Etherchannel L2</vt:lpstr>
      <vt:lpstr>Agregación L3</vt:lpstr>
      <vt:lpstr>Balanceo de carga</vt:lpstr>
      <vt:lpstr>Balanceo de carga</vt:lpstr>
      <vt:lpstr>Configuración</vt:lpstr>
      <vt:lpstr>Verificación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4.- Agregación de enlaces</dc:title>
  <dc:creator>Carlos Rodríguez Cordón</dc:creator>
  <cp:lastModifiedBy>Carlos Rodríguez Cordón</cp:lastModifiedBy>
  <cp:revision>33</cp:revision>
  <dcterms:created xsi:type="dcterms:W3CDTF">2018-10-09T11:06:10Z</dcterms:created>
  <dcterms:modified xsi:type="dcterms:W3CDTF">2018-10-15T12:06:24Z</dcterms:modified>
</cp:coreProperties>
</file>