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  <p:sldId id="269" r:id="rId12"/>
    <p:sldId id="264" r:id="rId13"/>
    <p:sldId id="265" r:id="rId14"/>
    <p:sldId id="271" r:id="rId15"/>
    <p:sldId id="277" r:id="rId16"/>
    <p:sldId id="270" r:id="rId17"/>
    <p:sldId id="272" r:id="rId18"/>
    <p:sldId id="278" r:id="rId19"/>
    <p:sldId id="276" r:id="rId20"/>
    <p:sldId id="279" r:id="rId21"/>
    <p:sldId id="273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9" r:id="rId34"/>
    <p:sldId id="292" r:id="rId35"/>
    <p:sldId id="298" r:id="rId36"/>
    <p:sldId id="293" r:id="rId37"/>
    <p:sldId id="297" r:id="rId38"/>
    <p:sldId id="296" r:id="rId39"/>
    <p:sldId id="294" r:id="rId40"/>
    <p:sldId id="300" r:id="rId41"/>
    <p:sldId id="301" r:id="rId42"/>
    <p:sldId id="302" r:id="rId43"/>
    <p:sldId id="303" r:id="rId44"/>
    <p:sldId id="304" r:id="rId45"/>
    <p:sldId id="318" r:id="rId46"/>
    <p:sldId id="308" r:id="rId47"/>
    <p:sldId id="320" r:id="rId48"/>
    <p:sldId id="319" r:id="rId49"/>
    <p:sldId id="309" r:id="rId50"/>
    <p:sldId id="322" r:id="rId51"/>
    <p:sldId id="310" r:id="rId52"/>
    <p:sldId id="311" r:id="rId53"/>
    <p:sldId id="323" r:id="rId54"/>
    <p:sldId id="324" r:id="rId55"/>
    <p:sldId id="325" r:id="rId56"/>
    <p:sldId id="333" r:id="rId57"/>
    <p:sldId id="326" r:id="rId58"/>
    <p:sldId id="337" r:id="rId59"/>
    <p:sldId id="327" r:id="rId60"/>
    <p:sldId id="338" r:id="rId61"/>
    <p:sldId id="328" r:id="rId62"/>
    <p:sldId id="329" r:id="rId63"/>
    <p:sldId id="334" r:id="rId64"/>
    <p:sldId id="335" r:id="rId65"/>
    <p:sldId id="330" r:id="rId66"/>
    <p:sldId id="331" r:id="rId67"/>
    <p:sldId id="336" r:id="rId6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P" id="{11C1BB43-FC57-4F44-B425-CC7B47278B32}">
          <p14:sldIdLst>
            <p14:sldId id="256"/>
            <p14:sldId id="257"/>
          </p14:sldIdLst>
        </p14:section>
        <p14:section name="Fundamentos de STP" id="{C43FA82B-7D77-4648-B87C-AF523D985627}">
          <p14:sldIdLst>
            <p14:sldId id="258"/>
            <p14:sldId id="259"/>
            <p14:sldId id="260"/>
            <p14:sldId id="261"/>
            <p14:sldId id="263"/>
            <p14:sldId id="267"/>
            <p14:sldId id="266"/>
            <p14:sldId id="268"/>
            <p14:sldId id="269"/>
            <p14:sldId id="264"/>
            <p14:sldId id="265"/>
            <p14:sldId id="271"/>
            <p14:sldId id="277"/>
            <p14:sldId id="270"/>
            <p14:sldId id="272"/>
            <p14:sldId id="278"/>
            <p14:sldId id="276"/>
            <p14:sldId id="279"/>
          </p14:sldIdLst>
        </p14:section>
        <p14:section name="STP Rápido" id="{CCFF770C-BD40-48DE-BC98-E91B326AA724}">
          <p14:sldIdLst>
            <p14:sldId id="273"/>
            <p14:sldId id="274"/>
            <p14:sldId id="275"/>
            <p14:sldId id="280"/>
            <p14:sldId id="281"/>
            <p14:sldId id="282"/>
            <p14:sldId id="283"/>
            <p14:sldId id="284"/>
          </p14:sldIdLst>
        </p14:section>
        <p14:section name="Mecanismos de estabilidad" id="{5819CCC6-C425-447E-A7E4-EC24B9B932EA}">
          <p14:sldIdLst>
            <p14:sldId id="288"/>
            <p14:sldId id="289"/>
            <p14:sldId id="290"/>
            <p14:sldId id="291"/>
            <p14:sldId id="299"/>
            <p14:sldId id="292"/>
            <p14:sldId id="298"/>
            <p14:sldId id="293"/>
            <p14:sldId id="297"/>
            <p14:sldId id="296"/>
            <p14:sldId id="294"/>
            <p14:sldId id="300"/>
            <p14:sldId id="301"/>
            <p14:sldId id="302"/>
            <p14:sldId id="303"/>
            <p14:sldId id="304"/>
            <p14:sldId id="318"/>
            <p14:sldId id="308"/>
            <p14:sldId id="320"/>
            <p14:sldId id="319"/>
            <p14:sldId id="309"/>
            <p14:sldId id="322"/>
            <p14:sldId id="310"/>
            <p14:sldId id="311"/>
          </p14:sldIdLst>
        </p14:section>
        <p14:section name="Árbol de expansión múltiple" id="{F1418220-773F-4ADE-9B06-8A90DC4ECD94}">
          <p14:sldIdLst>
            <p14:sldId id="323"/>
            <p14:sldId id="324"/>
            <p14:sldId id="325"/>
            <p14:sldId id="333"/>
            <p14:sldId id="326"/>
            <p14:sldId id="337"/>
            <p14:sldId id="327"/>
            <p14:sldId id="338"/>
            <p14:sldId id="328"/>
            <p14:sldId id="329"/>
            <p14:sldId id="334"/>
            <p14:sldId id="335"/>
            <p14:sldId id="330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579"/>
    <a:srgbClr val="7E8286"/>
    <a:srgbClr val="DD6C10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Tiempo de envejecimiento de la </a:t>
            </a:r>
            <a:r>
              <a:rPr lang="es-ES" dirty="0" err="1"/>
              <a:t>bridging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  <a:p>
            <a:r>
              <a:rPr lang="es-ES" dirty="0"/>
              <a:t>Tiempo de reenvío</a:t>
            </a:r>
          </a:p>
          <a:p>
            <a:r>
              <a:rPr lang="es-ES" dirty="0"/>
              <a:t>Tiempo de convergencia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137D9-478A-4917-A150-46F5CD7AA61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2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8332866" cy="227717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4934" y="7583"/>
            <a:ext cx="4328133" cy="190191"/>
          </a:xfrm>
        </p:spPr>
        <p:txBody>
          <a:bodyPr>
            <a:normAutofit/>
          </a:bodyPr>
          <a:lstStyle>
            <a:lvl1pPr marL="0" indent="0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”Tema N: Título del tema”	</a:t>
            </a:r>
            <a:endParaRPr lang="es-ES" dirty="0"/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5130800" y="10625"/>
            <a:ext cx="3937000" cy="187149"/>
          </a:xfrm>
        </p:spPr>
        <p:txBody>
          <a:bodyPr>
            <a:normAutofit/>
          </a:bodyPr>
          <a:lstStyle>
            <a:lvl1pPr marL="0" indent="0" algn="r">
              <a:buNone/>
              <a:tabLst/>
              <a:defRPr lang="es-ES" sz="900" kern="1200" baseline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Haga clic para indicar: ”Parte N: Título de la parte”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30/10/2018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5.- STP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/>
              <a:t>c</a:t>
            </a:r>
            <a:r>
              <a:rPr lang="es-ES" dirty="0" smtClean="0"/>
              <a:t>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PDUs</a:t>
            </a:r>
            <a:r>
              <a:rPr lang="es-ES" dirty="0" smtClean="0"/>
              <a:t> de Bridge (</a:t>
            </a:r>
            <a:r>
              <a:rPr lang="es-ES" dirty="0" err="1" smtClean="0"/>
              <a:t>BPDUs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Campos de la </a:t>
            </a:r>
            <a:r>
              <a:rPr lang="es-ES" dirty="0" err="1" smtClean="0"/>
              <a:t>BPDUs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/>
            <a:endParaRPr lang="es-ES" i="1" dirty="0" smtClean="0"/>
          </a:p>
          <a:p>
            <a:pPr lvl="1"/>
            <a:r>
              <a:rPr lang="es-ES" i="1" dirty="0" err="1" smtClean="0"/>
              <a:t>Protocol</a:t>
            </a:r>
            <a:r>
              <a:rPr lang="es-ES" i="1" dirty="0" smtClean="0"/>
              <a:t> ID </a:t>
            </a:r>
            <a:r>
              <a:rPr lang="es-ES" dirty="0" smtClean="0"/>
              <a:t>identifica al STP.</a:t>
            </a:r>
          </a:p>
          <a:p>
            <a:pPr lvl="1"/>
            <a:r>
              <a:rPr lang="es-ES" i="1" dirty="0" err="1" smtClean="0"/>
              <a:t>Version</a:t>
            </a:r>
            <a:r>
              <a:rPr lang="es-ES" dirty="0" smtClean="0"/>
              <a:t> es la versión del STP.</a:t>
            </a:r>
          </a:p>
          <a:p>
            <a:pPr lvl="1"/>
            <a:r>
              <a:rPr lang="es-ES" i="1" dirty="0" err="1" smtClean="0"/>
              <a:t>Message</a:t>
            </a:r>
            <a:r>
              <a:rPr lang="es-ES" i="1" dirty="0" smtClean="0"/>
              <a:t> </a:t>
            </a:r>
            <a:r>
              <a:rPr lang="es-ES" i="1" dirty="0" err="1" smtClean="0"/>
              <a:t>Type</a:t>
            </a:r>
            <a:r>
              <a:rPr lang="es-ES" i="1" dirty="0" smtClean="0"/>
              <a:t> </a:t>
            </a:r>
            <a:r>
              <a:rPr lang="es-ES" dirty="0" smtClean="0"/>
              <a:t>puede ser de 2 </a:t>
            </a:r>
            <a:r>
              <a:rPr lang="es-ES" dirty="0"/>
              <a:t>tipos:</a:t>
            </a:r>
          </a:p>
          <a:p>
            <a:pPr marL="1143000" lvl="2" indent="-342900">
              <a:buFont typeface="+mj-lt"/>
              <a:buAutoNum type="arabicPeriod"/>
            </a:pPr>
            <a:r>
              <a:rPr lang="es-ES" dirty="0" err="1"/>
              <a:t>BPDUs</a:t>
            </a:r>
            <a:r>
              <a:rPr lang="es-ES" dirty="0"/>
              <a:t> de configuración: usadas para calcular el STP</a:t>
            </a:r>
          </a:p>
          <a:p>
            <a:pPr marL="1143000" lvl="2" indent="-342900">
              <a:buFont typeface="+mj-lt"/>
              <a:buAutoNum type="arabicPeriod"/>
            </a:pPr>
            <a:r>
              <a:rPr lang="es-ES" dirty="0" err="1"/>
              <a:t>BPDUs</a:t>
            </a:r>
            <a:r>
              <a:rPr lang="es-ES" dirty="0"/>
              <a:t> de Notificación de Cambio en la Topología de red (TCN </a:t>
            </a:r>
            <a:r>
              <a:rPr lang="es-ES" dirty="0" err="1"/>
              <a:t>BPDUs</a:t>
            </a:r>
            <a:r>
              <a:rPr lang="es-ES" dirty="0" smtClean="0"/>
              <a:t>)</a:t>
            </a:r>
          </a:p>
          <a:p>
            <a:pPr lvl="1"/>
            <a:r>
              <a:rPr lang="es-ES" i="1" dirty="0" err="1" smtClean="0"/>
              <a:t>Flags</a:t>
            </a:r>
            <a:r>
              <a:rPr lang="es-ES" dirty="0" smtClean="0"/>
              <a:t> es usada en la respuesta  TCN </a:t>
            </a:r>
            <a:r>
              <a:rPr lang="es-ES" dirty="0" err="1" smtClean="0"/>
              <a:t>BPDUs</a:t>
            </a:r>
            <a:endParaRPr lang="es-ES" dirty="0" smtClean="0"/>
          </a:p>
          <a:p>
            <a:pPr lvl="1"/>
            <a:r>
              <a:rPr lang="es-ES" i="1" dirty="0" err="1" smtClean="0"/>
              <a:t>Root</a:t>
            </a:r>
            <a:r>
              <a:rPr lang="es-ES" i="1" dirty="0" smtClean="0"/>
              <a:t> Bridge ID </a:t>
            </a:r>
            <a:r>
              <a:rPr lang="es-ES" dirty="0" smtClean="0"/>
              <a:t>es el identificador del puente raíz</a:t>
            </a:r>
          </a:p>
          <a:p>
            <a:pPr lvl="1"/>
            <a:r>
              <a:rPr lang="es-ES" i="1" dirty="0" err="1" smtClean="0"/>
              <a:t>Root</a:t>
            </a:r>
            <a:r>
              <a:rPr lang="es-ES" i="1" dirty="0" smtClean="0"/>
              <a:t> </a:t>
            </a:r>
            <a:r>
              <a:rPr lang="es-ES" i="1" dirty="0" err="1" smtClean="0"/>
              <a:t>Path</a:t>
            </a:r>
            <a:r>
              <a:rPr lang="es-ES" i="1" dirty="0" smtClean="0"/>
              <a:t> </a:t>
            </a:r>
            <a:r>
              <a:rPr lang="es-ES" i="1" dirty="0" err="1" smtClean="0"/>
              <a:t>Cost</a:t>
            </a:r>
            <a:r>
              <a:rPr lang="es-ES" i="1" dirty="0" smtClean="0"/>
              <a:t> </a:t>
            </a:r>
            <a:r>
              <a:rPr lang="es-ES" dirty="0" smtClean="0"/>
              <a:t>es el coste del camino entre </a:t>
            </a:r>
            <a:r>
              <a:rPr lang="en-US" dirty="0" smtClean="0"/>
              <a:t>el </a:t>
            </a:r>
            <a:r>
              <a:rPr lang="en-US" dirty="0"/>
              <a:t>switch que </a:t>
            </a:r>
            <a:r>
              <a:rPr lang="en-US" dirty="0" err="1" smtClean="0"/>
              <a:t>transmite</a:t>
            </a:r>
            <a:r>
              <a:rPr lang="en-US" dirty="0" smtClean="0"/>
              <a:t> y el </a:t>
            </a:r>
            <a:r>
              <a:rPr lang="en-US" dirty="0" err="1" smtClean="0"/>
              <a:t>raiz</a:t>
            </a:r>
            <a:r>
              <a:rPr lang="en-US" dirty="0" smtClean="0"/>
              <a:t>.</a:t>
            </a:r>
            <a:endParaRPr lang="es-ES" dirty="0" smtClean="0"/>
          </a:p>
          <a:p>
            <a:pPr lvl="1"/>
            <a:r>
              <a:rPr lang="en-US" i="1" dirty="0"/>
              <a:t>Sender Bridge </a:t>
            </a:r>
            <a:r>
              <a:rPr lang="en-US" i="1" dirty="0" smtClean="0"/>
              <a:t>ID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identificador</a:t>
            </a:r>
            <a:r>
              <a:rPr lang="en-US" dirty="0" smtClean="0"/>
              <a:t> del switch que </a:t>
            </a:r>
            <a:r>
              <a:rPr lang="en-US" dirty="0" err="1" smtClean="0"/>
              <a:t>transmite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Port ID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identificador</a:t>
            </a:r>
            <a:r>
              <a:rPr lang="en-US" dirty="0" smtClean="0"/>
              <a:t> del </a:t>
            </a:r>
            <a:r>
              <a:rPr lang="en-US" dirty="0" err="1" smtClean="0"/>
              <a:t>puerto</a:t>
            </a:r>
            <a:r>
              <a:rPr lang="en-US" dirty="0" smtClean="0"/>
              <a:t> de transmission.</a:t>
            </a:r>
            <a:endParaRPr lang="en-US" dirty="0"/>
          </a:p>
          <a:p>
            <a:pPr lvl="1"/>
            <a:r>
              <a:rPr lang="en-US" i="1" dirty="0" smtClean="0"/>
              <a:t>Message Age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 de la BPDU actual.</a:t>
            </a:r>
            <a:endParaRPr lang="en-US" dirty="0"/>
          </a:p>
          <a:p>
            <a:pPr lvl="1"/>
            <a:r>
              <a:rPr lang="en-US" i="1" dirty="0" smtClean="0"/>
              <a:t>Max Age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 </a:t>
            </a:r>
            <a:r>
              <a:rPr lang="en-US" dirty="0" err="1" smtClean="0"/>
              <a:t>máxima</a:t>
            </a:r>
            <a:r>
              <a:rPr lang="en-US" dirty="0" smtClean="0"/>
              <a:t> a </a:t>
            </a:r>
            <a:r>
              <a:rPr lang="en-US" dirty="0" err="1" smtClean="0"/>
              <a:t>alcanzar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BPDU.</a:t>
            </a:r>
            <a:endParaRPr lang="en-US" dirty="0"/>
          </a:p>
          <a:p>
            <a:pPr lvl="1"/>
            <a:r>
              <a:rPr lang="en-US" i="1" dirty="0" smtClean="0"/>
              <a:t>Hello Time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que </a:t>
            </a:r>
            <a:r>
              <a:rPr lang="en-US" dirty="0" err="1" smtClean="0"/>
              <a:t>tras</a:t>
            </a:r>
            <a:r>
              <a:rPr lang="en-US" dirty="0" smtClean="0"/>
              <a:t> el que el root </a:t>
            </a:r>
            <a:r>
              <a:rPr lang="en-US" dirty="0" err="1" smtClean="0"/>
              <a:t>reenvía</a:t>
            </a:r>
            <a:r>
              <a:rPr lang="en-US" dirty="0" smtClean="0"/>
              <a:t> BPDUs de </a:t>
            </a:r>
            <a:r>
              <a:rPr lang="en-US" dirty="0" err="1" smtClean="0"/>
              <a:t>configuración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Forward Delay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estado</a:t>
            </a:r>
            <a:r>
              <a:rPr lang="en-US" dirty="0" smtClean="0"/>
              <a:t> de </a:t>
            </a:r>
            <a:r>
              <a:rPr lang="en-US" dirty="0" err="1" smtClean="0"/>
              <a:t>escucha</a:t>
            </a:r>
            <a:r>
              <a:rPr lang="en-US" dirty="0" smtClean="0"/>
              <a:t> o de </a:t>
            </a:r>
            <a:r>
              <a:rPr lang="en-US" dirty="0" err="1" smtClean="0"/>
              <a:t>aprendizaje</a:t>
            </a:r>
            <a:r>
              <a:rPr lang="en-US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45" y="1822510"/>
            <a:ext cx="6349908" cy="4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Elección del puente raíz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5514431" cy="5172602"/>
          </a:xfrm>
        </p:spPr>
        <p:txBody>
          <a:bodyPr>
            <a:normAutofit/>
          </a:bodyPr>
          <a:lstStyle/>
          <a:p>
            <a:r>
              <a:rPr lang="es-ES" dirty="0" smtClean="0"/>
              <a:t>El puente raíz es el </a:t>
            </a:r>
            <a:r>
              <a:rPr lang="es-ES" dirty="0" err="1" smtClean="0"/>
              <a:t>switch</a:t>
            </a:r>
            <a:r>
              <a:rPr lang="es-ES" dirty="0" smtClean="0"/>
              <a:t> con el BID más bajo.</a:t>
            </a:r>
          </a:p>
          <a:p>
            <a:r>
              <a:rPr lang="es-ES" dirty="0" smtClean="0"/>
              <a:t>El BID tiene dos campos: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b="1" dirty="0" smtClean="0"/>
              <a:t>Prioridad</a:t>
            </a:r>
            <a:r>
              <a:rPr lang="es-ES" dirty="0" smtClean="0"/>
              <a:t>: valor entre 0 y 65535, por defecto es 32768.</a:t>
            </a:r>
          </a:p>
          <a:p>
            <a:pPr marL="685800" lvl="1" indent="-342900">
              <a:buFont typeface="+mj-lt"/>
              <a:buAutoNum type="arabicPeriod" startAt="2"/>
            </a:pPr>
            <a:r>
              <a:rPr lang="es-ES" b="1" dirty="0" smtClean="0"/>
              <a:t>Dirección MAC</a:t>
            </a:r>
            <a:r>
              <a:rPr lang="es-ES" dirty="0" smtClean="0"/>
              <a:t>.</a:t>
            </a:r>
            <a:endParaRPr lang="es-ES" dirty="0"/>
          </a:p>
          <a:p>
            <a:pPr lvl="0"/>
            <a:r>
              <a:rPr lang="es-ES" dirty="0" smtClean="0"/>
              <a:t>Si todos los </a:t>
            </a:r>
            <a:r>
              <a:rPr lang="es-ES" dirty="0" err="1" smtClean="0"/>
              <a:t>switches</a:t>
            </a:r>
            <a:r>
              <a:rPr lang="es-ES" dirty="0" smtClean="0"/>
              <a:t> tienen la misma prioridad, se convertirá en </a:t>
            </a:r>
            <a:r>
              <a:rPr lang="es-ES" dirty="0" err="1" smtClean="0"/>
              <a:t>switch</a:t>
            </a:r>
            <a:r>
              <a:rPr lang="es-ES" dirty="0" smtClean="0"/>
              <a:t> raíz el que tenga MAC más baja.</a:t>
            </a:r>
          </a:p>
          <a:p>
            <a:pPr lvl="0"/>
            <a:r>
              <a:rPr lang="es-ES" dirty="0" smtClean="0"/>
              <a:t>Proceso de elección:</a:t>
            </a:r>
          </a:p>
          <a:p>
            <a:pPr lvl="1"/>
            <a:r>
              <a:rPr lang="es-ES" dirty="0" smtClean="0"/>
              <a:t>Todo </a:t>
            </a:r>
            <a:r>
              <a:rPr lang="es-ES" dirty="0" err="1" smtClean="0"/>
              <a:t>switch</a:t>
            </a:r>
            <a:r>
              <a:rPr lang="es-ES" dirty="0" smtClean="0"/>
              <a:t> se autoproclama </a:t>
            </a:r>
            <a:r>
              <a:rPr lang="es-ES" dirty="0" err="1" smtClean="0"/>
              <a:t>root</a:t>
            </a:r>
            <a:r>
              <a:rPr lang="es-ES" dirty="0" smtClean="0"/>
              <a:t> y envía </a:t>
            </a:r>
            <a:r>
              <a:rPr lang="es-ES" dirty="0" err="1" smtClean="0"/>
              <a:t>BPDUs</a:t>
            </a:r>
            <a:r>
              <a:rPr lang="es-ES" dirty="0" smtClean="0"/>
              <a:t> con su BID al resto.</a:t>
            </a:r>
          </a:p>
          <a:p>
            <a:pPr lvl="1"/>
            <a:r>
              <a:rPr lang="es-ES" dirty="0" smtClean="0"/>
              <a:t>Cada </a:t>
            </a:r>
            <a:r>
              <a:rPr lang="es-ES" dirty="0" err="1" smtClean="0"/>
              <a:t>switch</a:t>
            </a:r>
            <a:r>
              <a:rPr lang="es-ES" dirty="0" smtClean="0"/>
              <a:t> compara los BID recibidos con el suyo propio y si hay alguno menor dejará de ser raíz.</a:t>
            </a:r>
          </a:p>
          <a:p>
            <a:pPr lvl="1"/>
            <a:r>
              <a:rPr lang="es-ES" dirty="0" smtClean="0"/>
              <a:t>Al final sólo queda un raíz.</a:t>
            </a:r>
          </a:p>
          <a:p>
            <a:pPr lvl="1"/>
            <a:r>
              <a:rPr lang="es-ES" dirty="0" smtClean="0"/>
              <a:t>La comparación de </a:t>
            </a:r>
            <a:r>
              <a:rPr lang="es-ES" dirty="0" err="1" smtClean="0"/>
              <a:t>BIDs</a:t>
            </a:r>
            <a:r>
              <a:rPr lang="es-ES" dirty="0" smtClean="0"/>
              <a:t> se hace continuamente, por si aparece un nuevo </a:t>
            </a:r>
            <a:r>
              <a:rPr lang="es-ES" dirty="0" err="1" smtClean="0"/>
              <a:t>switch</a:t>
            </a:r>
            <a:r>
              <a:rPr lang="es-ES" dirty="0" smtClean="0"/>
              <a:t> con BID mejor.</a:t>
            </a:r>
          </a:p>
          <a:p>
            <a:pPr lvl="1"/>
            <a:endParaRPr lang="es-ES" dirty="0"/>
          </a:p>
          <a:p>
            <a:pPr marL="0" lvl="1" indent="0">
              <a:buNone/>
            </a:pPr>
            <a:endParaRPr lang="es-ES" sz="21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712" y="1635457"/>
            <a:ext cx="3441012" cy="13764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82" y="3713600"/>
            <a:ext cx="3437741" cy="22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Elección de puerto raíz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vez establecido el puente raíz, cada </a:t>
            </a:r>
            <a:r>
              <a:rPr lang="es-ES" dirty="0" err="1" smtClean="0"/>
              <a:t>switch</a:t>
            </a:r>
            <a:r>
              <a:rPr lang="es-ES" dirty="0" smtClean="0"/>
              <a:t> debe </a:t>
            </a:r>
            <a:r>
              <a:rPr lang="es-ES" b="1" dirty="0" smtClean="0"/>
              <a:t>descubrir la ruta con menor coste</a:t>
            </a:r>
            <a:r>
              <a:rPr lang="es-ES" dirty="0" smtClean="0"/>
              <a:t> a éste.</a:t>
            </a:r>
          </a:p>
          <a:p>
            <a:r>
              <a:rPr lang="es-ES" dirty="0" smtClean="0"/>
              <a:t>El puerto del que parte dicha ruta es el </a:t>
            </a:r>
            <a:r>
              <a:rPr lang="es-ES" b="1" dirty="0" smtClean="0"/>
              <a:t>puerto raíz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costo de una ruta </a:t>
            </a:r>
            <a:r>
              <a:rPr lang="es-ES" dirty="0" smtClean="0"/>
              <a:t>es el valor acumulado de cada segmento de la ruta.</a:t>
            </a:r>
          </a:p>
          <a:p>
            <a:r>
              <a:rPr lang="es-ES" dirty="0" smtClean="0"/>
              <a:t>Por defecto, el </a:t>
            </a:r>
            <a:r>
              <a:rPr lang="es-ES" b="1" dirty="0" smtClean="0"/>
              <a:t>costo de un segmento </a:t>
            </a:r>
            <a:r>
              <a:rPr lang="es-ES" dirty="0" smtClean="0"/>
              <a:t>se calculan a partir del ancho de banda del segmento: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costo se puede cambiar mediante configuración, pero no es práctica común.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EtherChannel</a:t>
            </a:r>
            <a:r>
              <a:rPr lang="es-ES" dirty="0" smtClean="0"/>
              <a:t> el </a:t>
            </a:r>
            <a:r>
              <a:rPr lang="es-ES" dirty="0"/>
              <a:t>ancho de banda </a:t>
            </a:r>
            <a:r>
              <a:rPr lang="es-ES" dirty="0" smtClean="0"/>
              <a:t>es la suma de todos los enlaces físicos.</a:t>
            </a:r>
          </a:p>
          <a:p>
            <a:r>
              <a:rPr lang="es-ES" dirty="0" smtClean="0"/>
              <a:t>Cuando el costo es idéntico por dos camino, se utiliza el ID del puerto más bajo para desempatar.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4" y="3481119"/>
            <a:ext cx="6838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puerto raíz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Recuerda:</a:t>
            </a:r>
          </a:p>
          <a:p>
            <a:pPr lvl="1"/>
            <a:r>
              <a:rPr lang="es-ES" dirty="0" smtClean="0"/>
              <a:t>El puerto raíz es el que tiene menor costo al puente raíz.</a:t>
            </a:r>
          </a:p>
          <a:p>
            <a:pPr lvl="1"/>
            <a:r>
              <a:rPr lang="es-ES" dirty="0" smtClean="0"/>
              <a:t>Cuando dos puertos tienen el mismo costo se emplea el ID de puerto para desempatar.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248"/>
          <a:stretch/>
        </p:blipFill>
        <p:spPr>
          <a:xfrm>
            <a:off x="1862686" y="1372129"/>
            <a:ext cx="5438866" cy="37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Elección de puerto designado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puerto designado es el que reenviará el tráfico hacia el puente raíz.</a:t>
            </a:r>
          </a:p>
          <a:p>
            <a:r>
              <a:rPr lang="es-ES" dirty="0" smtClean="0"/>
              <a:t>Todos los segmentos tienen un único puerto designado.</a:t>
            </a:r>
          </a:p>
          <a:p>
            <a:r>
              <a:rPr lang="es-ES" dirty="0"/>
              <a:t>En </a:t>
            </a:r>
            <a:r>
              <a:rPr lang="es-ES" dirty="0" smtClean="0"/>
              <a:t>puente raíz </a:t>
            </a:r>
            <a:r>
              <a:rPr lang="es-ES" dirty="0"/>
              <a:t>todos los puertos son designados.</a:t>
            </a:r>
          </a:p>
          <a:p>
            <a:r>
              <a:rPr lang="es-ES" dirty="0" smtClean="0"/>
              <a:t>En puente no raíz es el puerto </a:t>
            </a:r>
            <a:r>
              <a:rPr lang="es-ES" dirty="0"/>
              <a:t>de cada segmento </a:t>
            </a:r>
            <a:r>
              <a:rPr lang="es-ES" dirty="0" smtClean="0"/>
              <a:t>que tiene el costo del camino más bajo hacia el puente raíz.</a:t>
            </a:r>
          </a:p>
          <a:p>
            <a:r>
              <a:rPr lang="es-ES" dirty="0" smtClean="0"/>
              <a:t>Ante dos caminos con el mismo costo se desempata en función de:</a:t>
            </a:r>
          </a:p>
          <a:p>
            <a:pPr lvl="1"/>
            <a:r>
              <a:rPr lang="es-ES" dirty="0" err="1" smtClean="0"/>
              <a:t>Switch</a:t>
            </a:r>
            <a:r>
              <a:rPr lang="es-ES" dirty="0" smtClean="0"/>
              <a:t> con menor BID.</a:t>
            </a:r>
          </a:p>
          <a:p>
            <a:pPr lvl="1"/>
            <a:r>
              <a:rPr lang="es-ES" dirty="0" smtClean="0"/>
              <a:t>Puerto con menor ID.</a:t>
            </a:r>
          </a:p>
          <a:p>
            <a:r>
              <a:rPr lang="es-ES" dirty="0"/>
              <a:t>Los puertos que no son </a:t>
            </a:r>
            <a:r>
              <a:rPr lang="es-ES" dirty="0" smtClean="0"/>
              <a:t>ni </a:t>
            </a:r>
            <a:r>
              <a:rPr lang="es-ES" dirty="0" err="1" smtClean="0"/>
              <a:t>raiz</a:t>
            </a:r>
            <a:r>
              <a:rPr lang="es-ES" dirty="0" smtClean="0"/>
              <a:t> ni designados se les llama no designados.</a:t>
            </a:r>
          </a:p>
          <a:p>
            <a:r>
              <a:rPr lang="es-ES" dirty="0" smtClean="0"/>
              <a:t>Los no designados pasan </a:t>
            </a:r>
            <a:r>
              <a:rPr lang="es-ES" dirty="0"/>
              <a:t>a estado de bloqueo para evitar </a:t>
            </a:r>
            <a:r>
              <a:rPr lang="es-ES" dirty="0" smtClean="0"/>
              <a:t>bucle. </a:t>
            </a:r>
            <a:endParaRPr lang="es-ES" dirty="0"/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</p:spTree>
    <p:extLst>
      <p:ext uri="{BB962C8B-B14F-4D97-AF65-F5344CB8AC3E}">
        <p14:creationId xmlns:p14="http://schemas.microsoft.com/office/powerpoint/2010/main" val="9146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Elección de puerto designado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Todo puerto de SW2 es designado por </a:t>
            </a:r>
            <a:r>
              <a:rPr lang="es-ES" dirty="0"/>
              <a:t>ser puente </a:t>
            </a:r>
            <a:r>
              <a:rPr lang="es-ES" dirty="0" smtClean="0"/>
              <a:t>raíz </a:t>
            </a:r>
            <a:r>
              <a:rPr lang="es-ES" dirty="0"/>
              <a:t>(tiene MAC menor) 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SW1 y SW3 tienen el mismo coste al puente raíz (100):</a:t>
            </a:r>
          </a:p>
          <a:p>
            <a:pPr lvl="1"/>
            <a:r>
              <a:rPr lang="es-ES" dirty="0" smtClean="0"/>
              <a:t>Como SW1 tiene BID menor su puerto ETH0/1 es el designado.</a:t>
            </a:r>
          </a:p>
          <a:p>
            <a:pPr lvl="1"/>
            <a:r>
              <a:rPr lang="es-ES" dirty="0" smtClean="0"/>
              <a:t>El otro puerto del enlace (ETH0/3 de SW3) será no designado y quedará bloqueado.</a:t>
            </a:r>
          </a:p>
          <a:p>
            <a:r>
              <a:rPr lang="es-ES" dirty="0" smtClean="0"/>
              <a:t>Al existir en SW3 dos enlaces hacia el puente raíz, el puerto que no es raíz pasará a ser no designado y quedará bloqueado.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11" y="1372129"/>
            <a:ext cx="4727575" cy="31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los puertos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estados son los siguientes: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243137"/>
            <a:ext cx="6838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12" y="2430702"/>
            <a:ext cx="5422970" cy="31137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STP por VLAN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Per-VLAN STP Plus (PVST </a:t>
            </a:r>
            <a:r>
              <a:rPr lang="es-ES" dirty="0" smtClean="0"/>
              <a:t>+): implementación que ejecuta una instancia de STP  por VLAN.</a:t>
            </a:r>
          </a:p>
          <a:p>
            <a:r>
              <a:rPr lang="es-ES" dirty="0" smtClean="0"/>
              <a:t>Permite realizar balanceo de carga por VLAN: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Versión </a:t>
            </a:r>
            <a:r>
              <a:rPr lang="es-ES" dirty="0" smtClean="0"/>
              <a:t>propietaria de Cisco.</a:t>
            </a:r>
          </a:p>
          <a:p>
            <a:r>
              <a:rPr lang="es-ES" dirty="0" smtClean="0"/>
              <a:t>Es la versión predeterminada en </a:t>
            </a:r>
            <a:r>
              <a:rPr lang="es-ES" dirty="0" err="1" smtClean="0"/>
              <a:t>switchs</a:t>
            </a:r>
            <a:r>
              <a:rPr lang="es-ES" dirty="0" smtClean="0"/>
              <a:t> Cisco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</p:spTree>
    <p:extLst>
      <p:ext uri="{BB962C8B-B14F-4D97-AF65-F5344CB8AC3E}">
        <p14:creationId xmlns:p14="http://schemas.microsoft.com/office/powerpoint/2010/main" val="20044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STP por VLAN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diferenciar las </a:t>
            </a:r>
            <a:r>
              <a:rPr lang="es-ES" dirty="0" err="1"/>
              <a:t>BPDUs</a:t>
            </a:r>
            <a:r>
              <a:rPr lang="es-ES" dirty="0"/>
              <a:t> de una VLAN de las de otra se modifica el Bridge ID.</a:t>
            </a:r>
          </a:p>
          <a:p>
            <a:pPr lvl="1"/>
            <a:r>
              <a:rPr lang="es-ES" dirty="0" smtClean="0"/>
              <a:t>Se relega el campo prioridad a los 4 bits más significativos.</a:t>
            </a:r>
          </a:p>
          <a:p>
            <a:pPr lvl="1"/>
            <a:r>
              <a:rPr lang="es-ES" dirty="0" smtClean="0"/>
              <a:t>Se incorpora un campo de 12 bits llamado </a:t>
            </a:r>
            <a:r>
              <a:rPr lang="es-ES" b="1" dirty="0" smtClean="0"/>
              <a:t>ID de </a:t>
            </a:r>
            <a:r>
              <a:rPr lang="es-ES" b="1" dirty="0" err="1" smtClean="0"/>
              <a:t>Sist</a:t>
            </a:r>
            <a:r>
              <a:rPr lang="es-ES" b="1" dirty="0" smtClean="0"/>
              <a:t>. Extendido </a:t>
            </a:r>
            <a:r>
              <a:rPr lang="es-ES" dirty="0" smtClean="0"/>
              <a:t>en el que se transporta el </a:t>
            </a:r>
            <a:r>
              <a:rPr lang="es-ES" b="1" dirty="0" smtClean="0"/>
              <a:t>ID de la VLAN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Pri</a:t>
            </a:r>
            <a:r>
              <a:rPr lang="es-ES" dirty="0" smtClean="0"/>
              <a:t>. predeterminada es 32768 (rango medio de los 4 bits:1000 000000000000</a:t>
            </a:r>
            <a:r>
              <a:rPr lang="es-ES" baseline="-25000" dirty="0" smtClean="0"/>
              <a:t>2</a:t>
            </a:r>
            <a:r>
              <a:rPr lang="es-ES" dirty="0" smtClean="0"/>
              <a:t>).</a:t>
            </a:r>
            <a:endParaRPr lang="es-ES" dirty="0" smtClean="0"/>
          </a:p>
          <a:p>
            <a:r>
              <a:rPr lang="es-ES" dirty="0" smtClean="0"/>
              <a:t>La prioridad </a:t>
            </a:r>
            <a:r>
              <a:rPr lang="es-ES" dirty="0"/>
              <a:t>se transmite en </a:t>
            </a:r>
            <a:r>
              <a:rPr lang="es-ES" dirty="0" smtClean="0"/>
              <a:t>valores </a:t>
            </a:r>
            <a:r>
              <a:rPr lang="es-ES" dirty="0"/>
              <a:t>discretos </a:t>
            </a:r>
            <a:r>
              <a:rPr lang="es-ES" dirty="0" smtClean="0"/>
              <a:t>basados en </a:t>
            </a:r>
            <a:r>
              <a:rPr lang="es-ES" dirty="0"/>
              <a:t>incrementos de </a:t>
            </a:r>
            <a:r>
              <a:rPr lang="es-ES" dirty="0" smtClean="0"/>
              <a:t>4096.</a:t>
            </a:r>
          </a:p>
          <a:p>
            <a:r>
              <a:rPr lang="es-ES" dirty="0" smtClean="0"/>
              <a:t>Es recomendable establecer la prioridad más baja en </a:t>
            </a:r>
            <a:r>
              <a:rPr lang="es-ES" dirty="0" err="1" smtClean="0"/>
              <a:t>switch</a:t>
            </a:r>
            <a:r>
              <a:rPr lang="es-ES" dirty="0" smtClean="0"/>
              <a:t> raíz de cada VLAN. 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5589"/>
          <a:stretch/>
        </p:blipFill>
        <p:spPr>
          <a:xfrm>
            <a:off x="2434944" y="2246798"/>
            <a:ext cx="4320420" cy="30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en la topología STP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considera cambio de topología al paso de un puerto de estado de reenvío a bloqueo en un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switch</a:t>
            </a:r>
            <a:r>
              <a:rPr lang="es-ES" dirty="0" smtClean="0"/>
              <a:t> informa del cambio de topología con un TCN BPDU que es respondida con un TCA por parte del puente raíz.</a:t>
            </a:r>
            <a:endParaRPr lang="es-ES" dirty="0"/>
          </a:p>
          <a:p>
            <a:r>
              <a:rPr lang="es-ES" dirty="0" smtClean="0"/>
              <a:t>El puente </a:t>
            </a:r>
            <a:r>
              <a:rPr lang="es-ES" dirty="0" err="1" smtClean="0"/>
              <a:t>raiz</a:t>
            </a:r>
            <a:r>
              <a:rPr lang="es-ES" dirty="0" smtClean="0"/>
              <a:t> envía a todos los </a:t>
            </a:r>
            <a:r>
              <a:rPr lang="es-ES" dirty="0" err="1" smtClean="0"/>
              <a:t>switchs</a:t>
            </a:r>
            <a:r>
              <a:rPr lang="es-ES" dirty="0" smtClean="0"/>
              <a:t> una BPDU con la bandera de TC (Cambio de Topología) activa: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2672063" y="3352799"/>
            <a:ext cx="4425423" cy="31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Fundamentos de STP.</a:t>
            </a:r>
          </a:p>
          <a:p>
            <a:r>
              <a:rPr lang="es-ES" dirty="0" smtClean="0"/>
              <a:t>STP rápido.</a:t>
            </a:r>
          </a:p>
          <a:p>
            <a:r>
              <a:rPr lang="es-ES" dirty="0" smtClean="0"/>
              <a:t>Mecanismos de estabilidad de STP.</a:t>
            </a:r>
          </a:p>
          <a:p>
            <a:r>
              <a:rPr lang="es-ES" dirty="0" smtClean="0"/>
              <a:t>MST.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en la topología STP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3 tipos de cambio:</a:t>
            </a:r>
          </a:p>
          <a:p>
            <a:pPr lvl="1"/>
            <a:r>
              <a:rPr lang="es-ES" dirty="0" smtClean="0"/>
              <a:t>Directo: hay una caída de una interfaz</a:t>
            </a:r>
          </a:p>
          <a:p>
            <a:pPr lvl="1"/>
            <a:r>
              <a:rPr lang="es-ES" dirty="0" smtClean="0"/>
              <a:t>Indirecto: no hay caída de interfaz pero no se reciben </a:t>
            </a:r>
            <a:r>
              <a:rPr lang="es-ES" dirty="0" err="1" smtClean="0"/>
              <a:t>BPDUs</a:t>
            </a:r>
            <a:r>
              <a:rPr lang="es-ES" dirty="0" smtClean="0"/>
              <a:t> (p.ej. Por un cortafuegos)</a:t>
            </a:r>
          </a:p>
          <a:p>
            <a:pPr lvl="1"/>
            <a:r>
              <a:rPr lang="es-ES" dirty="0" smtClean="0"/>
              <a:t>Insignificante: p.ej. Cuando un PC se enciende o se apaga.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</p:spTree>
    <p:extLst>
      <p:ext uri="{BB962C8B-B14F-4D97-AF65-F5344CB8AC3E}">
        <p14:creationId xmlns:p14="http://schemas.microsoft.com/office/powerpoint/2010/main" val="13072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47861"/>
          </a:xfrm>
        </p:spPr>
        <p:txBody>
          <a:bodyPr/>
          <a:lstStyle/>
          <a:p>
            <a:r>
              <a:rPr lang="es-ES" dirty="0" smtClean="0"/>
              <a:t>STP rápido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57600"/>
            <a:ext cx="6681788" cy="2432051"/>
          </a:xfrm>
        </p:spPr>
        <p:txBody>
          <a:bodyPr/>
          <a:lstStyle/>
          <a:p>
            <a:r>
              <a:rPr lang="es-ES" dirty="0" smtClean="0"/>
              <a:t>PARTE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7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2: STP rápido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Nuevos roles de los puertos.</a:t>
            </a:r>
          </a:p>
          <a:p>
            <a:r>
              <a:rPr lang="es-ES" dirty="0" smtClean="0"/>
              <a:t>Estados de los puertos.</a:t>
            </a:r>
          </a:p>
          <a:p>
            <a:r>
              <a:rPr lang="es-ES" dirty="0" smtClean="0"/>
              <a:t>Cambios en la topología.</a:t>
            </a:r>
          </a:p>
          <a:p>
            <a:r>
              <a:rPr lang="es-ES" dirty="0" smtClean="0"/>
              <a:t>Tipos de enlace.</a:t>
            </a:r>
          </a:p>
          <a:p>
            <a:r>
              <a:rPr lang="es-ES" dirty="0" smtClean="0"/>
              <a:t>Configuración y verificación.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5</a:t>
            </a:r>
            <a:r>
              <a:rPr lang="es-ES" dirty="0"/>
              <a:t>:</a:t>
            </a:r>
            <a:r>
              <a:rPr lang="es-ES" dirty="0" smtClean="0"/>
              <a:t> </a:t>
            </a:r>
            <a:r>
              <a:rPr lang="es-ES" dirty="0"/>
              <a:t>STP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2: STP rápido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28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RSTP se recoge en estándar 802.1w.</a:t>
            </a:r>
          </a:p>
          <a:p>
            <a:r>
              <a:rPr lang="es-ES" dirty="0" smtClean="0"/>
              <a:t>Aumenta la velocidad de convergencia de la red tras cambios de topologías.</a:t>
            </a:r>
          </a:p>
          <a:p>
            <a:r>
              <a:rPr lang="es-ES" dirty="0" smtClean="0"/>
              <a:t>En STP la recuperación de la conectividad se hace después de un minuto, en RSTP se tarda </a:t>
            </a:r>
            <a:r>
              <a:rPr lang="es-ES" b="1" dirty="0" smtClean="0"/>
              <a:t>4s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cambio los protocolos de enrutamiento proveen camino alternativo en 1 segundo.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0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roles de los puertos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roles de los puertos en 802.1D eran: raíz, designado, no designado y deshabilitado.</a:t>
            </a:r>
          </a:p>
          <a:p>
            <a:r>
              <a:rPr lang="es-ES" dirty="0" smtClean="0"/>
              <a:t>RSTP (802.1w) incorpora 2 roles con la idea de estar a la espera de fallos:</a:t>
            </a:r>
          </a:p>
          <a:p>
            <a:pPr lvl="1"/>
            <a:r>
              <a:rPr lang="es-ES" b="1" dirty="0" smtClean="0"/>
              <a:t>Alternativo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Puerto que ofrece una ruta alternativa al puente raíz.</a:t>
            </a:r>
          </a:p>
          <a:p>
            <a:pPr lvl="2"/>
            <a:r>
              <a:rPr lang="es-ES" dirty="0" smtClean="0"/>
              <a:t>Normalmente su estado es de descartado (</a:t>
            </a:r>
            <a:r>
              <a:rPr lang="es-ES" dirty="0" err="1" smtClean="0"/>
              <a:t>discarding</a:t>
            </a:r>
            <a:r>
              <a:rPr lang="es-ES" dirty="0" smtClean="0"/>
              <a:t>).</a:t>
            </a:r>
          </a:p>
          <a:p>
            <a:pPr lvl="2"/>
            <a:r>
              <a:rPr lang="es-ES" dirty="0" smtClean="0"/>
              <a:t>Si el camino al puente raíz falla, éste pasa al rol de puerto designado.</a:t>
            </a:r>
          </a:p>
          <a:p>
            <a:pPr lvl="1"/>
            <a:r>
              <a:rPr lang="es-ES" b="1" dirty="0" smtClean="0"/>
              <a:t>De respaldo (</a:t>
            </a:r>
            <a:r>
              <a:rPr lang="es-ES" b="1" dirty="0" err="1" smtClean="0"/>
              <a:t>backup</a:t>
            </a:r>
            <a:r>
              <a:rPr lang="es-ES" b="1" dirty="0" smtClean="0"/>
              <a:t>)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Puerto que ofrece un enlace redundante a un mismo segmento (p.ej. el creado por un </a:t>
            </a:r>
            <a:r>
              <a:rPr lang="es-ES" dirty="0" err="1" smtClean="0"/>
              <a:t>hub</a:t>
            </a:r>
            <a:r>
              <a:rPr lang="es-ES" dirty="0" smtClean="0"/>
              <a:t>).</a:t>
            </a:r>
          </a:p>
          <a:p>
            <a:pPr lvl="2"/>
            <a:r>
              <a:rPr lang="es-ES" dirty="0"/>
              <a:t>Normalmente su estado es de descartado (</a:t>
            </a:r>
            <a:r>
              <a:rPr lang="es-ES" dirty="0" err="1"/>
              <a:t>discarding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64" y="4340083"/>
            <a:ext cx="2916870" cy="21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Estados de los puertos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Desaparecen los estados de escucha y bloqueo y son reemplazados por el estado de descarte.</a:t>
            </a:r>
          </a:p>
          <a:p>
            <a:r>
              <a:rPr lang="es-ES" dirty="0" smtClean="0"/>
              <a:t>En RSTP garantiza que los puertos con rol: </a:t>
            </a:r>
          </a:p>
          <a:p>
            <a:pPr lvl="1"/>
            <a:r>
              <a:rPr lang="es-ES" dirty="0"/>
              <a:t>R</a:t>
            </a:r>
            <a:r>
              <a:rPr lang="es-ES" dirty="0" smtClean="0"/>
              <a:t>aíz y Designados pasan a estado de reenvío.</a:t>
            </a:r>
          </a:p>
          <a:p>
            <a:pPr lvl="1"/>
            <a:r>
              <a:rPr lang="es-ES" dirty="0" smtClean="0"/>
              <a:t>Alternativos y de respaldo pasan a estado de descarte.</a:t>
            </a:r>
          </a:p>
          <a:p>
            <a:r>
              <a:rPr lang="es-ES" dirty="0" smtClean="0"/>
              <a:t>En RSTP los estados se corresponden con las operaciones básicas de un </a:t>
            </a:r>
            <a:r>
              <a:rPr lang="es-ES" dirty="0" err="1" smtClean="0"/>
              <a:t>switch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Descarte: </a:t>
            </a:r>
          </a:p>
          <a:p>
            <a:pPr lvl="2"/>
            <a:r>
              <a:rPr lang="es-ES" dirty="0" smtClean="0"/>
              <a:t>Se da cuando se sincroniza y se producen los cambios de topología.</a:t>
            </a:r>
          </a:p>
          <a:p>
            <a:pPr lvl="2"/>
            <a:r>
              <a:rPr lang="es-ES" dirty="0" smtClean="0"/>
              <a:t>No reenvía tramas.</a:t>
            </a:r>
          </a:p>
          <a:p>
            <a:pPr lvl="1"/>
            <a:r>
              <a:rPr lang="es-ES" dirty="0" smtClean="0"/>
              <a:t>Aprendizaje:</a:t>
            </a:r>
          </a:p>
          <a:p>
            <a:pPr lvl="2"/>
            <a:r>
              <a:rPr lang="es-ES" dirty="0" smtClean="0"/>
              <a:t>Acepta tramas de datos con objeto de crear la tabla de direcciones </a:t>
            </a:r>
            <a:r>
              <a:rPr lang="es-ES" dirty="0" err="1" smtClean="0"/>
              <a:t>MACs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Reenvío:</a:t>
            </a:r>
          </a:p>
          <a:p>
            <a:pPr lvl="2"/>
            <a:r>
              <a:rPr lang="es-ES" dirty="0" smtClean="0"/>
              <a:t>Se da cuando la topología es estable.</a:t>
            </a:r>
          </a:p>
          <a:p>
            <a:pPr lvl="2"/>
            <a:r>
              <a:rPr lang="es-ES" dirty="0" smtClean="0"/>
              <a:t>La topología viene determinada exclusivamente por los puertos en estado de reenvío.</a:t>
            </a:r>
          </a:p>
          <a:p>
            <a:pPr lvl="2"/>
            <a:r>
              <a:rPr lang="es-ES" dirty="0" smtClean="0"/>
              <a:t>Es el resultado del proceso de negociación STP.</a:t>
            </a:r>
          </a:p>
          <a:p>
            <a:r>
              <a:rPr lang="es-ES" dirty="0" smtClean="0"/>
              <a:t>Un puerto acepta y procesa </a:t>
            </a:r>
            <a:r>
              <a:rPr lang="es-ES" dirty="0" err="1" smtClean="0"/>
              <a:t>BPDUs</a:t>
            </a:r>
            <a:r>
              <a:rPr lang="es-ES" dirty="0" smtClean="0"/>
              <a:t> en todos los estados.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7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en la topología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6242501" cy="5172602"/>
          </a:xfrm>
        </p:spPr>
        <p:txBody>
          <a:bodyPr/>
          <a:lstStyle/>
          <a:p>
            <a:r>
              <a:rPr lang="es-ES" dirty="0" smtClean="0"/>
              <a:t>Se considera un cambio de topología cuando un puerto que no es de borde pasa a estado de reenvío.</a:t>
            </a:r>
          </a:p>
          <a:p>
            <a:r>
              <a:rPr lang="es-ES" dirty="0" smtClean="0"/>
              <a:t>Una perdida de conectividad no es un cambio de topología puesto que se pondrán en marcha los puertos alternativos pasándolos a designados.</a:t>
            </a:r>
          </a:p>
          <a:p>
            <a:r>
              <a:rPr lang="es-ES" dirty="0" smtClean="0"/>
              <a:t>La propagación del cambio de topología se inunda desde el </a:t>
            </a:r>
            <a:r>
              <a:rPr lang="es-ES" dirty="0" err="1" smtClean="0"/>
              <a:t>switch</a:t>
            </a:r>
            <a:r>
              <a:rPr lang="es-ES" dirty="0" smtClean="0"/>
              <a:t> donde se ocasiona a todos los demás.</a:t>
            </a:r>
          </a:p>
          <a:p>
            <a:r>
              <a:rPr lang="es-ES" dirty="0" smtClean="0"/>
              <a:t>Se anuncia en un solo paso enviando una BPDU </a:t>
            </a:r>
            <a:r>
              <a:rPr lang="es-ES" dirty="0"/>
              <a:t>con el bit TC </a:t>
            </a:r>
            <a:r>
              <a:rPr lang="es-ES" dirty="0" smtClean="0"/>
              <a:t>activo desde </a:t>
            </a:r>
            <a:r>
              <a:rPr lang="es-ES" dirty="0"/>
              <a:t>todos los puertos designados que </a:t>
            </a:r>
            <a:r>
              <a:rPr lang="es-ES" dirty="0" smtClean="0"/>
              <a:t>no son de borde.</a:t>
            </a:r>
          </a:p>
          <a:p>
            <a:r>
              <a:rPr lang="es-ES" dirty="0" smtClean="0"/>
              <a:t>Los </a:t>
            </a:r>
            <a:r>
              <a:rPr lang="es-ES" dirty="0"/>
              <a:t>puertos habilitados para </a:t>
            </a:r>
            <a:r>
              <a:rPr lang="es-ES" dirty="0" err="1"/>
              <a:t>PortFast</a:t>
            </a:r>
            <a:r>
              <a:rPr lang="es-ES" dirty="0"/>
              <a:t> no crean cambios de topología. Esto reduce la cantidad de mensajes de cambio de topología inundando.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6571" t="201" b="-1"/>
          <a:stretch/>
        </p:blipFill>
        <p:spPr>
          <a:xfrm>
            <a:off x="6172200" y="2120900"/>
            <a:ext cx="2601912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3" y="2221398"/>
            <a:ext cx="4268788" cy="41870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RSTP categoriza los enlaces con objeto de predeterminar el rol de los puertos.</a:t>
            </a:r>
          </a:p>
          <a:p>
            <a:r>
              <a:rPr lang="es-ES" dirty="0" smtClean="0"/>
              <a:t>Con ello se consigue pasar de inmediato un puerto a estado de reenvío siempre que sea oportuno.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799" y="2421730"/>
            <a:ext cx="5848801" cy="401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50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350" kern="1200">
                <a:solidFill>
                  <a:srgbClr val="7E828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Los tipos son los siguientes:</a:t>
            </a:r>
          </a:p>
          <a:p>
            <a:pPr lvl="1"/>
            <a:r>
              <a:rPr lang="es-ES" dirty="0" smtClean="0"/>
              <a:t>Puerto de borde (</a:t>
            </a:r>
            <a:r>
              <a:rPr lang="es-ES" b="1" dirty="0" err="1"/>
              <a:t>E</a:t>
            </a:r>
            <a:r>
              <a:rPr lang="es-ES" b="1" dirty="0" err="1" smtClean="0"/>
              <a:t>dge</a:t>
            </a:r>
            <a:r>
              <a:rPr lang="es-ES" dirty="0" smtClean="0"/>
              <a:t>): conectado a un dispositivo final.</a:t>
            </a:r>
          </a:p>
          <a:p>
            <a:pPr lvl="1"/>
            <a:r>
              <a:rPr lang="es-ES" dirty="0" smtClean="0"/>
              <a:t>Punto a punto (</a:t>
            </a:r>
            <a:r>
              <a:rPr lang="es-ES" b="1" dirty="0" smtClean="0"/>
              <a:t>P2p</a:t>
            </a:r>
            <a:r>
              <a:rPr lang="es-ES" dirty="0" smtClean="0"/>
              <a:t>): enlace full-dúplex entre </a:t>
            </a:r>
            <a:r>
              <a:rPr lang="es-ES" dirty="0" err="1" smtClean="0"/>
              <a:t>switches</a:t>
            </a:r>
            <a:endParaRPr lang="es-ES" dirty="0" smtClean="0"/>
          </a:p>
          <a:p>
            <a:pPr lvl="1"/>
            <a:r>
              <a:rPr lang="es-ES" dirty="0" smtClean="0"/>
              <a:t>Compartido (</a:t>
            </a:r>
            <a:r>
              <a:rPr lang="es-ES" b="1" dirty="0" err="1" smtClean="0"/>
              <a:t>Shr</a:t>
            </a:r>
            <a:r>
              <a:rPr lang="es-ES" dirty="0" smtClean="0"/>
              <a:t>): enlace </a:t>
            </a:r>
            <a:r>
              <a:rPr lang="es-ES" dirty="0" err="1" smtClean="0"/>
              <a:t>half-duplex</a:t>
            </a:r>
            <a:r>
              <a:rPr lang="es-ES" dirty="0" smtClean="0"/>
              <a:t> conectado a  un medio compartido (normalmente un </a:t>
            </a:r>
            <a:r>
              <a:rPr lang="es-ES" dirty="0" err="1" smtClean="0"/>
              <a:t>hub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El tipo del enlace se determina automáticamente.</a:t>
            </a:r>
          </a:p>
          <a:p>
            <a:r>
              <a:rPr lang="es-ES" dirty="0" smtClean="0"/>
              <a:t>También puede configurarse.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86" y="5052762"/>
            <a:ext cx="3095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y 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Estableciendo el STP en modo rápido:</a:t>
            </a:r>
          </a:p>
          <a:p>
            <a:pPr marL="62865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sw(config)#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mode rapid-pvst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Estableciendo el puente </a:t>
            </a:r>
            <a:r>
              <a:rPr lang="es-ES" dirty="0" err="1" smtClean="0"/>
              <a:t>raiz</a:t>
            </a:r>
            <a:r>
              <a:rPr lang="es-ES" dirty="0" smtClean="0"/>
              <a:t> primario o secundario por VLAN:</a:t>
            </a:r>
          </a:p>
          <a:p>
            <a:pPr marL="62865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sw(config)#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vlan-id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 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Estableciendo el coste y la prioridad de un enlace:</a:t>
            </a:r>
          </a:p>
          <a:p>
            <a:pPr marL="62865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sw(config-if)#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vlan-list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cost-value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sw(config-if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vlan-list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port-priority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port-priority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Estableciendo los temporizadores del STP:</a:t>
            </a:r>
          </a:p>
          <a:p>
            <a:pPr marL="62865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sw(config)#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-id] {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-time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forward-time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max-age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Verificación y depuración:</a:t>
            </a:r>
            <a:endParaRPr lang="es-ES" dirty="0"/>
          </a:p>
          <a:p>
            <a:pPr marL="62865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pPr marL="62865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2: STP rápido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5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35161"/>
          </a:xfrm>
        </p:spPr>
        <p:txBody>
          <a:bodyPr/>
          <a:lstStyle/>
          <a:p>
            <a:r>
              <a:rPr lang="es-ES" dirty="0" smtClean="0"/>
              <a:t>Mecanismos de estabilidad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44900"/>
            <a:ext cx="6681788" cy="2444751"/>
          </a:xfrm>
        </p:spPr>
        <p:txBody>
          <a:bodyPr/>
          <a:lstStyle/>
          <a:p>
            <a:r>
              <a:rPr lang="es-ES" dirty="0" smtClean="0"/>
              <a:t>PARTE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5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09761"/>
          </a:xfrm>
        </p:spPr>
        <p:txBody>
          <a:bodyPr/>
          <a:lstStyle/>
          <a:p>
            <a:r>
              <a:rPr lang="es-ES" dirty="0"/>
              <a:t>Fundamentos de STP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19500"/>
            <a:ext cx="6681788" cy="2470151"/>
          </a:xfrm>
        </p:spPr>
        <p:txBody>
          <a:bodyPr/>
          <a:lstStyle/>
          <a:p>
            <a:r>
              <a:rPr lang="es-ES" dirty="0" smtClean="0"/>
              <a:t>PARTE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</a:t>
            </a:r>
            <a:r>
              <a:rPr lang="es-ES" dirty="0"/>
              <a:t>de Parte 3: Mecanismos de estabilidad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err="1" smtClean="0"/>
              <a:t>UplinkFast</a:t>
            </a:r>
            <a:endParaRPr lang="es-ES" dirty="0" smtClean="0"/>
          </a:p>
          <a:p>
            <a:r>
              <a:rPr lang="es-ES" dirty="0" err="1" smtClean="0"/>
              <a:t>BackboneFast</a:t>
            </a:r>
            <a:endParaRPr lang="es-ES" dirty="0" smtClean="0"/>
          </a:p>
          <a:p>
            <a:r>
              <a:rPr lang="es-ES" dirty="0" err="1" smtClean="0"/>
              <a:t>PortFast</a:t>
            </a:r>
            <a:endParaRPr lang="es-ES" dirty="0" smtClean="0"/>
          </a:p>
          <a:p>
            <a:r>
              <a:rPr lang="es-ES" dirty="0" smtClean="0"/>
              <a:t>BPDU </a:t>
            </a:r>
            <a:r>
              <a:rPr lang="es-ES" dirty="0" err="1" smtClean="0"/>
              <a:t>Guard</a:t>
            </a:r>
            <a:endParaRPr lang="es-ES" dirty="0" smtClean="0"/>
          </a:p>
          <a:p>
            <a:r>
              <a:rPr lang="es-ES" dirty="0" smtClean="0"/>
              <a:t>BPDU </a:t>
            </a:r>
            <a:r>
              <a:rPr lang="es-ES" dirty="0" err="1" smtClean="0"/>
              <a:t>Filter</a:t>
            </a:r>
            <a:endParaRPr lang="es-ES" dirty="0" smtClean="0"/>
          </a:p>
          <a:p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 smtClean="0"/>
          </a:p>
          <a:p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 smtClean="0"/>
          </a:p>
          <a:p>
            <a:r>
              <a:rPr lang="es-ES" dirty="0" smtClean="0"/>
              <a:t>UDLD</a:t>
            </a:r>
          </a:p>
          <a:p>
            <a:r>
              <a:rPr lang="es-ES" dirty="0" err="1" smtClean="0"/>
              <a:t>FlexLink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2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Características </a:t>
            </a:r>
            <a:r>
              <a:rPr lang="es-ES" dirty="0" smtClean="0"/>
              <a:t>para ayudar </a:t>
            </a:r>
            <a:r>
              <a:rPr lang="es-ES" dirty="0"/>
              <a:t>a STP a converger más </a:t>
            </a:r>
            <a:r>
              <a:rPr lang="es-ES" dirty="0" smtClean="0"/>
              <a:t>rápido y aumentar el rendimiento:</a:t>
            </a:r>
          </a:p>
          <a:p>
            <a:pPr lvl="1"/>
            <a:r>
              <a:rPr lang="es-ES" b="1" dirty="0" err="1" smtClean="0"/>
              <a:t>UplinkFast</a:t>
            </a:r>
            <a:r>
              <a:rPr lang="es-ES" dirty="0"/>
              <a:t>: permite una rápida conmutación por error del enlace ascendente en el interruptor de </a:t>
            </a:r>
            <a:r>
              <a:rPr lang="es-ES" dirty="0" smtClean="0"/>
              <a:t>acceso – </a:t>
            </a:r>
            <a:r>
              <a:rPr lang="es-ES" dirty="0"/>
              <a:t>(</a:t>
            </a:r>
            <a:r>
              <a:rPr lang="es-ES" dirty="0" smtClean="0"/>
              <a:t>integrado en RSTP)</a:t>
            </a:r>
            <a:endParaRPr lang="es-ES" dirty="0"/>
          </a:p>
          <a:p>
            <a:pPr lvl="1"/>
            <a:r>
              <a:rPr lang="es-ES" b="1" dirty="0" err="1" smtClean="0"/>
              <a:t>BackboneFast</a:t>
            </a:r>
            <a:r>
              <a:rPr lang="es-ES" dirty="0"/>
              <a:t>: </a:t>
            </a:r>
            <a:r>
              <a:rPr lang="es-ES" dirty="0" smtClean="0"/>
              <a:t>permite </a:t>
            </a:r>
            <a:r>
              <a:rPr lang="es-ES" dirty="0"/>
              <a:t>una rápida convergencia en la </a:t>
            </a:r>
            <a:r>
              <a:rPr lang="es-ES" dirty="0" smtClean="0"/>
              <a:t>capa distribución </a:t>
            </a:r>
            <a:r>
              <a:rPr lang="es-ES" dirty="0"/>
              <a:t>o en la capa </a:t>
            </a:r>
            <a:r>
              <a:rPr lang="es-ES" dirty="0" err="1" smtClean="0"/>
              <a:t>nucleo</a:t>
            </a:r>
            <a:r>
              <a:rPr lang="es-ES" dirty="0" smtClean="0"/>
              <a:t> </a:t>
            </a:r>
            <a:r>
              <a:rPr lang="es-ES" dirty="0"/>
              <a:t>cuando se produce un cambio de </a:t>
            </a:r>
            <a:r>
              <a:rPr lang="es-ES" dirty="0" smtClean="0"/>
              <a:t>STP (integrado </a:t>
            </a:r>
            <a:r>
              <a:rPr lang="es-ES" dirty="0"/>
              <a:t>en </a:t>
            </a:r>
            <a:r>
              <a:rPr lang="es-ES" dirty="0" smtClean="0"/>
              <a:t>RSTP).</a:t>
            </a:r>
            <a:endParaRPr lang="es-ES" dirty="0"/>
          </a:p>
          <a:p>
            <a:pPr lvl="1"/>
            <a:r>
              <a:rPr lang="es-ES" b="1" dirty="0" err="1" smtClean="0"/>
              <a:t>PortFast</a:t>
            </a:r>
            <a:r>
              <a:rPr lang="es-ES" dirty="0"/>
              <a:t>: </a:t>
            </a:r>
            <a:r>
              <a:rPr lang="es-ES" dirty="0" smtClean="0"/>
              <a:t>configura </a:t>
            </a:r>
            <a:r>
              <a:rPr lang="es-ES" dirty="0"/>
              <a:t>el puerto de acceso para pasar directamente al estado de </a:t>
            </a:r>
            <a:r>
              <a:rPr lang="es-ES" dirty="0" smtClean="0"/>
              <a:t>reenvío.</a:t>
            </a:r>
          </a:p>
          <a:p>
            <a:r>
              <a:rPr lang="es-ES" dirty="0" smtClean="0"/>
              <a:t>Características para alterar </a:t>
            </a:r>
            <a:r>
              <a:rPr lang="es-ES" dirty="0"/>
              <a:t>la forma en que la red debería reaccionar en caso de un cambio inesperado en la topología de la red</a:t>
            </a:r>
            <a:r>
              <a:rPr lang="es-ES" dirty="0" smtClean="0"/>
              <a:t>.</a:t>
            </a:r>
          </a:p>
          <a:p>
            <a:pPr lvl="1"/>
            <a:r>
              <a:rPr lang="es-ES" b="1" dirty="0"/>
              <a:t>BPDU </a:t>
            </a:r>
            <a:r>
              <a:rPr lang="es-ES" b="1" dirty="0" err="1"/>
              <a:t>Guard</a:t>
            </a:r>
            <a:r>
              <a:rPr lang="es-ES" dirty="0"/>
              <a:t>: </a:t>
            </a:r>
            <a:r>
              <a:rPr lang="es-ES" dirty="0" smtClean="0"/>
              <a:t>desactiva </a:t>
            </a:r>
            <a:r>
              <a:rPr lang="es-ES" dirty="0"/>
              <a:t>el puerto habilitado para </a:t>
            </a:r>
            <a:r>
              <a:rPr lang="es-ES" dirty="0" err="1"/>
              <a:t>PortFast</a:t>
            </a:r>
            <a:r>
              <a:rPr lang="es-ES" dirty="0"/>
              <a:t> si se recibe una </a:t>
            </a:r>
            <a:r>
              <a:rPr lang="es-ES" dirty="0" smtClean="0"/>
              <a:t>BPDU.</a:t>
            </a:r>
            <a:endParaRPr lang="es-ES" dirty="0"/>
          </a:p>
          <a:p>
            <a:pPr lvl="1"/>
            <a:r>
              <a:rPr lang="es-ES" b="1" dirty="0" smtClean="0"/>
              <a:t>BPDU </a:t>
            </a:r>
            <a:r>
              <a:rPr lang="es-ES" b="1" dirty="0" err="1" smtClean="0"/>
              <a:t>Filter</a:t>
            </a:r>
            <a:r>
              <a:rPr lang="es-ES" dirty="0" smtClean="0"/>
              <a:t>: </a:t>
            </a:r>
            <a:r>
              <a:rPr lang="es-ES" dirty="0"/>
              <a:t>suprime </a:t>
            </a:r>
            <a:r>
              <a:rPr lang="es-ES" dirty="0" err="1"/>
              <a:t>BPDUs</a:t>
            </a:r>
            <a:r>
              <a:rPr lang="es-ES" dirty="0"/>
              <a:t> en </a:t>
            </a:r>
            <a:r>
              <a:rPr lang="es-ES" dirty="0" smtClean="0"/>
              <a:t>determinados puertos.</a:t>
            </a:r>
            <a:endParaRPr lang="es-ES" dirty="0"/>
          </a:p>
          <a:p>
            <a:pPr lvl="1"/>
            <a:r>
              <a:rPr lang="es-ES" b="1" dirty="0" err="1" smtClean="0"/>
              <a:t>Root</a:t>
            </a:r>
            <a:r>
              <a:rPr lang="es-ES" b="1" dirty="0" smtClean="0"/>
              <a:t> </a:t>
            </a:r>
            <a:r>
              <a:rPr lang="es-ES" b="1" dirty="0" err="1"/>
              <a:t>Guard</a:t>
            </a:r>
            <a:r>
              <a:rPr lang="es-ES" dirty="0"/>
              <a:t>: evita que </a:t>
            </a:r>
            <a:r>
              <a:rPr lang="es-ES" dirty="0" smtClean="0"/>
              <a:t>determinados </a:t>
            </a:r>
            <a:r>
              <a:rPr lang="es-ES" dirty="0" err="1" smtClean="0"/>
              <a:t>switches</a:t>
            </a:r>
            <a:r>
              <a:rPr lang="es-ES" dirty="0" smtClean="0"/>
              <a:t> se </a:t>
            </a:r>
            <a:r>
              <a:rPr lang="es-ES" dirty="0"/>
              <a:t>conviertan en </a:t>
            </a:r>
            <a:r>
              <a:rPr lang="es-ES" dirty="0" smtClean="0"/>
              <a:t>raíz.</a:t>
            </a:r>
            <a:endParaRPr lang="es-ES" dirty="0"/>
          </a:p>
          <a:p>
            <a:pPr lvl="1"/>
            <a:r>
              <a:rPr lang="es-ES" b="1" dirty="0" err="1" smtClean="0"/>
              <a:t>Loop</a:t>
            </a:r>
            <a:r>
              <a:rPr lang="es-ES" b="1" dirty="0" smtClean="0"/>
              <a:t> </a:t>
            </a:r>
            <a:r>
              <a:rPr lang="es-ES" b="1" dirty="0" err="1" smtClean="0"/>
              <a:t>Guard</a:t>
            </a:r>
            <a:r>
              <a:rPr lang="es-ES" dirty="0" smtClean="0"/>
              <a:t>: evita </a:t>
            </a:r>
            <a:r>
              <a:rPr lang="es-ES" dirty="0"/>
              <a:t>que un puerto alternativo se convierta en </a:t>
            </a:r>
            <a:r>
              <a:rPr lang="es-ES" dirty="0" smtClean="0"/>
              <a:t>designado </a:t>
            </a:r>
            <a:r>
              <a:rPr lang="es-ES" dirty="0"/>
              <a:t>si no se reciben </a:t>
            </a:r>
            <a:r>
              <a:rPr lang="es-ES" dirty="0" err="1" smtClean="0"/>
              <a:t>BPDUs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Complementar el funcionamiento detectando enlaces unidireccionales: </a:t>
            </a:r>
            <a:r>
              <a:rPr lang="es-ES" b="1" dirty="0" smtClean="0"/>
              <a:t>UDLD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posible reemplazar </a:t>
            </a:r>
            <a:r>
              <a:rPr lang="es-ES" dirty="0" smtClean="0"/>
              <a:t>STP por sistema más </a:t>
            </a:r>
            <a:r>
              <a:rPr lang="es-ES" dirty="0" smtClean="0"/>
              <a:t>simple: </a:t>
            </a:r>
            <a:r>
              <a:rPr lang="es-ES" b="1" dirty="0" err="1" smtClean="0"/>
              <a:t>FlexLink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UplinkFast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4870901" cy="5172602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UplinkFast</a:t>
            </a:r>
            <a:r>
              <a:rPr lang="es-ES" dirty="0" smtClean="0"/>
              <a:t> </a:t>
            </a:r>
            <a:r>
              <a:rPr lang="es-ES" b="1" dirty="0" smtClean="0"/>
              <a:t>reduce el tiempo de convergencia a menos de 1s </a:t>
            </a:r>
            <a:r>
              <a:rPr lang="es-ES" dirty="0" smtClean="0"/>
              <a:t>cuando un enlace ascendente falla (normalmente es de 30 a 50s).</a:t>
            </a:r>
          </a:p>
          <a:p>
            <a:r>
              <a:rPr lang="es-ES" dirty="0"/>
              <a:t>Se utiliza </a:t>
            </a:r>
            <a:r>
              <a:rPr lang="es-ES" dirty="0" smtClean="0"/>
              <a:t>exclusivamente en </a:t>
            </a:r>
            <a:r>
              <a:rPr lang="es-ES" dirty="0"/>
              <a:t>enlaces ascendentes </a:t>
            </a:r>
            <a:r>
              <a:rPr lang="es-ES" dirty="0" smtClean="0"/>
              <a:t>redundantes </a:t>
            </a:r>
            <a:r>
              <a:rPr lang="es-ES" b="1" dirty="0" smtClean="0"/>
              <a:t>desde un </a:t>
            </a:r>
            <a:r>
              <a:rPr lang="es-ES" b="1" dirty="0" err="1"/>
              <a:t>switch</a:t>
            </a:r>
            <a:r>
              <a:rPr lang="es-ES" b="1" dirty="0"/>
              <a:t> de acceso </a:t>
            </a:r>
            <a:r>
              <a:rPr lang="es-ES" b="1" dirty="0" smtClean="0"/>
              <a:t>a los </a:t>
            </a:r>
            <a:r>
              <a:rPr lang="es-ES" b="1" dirty="0"/>
              <a:t>de distribución</a:t>
            </a:r>
            <a:r>
              <a:rPr lang="es-ES" dirty="0"/>
              <a:t>.</a:t>
            </a:r>
          </a:p>
          <a:p>
            <a:r>
              <a:rPr lang="es-ES" dirty="0" smtClean="0"/>
              <a:t>Es </a:t>
            </a:r>
            <a:r>
              <a:rPr lang="es-ES" dirty="0"/>
              <a:t>una solución propietaria de Cisco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Crea un grupo de enlaces </a:t>
            </a:r>
            <a:r>
              <a:rPr lang="es-ES" dirty="0" err="1" smtClean="0"/>
              <a:t>uplink</a:t>
            </a:r>
            <a:r>
              <a:rPr lang="es-ES" dirty="0" smtClean="0"/>
              <a:t> </a:t>
            </a:r>
            <a:r>
              <a:rPr lang="es-ES" b="1" dirty="0" smtClean="0"/>
              <a:t>(grupo </a:t>
            </a:r>
            <a:r>
              <a:rPr lang="es-ES" b="1" dirty="0" err="1" smtClean="0"/>
              <a:t>uplink</a:t>
            </a:r>
            <a:r>
              <a:rPr lang="es-ES" dirty="0" smtClean="0"/>
              <a:t>) con el puerto raíz y todos los alternativos.</a:t>
            </a:r>
          </a:p>
          <a:p>
            <a:r>
              <a:rPr lang="es-ES" dirty="0" smtClean="0"/>
              <a:t>Si el primer </a:t>
            </a:r>
            <a:r>
              <a:rPr lang="es-ES" dirty="0" err="1" smtClean="0"/>
              <a:t>uplink</a:t>
            </a:r>
            <a:r>
              <a:rPr lang="es-ES" dirty="0" smtClean="0"/>
              <a:t> falla, el siguiente del grupo con menor coste se pone en marcha de inmediato.</a:t>
            </a:r>
          </a:p>
          <a:p>
            <a:r>
              <a:rPr lang="es-ES" dirty="0" smtClean="0"/>
              <a:t>Al habilitarse, se hace para todas las </a:t>
            </a:r>
            <a:r>
              <a:rPr lang="es-ES" dirty="0" err="1" smtClean="0"/>
              <a:t>VLANs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1651440"/>
            <a:ext cx="3340100" cy="4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UplinkFast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72129"/>
            <a:ext cx="8973001" cy="5172602"/>
          </a:xfrm>
        </p:spPr>
        <p:txBody>
          <a:bodyPr>
            <a:normAutofit/>
          </a:bodyPr>
          <a:lstStyle/>
          <a:p>
            <a:r>
              <a:rPr lang="es-ES" dirty="0" smtClean="0"/>
              <a:t>Configuración:</a:t>
            </a:r>
          </a:p>
          <a:p>
            <a:pPr marL="53975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ASW(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uplinkfast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Verificación</a:t>
            </a:r>
            <a:r>
              <a:rPr lang="en-US" dirty="0" smtClean="0"/>
              <a:t>:</a:t>
            </a:r>
            <a:endParaRPr lang="en-US" dirty="0"/>
          </a:p>
          <a:p>
            <a:pPr marL="53975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ASW#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uplinkfast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8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BackboneFast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BackboneFast</a:t>
            </a:r>
            <a:r>
              <a:rPr lang="es-ES" dirty="0" smtClean="0"/>
              <a:t> </a:t>
            </a:r>
            <a:r>
              <a:rPr lang="es-ES" b="1" dirty="0" smtClean="0"/>
              <a:t>reduce el tiempo de convergencia (hasta 20s) </a:t>
            </a:r>
            <a:r>
              <a:rPr lang="es-ES" dirty="0" smtClean="0"/>
              <a:t>si </a:t>
            </a:r>
            <a:r>
              <a:rPr lang="es-ES" dirty="0" smtClean="0"/>
              <a:t>se produce un fallo en un enlace indirecto (</a:t>
            </a:r>
            <a:r>
              <a:rPr lang="es-ES" dirty="0"/>
              <a:t>no directamente conectado</a:t>
            </a:r>
            <a:r>
              <a:rPr lang="es-ES" dirty="0" smtClean="0"/>
              <a:t>).</a:t>
            </a:r>
          </a:p>
          <a:p>
            <a:r>
              <a:rPr lang="es-ES" dirty="0" smtClean="0"/>
              <a:t>Solución que comprueba si existe ruta alternativa al puente raíz cuando se produce un fallo indirecto.</a:t>
            </a:r>
          </a:p>
          <a:p>
            <a:r>
              <a:rPr lang="es-ES" dirty="0" smtClean="0"/>
              <a:t>Se utiliza en STP </a:t>
            </a:r>
            <a:r>
              <a:rPr lang="es-ES" dirty="0"/>
              <a:t>no </a:t>
            </a:r>
            <a:r>
              <a:rPr lang="es-ES" dirty="0" smtClean="0"/>
              <a:t>rápido (RSTP implementa por defecto solución parecida).</a:t>
            </a:r>
          </a:p>
          <a:p>
            <a:r>
              <a:rPr lang="es-ES" dirty="0" smtClean="0"/>
              <a:t>Se implementa </a:t>
            </a:r>
            <a:r>
              <a:rPr lang="es-ES" b="1" dirty="0" smtClean="0"/>
              <a:t>en </a:t>
            </a:r>
            <a:r>
              <a:rPr lang="es-ES" b="1" dirty="0" err="1" smtClean="0"/>
              <a:t>switches</a:t>
            </a:r>
            <a:r>
              <a:rPr lang="es-ES" b="1" dirty="0" smtClean="0"/>
              <a:t> de capa de distribución y núcleo</a:t>
            </a:r>
            <a:r>
              <a:rPr lang="es-ES" dirty="0" smtClean="0"/>
              <a:t>.</a:t>
            </a:r>
          </a:p>
          <a:p>
            <a:r>
              <a:rPr lang="es-ES" dirty="0" smtClean="0"/>
              <a:t>Utiliza </a:t>
            </a:r>
            <a:r>
              <a:rPr lang="es-ES" dirty="0" err="1" smtClean="0"/>
              <a:t>BPDUs</a:t>
            </a:r>
            <a:r>
              <a:rPr lang="es-ES" dirty="0" smtClean="0"/>
              <a:t> especiales (RLQ) y por ello debe estar </a:t>
            </a:r>
            <a:r>
              <a:rPr lang="es-ES" dirty="0" smtClean="0"/>
              <a:t>habilitado </a:t>
            </a:r>
            <a:r>
              <a:rPr lang="es-ES" dirty="0" smtClean="0"/>
              <a:t>en todos los </a:t>
            </a:r>
            <a:r>
              <a:rPr lang="es-ES" dirty="0" err="1" smtClean="0"/>
              <a:t>switches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42" y="3958430"/>
            <a:ext cx="3922713" cy="24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BackboneFast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Configuración:</a:t>
            </a:r>
          </a:p>
          <a:p>
            <a:pPr marL="53975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DSW(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backbonefast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Verificación</a:t>
            </a:r>
            <a:r>
              <a:rPr lang="en-US" dirty="0" smtClean="0"/>
              <a:t>:</a:t>
            </a:r>
            <a:endParaRPr lang="en-US" dirty="0"/>
          </a:p>
          <a:p>
            <a:pPr marL="53975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DSW#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backbonefast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PortFast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PortFast</a:t>
            </a:r>
            <a:r>
              <a:rPr lang="es-ES" dirty="0" smtClean="0"/>
              <a:t> </a:t>
            </a:r>
            <a:r>
              <a:rPr lang="es-ES" b="1" dirty="0" smtClean="0"/>
              <a:t>reduce el tiempo de convergencia de un puerto de acceso pasándolo directamente de bloqueo a reenvío</a:t>
            </a:r>
            <a:r>
              <a:rPr lang="es-ES" dirty="0" smtClean="0"/>
              <a:t>.</a:t>
            </a:r>
          </a:p>
          <a:p>
            <a:r>
              <a:rPr lang="es-ES" dirty="0" smtClean="0"/>
              <a:t>Evita los estados de escucha y aprendizaje ganando 30 segundos.</a:t>
            </a:r>
          </a:p>
          <a:p>
            <a:r>
              <a:rPr lang="es-ES" dirty="0" smtClean="0"/>
              <a:t>También evita el envío de TCN BPDU ante caídas y subidas del puerto de acceso (encendido y apagado de </a:t>
            </a:r>
            <a:r>
              <a:rPr lang="es-ES" dirty="0" err="1" smtClean="0"/>
              <a:t>PCs</a:t>
            </a:r>
            <a:r>
              <a:rPr lang="es-ES" dirty="0" smtClean="0"/>
              <a:t>).</a:t>
            </a:r>
          </a:p>
          <a:p>
            <a:r>
              <a:rPr lang="es-ES" dirty="0" err="1"/>
              <a:t>PortFast</a:t>
            </a:r>
            <a:r>
              <a:rPr lang="es-ES" dirty="0"/>
              <a:t> está deshabilitado </a:t>
            </a:r>
            <a:r>
              <a:rPr lang="es-ES" dirty="0" smtClean="0"/>
              <a:t>por defecto en </a:t>
            </a:r>
            <a:r>
              <a:rPr lang="es-ES" dirty="0"/>
              <a:t>todos los puertos del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se usa contra un dispositivo no final (</a:t>
            </a:r>
            <a:r>
              <a:rPr lang="es-ES" dirty="0" err="1" smtClean="0"/>
              <a:t>switch</a:t>
            </a:r>
            <a:r>
              <a:rPr lang="es-ES" dirty="0" smtClean="0"/>
              <a:t>, </a:t>
            </a:r>
            <a:r>
              <a:rPr lang="es-ES" dirty="0" err="1" smtClean="0"/>
              <a:t>router</a:t>
            </a:r>
            <a:r>
              <a:rPr lang="es-ES" dirty="0" smtClean="0"/>
              <a:t> o </a:t>
            </a:r>
            <a:r>
              <a:rPr lang="es-ES" dirty="0" err="1" smtClean="0"/>
              <a:t>hub</a:t>
            </a:r>
            <a:r>
              <a:rPr lang="es-ES" dirty="0" smtClean="0"/>
              <a:t>) se pueden crear bucles.</a:t>
            </a:r>
          </a:p>
          <a:p>
            <a:r>
              <a:rPr lang="es-ES" dirty="0" err="1" smtClean="0"/>
              <a:t>Portfast</a:t>
            </a:r>
            <a:r>
              <a:rPr lang="es-ES" dirty="0" smtClean="0"/>
              <a:t> se puede habilitar en puertos troncales cuando se conectan a un host (p.ej. Server al que llegan varias </a:t>
            </a:r>
            <a:r>
              <a:rPr lang="es-ES" dirty="0" err="1" smtClean="0"/>
              <a:t>VLANs</a:t>
            </a:r>
            <a:r>
              <a:rPr lang="es-ES" dirty="0" smtClean="0"/>
              <a:t>).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7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PortFast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</a:t>
            </a:r>
            <a:r>
              <a:rPr lang="es-ES" dirty="0"/>
              <a:t>general de todos los </a:t>
            </a:r>
            <a:r>
              <a:rPr lang="es-ES" dirty="0" smtClean="0"/>
              <a:t>puertos:</a:t>
            </a:r>
            <a:endParaRPr lang="es-ES" dirty="0"/>
          </a:p>
          <a:p>
            <a:pPr marL="539750" lvl="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portfast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s-ES" dirty="0"/>
              <a:t>Configuración en una interfaz </a:t>
            </a:r>
            <a:r>
              <a:rPr lang="es-ES" dirty="0" smtClean="0"/>
              <a:t>concreta:</a:t>
            </a:r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portfast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Verificación</a:t>
            </a:r>
            <a:r>
              <a:rPr lang="en-US" dirty="0"/>
              <a:t>:</a:t>
            </a:r>
          </a:p>
          <a:p>
            <a:pPr marL="53975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interfaz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portfast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3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BPDU 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Proporciona seguridad deshabilitando los puertos </a:t>
            </a:r>
            <a:r>
              <a:rPr lang="es-ES" dirty="0" err="1" smtClean="0"/>
              <a:t>PortFast</a:t>
            </a:r>
            <a:r>
              <a:rPr lang="es-ES" dirty="0" smtClean="0"/>
              <a:t> cuando les llega una BPDU.</a:t>
            </a:r>
          </a:p>
          <a:p>
            <a:r>
              <a:rPr lang="es-ES" dirty="0" smtClean="0"/>
              <a:t>Se usa junto con </a:t>
            </a:r>
            <a:r>
              <a:rPr lang="es-ES" dirty="0" err="1" smtClean="0"/>
              <a:t>PortFast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puerto se coloca en ERR-DISABLE</a:t>
            </a:r>
          </a:p>
          <a:p>
            <a:r>
              <a:rPr lang="es-ES" dirty="0" smtClean="0"/>
              <a:t>Para rehabilitar el puerto se puede hacer:</a:t>
            </a:r>
          </a:p>
          <a:p>
            <a:pPr lvl="1"/>
            <a:r>
              <a:rPr lang="es-ES" dirty="0" smtClean="0"/>
              <a:t>Manualmente levantando el puerto.</a:t>
            </a:r>
          </a:p>
          <a:p>
            <a:pPr lvl="1"/>
            <a:r>
              <a:rPr lang="es-ES" dirty="0" smtClean="0"/>
              <a:t>Automáticamente con la función “error-</a:t>
            </a:r>
            <a:r>
              <a:rPr lang="es-ES" dirty="0" err="1" smtClean="0"/>
              <a:t>disable</a:t>
            </a:r>
            <a:r>
              <a:rPr lang="es-ES" dirty="0" smtClean="0"/>
              <a:t> </a:t>
            </a:r>
            <a:r>
              <a:rPr lang="es-ES" dirty="0" err="1" smtClean="0"/>
              <a:t>timeout</a:t>
            </a:r>
            <a:r>
              <a:rPr lang="es-ES" dirty="0" smtClean="0"/>
              <a:t>”.</a:t>
            </a:r>
          </a:p>
          <a:p>
            <a:r>
              <a:rPr lang="es-ES" dirty="0" smtClean="0"/>
              <a:t>Por defecto está </a:t>
            </a:r>
            <a:r>
              <a:rPr lang="es-ES" dirty="0" smtClean="0"/>
              <a:t>deshabilitado.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BPDU </a:t>
            </a:r>
            <a:r>
              <a:rPr lang="es-ES" dirty="0" err="1" smtClean="0"/>
              <a:t>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</a:t>
            </a:r>
            <a:r>
              <a:rPr lang="es-ES" dirty="0"/>
              <a:t>general de todos los puertos </a:t>
            </a:r>
            <a:r>
              <a:rPr lang="es-ES" dirty="0" err="1"/>
              <a:t>portfast</a:t>
            </a:r>
            <a:r>
              <a:rPr lang="es-ES" dirty="0"/>
              <a:t>:</a:t>
            </a:r>
          </a:p>
          <a:p>
            <a:pPr marL="539750" lv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portfast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bpduguard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s-ES" dirty="0"/>
              <a:t>Configuración en una interfaz concreta:</a:t>
            </a:r>
          </a:p>
          <a:p>
            <a:pPr marL="539750" lv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bpduguard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Verificación:</a:t>
            </a:r>
          </a:p>
          <a:p>
            <a:pPr marL="53975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0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5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1: Fundamentos </a:t>
            </a:r>
            <a:r>
              <a:rPr lang="es-ES" dirty="0"/>
              <a:t>de STP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  <a:endParaRPr lang="es-ES" dirty="0"/>
          </a:p>
          <a:p>
            <a:r>
              <a:rPr lang="es-ES" dirty="0" smtClean="0"/>
              <a:t>Versiones.</a:t>
            </a:r>
          </a:p>
          <a:p>
            <a:r>
              <a:rPr lang="es-ES" dirty="0" smtClean="0"/>
              <a:t>Conceptos.</a:t>
            </a:r>
          </a:p>
          <a:p>
            <a:r>
              <a:rPr lang="es-ES" dirty="0" smtClean="0"/>
              <a:t>Operación.</a:t>
            </a:r>
          </a:p>
          <a:p>
            <a:r>
              <a:rPr lang="es-ES" dirty="0" err="1" smtClean="0"/>
              <a:t>BPDUs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Elección del puente raíz.</a:t>
            </a:r>
          </a:p>
          <a:p>
            <a:r>
              <a:rPr lang="es-ES" dirty="0" smtClean="0"/>
              <a:t>Elección del puerto raíz.</a:t>
            </a:r>
          </a:p>
          <a:p>
            <a:r>
              <a:rPr lang="es-ES" dirty="0" smtClean="0"/>
              <a:t>Elección del puerto designado.</a:t>
            </a:r>
          </a:p>
          <a:p>
            <a:r>
              <a:rPr lang="es-ES" dirty="0" smtClean="0"/>
              <a:t>Estado de los puertos.</a:t>
            </a:r>
          </a:p>
          <a:p>
            <a:r>
              <a:rPr lang="es-ES" dirty="0" smtClean="0"/>
              <a:t>STP por VLAN</a:t>
            </a:r>
          </a:p>
          <a:p>
            <a:r>
              <a:rPr lang="es-ES" dirty="0" smtClean="0"/>
              <a:t>Cambios en la topología de los puertos.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5: </a:t>
            </a:r>
            <a:r>
              <a:rPr lang="es-ES" dirty="0"/>
              <a:t>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</p:txBody>
      </p:sp>
    </p:spTree>
    <p:extLst>
      <p:ext uri="{BB962C8B-B14F-4D97-AF65-F5344CB8AC3E}">
        <p14:creationId xmlns:p14="http://schemas.microsoft.com/office/powerpoint/2010/main" val="6084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BPDU </a:t>
            </a:r>
            <a:r>
              <a:rPr lang="es-ES" dirty="0" err="1" smtClean="0"/>
              <a:t>Filter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Evita el envío/recepción de </a:t>
            </a:r>
            <a:r>
              <a:rPr lang="es-ES" dirty="0" err="1" smtClean="0"/>
              <a:t>BPDUs</a:t>
            </a:r>
            <a:r>
              <a:rPr lang="es-ES" dirty="0" smtClean="0"/>
              <a:t> por un puerto.</a:t>
            </a:r>
          </a:p>
          <a:p>
            <a:r>
              <a:rPr lang="es-ES" dirty="0" smtClean="0"/>
              <a:t>Usado cuando se unen dos redes L2 y no </a:t>
            </a:r>
            <a:r>
              <a:rPr lang="es-ES" dirty="0" err="1" smtClean="0"/>
              <a:t>sedese</a:t>
            </a:r>
            <a:r>
              <a:rPr lang="es-ES" dirty="0" smtClean="0"/>
              <a:t> compartir  información STP.</a:t>
            </a:r>
          </a:p>
          <a:p>
            <a:r>
              <a:rPr lang="es-ES" dirty="0" smtClean="0"/>
              <a:t>Ejemplos: red con varios administradores, unión L2 proveedor/empresa: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se habilita globalmente afectará a todos los </a:t>
            </a:r>
            <a:r>
              <a:rPr lang="es-ES" dirty="0" err="1" smtClean="0"/>
              <a:t>portfast</a:t>
            </a:r>
            <a:r>
              <a:rPr lang="es-ES" dirty="0" smtClean="0"/>
              <a:t>, pero si se detecta por uno una BPDU, en dicho puerto el filtro se desactiva.</a:t>
            </a:r>
          </a:p>
          <a:p>
            <a:r>
              <a:rPr lang="es-ES" dirty="0" smtClean="0"/>
              <a:t>Si se habilita por puerto  se ignorarán siempre las </a:t>
            </a:r>
            <a:r>
              <a:rPr lang="es-ES" dirty="0" err="1" smtClean="0"/>
              <a:t>BPDUs</a:t>
            </a:r>
            <a:r>
              <a:rPr lang="es-ES" dirty="0" smtClean="0"/>
              <a:t> y nunca se enviarán.</a:t>
            </a:r>
          </a:p>
          <a:p>
            <a:r>
              <a:rPr lang="es-ES" dirty="0" smtClean="0"/>
              <a:t>BPDU </a:t>
            </a:r>
            <a:r>
              <a:rPr lang="es-ES" dirty="0" err="1" smtClean="0"/>
              <a:t>Filter</a:t>
            </a:r>
            <a:r>
              <a:rPr lang="es-ES" dirty="0" smtClean="0"/>
              <a:t> y BPDU </a:t>
            </a:r>
            <a:r>
              <a:rPr lang="es-ES" dirty="0" err="1" smtClean="0"/>
              <a:t>guard</a:t>
            </a:r>
            <a:r>
              <a:rPr lang="es-ES" dirty="0" smtClean="0"/>
              <a:t> no son compatibles, juntos prevalece el primero.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3" y="2568594"/>
            <a:ext cx="4417091" cy="22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BPDU </a:t>
            </a:r>
            <a:r>
              <a:rPr lang="es-ES" dirty="0" err="1" smtClean="0"/>
              <a:t>Filter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Configuración en una interfaz concreta:</a:t>
            </a:r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bpdufilter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endParaRPr lang="es-E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b="1" dirty="0"/>
          </a:p>
          <a:p>
            <a:r>
              <a:rPr lang="es-ES" dirty="0"/>
              <a:t>Configuración general de todos los </a:t>
            </a:r>
            <a:r>
              <a:rPr lang="es-ES" dirty="0" smtClean="0"/>
              <a:t>puertos:</a:t>
            </a:r>
            <a:endParaRPr lang="es-ES" dirty="0"/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portfast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bpdufilter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539750" indent="0">
              <a:buNone/>
            </a:pPr>
            <a:endParaRPr lang="es-ES" b="1" dirty="0"/>
          </a:p>
          <a:p>
            <a:r>
              <a:rPr lang="es-ES" dirty="0" smtClean="0"/>
              <a:t>Verificación:</a:t>
            </a:r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Ethernet 0/0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Guard</a:t>
            </a:r>
            <a:r>
              <a:rPr lang="es-ES" dirty="0"/>
              <a:t> proporciona una forma de imponer la ubicación del puente raíz en la </a:t>
            </a:r>
            <a:r>
              <a:rPr lang="es-ES" dirty="0" smtClean="0"/>
              <a:t>red.</a:t>
            </a:r>
            <a:endParaRPr lang="es-ES" dirty="0" smtClean="0"/>
          </a:p>
          <a:p>
            <a:r>
              <a:rPr lang="es-ES" dirty="0" smtClean="0"/>
              <a:t>Obliga </a:t>
            </a:r>
            <a:r>
              <a:rPr lang="es-ES" dirty="0"/>
              <a:t>a una interfaz a convertirse en un puerto designado para evitar que los </a:t>
            </a:r>
            <a:r>
              <a:rPr lang="es-ES" dirty="0" err="1" smtClean="0"/>
              <a:t>switches</a:t>
            </a:r>
            <a:r>
              <a:rPr lang="es-ES" dirty="0" smtClean="0"/>
              <a:t> circundantes </a:t>
            </a:r>
            <a:r>
              <a:rPr lang="es-ES" dirty="0"/>
              <a:t>se conviertan en </a:t>
            </a:r>
            <a:r>
              <a:rPr lang="es-ES" dirty="0" smtClean="0"/>
              <a:t>raíz.</a:t>
            </a:r>
          </a:p>
          <a:p>
            <a:r>
              <a:rPr lang="es-ES" dirty="0" smtClean="0"/>
              <a:t>Hace </a:t>
            </a:r>
            <a:r>
              <a:rPr lang="es-ES" dirty="0"/>
              <a:t>que un puerto sólo envíe </a:t>
            </a:r>
            <a:r>
              <a:rPr lang="es-ES" dirty="0" err="1"/>
              <a:t>BPDUs</a:t>
            </a:r>
            <a:r>
              <a:rPr lang="es-ES" dirty="0"/>
              <a:t> y no la reciba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aplica a puertos conectados a </a:t>
            </a:r>
            <a:r>
              <a:rPr lang="es-ES" dirty="0" err="1"/>
              <a:t>switchs</a:t>
            </a:r>
            <a:r>
              <a:rPr lang="es-ES" dirty="0"/>
              <a:t> que nunca deberían ser raíz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</a:t>
            </a:r>
            <a:r>
              <a:rPr lang="es-ES" dirty="0"/>
              <a:t>recibe las </a:t>
            </a:r>
            <a:r>
              <a:rPr lang="es-ES" dirty="0" err="1"/>
              <a:t>BPDUs</a:t>
            </a:r>
            <a:r>
              <a:rPr lang="es-ES" dirty="0"/>
              <a:t> se quedará en estado inconsistente.</a:t>
            </a:r>
          </a:p>
          <a:p>
            <a:r>
              <a:rPr lang="es-ES" b="1" dirty="0" smtClean="0"/>
              <a:t>Se recomienda usar al menos en todos los puertos de acceso</a:t>
            </a:r>
            <a:r>
              <a:rPr lang="es-ES" dirty="0" smtClean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94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</a:t>
            </a:r>
            <a:r>
              <a:rPr lang="es-ES" dirty="0"/>
              <a:t>en una interfaz:</a:t>
            </a:r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Para ver los puertos de </a:t>
            </a:r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Guard</a:t>
            </a:r>
            <a:r>
              <a:rPr lang="es-ES" dirty="0"/>
              <a:t> que han recibido BPDU superiores y están en un estado de raíz inconsistente:</a:t>
            </a:r>
          </a:p>
          <a:p>
            <a:pPr marL="539750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inconsistentports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0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 veces</a:t>
            </a:r>
            <a:r>
              <a:rPr lang="es-ES" dirty="0"/>
              <a:t>, incluso con STP, los puertos bloqueados pasan a estado </a:t>
            </a:r>
            <a:r>
              <a:rPr lang="es-ES" dirty="0" smtClean="0"/>
              <a:t>reenvío por </a:t>
            </a:r>
            <a:r>
              <a:rPr lang="es-ES" dirty="0"/>
              <a:t>error y se produce un bucle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se produce porque un puerto no designado ha dejado de recibir </a:t>
            </a:r>
            <a:r>
              <a:rPr lang="es-ES" dirty="0" err="1" smtClean="0"/>
              <a:t>BPDUs</a:t>
            </a:r>
            <a:r>
              <a:rPr lang="es-ES" dirty="0" smtClean="0"/>
              <a:t> concibiendo que la topología está libre de bucles y pasando a ser designado y  por tanto a estado de reenvío.</a:t>
            </a:r>
          </a:p>
          <a:p>
            <a:r>
              <a:rPr lang="es-ES" dirty="0" smtClean="0"/>
              <a:t>Se </a:t>
            </a:r>
            <a:r>
              <a:rPr lang="es-ES" dirty="0"/>
              <a:t>puede evitar eso activando l</a:t>
            </a:r>
            <a:r>
              <a:rPr lang="es-ES" dirty="0" smtClean="0"/>
              <a:t>a </a:t>
            </a:r>
            <a:r>
              <a:rPr lang="es-ES" dirty="0"/>
              <a:t>característica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en </a:t>
            </a:r>
            <a:r>
              <a:rPr lang="es-ES" dirty="0"/>
              <a:t>el puerto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Consiste en pasar a los puertos no designados que no reciben </a:t>
            </a:r>
            <a:r>
              <a:rPr lang="es-ES" dirty="0" err="1" smtClean="0"/>
              <a:t>BPDUs</a:t>
            </a:r>
            <a:r>
              <a:rPr lang="es-ES" dirty="0" smtClean="0"/>
              <a:t> a un nuevo estado llamado de “bucle-inconsistente”.</a:t>
            </a:r>
          </a:p>
          <a:p>
            <a:r>
              <a:rPr lang="es-ES" dirty="0" smtClean="0"/>
              <a:t>Por </a:t>
            </a:r>
            <a:r>
              <a:rPr lang="es-ES" dirty="0" smtClean="0"/>
              <a:t>defecto </a:t>
            </a:r>
            <a:r>
              <a:rPr lang="es-ES" dirty="0" smtClean="0"/>
              <a:t>está deshabilitado.</a:t>
            </a:r>
          </a:p>
          <a:p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y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son mutuamente excluyentes </a:t>
            </a:r>
            <a:r>
              <a:rPr lang="es-ES" dirty="0" smtClean="0"/>
              <a:t>(un </a:t>
            </a:r>
            <a:r>
              <a:rPr lang="es-ES" dirty="0" smtClean="0"/>
              <a:t>puerto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deshabilita 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se utiliza con los puertos designados y </a:t>
            </a:r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r>
              <a:rPr lang="es-ES" dirty="0" smtClean="0"/>
              <a:t> con los no designados.</a:t>
            </a:r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Loop</a:t>
            </a:r>
            <a:r>
              <a:rPr lang="es-ES" dirty="0" smtClean="0"/>
              <a:t> </a:t>
            </a:r>
            <a:r>
              <a:rPr lang="es-ES" dirty="0" err="1" smtClean="0"/>
              <a:t>Guard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</a:t>
            </a:r>
            <a:r>
              <a:rPr lang="es-ES" dirty="0"/>
              <a:t>general de todos los puertos</a:t>
            </a:r>
          </a:p>
          <a:p>
            <a:pPr marL="53975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loopguard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s-ES" dirty="0"/>
              <a:t>Configuración en una interfaz concreta</a:t>
            </a:r>
          </a:p>
          <a:p>
            <a:pPr marL="53975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17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UDLD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UDLD (</a:t>
            </a:r>
            <a:r>
              <a:rPr lang="es-ES" dirty="0" err="1" smtClean="0"/>
              <a:t>UniDirectional</a:t>
            </a:r>
            <a:r>
              <a:rPr lang="es-ES" dirty="0" smtClean="0"/>
              <a:t> </a:t>
            </a:r>
            <a:r>
              <a:rPr lang="es-ES" dirty="0"/>
              <a:t>Link </a:t>
            </a:r>
            <a:r>
              <a:rPr lang="es-ES" dirty="0" err="1" smtClean="0"/>
              <a:t>Detection</a:t>
            </a:r>
            <a:r>
              <a:rPr lang="es-ES" dirty="0" smtClean="0"/>
              <a:t>) es utilizado en enlaces bidireccionales (</a:t>
            </a:r>
            <a:r>
              <a:rPr lang="es-ES" dirty="0" err="1" smtClean="0"/>
              <a:t>fo</a:t>
            </a:r>
            <a:r>
              <a:rPr lang="es-ES" dirty="0" smtClean="0"/>
              <a:t>)</a:t>
            </a:r>
          </a:p>
          <a:p>
            <a:r>
              <a:rPr lang="es-ES" dirty="0" smtClean="0"/>
              <a:t>Protocolo descrito en RFC 5171</a:t>
            </a:r>
          </a:p>
          <a:p>
            <a:r>
              <a:rPr lang="es-ES" dirty="0" smtClean="0"/>
              <a:t>Protocolo que </a:t>
            </a:r>
            <a:r>
              <a:rPr lang="es-ES" dirty="0"/>
              <a:t>p</a:t>
            </a:r>
            <a:r>
              <a:rPr lang="es-ES" dirty="0" smtClean="0"/>
              <a:t>reviene bucles ante una falla en una dirección del flujo: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/>
              <a:t>UDLD envía tramas cada 15s por el enlace a la dirección 01:00:0C:CC:CC:CC.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sz="140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34934" y="0"/>
            <a:ext cx="4236840" cy="18413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grpSp>
        <p:nvGrpSpPr>
          <p:cNvPr id="8" name="Grupo 7"/>
          <p:cNvGrpSpPr/>
          <p:nvPr/>
        </p:nvGrpSpPr>
        <p:grpSpPr>
          <a:xfrm>
            <a:off x="1377950" y="2768599"/>
            <a:ext cx="6483350" cy="1667743"/>
            <a:chOff x="704850" y="3653517"/>
            <a:chExt cx="7143750" cy="1919241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04850" y="3653517"/>
              <a:ext cx="3448050" cy="184717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400550" y="3657646"/>
              <a:ext cx="3448050" cy="1915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3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UDLD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fallo en el enlace pondría al enlace en error-</a:t>
            </a:r>
            <a:r>
              <a:rPr lang="es-ES" dirty="0" err="1" smtClean="0"/>
              <a:t>disable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Tras la detección del error, UDLD se puede configurar para actuar de 2 modos: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Normal:</a:t>
            </a:r>
          </a:p>
          <a:p>
            <a:pPr marL="1143000" lvl="2" indent="-342900"/>
            <a:r>
              <a:rPr lang="es-ES" dirty="0" smtClean="0"/>
              <a:t>Permite </a:t>
            </a:r>
            <a:r>
              <a:rPr lang="es-ES" dirty="0"/>
              <a:t>que el puerto continúe su operación. </a:t>
            </a:r>
            <a:endParaRPr lang="es-ES" dirty="0" smtClean="0"/>
          </a:p>
          <a:p>
            <a:pPr marL="1143000" lvl="2" indent="-342900"/>
            <a:r>
              <a:rPr lang="es-ES" dirty="0" smtClean="0"/>
              <a:t>Se </a:t>
            </a:r>
            <a:r>
              <a:rPr lang="es-ES" dirty="0"/>
              <a:t>marca el puerto </a:t>
            </a:r>
            <a:r>
              <a:rPr lang="es-ES" dirty="0" smtClean="0"/>
              <a:t>quedando en </a:t>
            </a:r>
            <a:r>
              <a:rPr lang="es-ES" dirty="0"/>
              <a:t>un estado indeterminado</a:t>
            </a:r>
            <a:r>
              <a:rPr lang="es-ES" dirty="0" smtClean="0"/>
              <a:t>.</a:t>
            </a:r>
          </a:p>
          <a:p>
            <a:pPr marL="1143000" lvl="2" indent="-342900"/>
            <a:r>
              <a:rPr lang="es-ES" dirty="0" smtClean="0"/>
              <a:t>Se </a:t>
            </a:r>
            <a:r>
              <a:rPr lang="es-ES" dirty="0"/>
              <a:t>genera un mensaje de </a:t>
            </a:r>
            <a:r>
              <a:rPr lang="es-ES" dirty="0" err="1"/>
              <a:t>syslog</a:t>
            </a:r>
            <a:r>
              <a:rPr lang="es-ES" dirty="0"/>
              <a:t>.</a:t>
            </a:r>
            <a:endParaRPr lang="es-E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Agresivo:</a:t>
            </a:r>
          </a:p>
          <a:p>
            <a:pPr marL="1143000" lvl="2" indent="-342900"/>
            <a:r>
              <a:rPr lang="es-ES" dirty="0" smtClean="0"/>
              <a:t>Se intenta </a:t>
            </a:r>
            <a:r>
              <a:rPr lang="es-ES" dirty="0"/>
              <a:t>restablecer el </a:t>
            </a:r>
            <a:r>
              <a:rPr lang="es-ES" dirty="0" smtClean="0"/>
              <a:t>enlace enviando </a:t>
            </a:r>
            <a:r>
              <a:rPr lang="es-ES" dirty="0"/>
              <a:t>un mensaje por segundo, durante 8 segundos. </a:t>
            </a:r>
            <a:endParaRPr lang="es-ES" dirty="0" smtClean="0"/>
          </a:p>
          <a:p>
            <a:pPr marL="1143000" lvl="2" indent="-342900"/>
            <a:r>
              <a:rPr lang="es-ES" dirty="0" smtClean="0"/>
              <a:t>Si no hay ninguna respuesta, </a:t>
            </a:r>
            <a:r>
              <a:rPr lang="es-ES" dirty="0"/>
              <a:t>el puerto se coloca en estado de </a:t>
            </a:r>
            <a:r>
              <a:rPr lang="es-ES" dirty="0" smtClean="0"/>
              <a:t>error-deshabilitado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734934" y="22137"/>
            <a:ext cx="4236840" cy="184131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54" y="1732862"/>
            <a:ext cx="3807889" cy="20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68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UDLD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Configuración:</a:t>
            </a:r>
          </a:p>
          <a:p>
            <a:pPr lvl="1"/>
            <a:r>
              <a:rPr lang="es-ES" dirty="0"/>
              <a:t>Habilita UDLD globalmente en todas las interfaces de fibra </a:t>
            </a:r>
            <a:r>
              <a:rPr lang="es-ES" dirty="0" smtClean="0"/>
              <a:t>óptica:</a:t>
            </a:r>
            <a:endParaRPr lang="es-ES" dirty="0" smtClean="0"/>
          </a:p>
          <a:p>
            <a:pPr marL="53975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udld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 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agressive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s-ES" dirty="0" smtClean="0"/>
              <a:t>Habilita </a:t>
            </a:r>
            <a:r>
              <a:rPr lang="es-ES" dirty="0"/>
              <a:t>UDLD en una interfaz </a:t>
            </a:r>
            <a:r>
              <a:rPr lang="es-ES" dirty="0" smtClean="0"/>
              <a:t>individual:</a:t>
            </a:r>
            <a:endParaRPr lang="es-ES" dirty="0" smtClean="0"/>
          </a:p>
          <a:p>
            <a:pPr marL="53975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config-if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udld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[ 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agressive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] 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 smtClean="0"/>
              <a:t>Muestra </a:t>
            </a:r>
            <a:r>
              <a:rPr lang="es-ES" dirty="0"/>
              <a:t>el estado de UDLD de la </a:t>
            </a:r>
            <a:r>
              <a:rPr lang="es-ES" dirty="0" smtClean="0"/>
              <a:t>interfaz:</a:t>
            </a:r>
            <a:r>
              <a:rPr lang="es-ES" dirty="0"/>
              <a:t> </a:t>
            </a:r>
            <a:endParaRPr lang="es-ES" dirty="0" smtClean="0"/>
          </a:p>
          <a:p>
            <a:pPr marL="539750" lvl="1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 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udld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slot/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lvl="1"/>
            <a:r>
              <a:rPr lang="es-ES" dirty="0" smtClean="0"/>
              <a:t>Restablece </a:t>
            </a:r>
            <a:r>
              <a:rPr lang="es-ES" dirty="0"/>
              <a:t>todas las interfaces que fueron cerradas por </a:t>
            </a:r>
            <a:r>
              <a:rPr lang="es-ES" dirty="0" smtClean="0"/>
              <a:t>UDLD:</a:t>
            </a:r>
            <a:endParaRPr lang="es-ES" dirty="0"/>
          </a:p>
          <a:p>
            <a:pPr marL="539750" lvl="1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udld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Se recomienda:</a:t>
            </a:r>
          </a:p>
          <a:p>
            <a:pPr lvl="1"/>
            <a:r>
              <a:rPr lang="es-ES" dirty="0" smtClean="0"/>
              <a:t>Emplearlo en conexiones de fibra </a:t>
            </a:r>
            <a:r>
              <a:rPr lang="es-ES" dirty="0" smtClean="0"/>
              <a:t>óptica.</a:t>
            </a:r>
            <a:endParaRPr lang="es-ES" dirty="0" smtClean="0"/>
          </a:p>
          <a:p>
            <a:pPr lvl="1"/>
            <a:r>
              <a:rPr lang="es-ES" dirty="0" smtClean="0"/>
              <a:t>Utilizar el modo agresivo para mejorar la </a:t>
            </a:r>
            <a:r>
              <a:rPr lang="es-ES" dirty="0" smtClean="0"/>
              <a:t>protección.</a:t>
            </a:r>
            <a:endParaRPr lang="es-ES" dirty="0" smtClean="0"/>
          </a:p>
          <a:p>
            <a:pPr lvl="1"/>
            <a:r>
              <a:rPr lang="es-ES" dirty="0" smtClean="0"/>
              <a:t>Activarlo en el modo de configuración global.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14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FlexLinks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Solución propietaria de Cisco alternativa a </a:t>
            </a:r>
            <a:r>
              <a:rPr lang="es-ES" dirty="0" smtClean="0"/>
              <a:t>STP.</a:t>
            </a:r>
            <a:endParaRPr lang="es-ES" dirty="0" smtClean="0"/>
          </a:p>
          <a:p>
            <a:r>
              <a:rPr lang="es-ES" dirty="0" smtClean="0"/>
              <a:t>Permite una redundancia de enlace básica.</a:t>
            </a:r>
          </a:p>
          <a:p>
            <a:r>
              <a:rPr lang="es-ES" dirty="0" smtClean="0"/>
              <a:t>Puede coexistir con STP.</a:t>
            </a:r>
          </a:p>
          <a:p>
            <a:r>
              <a:rPr lang="es-ES" dirty="0" smtClean="0"/>
              <a:t>Reduce el tiempo de convergencia a 50ms.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debe tener cuidado con no crear bucles en la topología.</a:t>
            </a:r>
          </a:p>
          <a:p>
            <a:r>
              <a:rPr lang="es-ES" dirty="0" smtClean="0"/>
              <a:t>Un </a:t>
            </a:r>
            <a:r>
              <a:rPr lang="es-ES" dirty="0" err="1" smtClean="0"/>
              <a:t>Flexlink</a:t>
            </a:r>
            <a:r>
              <a:rPr lang="es-ES" dirty="0" smtClean="0"/>
              <a:t> son dos interfaces configuradas una como respaldo de la otra.</a:t>
            </a:r>
          </a:p>
          <a:p>
            <a:r>
              <a:rPr lang="es-ES" dirty="0" smtClean="0"/>
              <a:t>Sólo una renvía y cuando se cae comienza a reenviar la otra.</a:t>
            </a:r>
          </a:p>
          <a:p>
            <a:r>
              <a:rPr lang="es-ES" dirty="0" smtClean="0"/>
              <a:t>Ante fallo sucede lo siguiente: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Detección del fallo en el enlace.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Las direcciones </a:t>
            </a:r>
            <a:r>
              <a:rPr lang="es-ES" dirty="0" err="1" smtClean="0"/>
              <a:t>MACs</a:t>
            </a:r>
            <a:r>
              <a:rPr lang="es-ES" dirty="0" smtClean="0"/>
              <a:t> aprendidas en el enlace pasan al de reserva.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El enlace de reserva pasa a estado de reenvío.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Envía tramas de multidifusión cuyas direcciones de origen son las </a:t>
            </a:r>
            <a:r>
              <a:rPr lang="es-ES" dirty="0" err="1" smtClean="0"/>
              <a:t>MACs</a:t>
            </a:r>
            <a:r>
              <a:rPr lang="es-ES" dirty="0" smtClean="0"/>
              <a:t> aprendidas y la de destino 0100-0ccd-cdcd</a:t>
            </a:r>
          </a:p>
          <a:p>
            <a:r>
              <a:rPr lang="es-ES" dirty="0" smtClean="0"/>
              <a:t>Esto ocasiona que el resto de los </a:t>
            </a:r>
            <a:r>
              <a:rPr lang="es-ES" dirty="0" err="1" smtClean="0"/>
              <a:t>switchs</a:t>
            </a:r>
            <a:r>
              <a:rPr lang="es-ES" dirty="0" smtClean="0"/>
              <a:t> actualicen su tabla de </a:t>
            </a:r>
            <a:r>
              <a:rPr lang="es-ES" dirty="0" err="1" smtClean="0"/>
              <a:t>dir.</a:t>
            </a:r>
            <a:r>
              <a:rPr lang="es-ES" dirty="0" smtClean="0"/>
              <a:t> MAC.</a:t>
            </a:r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81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requisito habitual de diseño de redes es la alta disponibilidad</a:t>
            </a:r>
            <a:r>
              <a:rPr lang="es-ES" dirty="0" smtClean="0"/>
              <a:t>.</a:t>
            </a:r>
          </a:p>
          <a:p>
            <a:r>
              <a:rPr lang="es-ES" dirty="0"/>
              <a:t>Ello supone, entre otras medidas, la creación de enlaces redundantes L2.</a:t>
            </a:r>
          </a:p>
          <a:p>
            <a:r>
              <a:rPr lang="es-ES" dirty="0" smtClean="0"/>
              <a:t>Una topología redundante evita punto único de fallo pero genera bucles.</a:t>
            </a:r>
          </a:p>
          <a:p>
            <a:r>
              <a:rPr lang="es-ES" dirty="0" smtClean="0"/>
              <a:t>Los bucles ocasionan problemas:</a:t>
            </a:r>
          </a:p>
          <a:p>
            <a:pPr lvl="1"/>
            <a:r>
              <a:rPr lang="es-ES" dirty="0" smtClean="0"/>
              <a:t>Tormentas de difusión.</a:t>
            </a:r>
          </a:p>
          <a:p>
            <a:pPr lvl="1"/>
            <a:r>
              <a:rPr lang="es-ES" dirty="0" smtClean="0"/>
              <a:t>Transmisión de múltiples tramas de unidifusión.</a:t>
            </a:r>
          </a:p>
          <a:p>
            <a:pPr lvl="1"/>
            <a:r>
              <a:rPr lang="es-ES" dirty="0" smtClean="0"/>
              <a:t>Inestabilidad en la tabla de direcciones </a:t>
            </a:r>
            <a:r>
              <a:rPr lang="es-ES" dirty="0" err="1" smtClean="0"/>
              <a:t>MACs</a:t>
            </a:r>
            <a:r>
              <a:rPr lang="es-ES" dirty="0" smtClean="0"/>
              <a:t>: una misma trama puede recibirse por distintos puertos.</a:t>
            </a:r>
          </a:p>
          <a:p>
            <a:r>
              <a:rPr lang="es-ES" dirty="0" smtClean="0"/>
              <a:t>STP proporciona un mecanismo de evitación de bucles en topologías redundantes.</a:t>
            </a:r>
          </a:p>
          <a:p>
            <a:r>
              <a:rPr lang="es-ES" dirty="0" smtClean="0"/>
              <a:t>STP deja una única ruta activa en cada segmento bloqueado el resto de rutas.</a:t>
            </a:r>
          </a:p>
          <a:p>
            <a:r>
              <a:rPr lang="es-ES" dirty="0" smtClean="0"/>
              <a:t>Si la topología cambia por algún motivo, STP restablece la conectividad automáticamente.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switches</a:t>
            </a:r>
            <a:r>
              <a:rPr lang="es-ES" dirty="0" smtClean="0"/>
              <a:t> se envían </a:t>
            </a:r>
            <a:r>
              <a:rPr lang="es-ES" dirty="0" err="1" smtClean="0"/>
              <a:t>BPDUs</a:t>
            </a:r>
            <a:r>
              <a:rPr lang="es-ES" dirty="0" smtClean="0"/>
              <a:t> cada 2 segundos para mantener una topología libre de bucles en la que los enlaces redundantes están bloqueados.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5: </a:t>
            </a:r>
            <a:r>
              <a:rPr lang="es-ES" dirty="0"/>
              <a:t>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2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FlexLinks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debe tener en cuenta:</a:t>
            </a:r>
          </a:p>
          <a:p>
            <a:pPr lvl="1"/>
            <a:r>
              <a:rPr lang="es-ES" dirty="0" smtClean="0"/>
              <a:t>Cada interfaz activa sólo puede tener una de respaldo.</a:t>
            </a:r>
          </a:p>
          <a:p>
            <a:pPr lvl="1"/>
            <a:r>
              <a:rPr lang="es-ES" dirty="0" smtClean="0"/>
              <a:t>Cada interfaz solo puede pertenecer a un </a:t>
            </a:r>
            <a:r>
              <a:rPr lang="es-ES" dirty="0" err="1" smtClean="0"/>
              <a:t>Flexlink</a:t>
            </a:r>
            <a:r>
              <a:rPr lang="es-ES" dirty="0" smtClean="0"/>
              <a:t>, ya sea </a:t>
            </a:r>
            <a:r>
              <a:rPr lang="es-ES" dirty="0" smtClean="0"/>
              <a:t>de manera activa </a:t>
            </a:r>
            <a:r>
              <a:rPr lang="es-ES" dirty="0" smtClean="0"/>
              <a:t>o de respaldo.</a:t>
            </a:r>
          </a:p>
          <a:p>
            <a:pPr lvl="1"/>
            <a:r>
              <a:rPr lang="es-ES" dirty="0" smtClean="0"/>
              <a:t>Una interfaz de un </a:t>
            </a:r>
            <a:r>
              <a:rPr lang="es-ES" dirty="0" err="1" smtClean="0"/>
              <a:t>Flexlink</a:t>
            </a:r>
            <a:r>
              <a:rPr lang="es-ES" dirty="0" smtClean="0"/>
              <a:t> no puede pertenecer a un </a:t>
            </a:r>
            <a:r>
              <a:rPr lang="es-ES" dirty="0" err="1" smtClean="0"/>
              <a:t>Etherchannel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Los enlaces del </a:t>
            </a:r>
            <a:r>
              <a:rPr lang="es-ES" dirty="0" err="1" smtClean="0"/>
              <a:t>Flexlink</a:t>
            </a:r>
            <a:r>
              <a:rPr lang="es-ES" dirty="0" smtClean="0"/>
              <a:t> no tienen por que ser del mismo tipo, pero deben estar configurados de manera similar.</a:t>
            </a:r>
          </a:p>
          <a:p>
            <a:pPr lvl="1"/>
            <a:r>
              <a:rPr lang="es-ES" dirty="0" smtClean="0"/>
              <a:t>Se puede formar un </a:t>
            </a:r>
            <a:r>
              <a:rPr lang="es-ES" dirty="0" err="1" smtClean="0"/>
              <a:t>Flexlink</a:t>
            </a:r>
            <a:r>
              <a:rPr lang="es-ES" dirty="0" smtClean="0"/>
              <a:t> entre dos </a:t>
            </a:r>
            <a:r>
              <a:rPr lang="es-ES" dirty="0" err="1" smtClean="0"/>
              <a:t>Etherchannel</a:t>
            </a:r>
            <a:r>
              <a:rPr lang="es-ES" dirty="0" smtClean="0"/>
              <a:t> o entre un </a:t>
            </a:r>
            <a:r>
              <a:rPr lang="es-ES" dirty="0" err="1" smtClean="0"/>
              <a:t>Etherchannel</a:t>
            </a:r>
            <a:r>
              <a:rPr lang="es-ES" dirty="0" smtClean="0"/>
              <a:t> </a:t>
            </a:r>
            <a:r>
              <a:rPr lang="es-ES" dirty="0" smtClean="0"/>
              <a:t>y </a:t>
            </a:r>
            <a:r>
              <a:rPr lang="es-ES" dirty="0" smtClean="0"/>
              <a:t>una interfaz física.</a:t>
            </a:r>
          </a:p>
          <a:p>
            <a:pPr lvl="1"/>
            <a:r>
              <a:rPr lang="es-ES" dirty="0" err="1" smtClean="0"/>
              <a:t>Flexlink</a:t>
            </a:r>
            <a:r>
              <a:rPr lang="es-ES" dirty="0" smtClean="0"/>
              <a:t> no participa de STP.</a:t>
            </a:r>
          </a:p>
          <a:p>
            <a:r>
              <a:rPr lang="es-ES" dirty="0"/>
              <a:t>Configuración:</a:t>
            </a:r>
          </a:p>
          <a:p>
            <a:pPr marL="53975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interfaz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Verificación:</a:t>
            </a:r>
          </a:p>
          <a:p>
            <a:pPr marL="53975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Recomendaciones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800" y="1372129"/>
            <a:ext cx="4968268" cy="5172602"/>
          </a:xfrm>
        </p:spPr>
        <p:txBody>
          <a:bodyPr>
            <a:normAutofit/>
          </a:bodyPr>
          <a:lstStyle/>
          <a:p>
            <a:r>
              <a:rPr lang="es-ES" dirty="0" smtClean="0"/>
              <a:t>Usar L2 en toda la red tiene argumentos a favor y en contra.</a:t>
            </a:r>
          </a:p>
          <a:p>
            <a:r>
              <a:rPr lang="es-ES" dirty="0" smtClean="0"/>
              <a:t>Los inconvenientes principales son:</a:t>
            </a:r>
          </a:p>
          <a:p>
            <a:pPr lvl="1"/>
            <a:r>
              <a:rPr lang="es-ES" dirty="0" smtClean="0"/>
              <a:t>El dominio de fallo es la red completa.</a:t>
            </a:r>
          </a:p>
          <a:p>
            <a:pPr lvl="1"/>
            <a:r>
              <a:rPr lang="es-ES" dirty="0" smtClean="0"/>
              <a:t>No existe el </a:t>
            </a:r>
            <a:r>
              <a:rPr lang="es-ES" dirty="0" err="1" smtClean="0"/>
              <a:t>multicamino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tendencia es </a:t>
            </a:r>
            <a:r>
              <a:rPr lang="es-ES" b="1" dirty="0" smtClean="0"/>
              <a:t>usar L2 en acceso y L3 en distribución y núcleo.</a:t>
            </a:r>
          </a:p>
          <a:p>
            <a:r>
              <a:rPr lang="es-ES" dirty="0" smtClean="0"/>
              <a:t>L3 permite </a:t>
            </a:r>
            <a:r>
              <a:rPr lang="es-ES" dirty="0" err="1" smtClean="0"/>
              <a:t>multirruta</a:t>
            </a:r>
            <a:r>
              <a:rPr lang="es-ES" dirty="0" smtClean="0"/>
              <a:t> de igual costo (ECMP) sin dependencia de STP.</a:t>
            </a:r>
          </a:p>
          <a:p>
            <a:r>
              <a:rPr lang="es-ES" dirty="0" smtClean="0"/>
              <a:t>Pese a lo dicho, </a:t>
            </a:r>
            <a:r>
              <a:rPr lang="es-ES" b="1" dirty="0"/>
              <a:t>STP debe siempre existir </a:t>
            </a:r>
            <a:r>
              <a:rPr lang="es-ES" dirty="0"/>
              <a:t>para proteger bucles del lado del usuario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68" y="1565746"/>
            <a:ext cx="3985732" cy="44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00" y="3782979"/>
            <a:ext cx="3895500" cy="2465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Emplee </a:t>
            </a:r>
            <a:r>
              <a:rPr lang="es-ES" b="1" dirty="0" smtClean="0"/>
              <a:t>Rapid STP</a:t>
            </a:r>
            <a:r>
              <a:rPr lang="es-ES" dirty="0" smtClean="0"/>
              <a:t>.</a:t>
            </a:r>
          </a:p>
          <a:p>
            <a:r>
              <a:rPr lang="es-ES" dirty="0" smtClean="0"/>
              <a:t>Úsese </a:t>
            </a:r>
            <a:r>
              <a:rPr lang="es-ES" b="1" dirty="0" err="1" smtClean="0"/>
              <a:t>BackboneFas</a:t>
            </a:r>
            <a:r>
              <a:rPr lang="es-ES" dirty="0" err="1" smtClean="0"/>
              <a:t>t</a:t>
            </a:r>
            <a:r>
              <a:rPr lang="es-ES" dirty="0" smtClean="0"/>
              <a:t> </a:t>
            </a:r>
            <a:r>
              <a:rPr lang="es-ES" dirty="0"/>
              <a:t>para </a:t>
            </a:r>
            <a:r>
              <a:rPr lang="es-ES" dirty="0" smtClean="0"/>
              <a:t>mejorar la convergencia ante cualquier fallo </a:t>
            </a:r>
            <a:r>
              <a:rPr lang="es-ES" dirty="0"/>
              <a:t>de enlace </a:t>
            </a:r>
            <a:r>
              <a:rPr lang="es-ES" dirty="0" smtClean="0"/>
              <a:t>indirecto.</a:t>
            </a:r>
          </a:p>
          <a:p>
            <a:r>
              <a:rPr lang="es-ES" dirty="0"/>
              <a:t>Úsese</a:t>
            </a:r>
            <a:r>
              <a:rPr lang="es-ES" dirty="0" smtClean="0"/>
              <a:t> </a:t>
            </a:r>
            <a:r>
              <a:rPr lang="es-ES" b="1" dirty="0" err="1"/>
              <a:t>UplinkFast</a:t>
            </a:r>
            <a:r>
              <a:rPr lang="es-ES" dirty="0"/>
              <a:t> para mejorar la convergencia ante cualquier </a:t>
            </a:r>
            <a:r>
              <a:rPr lang="es-ES" dirty="0" smtClean="0"/>
              <a:t>fallo </a:t>
            </a:r>
            <a:r>
              <a:rPr lang="es-ES" dirty="0"/>
              <a:t>de enlace ascendente.</a:t>
            </a:r>
            <a:endParaRPr lang="es-ES" dirty="0" smtClean="0"/>
          </a:p>
          <a:p>
            <a:r>
              <a:rPr lang="es-ES" dirty="0" smtClean="0"/>
              <a:t>Se debe designar explícitamente el </a:t>
            </a:r>
            <a:r>
              <a:rPr lang="es-ES" b="1" dirty="0" smtClean="0"/>
              <a:t>puente raíz primario </a:t>
            </a:r>
            <a:r>
              <a:rPr lang="es-ES" dirty="0" smtClean="0"/>
              <a:t>y </a:t>
            </a:r>
            <a:r>
              <a:rPr lang="es-ES" b="1" dirty="0" smtClean="0"/>
              <a:t>secundario</a:t>
            </a:r>
            <a:r>
              <a:rPr lang="es-ES" dirty="0" smtClean="0"/>
              <a:t> y usar los mecanismos de estabilidad </a:t>
            </a:r>
            <a:r>
              <a:rPr lang="es-ES" b="1" dirty="0" err="1" smtClean="0"/>
              <a:t>PortFast</a:t>
            </a:r>
            <a:r>
              <a:rPr lang="es-ES" dirty="0" smtClean="0"/>
              <a:t>, </a:t>
            </a:r>
            <a:r>
              <a:rPr lang="es-ES" b="1" dirty="0" err="1" smtClean="0"/>
              <a:t>Root</a:t>
            </a:r>
            <a:r>
              <a:rPr lang="es-ES" b="1" dirty="0" smtClean="0"/>
              <a:t> </a:t>
            </a:r>
            <a:r>
              <a:rPr lang="es-ES" b="1" dirty="0" err="1" smtClean="0"/>
              <a:t>Guard</a:t>
            </a:r>
            <a:r>
              <a:rPr lang="es-ES" b="1" dirty="0" smtClean="0"/>
              <a:t>, </a:t>
            </a:r>
            <a:r>
              <a:rPr lang="es-ES" b="1" dirty="0" err="1" smtClean="0"/>
              <a:t>Loop</a:t>
            </a:r>
            <a:r>
              <a:rPr lang="es-ES" b="1" dirty="0" smtClean="0"/>
              <a:t> </a:t>
            </a:r>
            <a:r>
              <a:rPr lang="es-ES" b="1" dirty="0" err="1" smtClean="0"/>
              <a:t>Guard</a:t>
            </a:r>
            <a:r>
              <a:rPr lang="es-ES" b="1" dirty="0" smtClean="0"/>
              <a:t> </a:t>
            </a:r>
            <a:r>
              <a:rPr lang="es-ES" dirty="0" smtClean="0"/>
              <a:t>y </a:t>
            </a:r>
            <a:r>
              <a:rPr lang="es-ES" b="1" dirty="0" smtClean="0"/>
              <a:t>UDLD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En función de los requisitos, se empleará también la </a:t>
            </a:r>
            <a:r>
              <a:rPr lang="es-ES" b="1" dirty="0" smtClean="0"/>
              <a:t>seguridad de puerto</a:t>
            </a:r>
            <a:r>
              <a:rPr lang="es-ES" dirty="0" smtClean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3: Mecanismos de estabilidad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44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709739"/>
            <a:ext cx="6681788" cy="1909761"/>
          </a:xfrm>
        </p:spPr>
        <p:txBody>
          <a:bodyPr/>
          <a:lstStyle/>
          <a:p>
            <a:r>
              <a:rPr lang="es-ES" dirty="0" smtClean="0"/>
              <a:t>Árbol de expansión múltiple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3619500"/>
            <a:ext cx="6681788" cy="2470151"/>
          </a:xfrm>
        </p:spPr>
        <p:txBody>
          <a:bodyPr/>
          <a:lstStyle/>
          <a:p>
            <a:r>
              <a:rPr lang="es-ES" dirty="0" smtClean="0"/>
              <a:t>PARTE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5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parte 4: </a:t>
            </a:r>
            <a:r>
              <a:rPr lang="es-ES" dirty="0"/>
              <a:t>Árbol de expansión múltiple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Regiones.</a:t>
            </a:r>
          </a:p>
          <a:p>
            <a:r>
              <a:rPr lang="es-ES" dirty="0" smtClean="0"/>
              <a:t>Instancia 0 (IST).</a:t>
            </a:r>
          </a:p>
          <a:p>
            <a:r>
              <a:rPr lang="es-ES" dirty="0" smtClean="0"/>
              <a:t>Compatibilidad con versiones previas.</a:t>
            </a:r>
          </a:p>
          <a:p>
            <a:r>
              <a:rPr lang="es-ES" dirty="0" smtClean="0"/>
              <a:t>BPDU de IST.</a:t>
            </a:r>
          </a:p>
          <a:p>
            <a:r>
              <a:rPr lang="es-ES" dirty="0" smtClean="0"/>
              <a:t>ID de sistema extendido.</a:t>
            </a:r>
          </a:p>
          <a:p>
            <a:r>
              <a:rPr lang="es-ES" dirty="0" smtClean="0"/>
              <a:t>Configuración.</a:t>
            </a:r>
          </a:p>
          <a:p>
            <a:r>
              <a:rPr lang="es-ES" dirty="0" smtClean="0"/>
              <a:t>Verificación</a:t>
            </a:r>
          </a:p>
          <a:p>
            <a:r>
              <a:rPr lang="es-ES" dirty="0" smtClean="0"/>
              <a:t>Migración hacia MST.</a:t>
            </a:r>
          </a:p>
          <a:p>
            <a:r>
              <a:rPr lang="es-ES" dirty="0" smtClean="0"/>
              <a:t>Buenas Prácticas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23689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Múltiple (MST) está recogido en 802.1s.</a:t>
            </a:r>
          </a:p>
          <a:p>
            <a:r>
              <a:rPr lang="es-ES" b="1" dirty="0" smtClean="0"/>
              <a:t>Extiende</a:t>
            </a:r>
            <a:r>
              <a:rPr lang="es-ES" dirty="0" smtClean="0"/>
              <a:t> </a:t>
            </a:r>
            <a:r>
              <a:rPr lang="es-ES" dirty="0" smtClean="0"/>
              <a:t>el </a:t>
            </a:r>
            <a:r>
              <a:rPr lang="es-ES" dirty="0" smtClean="0"/>
              <a:t>RSTP (802.1w) a múltiples instancias.</a:t>
            </a:r>
          </a:p>
          <a:p>
            <a:r>
              <a:rPr lang="es-ES" dirty="0" smtClean="0"/>
              <a:t>Cada instancia se utiliza en un conjunto de VLANS.</a:t>
            </a:r>
          </a:p>
          <a:p>
            <a:r>
              <a:rPr lang="es-ES" dirty="0" smtClean="0"/>
              <a:t>Reduce la carga de la CPU al evitar una instancia por VLAN: 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Admite </a:t>
            </a:r>
            <a:r>
              <a:rPr lang="es-ES" dirty="0"/>
              <a:t>hasta 4096 </a:t>
            </a:r>
            <a:r>
              <a:rPr lang="es-ES" dirty="0" err="1"/>
              <a:t>VLANs</a:t>
            </a:r>
            <a:r>
              <a:rPr lang="es-ES" dirty="0" smtClean="0"/>
              <a:t>.</a:t>
            </a:r>
          </a:p>
          <a:p>
            <a:r>
              <a:rPr lang="es-ES" dirty="0"/>
              <a:t>Cada instancia puede generar una topología distinta y por tanto ofrece balanceo de carga</a:t>
            </a:r>
            <a:r>
              <a:rPr lang="es-ES" dirty="0" smtClean="0"/>
              <a:t>.</a:t>
            </a:r>
          </a:p>
          <a:p>
            <a:r>
              <a:rPr lang="es-ES" dirty="0"/>
              <a:t>Es compatible con las versiones anteriores, aunque puede ser un desafío configurar la interacción con dispositivos no MST.</a:t>
            </a:r>
          </a:p>
          <a:p>
            <a:r>
              <a:rPr lang="es-ES" dirty="0"/>
              <a:t>MST no se suelen usar en el campus empresarial porque el conjunto de VLANS es pequeño y, por ello, las instancias </a:t>
            </a:r>
            <a:r>
              <a:rPr lang="es-ES" dirty="0" err="1"/>
              <a:t>STPs</a:t>
            </a:r>
            <a:r>
              <a:rPr lang="es-ES" dirty="0"/>
              <a:t> son pocas.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810991" y="2810932"/>
            <a:ext cx="5212638" cy="1482665"/>
            <a:chOff x="95896" y="3578846"/>
            <a:chExt cx="8845047" cy="251585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96" y="3879273"/>
              <a:ext cx="3825353" cy="221542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6555" y="3578846"/>
              <a:ext cx="3654388" cy="2336529"/>
            </a:xfrm>
            <a:prstGeom prst="rect">
              <a:avLst/>
            </a:prstGeom>
          </p:spPr>
        </p:pic>
        <p:sp>
          <p:nvSpPr>
            <p:cNvPr id="8" name="Flecha derecha 7"/>
            <p:cNvSpPr/>
            <p:nvPr/>
          </p:nvSpPr>
          <p:spPr>
            <a:xfrm>
              <a:off x="4281055" y="4738254"/>
              <a:ext cx="782012" cy="484909"/>
            </a:xfrm>
            <a:prstGeom prst="rightArrow">
              <a:avLst/>
            </a:prstGeom>
            <a:solidFill>
              <a:srgbClr val="717579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6823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 smtClean="0"/>
              <a:t>redes </a:t>
            </a:r>
            <a:r>
              <a:rPr lang="es-ES" dirty="0" smtClean="0"/>
              <a:t>grandes, </a:t>
            </a:r>
            <a:r>
              <a:rPr lang="es-ES" dirty="0" smtClean="0"/>
              <a:t>para mejorar </a:t>
            </a:r>
            <a:r>
              <a:rPr lang="es-ES" dirty="0"/>
              <a:t>la </a:t>
            </a:r>
            <a:r>
              <a:rPr lang="es-ES" dirty="0" smtClean="0"/>
              <a:t>administración, pueden existir </a:t>
            </a:r>
            <a:r>
              <a:rPr lang="es-ES" dirty="0" smtClean="0"/>
              <a:t>conjuntos </a:t>
            </a:r>
            <a:r>
              <a:rPr lang="es-ES" dirty="0" smtClean="0"/>
              <a:t>de </a:t>
            </a:r>
            <a:r>
              <a:rPr lang="es-ES" dirty="0" err="1" smtClean="0"/>
              <a:t>switches</a:t>
            </a:r>
            <a:r>
              <a:rPr lang="es-ES" dirty="0" smtClean="0"/>
              <a:t> que:</a:t>
            </a:r>
            <a:endParaRPr lang="es-ES" dirty="0" smtClean="0"/>
          </a:p>
          <a:p>
            <a:pPr lvl="1"/>
            <a:r>
              <a:rPr lang="es-ES" dirty="0"/>
              <a:t>U</a:t>
            </a:r>
            <a:r>
              <a:rPr lang="es-ES" dirty="0" smtClean="0"/>
              <a:t>san las VLANS de manera diferente.</a:t>
            </a:r>
          </a:p>
          <a:p>
            <a:pPr lvl="1"/>
            <a:r>
              <a:rPr lang="es-ES" dirty="0" smtClean="0"/>
              <a:t>Difieren en las topologías del árbol de expansión.</a:t>
            </a:r>
          </a:p>
          <a:p>
            <a:r>
              <a:rPr lang="es-ES" dirty="0" smtClean="0"/>
              <a:t>En cada grupo de </a:t>
            </a:r>
            <a:r>
              <a:rPr lang="es-ES" dirty="0" err="1" smtClean="0"/>
              <a:t>switches</a:t>
            </a:r>
            <a:r>
              <a:rPr lang="es-ES" dirty="0" smtClean="0"/>
              <a:t> puede existir un grupo de instancias </a:t>
            </a:r>
            <a:r>
              <a:rPr lang="es-ES" dirty="0" smtClean="0"/>
              <a:t>MST </a:t>
            </a:r>
            <a:r>
              <a:rPr lang="es-ES" dirty="0" smtClean="0"/>
              <a:t>distintas</a:t>
            </a:r>
            <a:r>
              <a:rPr lang="es-ES" dirty="0" smtClean="0"/>
              <a:t> (con </a:t>
            </a:r>
            <a:r>
              <a:rPr lang="es-ES" dirty="0" smtClean="0"/>
              <a:t>una configuración </a:t>
            </a:r>
            <a:r>
              <a:rPr lang="es-ES" dirty="0" smtClean="0"/>
              <a:t>de VLANS diferente).</a:t>
            </a:r>
            <a:endParaRPr lang="es-ES" dirty="0" smtClean="0"/>
          </a:p>
          <a:p>
            <a:r>
              <a:rPr lang="es-ES" dirty="0" smtClean="0"/>
              <a:t>Al </a:t>
            </a:r>
            <a:r>
              <a:rPr lang="es-ES" dirty="0"/>
              <a:t>conjunto de </a:t>
            </a:r>
            <a:r>
              <a:rPr lang="es-ES" dirty="0" err="1"/>
              <a:t>switches</a:t>
            </a:r>
            <a:r>
              <a:rPr lang="es-ES" dirty="0"/>
              <a:t> interconectados con la misma configuración MST se le llama </a:t>
            </a:r>
            <a:r>
              <a:rPr lang="es-ES" b="1" dirty="0" smtClean="0"/>
              <a:t>región MST</a:t>
            </a:r>
            <a:r>
              <a:rPr lang="es-ES" dirty="0" smtClean="0"/>
              <a:t>: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8" y="4183952"/>
            <a:ext cx="7317164" cy="19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</a:t>
            </a:r>
            <a:r>
              <a:rPr lang="es-ES" dirty="0"/>
              <a:t>conmutador que ejecuta MST </a:t>
            </a:r>
            <a:r>
              <a:rPr lang="es-ES" dirty="0" smtClean="0"/>
              <a:t>mantiene en su configuración los siguientes atributos:</a:t>
            </a:r>
          </a:p>
          <a:p>
            <a:pPr lvl="1"/>
            <a:r>
              <a:rPr lang="es-ES" b="1" dirty="0" smtClean="0"/>
              <a:t>Nombre</a:t>
            </a:r>
            <a:r>
              <a:rPr lang="es-ES" dirty="0" smtClean="0"/>
              <a:t> de la configuración (32 bytes)</a:t>
            </a:r>
          </a:p>
          <a:p>
            <a:pPr lvl="1"/>
            <a:r>
              <a:rPr lang="es-ES" b="1" dirty="0" smtClean="0"/>
              <a:t>Número de revisión </a:t>
            </a:r>
            <a:r>
              <a:rPr lang="es-ES" dirty="0" smtClean="0"/>
              <a:t>(2 bytes) que aumenta con cada cambio en la región.</a:t>
            </a:r>
          </a:p>
          <a:p>
            <a:pPr lvl="1"/>
            <a:r>
              <a:rPr lang="es-ES" dirty="0" smtClean="0"/>
              <a:t>Una </a:t>
            </a:r>
            <a:r>
              <a:rPr lang="es-ES" b="1" dirty="0" smtClean="0"/>
              <a:t>tabla</a:t>
            </a:r>
            <a:r>
              <a:rPr lang="es-ES" dirty="0" smtClean="0"/>
              <a:t> de 4096 elemento que asocia cada potencial VLAN a una instancia.</a:t>
            </a:r>
          </a:p>
          <a:p>
            <a:r>
              <a:rPr lang="es-ES" dirty="0" smtClean="0"/>
              <a:t>En una región MST se debe compartir los mismos atributos.</a:t>
            </a:r>
          </a:p>
          <a:p>
            <a:r>
              <a:rPr lang="es-ES" dirty="0" smtClean="0"/>
              <a:t>El administrador es responsable de propagar los atributos (mediante el CLI o SNMP).</a:t>
            </a:r>
          </a:p>
          <a:p>
            <a:r>
              <a:rPr lang="es-ES" dirty="0" smtClean="0"/>
              <a:t>Es importante que los </a:t>
            </a:r>
            <a:r>
              <a:rPr lang="es-ES" dirty="0" err="1" smtClean="0"/>
              <a:t>switch</a:t>
            </a:r>
            <a:r>
              <a:rPr lang="es-ES" dirty="0" smtClean="0"/>
              <a:t> sepan los límites de las regiones:</a:t>
            </a:r>
          </a:p>
          <a:p>
            <a:pPr lvl="1"/>
            <a:r>
              <a:rPr lang="es-ES" dirty="0" smtClean="0"/>
              <a:t>Para lo que se envía en las </a:t>
            </a:r>
            <a:r>
              <a:rPr lang="es-ES" dirty="0" err="1" smtClean="0"/>
              <a:t>BPDUs</a:t>
            </a:r>
            <a:r>
              <a:rPr lang="es-ES" dirty="0" smtClean="0"/>
              <a:t> un resumen de los </a:t>
            </a:r>
            <a:r>
              <a:rPr lang="es-ES" dirty="0" smtClean="0"/>
              <a:t>atributos.</a:t>
            </a:r>
            <a:endParaRPr lang="es-ES" dirty="0" smtClean="0"/>
          </a:p>
          <a:p>
            <a:pPr lvl="1"/>
            <a:r>
              <a:rPr lang="es-ES" dirty="0" smtClean="0"/>
              <a:t>Cada </a:t>
            </a:r>
            <a:r>
              <a:rPr lang="es-ES" dirty="0" err="1" smtClean="0"/>
              <a:t>switch</a:t>
            </a:r>
            <a:r>
              <a:rPr lang="es-ES" dirty="0" smtClean="0"/>
              <a:t> compara los resúmenes de las </a:t>
            </a:r>
            <a:r>
              <a:rPr lang="es-ES" dirty="0" err="1" smtClean="0"/>
              <a:t>BPDUs</a:t>
            </a:r>
            <a:r>
              <a:rPr lang="es-ES" dirty="0" smtClean="0"/>
              <a:t> que recibe con </a:t>
            </a:r>
            <a:r>
              <a:rPr lang="es-ES" dirty="0" smtClean="0"/>
              <a:t>el suyo.</a:t>
            </a:r>
            <a:endParaRPr lang="es-ES" dirty="0" smtClean="0"/>
          </a:p>
          <a:p>
            <a:pPr lvl="1"/>
            <a:r>
              <a:rPr lang="es-ES" dirty="0" smtClean="0"/>
              <a:t>Si son distintos significa que el puerto es el límite de una región.</a:t>
            </a:r>
          </a:p>
          <a:p>
            <a:r>
              <a:rPr lang="es-ES" dirty="0" smtClean="0"/>
              <a:t>Se considera que se está en región diferente si:</a:t>
            </a:r>
          </a:p>
          <a:p>
            <a:pPr lvl="1"/>
            <a:r>
              <a:rPr lang="es-ES" dirty="0" smtClean="0"/>
              <a:t>El puente designado del segmento está en región </a:t>
            </a:r>
            <a:r>
              <a:rPr lang="es-ES" dirty="0" smtClean="0"/>
              <a:t>diferente.</a:t>
            </a:r>
            <a:endParaRPr lang="es-ES" dirty="0" smtClean="0"/>
          </a:p>
          <a:p>
            <a:pPr lvl="1"/>
            <a:r>
              <a:rPr lang="es-ES" dirty="0" smtClean="0"/>
              <a:t>Si se reciben </a:t>
            </a:r>
            <a:r>
              <a:rPr lang="es-ES" dirty="0" err="1" smtClean="0"/>
              <a:t>BPDUs</a:t>
            </a:r>
            <a:r>
              <a:rPr lang="es-ES" dirty="0" smtClean="0"/>
              <a:t> de otras versiones de STP.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35903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Instancia 0 (IST)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1326777"/>
            <a:ext cx="8973001" cy="5251823"/>
          </a:xfrm>
        </p:spPr>
        <p:txBody>
          <a:bodyPr>
            <a:normAutofit/>
          </a:bodyPr>
          <a:lstStyle/>
          <a:p>
            <a:r>
              <a:rPr lang="es-ES" dirty="0" smtClean="0"/>
              <a:t>MST no envía </a:t>
            </a:r>
            <a:r>
              <a:rPr lang="es-ES" dirty="0" err="1" smtClean="0"/>
              <a:t>BPDUs</a:t>
            </a:r>
            <a:r>
              <a:rPr lang="es-ES" dirty="0" smtClean="0"/>
              <a:t> por instancia.</a:t>
            </a:r>
          </a:p>
          <a:p>
            <a:r>
              <a:rPr lang="es-ES" dirty="0" smtClean="0"/>
              <a:t>Utiliza </a:t>
            </a:r>
            <a:r>
              <a:rPr lang="es-ES" dirty="0"/>
              <a:t>la </a:t>
            </a:r>
            <a:r>
              <a:rPr lang="es-ES" b="1" dirty="0"/>
              <a:t>Instancia 0 </a:t>
            </a:r>
            <a:r>
              <a:rPr lang="es-ES" dirty="0" smtClean="0"/>
              <a:t>transportar la información STP de todas las instancias en una única BPDU.</a:t>
            </a:r>
          </a:p>
          <a:p>
            <a:r>
              <a:rPr lang="es-ES" dirty="0" smtClean="0"/>
              <a:t>A la instancia 0 se le llama </a:t>
            </a:r>
            <a:r>
              <a:rPr lang="es-ES" b="1" dirty="0" smtClean="0"/>
              <a:t>IST</a:t>
            </a:r>
            <a:r>
              <a:rPr lang="es-ES" dirty="0" smtClean="0"/>
              <a:t> (</a:t>
            </a: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Al principio, todas las </a:t>
            </a:r>
            <a:r>
              <a:rPr lang="es-ES" dirty="0" err="1" smtClean="0"/>
              <a:t>VLANs</a:t>
            </a:r>
            <a:r>
              <a:rPr lang="es-ES" dirty="0" smtClean="0"/>
              <a:t> pertenecen a la IST (caso de RSTP 802.1w).</a:t>
            </a:r>
          </a:p>
          <a:p>
            <a:r>
              <a:rPr lang="es-ES" dirty="0" smtClean="0"/>
              <a:t>Tras la configuración de las instancias, mapeo de VLAN y establecimiento de puente raíz por instancia, se generan las topologías lógicas por instancia: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Como resultado, cada VLAN pertenece a una </a:t>
            </a:r>
            <a:r>
              <a:rPr lang="es-ES" b="1" dirty="0" smtClean="0"/>
              <a:t>MSTI</a:t>
            </a:r>
            <a:r>
              <a:rPr lang="es-ES" dirty="0" smtClean="0"/>
              <a:t> (Instancia MST) distinta.</a:t>
            </a:r>
          </a:p>
          <a:p>
            <a:r>
              <a:rPr lang="es-ES" dirty="0" smtClean="0"/>
              <a:t>Cada MSTI es una instancia Rapid STP.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972134" y="3834916"/>
            <a:ext cx="3334637" cy="1994135"/>
            <a:chOff x="2972134" y="3958430"/>
            <a:chExt cx="3625890" cy="243387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2134" y="3958430"/>
              <a:ext cx="3625890" cy="2433878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4137331" y="5204997"/>
              <a:ext cx="887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rgbClr val="7E8286"/>
                  </a:solidFill>
                </a:rPr>
                <a:t>Tras </a:t>
              </a:r>
              <a:r>
                <a:rPr lang="es-ES" sz="1200" dirty="0" err="1" smtClean="0">
                  <a:solidFill>
                    <a:srgbClr val="7E8286"/>
                  </a:solidFill>
                </a:rPr>
                <a:t>config</a:t>
              </a:r>
              <a:r>
                <a:rPr lang="es-ES" sz="1200" dirty="0" smtClean="0">
                  <a:solidFill>
                    <a:srgbClr val="7E8286"/>
                  </a:solidFill>
                </a:rPr>
                <a:t>.</a:t>
              </a:r>
              <a:endParaRPr lang="es-ES" sz="1200" dirty="0">
                <a:solidFill>
                  <a:srgbClr val="7E828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Compatibilidad con versiones previas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Versiones previas de STP pueden interactuar exclusivamente con la IST (Instancia 0) utilizando la VLAN nativa.</a:t>
            </a:r>
          </a:p>
          <a:p>
            <a:r>
              <a:rPr lang="es-ES" dirty="0" smtClean="0"/>
              <a:t>Las MSTI (Instancias de MST) no interactúan con las versiones previas.</a:t>
            </a:r>
            <a:endParaRPr lang="es-ES" dirty="0" smtClean="0"/>
          </a:p>
          <a:p>
            <a:r>
              <a:rPr lang="es-ES" dirty="0" smtClean="0"/>
              <a:t>Las versiones previas consideran a la IST como una caja negra, manteniendo una topología sin bucle como si se tratase de un único </a:t>
            </a:r>
            <a:r>
              <a:rPr lang="es-ES" dirty="0" err="1" smtClean="0"/>
              <a:t>switch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IST proporciona </a:t>
            </a:r>
            <a:r>
              <a:rPr lang="es-ES" dirty="0" smtClean="0"/>
              <a:t>rutas </a:t>
            </a:r>
            <a:r>
              <a:rPr lang="es-ES" dirty="0"/>
              <a:t>sin bucles dentro de una región </a:t>
            </a:r>
            <a:r>
              <a:rPr lang="es-ES" dirty="0" smtClean="0"/>
              <a:t>MST.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73" y="3099180"/>
            <a:ext cx="6016384" cy="26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CST (</a:t>
            </a:r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Común) o STP</a:t>
            </a:r>
          </a:p>
          <a:p>
            <a:r>
              <a:rPr lang="es-ES" dirty="0" smtClean="0"/>
              <a:t>PVST + (Protocolo de </a:t>
            </a:r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Plus Por VLAN)</a:t>
            </a:r>
          </a:p>
          <a:p>
            <a:r>
              <a:rPr lang="es-ES" dirty="0" smtClean="0"/>
              <a:t>RSTP (STP Rápido)</a:t>
            </a:r>
          </a:p>
          <a:p>
            <a:r>
              <a:rPr lang="es-ES" dirty="0" smtClean="0"/>
              <a:t>RPVST + (Rapid PVST +)</a:t>
            </a:r>
          </a:p>
          <a:p>
            <a:r>
              <a:rPr lang="es-ES" dirty="0" smtClean="0"/>
              <a:t>MST (</a:t>
            </a:r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)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</a:t>
            </a:r>
            <a:r>
              <a:rPr lang="es-ES" dirty="0" smtClean="0"/>
              <a:t>5: </a:t>
            </a:r>
            <a:r>
              <a:rPr lang="es-ES" dirty="0"/>
              <a:t>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STP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2" y="3608909"/>
            <a:ext cx="8791194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BPDU de IST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IST (instancia 0) transporta </a:t>
            </a:r>
            <a:r>
              <a:rPr lang="es-ES" dirty="0"/>
              <a:t>la información STP de todas las </a:t>
            </a:r>
            <a:r>
              <a:rPr lang="es-ES" dirty="0" smtClean="0"/>
              <a:t>MSTI (Instancia de MST) y la suya misma.</a:t>
            </a:r>
          </a:p>
          <a:p>
            <a:r>
              <a:rPr lang="es-ES" dirty="0" smtClean="0"/>
              <a:t>Concretamente, la información de cada MSTI activa se transporta en un </a:t>
            </a:r>
            <a:r>
              <a:rPr lang="es-ES" b="1" dirty="0" smtClean="0"/>
              <a:t>Registro-M</a:t>
            </a:r>
            <a:r>
              <a:rPr lang="es-ES" dirty="0"/>
              <a:t> </a:t>
            </a:r>
            <a:r>
              <a:rPr lang="es-ES" dirty="0" smtClean="0"/>
              <a:t>dentro de las </a:t>
            </a:r>
            <a:r>
              <a:rPr lang="es-ES" dirty="0" err="1" smtClean="0"/>
              <a:t>BDPUs</a:t>
            </a:r>
            <a:r>
              <a:rPr lang="es-ES" dirty="0" smtClean="0"/>
              <a:t> de IST:</a:t>
            </a:r>
            <a:endParaRPr lang="es-ES" b="1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4" y="2950709"/>
            <a:ext cx="7334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 de sistema extendido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 manera similar a PVST (STP por </a:t>
            </a:r>
            <a:r>
              <a:rPr lang="es-ES" dirty="0"/>
              <a:t>VLAN</a:t>
            </a:r>
            <a:r>
              <a:rPr lang="es-ES" dirty="0" smtClean="0"/>
              <a:t>), para </a:t>
            </a:r>
            <a:r>
              <a:rPr lang="es-ES" dirty="0"/>
              <a:t>diferenciar las </a:t>
            </a:r>
            <a:r>
              <a:rPr lang="es-ES" dirty="0" err="1"/>
              <a:t>BPDUs</a:t>
            </a:r>
            <a:r>
              <a:rPr lang="es-ES" dirty="0"/>
              <a:t> de una </a:t>
            </a:r>
            <a:r>
              <a:rPr lang="es-ES" dirty="0" smtClean="0"/>
              <a:t>instancia de </a:t>
            </a:r>
            <a:r>
              <a:rPr lang="es-ES" dirty="0"/>
              <a:t>las de otra se modifica el Bridge ID.</a:t>
            </a:r>
          </a:p>
          <a:p>
            <a:r>
              <a:rPr lang="es-ES" dirty="0" smtClean="0"/>
              <a:t> En este caso, el </a:t>
            </a:r>
            <a:r>
              <a:rPr lang="es-ES" b="1" dirty="0" smtClean="0"/>
              <a:t>identificador de sistema extendido </a:t>
            </a:r>
            <a:r>
              <a:rPr lang="es-ES" dirty="0" smtClean="0"/>
              <a:t>se utiliza para transportar el número de instancia: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11" y="2996405"/>
            <a:ext cx="43719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Entrar en modo de configuración particular de MST:</a:t>
            </a:r>
          </a:p>
          <a:p>
            <a:pPr marL="719138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configuration</a:t>
            </a:r>
          </a:p>
          <a:p>
            <a:pPr marL="719138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endParaRPr lang="es-E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En cada </a:t>
            </a:r>
            <a:r>
              <a:rPr lang="es-ES" dirty="0" err="1" smtClean="0"/>
              <a:t>switch</a:t>
            </a:r>
            <a:r>
              <a:rPr lang="es-ES" dirty="0" smtClean="0"/>
              <a:t> se debe poner el nombre de la región y la revisión:</a:t>
            </a:r>
          </a:p>
          <a:p>
            <a:pPr marL="719138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nombre_region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8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revisión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/>
              <a:t>Establecimiento de las instancias:</a:t>
            </a:r>
          </a:p>
          <a:p>
            <a:pPr marL="719138" indent="0">
              <a:buNone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config-mst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id_de_instancia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ids_VLANs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5402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Establecimiento del puente raíz de cada instancia. Para ello desde el modo de configuración general úsese alguna de estas maneras: </a:t>
            </a:r>
          </a:p>
          <a:p>
            <a:pPr lvl="1"/>
            <a:r>
              <a:rPr lang="es-ES" dirty="0"/>
              <a:t>Estableciendo directamente el primario y el secundario:</a:t>
            </a:r>
          </a:p>
          <a:p>
            <a:pPr marL="358775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instance-id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dirty="0"/>
              <a:t>Modificando la prioridad:</a:t>
            </a:r>
          </a:p>
          <a:p>
            <a:pPr marL="358775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spanning-tree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s-E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-id 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E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s-ES" dirty="0" smtClean="0"/>
              <a:t>Finalmente se debe habilitar el modo MST:</a:t>
            </a:r>
          </a:p>
          <a:p>
            <a:pPr marL="358775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Modificación</a:t>
            </a:r>
            <a:r>
              <a:rPr lang="en-US" dirty="0" smtClean="0"/>
              <a:t> del </a:t>
            </a:r>
            <a:r>
              <a:rPr lang="en-US" dirty="0" err="1" smtClean="0"/>
              <a:t>costo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instance-id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Modificación</a:t>
            </a:r>
            <a:r>
              <a:rPr lang="en-US" dirty="0" smtClean="0"/>
              <a:t> del </a:t>
            </a:r>
            <a:r>
              <a:rPr lang="en-US" dirty="0" err="1" smtClean="0"/>
              <a:t>costo</a:t>
            </a:r>
            <a:r>
              <a:rPr lang="en-US" dirty="0" smtClean="0"/>
              <a:t> de la </a:t>
            </a:r>
            <a:r>
              <a:rPr lang="en-US" dirty="0" err="1" smtClean="0"/>
              <a:t>prioridad</a:t>
            </a:r>
            <a:r>
              <a:rPr lang="en-US" dirty="0" smtClean="0"/>
              <a:t> de un </a:t>
            </a:r>
            <a:r>
              <a:rPr lang="en-US" dirty="0" err="1" smtClean="0"/>
              <a:t>puerto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port-priority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344991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Verificación de las instancias que hay implementadas en un </a:t>
            </a:r>
            <a:r>
              <a:rPr lang="es-ES" dirty="0" err="1" smtClean="0"/>
              <a:t>switch</a:t>
            </a:r>
            <a:r>
              <a:rPr lang="es-E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summary</a:t>
            </a:r>
          </a:p>
          <a:p>
            <a:r>
              <a:rPr lang="en-US" dirty="0" err="1" smtClean="0"/>
              <a:t>Verificación</a:t>
            </a:r>
            <a:r>
              <a:rPr lang="en-US" dirty="0" smtClean="0"/>
              <a:t> de la </a:t>
            </a:r>
            <a:r>
              <a:rPr lang="en-US" dirty="0" err="1" smtClean="0"/>
              <a:t>configuración</a:t>
            </a:r>
            <a:r>
              <a:rPr lang="en-US" dirty="0" smtClean="0"/>
              <a:t> actual o </a:t>
            </a:r>
            <a:r>
              <a:rPr lang="en-US" dirty="0" err="1" smtClean="0"/>
              <a:t>pendiente</a:t>
            </a:r>
            <a:r>
              <a:rPr lang="en-U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config-mst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)#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err="1" smtClean="0"/>
              <a:t>Verificación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la region y el </a:t>
            </a:r>
            <a:r>
              <a:rPr lang="en-US" dirty="0" err="1" smtClean="0"/>
              <a:t>resumen</a:t>
            </a:r>
            <a:r>
              <a:rPr lang="en-US" dirty="0" smtClean="0"/>
              <a:t> de </a:t>
            </a:r>
            <a:r>
              <a:rPr lang="en-US" dirty="0" err="1" smtClean="0"/>
              <a:t>estos</a:t>
            </a:r>
            <a:r>
              <a:rPr lang="en-U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configuration digest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Verificación</a:t>
            </a:r>
            <a:r>
              <a:rPr lang="en-US" dirty="0" smtClean="0"/>
              <a:t> de las VLANs </a:t>
            </a:r>
            <a:r>
              <a:rPr lang="en-US" dirty="0" err="1" smtClean="0"/>
              <a:t>mapeadas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:</a:t>
            </a:r>
          </a:p>
          <a:p>
            <a:pPr marL="358775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167395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Migración hacia MST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migrar de un protocolo STP previo a MST se debe:</a:t>
            </a:r>
          </a:p>
          <a:p>
            <a:pPr lvl="1"/>
            <a:r>
              <a:rPr lang="es-ES" dirty="0" smtClean="0"/>
              <a:t>Identificar correctamente:</a:t>
            </a:r>
          </a:p>
          <a:p>
            <a:pPr lvl="2"/>
            <a:r>
              <a:rPr lang="es-ES" dirty="0" smtClean="0"/>
              <a:t>Los </a:t>
            </a:r>
            <a:r>
              <a:rPr lang="es-ES" dirty="0"/>
              <a:t>puertos </a:t>
            </a:r>
            <a:r>
              <a:rPr lang="es-ES" dirty="0" smtClean="0"/>
              <a:t>punto </a:t>
            </a:r>
            <a:r>
              <a:rPr lang="es-ES" dirty="0"/>
              <a:t>a </a:t>
            </a:r>
            <a:r>
              <a:rPr lang="es-ES" dirty="0" smtClean="0"/>
              <a:t>punto (P2p), que debieran ser dúplex completos para que tengan una transición rápida.</a:t>
            </a:r>
          </a:p>
          <a:p>
            <a:pPr lvl="2"/>
            <a:r>
              <a:rPr lang="es-ES" dirty="0" smtClean="0"/>
              <a:t>Los puertos </a:t>
            </a:r>
            <a:r>
              <a:rPr lang="es-ES" dirty="0"/>
              <a:t>de </a:t>
            </a:r>
            <a:r>
              <a:rPr lang="es-ES" dirty="0" smtClean="0"/>
              <a:t>borde (</a:t>
            </a:r>
            <a:r>
              <a:rPr lang="es-ES" dirty="0" err="1" smtClean="0"/>
              <a:t>Edge</a:t>
            </a:r>
            <a:r>
              <a:rPr lang="es-ES" dirty="0" smtClean="0"/>
              <a:t>) estarán configurados como </a:t>
            </a:r>
            <a:r>
              <a:rPr lang="es-ES" dirty="0" err="1" smtClean="0"/>
              <a:t>Portfast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Estudiar la cantidad de instancias necesarias. Cada una será una topología lógica distinta.</a:t>
            </a:r>
          </a:p>
          <a:p>
            <a:pPr lvl="1"/>
            <a:r>
              <a:rPr lang="es-ES" dirty="0" smtClean="0"/>
              <a:t>Decidir las </a:t>
            </a:r>
            <a:r>
              <a:rPr lang="es-ES" dirty="0" err="1" smtClean="0"/>
              <a:t>VLANs</a:t>
            </a:r>
            <a:r>
              <a:rPr lang="es-ES" dirty="0" smtClean="0"/>
              <a:t> a mapear en cada instancia.</a:t>
            </a:r>
          </a:p>
          <a:p>
            <a:pPr lvl="1"/>
            <a:r>
              <a:rPr lang="es-ES" dirty="0" smtClean="0"/>
              <a:t>Decidir el </a:t>
            </a:r>
            <a:r>
              <a:rPr lang="es-ES" dirty="0" err="1" smtClean="0"/>
              <a:t>switch</a:t>
            </a:r>
            <a:r>
              <a:rPr lang="es-ES" dirty="0" smtClean="0"/>
              <a:t> raíz primario y secundario por instancia.</a:t>
            </a:r>
          </a:p>
          <a:p>
            <a:pPr lvl="1"/>
            <a:r>
              <a:rPr lang="es-ES" dirty="0" smtClean="0"/>
              <a:t>Elegir el nombre de la región y de la revisión (si es posible, crear una única región).</a:t>
            </a:r>
          </a:p>
          <a:p>
            <a:pPr lvl="1"/>
            <a:r>
              <a:rPr lang="es-ES" dirty="0" smtClean="0"/>
              <a:t>Evitar asignar </a:t>
            </a:r>
            <a:r>
              <a:rPr lang="es-ES" dirty="0" err="1" smtClean="0"/>
              <a:t>VLANs</a:t>
            </a:r>
            <a:r>
              <a:rPr lang="es-ES" dirty="0" smtClean="0"/>
              <a:t> a la IST (instancia 0).</a:t>
            </a:r>
          </a:p>
          <a:p>
            <a:pPr lvl="1"/>
            <a:r>
              <a:rPr lang="es-ES" dirty="0" smtClean="0"/>
              <a:t>En el diseño jerárquico, migrar primero las capas altas (núcleo, distribución y finalmente acceso).</a:t>
            </a:r>
          </a:p>
          <a:p>
            <a:pPr lvl="1"/>
            <a:r>
              <a:rPr lang="es-ES" dirty="0"/>
              <a:t> Las funciones </a:t>
            </a:r>
            <a:r>
              <a:rPr lang="es-ES" dirty="0" err="1"/>
              <a:t>UplinkFast</a:t>
            </a:r>
            <a:r>
              <a:rPr lang="es-ES" dirty="0"/>
              <a:t> y </a:t>
            </a:r>
            <a:r>
              <a:rPr lang="es-ES" dirty="0" err="1" smtClean="0"/>
              <a:t>BackboneFast</a:t>
            </a:r>
            <a:r>
              <a:rPr lang="es-ES" dirty="0" smtClean="0"/>
              <a:t> están integradas en RSTP y por tanto se deshabilitarán como funciones independientes tras la migración.</a:t>
            </a:r>
            <a:endParaRPr lang="es-ES" dirty="0" smtClean="0"/>
          </a:p>
          <a:p>
            <a:pPr lvl="1"/>
            <a:r>
              <a:rPr lang="es-ES" dirty="0" smtClean="0"/>
              <a:t>Las funciones </a:t>
            </a:r>
            <a:r>
              <a:rPr lang="es-ES" dirty="0" err="1" smtClean="0"/>
              <a:t>PortFast</a:t>
            </a:r>
            <a:r>
              <a:rPr lang="es-ES" dirty="0"/>
              <a:t>, BPDU </a:t>
            </a:r>
            <a:r>
              <a:rPr lang="es-ES" dirty="0" err="1"/>
              <a:t>Guard</a:t>
            </a:r>
            <a:r>
              <a:rPr lang="es-ES" dirty="0"/>
              <a:t>, BPDUF </a:t>
            </a:r>
            <a:r>
              <a:rPr lang="es-ES" dirty="0" err="1"/>
              <a:t>Filter</a:t>
            </a:r>
            <a:r>
              <a:rPr lang="es-ES" dirty="0"/>
              <a:t>, </a:t>
            </a:r>
            <a:r>
              <a:rPr lang="es-ES" dirty="0" err="1"/>
              <a:t>Root</a:t>
            </a:r>
            <a:r>
              <a:rPr lang="es-ES" dirty="0"/>
              <a:t> </a:t>
            </a:r>
            <a:r>
              <a:rPr lang="es-ES" dirty="0" err="1"/>
              <a:t>Guard</a:t>
            </a:r>
            <a:r>
              <a:rPr lang="es-ES" dirty="0"/>
              <a:t> y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Guard</a:t>
            </a:r>
            <a:r>
              <a:rPr lang="es-ES" dirty="0"/>
              <a:t> </a:t>
            </a:r>
            <a:r>
              <a:rPr lang="es-ES" dirty="0" smtClean="0"/>
              <a:t>funcionan en MST, si antes estaban activas, seguirán activas tras la migración.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</p:spTree>
    <p:extLst>
      <p:ext uri="{BB962C8B-B14F-4D97-AF65-F5344CB8AC3E}">
        <p14:creationId xmlns:p14="http://schemas.microsoft.com/office/powerpoint/2010/main" val="40760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Dado que una instancia MST trabaja con muchas </a:t>
            </a:r>
            <a:r>
              <a:rPr lang="es-ES" dirty="0" err="1" smtClean="0"/>
              <a:t>VLANs</a:t>
            </a:r>
            <a:r>
              <a:rPr lang="es-ES" dirty="0" smtClean="0"/>
              <a:t>, no permitir una VLAN en un enlace (troncal o de acceso) puede ocasionar perdidas de conectividad para esa VLAN: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Se recomienda:</a:t>
            </a:r>
          </a:p>
          <a:p>
            <a:pPr lvl="1"/>
            <a:r>
              <a:rPr lang="es-ES" dirty="0" smtClean="0"/>
              <a:t>No ejecutar </a:t>
            </a:r>
            <a:r>
              <a:rPr lang="es-ES" dirty="0"/>
              <a:t>MST en los puertos de </a:t>
            </a:r>
            <a:r>
              <a:rPr lang="es-ES" dirty="0" smtClean="0"/>
              <a:t>acceso.</a:t>
            </a:r>
          </a:p>
          <a:p>
            <a:pPr lvl="1"/>
            <a:r>
              <a:rPr lang="es-ES" dirty="0" smtClean="0"/>
              <a:t>No eliminar </a:t>
            </a:r>
            <a:r>
              <a:rPr lang="es-ES" dirty="0"/>
              <a:t>manualmente las VLAN de los </a:t>
            </a:r>
            <a:r>
              <a:rPr lang="es-ES" dirty="0" smtClean="0"/>
              <a:t>troncales.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24" y="2314454"/>
            <a:ext cx="6165476" cy="29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Buenas Prácticas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IST está activa en todos los puertos de la región aunque no tengan VLAN asignada a la IST. Ello puede suponer el bloqueo de un puerto.</a:t>
            </a:r>
          </a:p>
          <a:p>
            <a:pPr lvl="1"/>
            <a:r>
              <a:rPr lang="es-ES" dirty="0" smtClean="0"/>
              <a:t>En el ejemplo se envían IST </a:t>
            </a:r>
            <a:r>
              <a:rPr lang="es-ES" dirty="0" err="1" smtClean="0"/>
              <a:t>BPDUs</a:t>
            </a:r>
            <a:r>
              <a:rPr lang="es-ES" dirty="0" smtClean="0"/>
              <a:t> por ambos puertos de acceso y el </a:t>
            </a:r>
            <a:r>
              <a:rPr lang="es-ES" dirty="0" err="1" smtClean="0"/>
              <a:t>switch</a:t>
            </a:r>
            <a:r>
              <a:rPr lang="es-ES" dirty="0" smtClean="0"/>
              <a:t>, al recibir 2 </a:t>
            </a:r>
            <a:r>
              <a:rPr lang="es-ES" dirty="0" err="1" smtClean="0"/>
              <a:t>BPDUs</a:t>
            </a:r>
            <a:r>
              <a:rPr lang="es-ES" dirty="0" smtClean="0"/>
              <a:t> idénticas detecta bucle y bloquea un puerto dejando sin conexión a la VLAN 10: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/>
              <a:t>No mapear </a:t>
            </a:r>
            <a:r>
              <a:rPr lang="es-ES" dirty="0" err="1"/>
              <a:t>VLANs</a:t>
            </a:r>
            <a:r>
              <a:rPr lang="es-ES" dirty="0"/>
              <a:t> con la IST (instancia 0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Utilizar enlaces troncales (en vez de acceso) por los que pasen todas las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Tema 5: STP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Parte 4: </a:t>
            </a:r>
            <a:r>
              <a:rPr lang="es-ES" dirty="0"/>
              <a:t>Árbol de expansión múltiple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94" y="2848767"/>
            <a:ext cx="7248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Puente raíz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Puente/</a:t>
            </a:r>
            <a:r>
              <a:rPr lang="es-ES" dirty="0" err="1" smtClean="0"/>
              <a:t>switch</a:t>
            </a:r>
            <a:r>
              <a:rPr lang="es-ES" dirty="0" smtClean="0"/>
              <a:t> que hace de raíz del árbol de </a:t>
            </a:r>
            <a:r>
              <a:rPr lang="es-ES" dirty="0" err="1" smtClean="0"/>
              <a:t>switches</a:t>
            </a:r>
            <a:r>
              <a:rPr lang="es-ES" dirty="0" smtClean="0"/>
              <a:t> resultante del STP.</a:t>
            </a:r>
          </a:p>
          <a:p>
            <a:pPr lvl="1"/>
            <a:r>
              <a:rPr lang="es-ES" dirty="0" smtClean="0"/>
              <a:t>Es único y es el punto de referencia de los demás.</a:t>
            </a:r>
          </a:p>
          <a:p>
            <a:pPr lvl="1"/>
            <a:r>
              <a:rPr lang="es-ES" dirty="0" smtClean="0"/>
              <a:t>Es el </a:t>
            </a:r>
            <a:r>
              <a:rPr lang="es-ES" dirty="0" err="1" smtClean="0"/>
              <a:t>switch</a:t>
            </a:r>
            <a:r>
              <a:rPr lang="es-ES" dirty="0" smtClean="0"/>
              <a:t> al que tienen que llegar todos los demás a través de la ruta más corta.</a:t>
            </a:r>
          </a:p>
          <a:p>
            <a:pPr lvl="1"/>
            <a:r>
              <a:rPr lang="es-ES" dirty="0" smtClean="0"/>
              <a:t>Todo camino no necesario para llegar a él se bloqueará</a:t>
            </a:r>
          </a:p>
          <a:p>
            <a:pPr lvl="1"/>
            <a:r>
              <a:rPr lang="es-ES" dirty="0" smtClean="0"/>
              <a:t>Todos sus puertos renvían tráfico.</a:t>
            </a:r>
          </a:p>
          <a:p>
            <a:r>
              <a:rPr lang="es-ES" b="1" dirty="0" smtClean="0"/>
              <a:t>Puerto raíz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Puerto de un </a:t>
            </a:r>
            <a:r>
              <a:rPr lang="es-ES" dirty="0" err="1" smtClean="0"/>
              <a:t>switch</a:t>
            </a:r>
            <a:r>
              <a:rPr lang="es-ES" dirty="0" smtClean="0"/>
              <a:t> no raíz que tiene el mejor camino (menor coste) al puente raíz.</a:t>
            </a:r>
          </a:p>
          <a:p>
            <a:pPr lvl="1"/>
            <a:r>
              <a:rPr lang="es-ES" dirty="0" smtClean="0"/>
              <a:t>Es único dentro del </a:t>
            </a:r>
            <a:r>
              <a:rPr lang="es-ES" dirty="0" err="1" smtClean="0"/>
              <a:t>switch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Puerto designado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Puerto que envía y recibe tramas en dirección al puente raíz.</a:t>
            </a:r>
          </a:p>
          <a:p>
            <a:pPr lvl="1"/>
            <a:r>
              <a:rPr lang="es-ES" dirty="0" smtClean="0"/>
              <a:t>En puente raíz todos los puertos son designados.</a:t>
            </a:r>
          </a:p>
          <a:p>
            <a:pPr lvl="1"/>
            <a:r>
              <a:rPr lang="es-ES" dirty="0" smtClean="0"/>
              <a:t>En puente no raíz</a:t>
            </a:r>
            <a:r>
              <a:rPr lang="es-ES" dirty="0"/>
              <a:t>, el designado es el que pertenece al </a:t>
            </a:r>
            <a:r>
              <a:rPr lang="es-ES" dirty="0" err="1"/>
              <a:t>switch</a:t>
            </a:r>
            <a:r>
              <a:rPr lang="es-ES" dirty="0"/>
              <a:t> con mejor camino (menor coste) al puente raíz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Sólo existe uno en cada </a:t>
            </a:r>
            <a:r>
              <a:rPr lang="es-ES" dirty="0" smtClean="0"/>
              <a:t>segmento.</a:t>
            </a:r>
          </a:p>
          <a:p>
            <a:r>
              <a:rPr lang="es-ES" b="1" dirty="0" smtClean="0"/>
              <a:t>Puerto no designado</a:t>
            </a:r>
            <a:r>
              <a:rPr lang="es-ES" dirty="0" smtClean="0"/>
              <a:t>: puertos que no son raíz ni designados y que acaban bloqueados (no reenvían tramas).</a:t>
            </a:r>
          </a:p>
          <a:p>
            <a:r>
              <a:rPr lang="es-ES" b="1" dirty="0" smtClean="0"/>
              <a:t>Puerto deshabilitado</a:t>
            </a:r>
            <a:r>
              <a:rPr lang="es-ES" dirty="0" smtClean="0"/>
              <a:t>: puertos caídos.</a:t>
            </a:r>
          </a:p>
          <a:p>
            <a:r>
              <a:rPr lang="es-ES" b="1" dirty="0" smtClean="0"/>
              <a:t>Coste del camino </a:t>
            </a:r>
            <a:r>
              <a:rPr lang="es-ES" dirty="0" smtClean="0"/>
              <a:t>(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cost</a:t>
            </a:r>
            <a:r>
              <a:rPr lang="es-ES" dirty="0" smtClean="0"/>
              <a:t>): </a:t>
            </a:r>
          </a:p>
          <a:p>
            <a:pPr lvl="1"/>
            <a:r>
              <a:rPr lang="es-ES" dirty="0" smtClean="0"/>
              <a:t>Valor que cuesta el paso de un </a:t>
            </a:r>
            <a:r>
              <a:rPr lang="es-ES" dirty="0" err="1" smtClean="0"/>
              <a:t>switch</a:t>
            </a:r>
            <a:r>
              <a:rPr lang="es-ES" dirty="0" smtClean="0"/>
              <a:t> a otro por un camino concreto.</a:t>
            </a:r>
          </a:p>
          <a:p>
            <a:pPr lvl="1"/>
            <a:r>
              <a:rPr lang="es-ES" dirty="0" smtClean="0"/>
              <a:t>El camino puede estar constituido por varios segmentos.</a:t>
            </a:r>
          </a:p>
          <a:p>
            <a:pPr lvl="1"/>
            <a:r>
              <a:rPr lang="es-ES" dirty="0" smtClean="0"/>
              <a:t>Por defecto se formula en base a la velocidad, pero se puede establecer manualmente.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</a:t>
            </a:r>
            <a:r>
              <a:rPr lang="es-ES" dirty="0" smtClean="0"/>
              <a:t>STP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Operación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 pasos en la operación: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Elección del puente raíz.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Selección de puerto raíz en puente no raíz.</a:t>
            </a:r>
          </a:p>
          <a:p>
            <a:pPr marL="685800" lvl="1" indent="-342900">
              <a:buFont typeface="+mj-lt"/>
              <a:buAutoNum type="arabicPeriod"/>
            </a:pPr>
            <a:r>
              <a:rPr lang="es-ES" dirty="0" smtClean="0"/>
              <a:t>Selección de puerto designado por segmento.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</a:t>
            </a:r>
            <a:r>
              <a:rPr lang="es-ES" dirty="0" smtClean="0"/>
              <a:t>STP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70" y="2782170"/>
            <a:ext cx="5509857" cy="35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PDUs</a:t>
            </a:r>
            <a:r>
              <a:rPr lang="es-ES" dirty="0" smtClean="0"/>
              <a:t> de Bridge (</a:t>
            </a:r>
            <a:r>
              <a:rPr lang="es-ES" dirty="0" err="1" smtClean="0"/>
              <a:t>BPDUs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información de STP entre </a:t>
            </a:r>
            <a:r>
              <a:rPr lang="es-ES" dirty="0" err="1" smtClean="0"/>
              <a:t>switches</a:t>
            </a:r>
            <a:r>
              <a:rPr lang="es-ES" dirty="0" smtClean="0"/>
              <a:t> se intercambia en </a:t>
            </a:r>
            <a:r>
              <a:rPr lang="es-ES" dirty="0" err="1" smtClean="0"/>
              <a:t>BPDUs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 </a:t>
            </a:r>
            <a:r>
              <a:rPr lang="es-ES" dirty="0" err="1" smtClean="0"/>
              <a:t>switch</a:t>
            </a:r>
            <a:r>
              <a:rPr lang="es-ES" dirty="0" smtClean="0"/>
              <a:t> envía tramas </a:t>
            </a:r>
            <a:r>
              <a:rPr lang="es-ES" dirty="0" err="1" smtClean="0"/>
              <a:t>BPDUs</a:t>
            </a:r>
            <a:r>
              <a:rPr lang="es-ES" dirty="0" smtClean="0"/>
              <a:t> por cada puerto a través de la dirección MAC </a:t>
            </a:r>
            <a:r>
              <a:rPr lang="es-ES" dirty="0" err="1" smtClean="0"/>
              <a:t>multicast</a:t>
            </a:r>
            <a:r>
              <a:rPr lang="es-ES" dirty="0" smtClean="0"/>
              <a:t> 0180:c200:0000.</a:t>
            </a:r>
          </a:p>
          <a:p>
            <a:r>
              <a:rPr lang="es-ES" dirty="0" smtClean="0"/>
              <a:t>Existen varios tipos de BPDU:</a:t>
            </a:r>
          </a:p>
          <a:p>
            <a:pPr lvl="1"/>
            <a:r>
              <a:rPr lang="es-ES" dirty="0" smtClean="0"/>
              <a:t>TCN: BPDU de Notificación de Cambio de Topología.</a:t>
            </a:r>
          </a:p>
          <a:p>
            <a:pPr lvl="1"/>
            <a:r>
              <a:rPr lang="es-ES" dirty="0" smtClean="0"/>
              <a:t>TCA: </a:t>
            </a:r>
            <a:r>
              <a:rPr lang="es-ES" dirty="0" err="1" smtClean="0"/>
              <a:t>BPDUs</a:t>
            </a:r>
            <a:r>
              <a:rPr lang="es-ES" dirty="0" smtClean="0"/>
              <a:t> de </a:t>
            </a:r>
            <a:r>
              <a:rPr lang="es-ES" dirty="0"/>
              <a:t>A</a:t>
            </a:r>
            <a:r>
              <a:rPr lang="es-ES" dirty="0" smtClean="0"/>
              <a:t>cuses de recibos de las notificaciones de Cambios de Topologías.</a:t>
            </a:r>
            <a:endParaRPr lang="es-ES" dirty="0"/>
          </a:p>
          <a:p>
            <a:pPr lvl="1"/>
            <a:r>
              <a:rPr lang="es-ES" dirty="0" err="1" smtClean="0"/>
              <a:t>BPDUs</a:t>
            </a:r>
            <a:r>
              <a:rPr lang="es-ES" dirty="0" smtClean="0"/>
              <a:t> de Configuración.</a:t>
            </a:r>
          </a:p>
          <a:p>
            <a:r>
              <a:rPr lang="es-ES" dirty="0" smtClean="0"/>
              <a:t>Temporizadores que afectan al envío de </a:t>
            </a:r>
            <a:r>
              <a:rPr lang="es-ES" dirty="0" err="1" smtClean="0"/>
              <a:t>BPDUs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De saludo:</a:t>
            </a:r>
          </a:p>
          <a:p>
            <a:pPr lvl="2"/>
            <a:r>
              <a:rPr lang="es-ES" dirty="0" smtClean="0"/>
              <a:t>Tiempo entre </a:t>
            </a:r>
            <a:r>
              <a:rPr lang="es-ES" dirty="0" err="1" smtClean="0"/>
              <a:t>BPDUs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2s por defecto.</a:t>
            </a:r>
          </a:p>
          <a:p>
            <a:pPr lvl="1"/>
            <a:r>
              <a:rPr lang="es-ES" dirty="0" smtClean="0"/>
              <a:t>De retardo de reenvío:</a:t>
            </a:r>
          </a:p>
          <a:p>
            <a:pPr lvl="2"/>
            <a:r>
              <a:rPr lang="es-ES" dirty="0" smtClean="0"/>
              <a:t>Tiempo que se permanece en estado de reenvío o de aprendizaje.</a:t>
            </a:r>
          </a:p>
          <a:p>
            <a:pPr lvl="2"/>
            <a:r>
              <a:rPr lang="es-ES" dirty="0" smtClean="0"/>
              <a:t>Por defecto es 15s.</a:t>
            </a:r>
          </a:p>
          <a:p>
            <a:pPr lvl="1"/>
            <a:r>
              <a:rPr lang="es-ES" dirty="0" smtClean="0"/>
              <a:t>De edad máxima:</a:t>
            </a:r>
          </a:p>
          <a:p>
            <a:pPr lvl="2"/>
            <a:r>
              <a:rPr lang="es-ES" dirty="0" smtClean="0"/>
              <a:t>Tiempo </a:t>
            </a:r>
            <a:r>
              <a:rPr lang="es-ES" dirty="0"/>
              <a:t>máximo </a:t>
            </a:r>
            <a:r>
              <a:rPr lang="es-ES" dirty="0" smtClean="0"/>
              <a:t>de espera de un puerto sin recibir </a:t>
            </a:r>
            <a:r>
              <a:rPr lang="es-ES" dirty="0"/>
              <a:t>BPDU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20s </a:t>
            </a:r>
            <a:r>
              <a:rPr lang="es-ES" dirty="0"/>
              <a:t>por defecto.</a:t>
            </a:r>
            <a:endParaRPr lang="es-ES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Tema 5: STP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Parte 1: Fundamentos de </a:t>
            </a:r>
            <a:r>
              <a:rPr lang="es-ES" dirty="0" smtClean="0"/>
              <a:t>STP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7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4555</TotalTime>
  <Words>5359</Words>
  <Application>Microsoft Office PowerPoint</Application>
  <PresentationFormat>Presentación en pantalla (4:3)</PresentationFormat>
  <Paragraphs>777</Paragraphs>
  <Slides>67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Wingdings</vt:lpstr>
      <vt:lpstr>Tema de Office</vt:lpstr>
      <vt:lpstr>Tema 5.- STP</vt:lpstr>
      <vt:lpstr>ÍNDICE DE PARTES</vt:lpstr>
      <vt:lpstr>Fundamentos de STP</vt:lpstr>
      <vt:lpstr>Índice de parte 1: Fundamentos de STP</vt:lpstr>
      <vt:lpstr>Introducción</vt:lpstr>
      <vt:lpstr>Versiones</vt:lpstr>
      <vt:lpstr>Conceptos</vt:lpstr>
      <vt:lpstr>Operación</vt:lpstr>
      <vt:lpstr>PDUs de Bridge (BPDUs)</vt:lpstr>
      <vt:lpstr>PDUs de Bridge (BPDUs)</vt:lpstr>
      <vt:lpstr>Elección del puente raíz</vt:lpstr>
      <vt:lpstr>Elección de puerto raíz</vt:lpstr>
      <vt:lpstr>Elección de puerto raíz</vt:lpstr>
      <vt:lpstr>Elección de puerto designado</vt:lpstr>
      <vt:lpstr>Elección de puerto designado</vt:lpstr>
      <vt:lpstr>Estados de los puertos</vt:lpstr>
      <vt:lpstr>STP por VLAN</vt:lpstr>
      <vt:lpstr>STP por VLAN</vt:lpstr>
      <vt:lpstr>Cambios en la topología STP</vt:lpstr>
      <vt:lpstr>Cambios en la topología STP</vt:lpstr>
      <vt:lpstr>STP rápido</vt:lpstr>
      <vt:lpstr>Índice de parte 2: STP rápido</vt:lpstr>
      <vt:lpstr>Introducción</vt:lpstr>
      <vt:lpstr>Nuevos roles de los puertos</vt:lpstr>
      <vt:lpstr>Estados de los puertos</vt:lpstr>
      <vt:lpstr>Cambios en la topología</vt:lpstr>
      <vt:lpstr>Tipos de enlaces</vt:lpstr>
      <vt:lpstr>Configuración y verificación</vt:lpstr>
      <vt:lpstr>Mecanismos de estabilidad</vt:lpstr>
      <vt:lpstr>Índice de Parte 3: Mecanismos de estabilidad</vt:lpstr>
      <vt:lpstr>Introducción</vt:lpstr>
      <vt:lpstr>UplinkFast</vt:lpstr>
      <vt:lpstr>UplinkFast</vt:lpstr>
      <vt:lpstr>BackboneFast</vt:lpstr>
      <vt:lpstr>BackboneFast</vt:lpstr>
      <vt:lpstr>PortFast</vt:lpstr>
      <vt:lpstr>PortFast</vt:lpstr>
      <vt:lpstr>BPDU Guard</vt:lpstr>
      <vt:lpstr>BPDU Guard</vt:lpstr>
      <vt:lpstr>BPDU Filter</vt:lpstr>
      <vt:lpstr>BPDU Filter</vt:lpstr>
      <vt:lpstr>Root Guard</vt:lpstr>
      <vt:lpstr>Root Guard</vt:lpstr>
      <vt:lpstr>Loop Guard</vt:lpstr>
      <vt:lpstr>Loop Guard</vt:lpstr>
      <vt:lpstr>UDLD</vt:lpstr>
      <vt:lpstr>UDLD</vt:lpstr>
      <vt:lpstr>UDLD</vt:lpstr>
      <vt:lpstr>FlexLinks</vt:lpstr>
      <vt:lpstr>FlexLinks</vt:lpstr>
      <vt:lpstr>Recomendaciones</vt:lpstr>
      <vt:lpstr>Recomendaciones</vt:lpstr>
      <vt:lpstr>Árbol de expansión múltiple</vt:lpstr>
      <vt:lpstr>Índice de parte 4: Árbol de expansión múltiple</vt:lpstr>
      <vt:lpstr>Introducción</vt:lpstr>
      <vt:lpstr>Regiones</vt:lpstr>
      <vt:lpstr>Regiones</vt:lpstr>
      <vt:lpstr>Instancia 0 (IST)</vt:lpstr>
      <vt:lpstr>Compatibilidad con versiones previas</vt:lpstr>
      <vt:lpstr>BPDU de IST</vt:lpstr>
      <vt:lpstr>ID de sistema extendido</vt:lpstr>
      <vt:lpstr>Configuración</vt:lpstr>
      <vt:lpstr>Configuración</vt:lpstr>
      <vt:lpstr>Verificación</vt:lpstr>
      <vt:lpstr>Migración hacia MST</vt:lpstr>
      <vt:lpstr>Buenas Prácticas</vt:lpstr>
      <vt:lpstr>Buenas Prácticas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4.- STP</dc:title>
  <dc:creator>Carlos Rodríguez Cordón</dc:creator>
  <cp:lastModifiedBy>Carlos Rodríguez Cordón</cp:lastModifiedBy>
  <cp:revision>145</cp:revision>
  <dcterms:created xsi:type="dcterms:W3CDTF">2018-10-15T12:15:25Z</dcterms:created>
  <dcterms:modified xsi:type="dcterms:W3CDTF">2018-10-30T18:03:03Z</dcterms:modified>
</cp:coreProperties>
</file>