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65" r:id="rId9"/>
    <p:sldId id="273" r:id="rId10"/>
    <p:sldId id="266" r:id="rId11"/>
    <p:sldId id="267" r:id="rId12"/>
    <p:sldId id="271" r:id="rId13"/>
    <p:sldId id="272" r:id="rId14"/>
    <p:sldId id="261" r:id="rId15"/>
    <p:sldId id="262" r:id="rId16"/>
    <p:sldId id="263" r:id="rId17"/>
    <p:sldId id="277" r:id="rId18"/>
    <p:sldId id="278" r:id="rId19"/>
    <p:sldId id="275" r:id="rId20"/>
    <p:sldId id="274" r:id="rId21"/>
    <p:sldId id="276" r:id="rId22"/>
    <p:sldId id="279" r:id="rId23"/>
    <p:sldId id="280" r:id="rId24"/>
    <p:sldId id="298" r:id="rId25"/>
    <p:sldId id="297" r:id="rId26"/>
    <p:sldId id="287" r:id="rId27"/>
    <p:sldId id="299" r:id="rId28"/>
    <p:sldId id="282" r:id="rId29"/>
    <p:sldId id="281" r:id="rId30"/>
    <p:sldId id="288" r:id="rId31"/>
    <p:sldId id="269" r:id="rId32"/>
    <p:sldId id="296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rutamiento inter-VLAN" id="{DF5EBBE8-A18F-47E5-90F8-B5CCCFD4B002}">
          <p14:sldIdLst>
            <p14:sldId id="256"/>
            <p14:sldId id="257"/>
          </p14:sldIdLst>
        </p14:section>
        <p14:section name="Enrutamiento entre VLANS" id="{CE61D165-CA8E-4340-A8E3-BE905DEE3306}">
          <p14:sldIdLst>
            <p14:sldId id="258"/>
            <p14:sldId id="259"/>
            <p14:sldId id="260"/>
            <p14:sldId id="264"/>
            <p14:sldId id="270"/>
            <p14:sldId id="265"/>
            <p14:sldId id="273"/>
            <p14:sldId id="266"/>
            <p14:sldId id="267"/>
            <p14:sldId id="271"/>
            <p14:sldId id="272"/>
          </p14:sldIdLst>
        </p14:section>
        <p14:section name="DHCP" id="{8B0FB611-2A8C-40DA-9B9C-9888A1C4D57D}">
          <p14:sldIdLst>
            <p14:sldId id="261"/>
            <p14:sldId id="262"/>
            <p14:sldId id="263"/>
            <p14:sldId id="277"/>
            <p14:sldId id="278"/>
            <p14:sldId id="275"/>
            <p14:sldId id="274"/>
            <p14:sldId id="276"/>
            <p14:sldId id="279"/>
            <p14:sldId id="280"/>
            <p14:sldId id="298"/>
            <p14:sldId id="297"/>
            <p14:sldId id="287"/>
            <p14:sldId id="299"/>
            <p14:sldId id="282"/>
            <p14:sldId id="281"/>
            <p14:sldId id="288"/>
            <p14:sldId id="26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Enrutamiento inter-VLAN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Carlos Rodríguez Cordón</a:t>
            </a:r>
          </a:p>
          <a:p>
            <a:r>
              <a:rPr lang="es-ES" dirty="0"/>
              <a:t>c</a:t>
            </a:r>
            <a:r>
              <a:rPr lang="es-ES" dirty="0" smtClean="0"/>
              <a:t>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77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Enrutamiento con </a:t>
            </a:r>
            <a:r>
              <a:rPr lang="es-ES" dirty="0" smtClean="0"/>
              <a:t>puertos </a:t>
            </a:r>
            <a:r>
              <a:rPr lang="es-ES" dirty="0" err="1" smtClean="0"/>
              <a:t>enrutados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Puerto físico de </a:t>
            </a:r>
            <a:r>
              <a:rPr lang="es-ES" dirty="0" err="1" smtClean="0"/>
              <a:t>switch</a:t>
            </a:r>
            <a:r>
              <a:rPr lang="es-ES" dirty="0" smtClean="0"/>
              <a:t> L3 que actúa como interfaz de un </a:t>
            </a:r>
            <a:r>
              <a:rPr lang="es-ES" dirty="0" err="1" smtClean="0"/>
              <a:t>router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lleva asociada ninguna VLAN.</a:t>
            </a:r>
          </a:p>
          <a:p>
            <a:r>
              <a:rPr lang="es-ES" dirty="0" smtClean="0"/>
              <a:t>En él no funcionan los protocolos L2 (STP, VTP, …).</a:t>
            </a:r>
          </a:p>
          <a:p>
            <a:r>
              <a:rPr lang="es-ES" dirty="0" smtClean="0"/>
              <a:t>Si funcionan con </a:t>
            </a:r>
            <a:r>
              <a:rPr lang="es-ES" dirty="0" err="1" smtClean="0"/>
              <a:t>Etherchannel</a:t>
            </a:r>
            <a:r>
              <a:rPr lang="es-ES" dirty="0" smtClean="0"/>
              <a:t> L3.</a:t>
            </a:r>
          </a:p>
          <a:p>
            <a:r>
              <a:rPr lang="es-ES" dirty="0" smtClean="0"/>
              <a:t>No admiten </a:t>
            </a:r>
            <a:r>
              <a:rPr lang="es-ES" dirty="0" err="1" smtClean="0"/>
              <a:t>subinterfaces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utilizan para enlaces L3 con otros dispositivos (</a:t>
            </a:r>
            <a:r>
              <a:rPr lang="es-ES" dirty="0" err="1" smtClean="0"/>
              <a:t>switches</a:t>
            </a:r>
            <a:r>
              <a:rPr lang="es-ES" dirty="0" smtClean="0"/>
              <a:t> o </a:t>
            </a:r>
            <a:r>
              <a:rPr lang="es-ES" dirty="0" err="1" smtClean="0"/>
              <a:t>routers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Ampliamente empleados en enlaces entre capa de distribución y núcleo.</a:t>
            </a:r>
          </a:p>
          <a:p>
            <a:r>
              <a:rPr lang="es-ES" dirty="0" smtClean="0"/>
              <a:t>La configuración pasa por:</a:t>
            </a:r>
          </a:p>
          <a:p>
            <a:pPr lvl="1"/>
            <a:r>
              <a:rPr lang="es-ES" dirty="0" smtClean="0"/>
              <a:t>Configurar la interfaz como de L3 (no </a:t>
            </a:r>
            <a:r>
              <a:rPr lang="es-ES" dirty="0" err="1" smtClean="0"/>
              <a:t>switchport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Asignar una IP a la interfaz.</a:t>
            </a:r>
          </a:p>
          <a:p>
            <a:pPr lvl="1"/>
            <a:r>
              <a:rPr lang="es-ES" dirty="0" smtClean="0"/>
              <a:t>Habilitar el enrutamiento en el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Crear rutas estáticas y/o poner en marcha algún protocolo de enrutamiento.</a:t>
            </a:r>
          </a:p>
          <a:p>
            <a:r>
              <a:rPr lang="es-ES" dirty="0" smtClean="0"/>
              <a:t>Úsese con moderación: numerosos puertos </a:t>
            </a:r>
            <a:r>
              <a:rPr lang="es-ES" dirty="0" err="1" smtClean="0"/>
              <a:t>enrutados</a:t>
            </a:r>
            <a:r>
              <a:rPr lang="es-ES" dirty="0" smtClean="0"/>
              <a:t> y/o </a:t>
            </a:r>
            <a:r>
              <a:rPr lang="es-ES" dirty="0" err="1" smtClean="0"/>
              <a:t>SVIs</a:t>
            </a:r>
            <a:r>
              <a:rPr lang="es-ES" dirty="0" smtClean="0"/>
              <a:t> pueden sobrecargar la CPU del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6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Configuración de </a:t>
            </a:r>
            <a:r>
              <a:rPr lang="es-ES" dirty="0" err="1"/>
              <a:t>router</a:t>
            </a:r>
            <a:r>
              <a:rPr lang="es-ES" dirty="0"/>
              <a:t>-</a:t>
            </a:r>
            <a:r>
              <a:rPr lang="es-ES" dirty="0" err="1"/>
              <a:t>on</a:t>
            </a:r>
            <a:r>
              <a:rPr lang="es-ES" dirty="0"/>
              <a:t>-a-</a:t>
            </a:r>
            <a:r>
              <a:rPr lang="es-ES" dirty="0" err="1"/>
              <a:t>stick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r>
              <a:rPr lang="es-ES" dirty="0" err="1" smtClean="0"/>
              <a:t>router</a:t>
            </a:r>
            <a:r>
              <a:rPr lang="es-ES" dirty="0"/>
              <a:t>, para cada </a:t>
            </a:r>
            <a:r>
              <a:rPr lang="es-ES" dirty="0" smtClean="0"/>
              <a:t>VLAN, acceder a configurar una </a:t>
            </a:r>
            <a:r>
              <a:rPr lang="es-ES" dirty="0" err="1" smtClean="0"/>
              <a:t>subinterfaz</a:t>
            </a:r>
            <a:r>
              <a:rPr lang="es-ES" dirty="0" smtClean="0"/>
              <a:t> </a:t>
            </a:r>
            <a:r>
              <a:rPr lang="es-ES" dirty="0"/>
              <a:t>y establecer </a:t>
            </a:r>
            <a:r>
              <a:rPr lang="es-ES" dirty="0" smtClean="0"/>
              <a:t>el </a:t>
            </a:r>
            <a:r>
              <a:rPr lang="es-ES" dirty="0"/>
              <a:t>encapsulamiento 802.1Q, la IP y levantar la </a:t>
            </a:r>
            <a:r>
              <a:rPr lang="es-ES" dirty="0" smtClean="0"/>
              <a:t>interfaz:</a:t>
            </a:r>
          </a:p>
          <a:p>
            <a:pPr marL="361950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interfaz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id_interfaz.id_subinterfaz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config-subif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dot1q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nº_VLAN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config-subif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máscara</a:t>
            </a:r>
          </a:p>
          <a:p>
            <a:pPr marL="36195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config-subif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En el </a:t>
            </a:r>
            <a:r>
              <a:rPr lang="es-ES" dirty="0" err="1" smtClean="0"/>
              <a:t>switch</a:t>
            </a:r>
            <a:r>
              <a:rPr lang="es-ES" dirty="0" smtClean="0"/>
              <a:t> se crea un enlace troncal en la interfaz conectada al </a:t>
            </a:r>
            <a:r>
              <a:rPr lang="es-ES" dirty="0" err="1" smtClean="0"/>
              <a:t>router</a:t>
            </a:r>
            <a:r>
              <a:rPr lang="es-ES" dirty="0" smtClean="0"/>
              <a:t>. Éste debe tener la encapsulación adecuada y :</a:t>
            </a: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dot1q</a:t>
            </a:r>
          </a:p>
          <a:p>
            <a:pPr marL="36195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nº_VLAN</a:t>
            </a:r>
            <a:endParaRPr lang="es-E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6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de </a:t>
            </a:r>
            <a:r>
              <a:rPr lang="es-ES" dirty="0" err="1" smtClean="0"/>
              <a:t>SVIs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Crear las </a:t>
            </a:r>
            <a:r>
              <a:rPr lang="es-ES" dirty="0" err="1" smtClean="0"/>
              <a:t>VLANs</a:t>
            </a:r>
            <a:r>
              <a:rPr lang="es-ES" dirty="0" smtClean="0"/>
              <a:t> necesarias:</a:t>
            </a: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nº_VLAN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Habilitar el enrutamiento:</a:t>
            </a: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Habilitar la SVI configurándole la IP y levantando la </a:t>
            </a:r>
            <a:r>
              <a:rPr lang="es-ES" dirty="0" err="1" smtClean="0"/>
              <a:t>subinterfaz</a:t>
            </a:r>
            <a:r>
              <a:rPr lang="es-ES" dirty="0" smtClean="0"/>
              <a:t>:</a:t>
            </a: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interfaz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nº_VLAN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IP máscara</a:t>
            </a: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7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de puertos </a:t>
            </a:r>
            <a:r>
              <a:rPr lang="es-ES" dirty="0" err="1" smtClean="0"/>
              <a:t>enrutados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Habilitar el enrutamiento:</a:t>
            </a:r>
          </a:p>
          <a:p>
            <a:pPr marL="361950" lvl="1" indent="0">
              <a:spcBef>
                <a:spcPts val="750"/>
              </a:spcBef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Habilitar el enrutamiento en la interfaz:</a:t>
            </a: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interfaz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id_interfaz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IP máscara</a:t>
            </a:r>
          </a:p>
          <a:p>
            <a:pPr marL="3619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Finalmente se deben configurar la rutas estáticas y/o el protocolo de enrutamiento que se esté utilizando.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0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30928"/>
          </a:xfrm>
        </p:spPr>
        <p:txBody>
          <a:bodyPr/>
          <a:lstStyle/>
          <a:p>
            <a:r>
              <a:rPr lang="es-ES" dirty="0" smtClean="0"/>
              <a:t>DHCP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40668"/>
            <a:ext cx="6681788" cy="2448983"/>
          </a:xfrm>
        </p:spPr>
        <p:txBody>
          <a:bodyPr/>
          <a:lstStyle/>
          <a:p>
            <a:r>
              <a:rPr lang="es-ES" dirty="0" smtClean="0"/>
              <a:t>PARTE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2: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Descripción de </a:t>
            </a:r>
            <a:r>
              <a:rPr lang="es-ES" dirty="0" smtClean="0"/>
              <a:t>DHCP.</a:t>
            </a:r>
          </a:p>
          <a:p>
            <a:r>
              <a:rPr lang="es-ES" dirty="0"/>
              <a:t>Mensajes </a:t>
            </a:r>
            <a:r>
              <a:rPr lang="es-ES" dirty="0" smtClean="0"/>
              <a:t>DHCP.</a:t>
            </a:r>
          </a:p>
          <a:p>
            <a:r>
              <a:rPr lang="es-ES" dirty="0" smtClean="0"/>
              <a:t>Negociación DHCP.</a:t>
            </a:r>
          </a:p>
          <a:p>
            <a:r>
              <a:rPr lang="es-ES" dirty="0" smtClean="0"/>
              <a:t>Opciones DHCP.</a:t>
            </a:r>
          </a:p>
          <a:p>
            <a:r>
              <a:rPr lang="es-ES" dirty="0"/>
              <a:t>Agente de retransmisión </a:t>
            </a:r>
            <a:r>
              <a:rPr lang="es-ES" dirty="0" smtClean="0"/>
              <a:t>DHCP.</a:t>
            </a:r>
          </a:p>
          <a:p>
            <a:r>
              <a:rPr lang="es-ES" dirty="0"/>
              <a:t>Ataques de seguridad </a:t>
            </a:r>
            <a:r>
              <a:rPr lang="es-ES" dirty="0" smtClean="0"/>
              <a:t>DHCP.</a:t>
            </a:r>
          </a:p>
          <a:p>
            <a:r>
              <a:rPr lang="es-ES" dirty="0" smtClean="0"/>
              <a:t>DHCP </a:t>
            </a:r>
            <a:r>
              <a:rPr lang="es-ES" dirty="0" err="1" smtClean="0"/>
              <a:t>snooping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Configuración.</a:t>
            </a:r>
          </a:p>
          <a:p>
            <a:r>
              <a:rPr lang="es-ES" dirty="0"/>
              <a:t>Verificación y depuración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Servicio que proporciona </a:t>
            </a:r>
            <a:r>
              <a:rPr lang="es-ES" dirty="0"/>
              <a:t>parámetros de configuración a los hosts de </a:t>
            </a:r>
            <a:r>
              <a:rPr lang="es-ES" dirty="0" smtClean="0"/>
              <a:t>Internet</a:t>
            </a:r>
          </a:p>
          <a:p>
            <a:r>
              <a:rPr lang="es-ES" dirty="0"/>
              <a:t>RFC 2131</a:t>
            </a:r>
          </a:p>
          <a:p>
            <a:r>
              <a:rPr lang="es-ES" dirty="0" smtClean="0"/>
              <a:t>Modelo </a:t>
            </a:r>
            <a:r>
              <a:rPr lang="es-ES" dirty="0"/>
              <a:t>de cliente / </a:t>
            </a:r>
            <a:r>
              <a:rPr lang="es-ES" dirty="0" smtClean="0"/>
              <a:t>servidor.</a:t>
            </a:r>
          </a:p>
          <a:p>
            <a:r>
              <a:rPr lang="es-ES" dirty="0" smtClean="0"/>
              <a:t>Servidor/es </a:t>
            </a:r>
            <a:r>
              <a:rPr lang="es-ES" dirty="0"/>
              <a:t>DHCP </a:t>
            </a:r>
            <a:r>
              <a:rPr lang="es-ES" dirty="0" smtClean="0"/>
              <a:t>asignan </a:t>
            </a:r>
            <a:r>
              <a:rPr lang="es-ES" dirty="0"/>
              <a:t>direcciones de red y entregan parámetros de configuración a los hosts configurados </a:t>
            </a:r>
            <a:r>
              <a:rPr lang="es-ES" dirty="0" smtClean="0"/>
              <a:t>como dinámicos.</a:t>
            </a:r>
          </a:p>
          <a:p>
            <a:r>
              <a:rPr lang="es-ES" dirty="0" smtClean="0"/>
              <a:t>Dos </a:t>
            </a:r>
            <a:r>
              <a:rPr lang="es-ES" dirty="0"/>
              <a:t>componentes: </a:t>
            </a:r>
            <a:endParaRPr lang="es-ES" dirty="0" smtClean="0"/>
          </a:p>
          <a:p>
            <a:pPr lvl="1"/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/>
              <a:t>protocolo para entregar parámetros de configuración específicos del host desde un servidor DHCP a un </a:t>
            </a:r>
            <a:r>
              <a:rPr lang="es-ES" dirty="0" smtClean="0"/>
              <a:t>host.</a:t>
            </a:r>
          </a:p>
          <a:p>
            <a:pPr lvl="1"/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/>
              <a:t>mecanismo para asignar direcciones de red a los </a:t>
            </a:r>
            <a:r>
              <a:rPr lang="es-ES" dirty="0" smtClean="0"/>
              <a:t>hosts.</a:t>
            </a:r>
          </a:p>
          <a:p>
            <a:r>
              <a:rPr lang="es-ES" dirty="0"/>
              <a:t>Cuando el servicio se ofrece desde un dispositivo de interconexión, normalmente los </a:t>
            </a:r>
            <a:r>
              <a:rPr lang="es-ES" dirty="0" err="1"/>
              <a:t>switches</a:t>
            </a:r>
            <a:r>
              <a:rPr lang="es-ES" dirty="0"/>
              <a:t> de la capa de distribución se encargan de ello:</a:t>
            </a:r>
          </a:p>
          <a:p>
            <a:pPr lvl="1"/>
            <a:r>
              <a:rPr lang="es-ES" dirty="0"/>
              <a:t>Ofreciendo el servicio directamente (DHCP Server).</a:t>
            </a:r>
          </a:p>
          <a:p>
            <a:pPr lvl="1"/>
            <a:r>
              <a:rPr lang="es-ES" dirty="0"/>
              <a:t>Redirigiendo las solicitudes de los clientes a un </a:t>
            </a:r>
            <a:r>
              <a:rPr lang="es-ES" dirty="0" smtClean="0"/>
              <a:t>servidor </a:t>
            </a:r>
            <a:r>
              <a:rPr lang="es-ES" dirty="0"/>
              <a:t>externo (DHCP </a:t>
            </a:r>
            <a:r>
              <a:rPr lang="es-ES" dirty="0" err="1"/>
              <a:t>Relay</a:t>
            </a:r>
            <a:r>
              <a:rPr lang="es-ES" dirty="0"/>
              <a:t>).</a:t>
            </a:r>
          </a:p>
          <a:p>
            <a:r>
              <a:rPr lang="es-ES" dirty="0" smtClean="0"/>
              <a:t>Muchos </a:t>
            </a:r>
            <a:r>
              <a:rPr lang="es-ES" dirty="0" err="1" smtClean="0"/>
              <a:t>switches</a:t>
            </a:r>
            <a:r>
              <a:rPr lang="es-ES" dirty="0" smtClean="0"/>
              <a:t> y </a:t>
            </a:r>
            <a:r>
              <a:rPr lang="es-ES" dirty="0" err="1" smtClean="0"/>
              <a:t>routers</a:t>
            </a:r>
            <a:r>
              <a:rPr lang="es-ES" dirty="0" smtClean="0"/>
              <a:t> incluyen en su IOS </a:t>
            </a:r>
            <a:r>
              <a:rPr lang="es-ES" dirty="0"/>
              <a:t>el </a:t>
            </a:r>
            <a:r>
              <a:rPr lang="es-ES" dirty="0" smtClean="0"/>
              <a:t>servidor, </a:t>
            </a:r>
            <a:r>
              <a:rPr lang="es-ES" dirty="0"/>
              <a:t>el </a:t>
            </a:r>
            <a:r>
              <a:rPr lang="es-ES" dirty="0" smtClean="0"/>
              <a:t>agente </a:t>
            </a:r>
            <a:r>
              <a:rPr lang="es-ES" dirty="0"/>
              <a:t>de </a:t>
            </a:r>
            <a:r>
              <a:rPr lang="es-ES" dirty="0" smtClean="0"/>
              <a:t>retransmisión y el cliente DHCP.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5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 smtClean="0"/>
              <a:t>Código de Operación</a:t>
            </a:r>
            <a:r>
              <a:rPr lang="es-ES" dirty="0" smtClean="0"/>
              <a:t>: 1 </a:t>
            </a:r>
            <a:r>
              <a:rPr lang="es-ES" dirty="0"/>
              <a:t>= BOOTREQUEST, 2 = BOOTREPLY</a:t>
            </a:r>
            <a:endParaRPr lang="es-ES" dirty="0" smtClean="0"/>
          </a:p>
          <a:p>
            <a:r>
              <a:rPr lang="es-ES" b="1" dirty="0" smtClean="0"/>
              <a:t>Tipo </a:t>
            </a:r>
            <a:r>
              <a:rPr lang="es-ES" b="1" dirty="0"/>
              <a:t>de dirección de </a:t>
            </a:r>
            <a:r>
              <a:rPr lang="es-ES" b="1" dirty="0" smtClean="0"/>
              <a:t>hardware</a:t>
            </a:r>
            <a:r>
              <a:rPr lang="es-ES" dirty="0" smtClean="0"/>
              <a:t>: ídem que asignación ARP. Ej. </a:t>
            </a:r>
            <a:r>
              <a:rPr lang="es-ES" dirty="0"/>
              <a:t>'1' = 10mb ethernet.</a:t>
            </a:r>
          </a:p>
          <a:p>
            <a:r>
              <a:rPr lang="es-ES" b="1" dirty="0" smtClean="0"/>
              <a:t>Longitud </a:t>
            </a:r>
            <a:r>
              <a:rPr lang="es-ES" b="1" dirty="0"/>
              <a:t>de la dirección del </a:t>
            </a:r>
            <a:r>
              <a:rPr lang="es-ES" b="1" dirty="0" smtClean="0"/>
              <a:t>hardware</a:t>
            </a:r>
            <a:r>
              <a:rPr lang="es-ES" dirty="0" smtClean="0"/>
              <a:t>: por </a:t>
            </a:r>
            <a:r>
              <a:rPr lang="es-ES" dirty="0"/>
              <a:t>ejemplo, '6' para </a:t>
            </a:r>
            <a:r>
              <a:rPr lang="es-ES" dirty="0" smtClean="0"/>
              <a:t>10BaseT.</a:t>
            </a:r>
            <a:endParaRPr lang="es-ES" dirty="0"/>
          </a:p>
          <a:p>
            <a:r>
              <a:rPr lang="es-ES" b="1" dirty="0" smtClean="0"/>
              <a:t>Saltos</a:t>
            </a:r>
            <a:r>
              <a:rPr lang="es-ES" dirty="0" smtClean="0"/>
              <a:t>: </a:t>
            </a:r>
            <a:r>
              <a:rPr lang="es-ES" dirty="0"/>
              <a:t>El cliente </a:t>
            </a:r>
            <a:r>
              <a:rPr lang="es-ES" dirty="0" smtClean="0"/>
              <a:t>lo </a:t>
            </a:r>
            <a:r>
              <a:rPr lang="es-ES" dirty="0"/>
              <a:t>pone a cero, utilizado opcionalmente por los agentes de </a:t>
            </a:r>
            <a:r>
              <a:rPr lang="es-ES" dirty="0" smtClean="0"/>
              <a:t>retransmisión estos se usan. Evita bucles.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776"/>
          <a:stretch/>
        </p:blipFill>
        <p:spPr>
          <a:xfrm>
            <a:off x="1863857" y="1372129"/>
            <a:ext cx="5434884" cy="3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Mensajes DHCP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ID </a:t>
            </a:r>
            <a:r>
              <a:rPr lang="es-ES" b="1" dirty="0"/>
              <a:t>de </a:t>
            </a:r>
            <a:r>
              <a:rPr lang="es-ES" b="1" dirty="0" smtClean="0"/>
              <a:t>transacción</a:t>
            </a:r>
            <a:r>
              <a:rPr lang="es-ES" dirty="0" smtClean="0"/>
              <a:t>: número </a:t>
            </a:r>
            <a:r>
              <a:rPr lang="es-ES" dirty="0"/>
              <a:t>aleatorio elegido por </a:t>
            </a:r>
            <a:r>
              <a:rPr lang="es-ES" dirty="0" smtClean="0"/>
              <a:t>el cliente que se emplea para asociar las respuestas a las peticiones.</a:t>
            </a:r>
            <a:endParaRPr lang="es-ES" dirty="0"/>
          </a:p>
          <a:p>
            <a:r>
              <a:rPr lang="es-ES" b="1" dirty="0" smtClean="0"/>
              <a:t>Segundos</a:t>
            </a:r>
            <a:r>
              <a:rPr lang="es-ES" dirty="0" smtClean="0"/>
              <a:t>: </a:t>
            </a:r>
            <a:r>
              <a:rPr lang="es-ES" dirty="0"/>
              <a:t>segundos transcurridos desde el </a:t>
            </a:r>
            <a:r>
              <a:rPr lang="es-ES" dirty="0" smtClean="0"/>
              <a:t>cliente comenzó </a:t>
            </a:r>
            <a:r>
              <a:rPr lang="es-ES" dirty="0"/>
              <a:t>el proceso de adquisición o renovación de dirección.</a:t>
            </a:r>
          </a:p>
          <a:p>
            <a:r>
              <a:rPr lang="es-ES" b="1" dirty="0" smtClean="0"/>
              <a:t>Banderas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 err="1" smtClean="0"/>
              <a:t>ciaddr</a:t>
            </a:r>
            <a:r>
              <a:rPr lang="es-ES" dirty="0" smtClean="0"/>
              <a:t>: dirección </a:t>
            </a:r>
            <a:r>
              <a:rPr lang="es-ES" dirty="0"/>
              <a:t>IP </a:t>
            </a:r>
            <a:r>
              <a:rPr lang="es-ES" dirty="0" smtClean="0"/>
              <a:t>que el cliente quiere renovar o reemplazar; </a:t>
            </a:r>
            <a:r>
              <a:rPr lang="es-ES" dirty="0" err="1" smtClean="0"/>
              <a:t>yiaddr</a:t>
            </a:r>
            <a:r>
              <a:rPr lang="es-ES" dirty="0" smtClean="0"/>
              <a:t> </a:t>
            </a:r>
            <a:r>
              <a:rPr lang="es-ES" dirty="0"/>
              <a:t>4 'su' (dirección IP) del cliente.</a:t>
            </a:r>
          </a:p>
          <a:p>
            <a:r>
              <a:rPr lang="es-ES" b="1" dirty="0" err="1" smtClean="0"/>
              <a:t>siaddr</a:t>
            </a:r>
            <a:r>
              <a:rPr lang="es-ES" dirty="0" smtClean="0"/>
              <a:t>: </a:t>
            </a:r>
            <a:r>
              <a:rPr lang="es-ES" dirty="0"/>
              <a:t>dirección IP del </a:t>
            </a:r>
            <a:r>
              <a:rPr lang="es-ES" dirty="0" smtClean="0"/>
              <a:t>servidor </a:t>
            </a:r>
            <a:r>
              <a:rPr lang="es-ES" dirty="0"/>
              <a:t>para usar en siguiente </a:t>
            </a:r>
            <a:r>
              <a:rPr lang="es-ES" dirty="0" smtClean="0"/>
              <a:t>arranque; </a:t>
            </a:r>
            <a:r>
              <a:rPr lang="es-ES" dirty="0"/>
              <a:t>devuelto en DHCPOFFER, DHCPACK por servidor.</a:t>
            </a:r>
          </a:p>
          <a:p>
            <a:r>
              <a:rPr lang="es-ES" b="1" dirty="0" err="1" smtClean="0"/>
              <a:t>giaddr</a:t>
            </a:r>
            <a:r>
              <a:rPr lang="es-ES" dirty="0" smtClean="0"/>
              <a:t>: dirección </a:t>
            </a:r>
            <a:r>
              <a:rPr lang="es-ES" dirty="0"/>
              <a:t>IP del agente de retransmisión, utilizada en el arranque mediante </a:t>
            </a:r>
            <a:r>
              <a:rPr lang="es-ES" dirty="0" smtClean="0"/>
              <a:t>un                     </a:t>
            </a:r>
            <a:r>
              <a:rPr lang="es-ES" dirty="0"/>
              <a:t>agente de retransmisión.</a:t>
            </a:r>
          </a:p>
          <a:p>
            <a:r>
              <a:rPr lang="es-ES" b="1" dirty="0" err="1" smtClean="0"/>
              <a:t>chaddr</a:t>
            </a:r>
            <a:r>
              <a:rPr lang="es-ES" dirty="0" smtClean="0"/>
              <a:t>: dirección </a:t>
            </a:r>
            <a:r>
              <a:rPr lang="es-ES" dirty="0"/>
              <a:t>de hardware del cliente.</a:t>
            </a:r>
          </a:p>
          <a:p>
            <a:r>
              <a:rPr lang="es-ES" b="1" dirty="0" err="1" smtClean="0"/>
              <a:t>sname</a:t>
            </a:r>
            <a:r>
              <a:rPr lang="es-ES" dirty="0" smtClean="0"/>
              <a:t>: nombre del servidor, es opcional.</a:t>
            </a:r>
            <a:endParaRPr lang="es-ES" dirty="0"/>
          </a:p>
          <a:p>
            <a:r>
              <a:rPr lang="es-ES" b="1" dirty="0" smtClean="0"/>
              <a:t>Nombre </a:t>
            </a:r>
            <a:r>
              <a:rPr lang="es-ES" b="1" dirty="0"/>
              <a:t>del archivo de </a:t>
            </a:r>
            <a:r>
              <a:rPr lang="es-ES" b="1" dirty="0" smtClean="0"/>
              <a:t>arranque</a:t>
            </a:r>
            <a:r>
              <a:rPr lang="es-ES" dirty="0" smtClean="0"/>
              <a:t>: DHCPOFFER  puede envía ruta </a:t>
            </a:r>
            <a:r>
              <a:rPr lang="es-ES" dirty="0"/>
              <a:t>de </a:t>
            </a:r>
            <a:r>
              <a:rPr lang="es-ES" dirty="0" smtClean="0"/>
              <a:t>directorio más nombre de fichero a descargar el cliente para el arranque (usado sobre todo en máquinas sin disco duro).</a:t>
            </a:r>
            <a:endParaRPr lang="es-ES" dirty="0"/>
          </a:p>
          <a:p>
            <a:r>
              <a:rPr lang="es-ES" b="1" dirty="0" smtClean="0"/>
              <a:t>Opciones</a:t>
            </a:r>
            <a:r>
              <a:rPr lang="es-ES" dirty="0" smtClean="0"/>
              <a:t>: campo </a:t>
            </a:r>
            <a:r>
              <a:rPr lang="es-ES" dirty="0"/>
              <a:t>de parámetros </a:t>
            </a:r>
            <a:r>
              <a:rPr lang="es-ES" dirty="0" smtClean="0"/>
              <a:t>opcionales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2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Negociación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servidor usa puerto 67  de UDP y el cliente el 68.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8235" y="1951779"/>
            <a:ext cx="6223179" cy="42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Enrutamiento entre </a:t>
            </a:r>
            <a:r>
              <a:rPr lang="es-ES" dirty="0" err="1" smtClean="0"/>
              <a:t>VLANs</a:t>
            </a:r>
            <a:endParaRPr lang="es-ES" dirty="0" smtClean="0"/>
          </a:p>
          <a:p>
            <a:r>
              <a:rPr lang="es-ES" dirty="0" smtClean="0"/>
              <a:t>DHCP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Tema 6: </a:t>
            </a:r>
            <a:r>
              <a:rPr lang="es-ES" dirty="0"/>
              <a:t>Enrutamiento inter-VLAN</a:t>
            </a:r>
          </a:p>
        </p:txBody>
      </p:sp>
    </p:spTree>
    <p:extLst>
      <p:ext uri="{BB962C8B-B14F-4D97-AF65-F5344CB8AC3E}">
        <p14:creationId xmlns:p14="http://schemas.microsoft.com/office/powerpoint/2010/main" val="28917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Negociación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servidor usa puerto 67  de UDP y el cliente el 68.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6812" y="1881187"/>
            <a:ext cx="6810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9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Negociación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Renovación de la concesión: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Existen más mensajes DHCP, he aquí otros:</a:t>
            </a:r>
          </a:p>
          <a:p>
            <a:pPr lvl="1"/>
            <a:r>
              <a:rPr lang="es-ES" dirty="0" smtClean="0"/>
              <a:t>DHCPDECLINE: Mensaje enviado del cliente al servidor para indicar que la IP ya está en uso.</a:t>
            </a:r>
          </a:p>
          <a:p>
            <a:pPr lvl="1"/>
            <a:r>
              <a:rPr lang="es-ES" dirty="0" smtClean="0"/>
              <a:t>DHCPNAK: El servidor envía un rechazo al cliente tras solicitar la configuración.</a:t>
            </a:r>
          </a:p>
          <a:p>
            <a:pPr lvl="1"/>
            <a:r>
              <a:rPr lang="es-ES" dirty="0" smtClean="0"/>
              <a:t>DHCPRELEASE: El cliente indica al servidor que renuncia a su concesión.</a:t>
            </a:r>
          </a:p>
          <a:p>
            <a:pPr lvl="1"/>
            <a:r>
              <a:rPr lang="es-ES" dirty="0" smtClean="0"/>
              <a:t>DHCPINFORM: Un cliente que ya tiene IP, solicita otros parámetros de configuración al servidor DHCP, p.ej. el DNS.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19" t="3459" r="2002" b="43452"/>
          <a:stretch/>
        </p:blipFill>
        <p:spPr>
          <a:xfrm>
            <a:off x="1481071" y="1738887"/>
            <a:ext cx="5988676" cy="23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Negociación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de mensaje DHCPv4 </a:t>
            </a:r>
            <a:r>
              <a:rPr lang="es-ES" dirty="0" err="1" smtClean="0"/>
              <a:t>Discover</a:t>
            </a:r>
            <a:r>
              <a:rPr lang="es-ES" dirty="0" smtClean="0"/>
              <a:t>: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724" y="2082005"/>
            <a:ext cx="84391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Negociación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de mensaje DHCPv4 </a:t>
            </a:r>
            <a:r>
              <a:rPr lang="es-ES" dirty="0" err="1" smtClean="0"/>
              <a:t>Offer</a:t>
            </a:r>
            <a:r>
              <a:rPr lang="es-ES" dirty="0" smtClean="0"/>
              <a:t>: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199" y="1885146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Opciones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Expanden los </a:t>
            </a:r>
            <a:r>
              <a:rPr lang="es-ES" dirty="0"/>
              <a:t>comandos básicos de </a:t>
            </a:r>
            <a:r>
              <a:rPr lang="es-ES" dirty="0" smtClean="0"/>
              <a:t>DHCP.</a:t>
            </a:r>
          </a:p>
          <a:p>
            <a:r>
              <a:rPr lang="es-ES" dirty="0" smtClean="0"/>
              <a:t>Con ellas es posible configurar a los clientes </a:t>
            </a:r>
            <a:r>
              <a:rPr lang="es-ES" dirty="0"/>
              <a:t>con información adicional que no se puede transmitir </a:t>
            </a:r>
            <a:r>
              <a:rPr lang="es-ES" dirty="0" smtClean="0"/>
              <a:t>con la </a:t>
            </a:r>
            <a:r>
              <a:rPr lang="es-ES" dirty="0"/>
              <a:t>configuración básica</a:t>
            </a:r>
            <a:r>
              <a:rPr lang="es-ES" dirty="0" smtClean="0"/>
              <a:t>.</a:t>
            </a:r>
          </a:p>
          <a:p>
            <a:r>
              <a:rPr lang="es-ES" dirty="0" smtClean="0"/>
              <a:t>He aquí las más comunes:</a:t>
            </a:r>
          </a:p>
          <a:p>
            <a:pPr lvl="1"/>
            <a:r>
              <a:rPr lang="es-ES" dirty="0"/>
              <a:t>Opción </a:t>
            </a:r>
            <a:r>
              <a:rPr lang="es-ES" dirty="0" smtClean="0"/>
              <a:t>43: opción que encapsulada otras opciones específicas de fabricantes.</a:t>
            </a:r>
            <a:endParaRPr lang="es-ES" dirty="0"/>
          </a:p>
          <a:p>
            <a:pPr lvl="1"/>
            <a:r>
              <a:rPr lang="es-ES" dirty="0" smtClean="0"/>
              <a:t>Opción </a:t>
            </a:r>
            <a:r>
              <a:rPr lang="es-ES" dirty="0"/>
              <a:t>69: </a:t>
            </a:r>
            <a:r>
              <a:rPr lang="es-ES" dirty="0" smtClean="0"/>
              <a:t>especifica </a:t>
            </a:r>
            <a:r>
              <a:rPr lang="es-ES" dirty="0"/>
              <a:t>servidores SMTP disponibles </a:t>
            </a:r>
            <a:r>
              <a:rPr lang="es-ES" dirty="0" smtClean="0"/>
              <a:t>al </a:t>
            </a:r>
            <a:r>
              <a:rPr lang="es-ES" dirty="0"/>
              <a:t>cliente.</a:t>
            </a:r>
          </a:p>
          <a:p>
            <a:pPr lvl="1"/>
            <a:r>
              <a:rPr lang="es-ES" dirty="0" smtClean="0"/>
              <a:t>Opción </a:t>
            </a:r>
            <a:r>
              <a:rPr lang="es-ES" dirty="0"/>
              <a:t>70: </a:t>
            </a:r>
            <a:r>
              <a:rPr lang="es-ES" dirty="0" smtClean="0"/>
              <a:t>configura servidores </a:t>
            </a:r>
            <a:r>
              <a:rPr lang="es-ES" dirty="0"/>
              <a:t>POP3 </a:t>
            </a:r>
            <a:r>
              <a:rPr lang="es-ES" dirty="0" smtClean="0"/>
              <a:t>en </a:t>
            </a:r>
            <a:r>
              <a:rPr lang="es-ES" dirty="0"/>
              <a:t>el cliente.</a:t>
            </a:r>
          </a:p>
          <a:p>
            <a:pPr lvl="1"/>
            <a:r>
              <a:rPr lang="es-ES" dirty="0" smtClean="0"/>
              <a:t>Opción </a:t>
            </a:r>
            <a:r>
              <a:rPr lang="es-ES" dirty="0"/>
              <a:t>150: </a:t>
            </a:r>
            <a:r>
              <a:rPr lang="es-ES" dirty="0" smtClean="0"/>
              <a:t>indica lista de servidores </a:t>
            </a:r>
            <a:r>
              <a:rPr lang="es-ES" dirty="0"/>
              <a:t>TFTP </a:t>
            </a:r>
            <a:r>
              <a:rPr lang="es-ES" dirty="0" smtClean="0"/>
              <a:t>al cliente. Ej. de uso: teléfono IP.</a:t>
            </a:r>
          </a:p>
          <a:p>
            <a:pPr lvl="1"/>
            <a:r>
              <a:rPr lang="es-ES" dirty="0" smtClean="0"/>
              <a:t>…</a:t>
            </a:r>
            <a:endParaRPr lang="es-ES" dirty="0"/>
          </a:p>
          <a:p>
            <a:r>
              <a:rPr lang="es-ES" dirty="0" smtClean="0"/>
              <a:t>Listado </a:t>
            </a:r>
            <a:r>
              <a:rPr lang="es-ES" dirty="0"/>
              <a:t>de opciones: https://www.iana.org/assignments/bootp-dhcp-parameters/bootp-dhcp-parameters.xhtml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82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Agente </a:t>
            </a:r>
            <a:r>
              <a:rPr lang="es-ES" dirty="0"/>
              <a:t>de retransmisión </a:t>
            </a:r>
            <a:r>
              <a:rPr lang="es-ES" dirty="0" smtClean="0"/>
              <a:t>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habitual que el servidor DHCP se encuentre en el CPD, lejos de los </a:t>
            </a:r>
            <a:r>
              <a:rPr lang="es-ES" dirty="0" err="1" smtClean="0"/>
              <a:t>switches</a:t>
            </a:r>
            <a:r>
              <a:rPr lang="es-ES" dirty="0" smtClean="0"/>
              <a:t> del campus, se usa entonces el agente retransmisor (DHCP </a:t>
            </a:r>
            <a:r>
              <a:rPr lang="es-ES" dirty="0" err="1" smtClean="0"/>
              <a:t>Relay</a:t>
            </a:r>
            <a:r>
              <a:rPr lang="es-ES" dirty="0" smtClean="0"/>
              <a:t>).</a:t>
            </a:r>
          </a:p>
          <a:p>
            <a:r>
              <a:rPr lang="es-ES" dirty="0" smtClean="0"/>
              <a:t>Funcionamiento </a:t>
            </a:r>
            <a:r>
              <a:rPr lang="es-ES" dirty="0"/>
              <a:t>del protocolo DHCP con agente retransmisor: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Dado </a:t>
            </a:r>
            <a:r>
              <a:rPr lang="es-ES" dirty="0"/>
              <a:t>que puede haber distintas redes, el retransmisor añade información de identificación al paquete para saber que IP asignar (opción 88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DHCP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48" y="2581645"/>
            <a:ext cx="8537501" cy="23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Ataques de seguridad DHCP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Ataque de suplantación del servidor DHCP (</a:t>
            </a:r>
            <a:r>
              <a:rPr lang="es-ES" b="1" dirty="0" smtClean="0"/>
              <a:t>DHCP </a:t>
            </a:r>
            <a:r>
              <a:rPr lang="es-ES" b="1" dirty="0" err="1" smtClean="0"/>
              <a:t>spoofing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Se </a:t>
            </a:r>
            <a:r>
              <a:rPr lang="es-ES" dirty="0"/>
              <a:t>produce cuando un intruso coloca un servidor DHCP en la red y ofrece una configuración falsa a los clientes.</a:t>
            </a:r>
          </a:p>
          <a:p>
            <a:pPr lvl="1"/>
            <a:r>
              <a:rPr lang="es-ES" dirty="0"/>
              <a:t>La respuesta DHCP del intruso llega antes por estar más cerca.</a:t>
            </a:r>
          </a:p>
          <a:p>
            <a:pPr lvl="1"/>
            <a:r>
              <a:rPr lang="es-ES" dirty="0"/>
              <a:t>El intruso podría ofrecer:</a:t>
            </a:r>
          </a:p>
          <a:p>
            <a:pPr lvl="2"/>
            <a:r>
              <a:rPr lang="es-ES" dirty="0"/>
              <a:t>Una puerta de enlace falsa, consiguiendo un ataque </a:t>
            </a:r>
            <a:r>
              <a:rPr lang="es-ES" dirty="0" err="1"/>
              <a:t>man</a:t>
            </a:r>
            <a:r>
              <a:rPr lang="es-ES" dirty="0"/>
              <a:t>-in-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middle</a:t>
            </a:r>
            <a:endParaRPr lang="es-ES" dirty="0"/>
          </a:p>
          <a:p>
            <a:pPr lvl="2"/>
            <a:r>
              <a:rPr lang="es-ES" dirty="0"/>
              <a:t>Un servidor DNS falso, que envíe al cliente a servicios falsos.</a:t>
            </a:r>
          </a:p>
          <a:p>
            <a:pPr lvl="2"/>
            <a:r>
              <a:rPr lang="es-ES" dirty="0"/>
              <a:t>Una IP falsa, para crear un ataque </a:t>
            </a:r>
            <a:r>
              <a:rPr lang="es-ES" dirty="0" err="1"/>
              <a:t>DoS</a:t>
            </a:r>
            <a:r>
              <a:rPr lang="es-ES" dirty="0"/>
              <a:t>.</a:t>
            </a:r>
          </a:p>
          <a:p>
            <a:r>
              <a:rPr lang="es-ES" dirty="0" smtClean="0"/>
              <a:t>Ataque de inanición DHCP (</a:t>
            </a:r>
            <a:r>
              <a:rPr lang="es-ES" b="1" dirty="0" smtClean="0"/>
              <a:t>DHCP </a:t>
            </a:r>
            <a:r>
              <a:rPr lang="es-ES" b="1" dirty="0" err="1" smtClean="0"/>
              <a:t>starvation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Se </a:t>
            </a:r>
            <a:r>
              <a:rPr lang="es-ES" dirty="0"/>
              <a:t>produce cuando un intruso hace peticiones con </a:t>
            </a:r>
            <a:r>
              <a:rPr lang="es-ES" dirty="0" err="1"/>
              <a:t>MACs</a:t>
            </a:r>
            <a:r>
              <a:rPr lang="es-ES" dirty="0"/>
              <a:t> distintas a un servidor DHCP hasta que a éste se le agotan las posibles direcciones a ofrecer.</a:t>
            </a:r>
          </a:p>
          <a:p>
            <a:pPr lvl="1"/>
            <a:r>
              <a:rPr lang="es-ES" dirty="0"/>
              <a:t>Para realizar el ataque se utiliza una herramienta externa como puede ser </a:t>
            </a:r>
            <a:r>
              <a:rPr lang="es-ES" dirty="0" err="1"/>
              <a:t>Goobler</a:t>
            </a:r>
            <a:r>
              <a:rPr lang="es-ES" dirty="0"/>
              <a:t> o </a:t>
            </a:r>
            <a:r>
              <a:rPr lang="es-ES" dirty="0" err="1"/>
              <a:t>Yersinia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Ejemplo del ataque: https://www.youtube.com/watch?v=-1uaIWngwW0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DHCP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3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DHCP </a:t>
            </a:r>
            <a:r>
              <a:rPr lang="es-ES" dirty="0" err="1" smtClean="0"/>
              <a:t>snooping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Funcionalidad </a:t>
            </a:r>
            <a:r>
              <a:rPr lang="es-ES" dirty="0"/>
              <a:t>de los </a:t>
            </a:r>
            <a:r>
              <a:rPr lang="es-ES" dirty="0" err="1"/>
              <a:t>switchs</a:t>
            </a:r>
            <a:r>
              <a:rPr lang="es-ES" dirty="0"/>
              <a:t> que permite establecer por que puertos pueden entrar los mensajes de un servidor DHCP.</a:t>
            </a:r>
          </a:p>
          <a:p>
            <a:r>
              <a:rPr lang="es-ES" dirty="0"/>
              <a:t>Además, limita el número de paquetes DHCP Discovery que puede enviar </a:t>
            </a:r>
            <a:r>
              <a:rPr lang="es-ES" dirty="0" smtClean="0"/>
              <a:t>un cliente</a:t>
            </a:r>
            <a:r>
              <a:rPr lang="es-ES" dirty="0"/>
              <a:t>.</a:t>
            </a:r>
          </a:p>
          <a:p>
            <a:r>
              <a:rPr lang="es-ES" dirty="0"/>
              <a:t>Los puertos se clasifican como:</a:t>
            </a:r>
          </a:p>
          <a:p>
            <a:pPr lvl="1"/>
            <a:r>
              <a:rPr lang="es-ES" b="1" dirty="0"/>
              <a:t>Confiables</a:t>
            </a:r>
            <a:r>
              <a:rPr lang="es-ES" dirty="0"/>
              <a:t>: son los puertos por donde entran los mensajes DHCP del servidor.</a:t>
            </a:r>
          </a:p>
          <a:p>
            <a:pPr lvl="1"/>
            <a:r>
              <a:rPr lang="es-ES" b="1" dirty="0"/>
              <a:t>No confiables</a:t>
            </a:r>
            <a:r>
              <a:rPr lang="es-ES" dirty="0"/>
              <a:t>: es la opción por defecto y donde se conectan los host que no deberían enviar mensajes de servidor DHCP. </a:t>
            </a:r>
          </a:p>
          <a:p>
            <a:r>
              <a:rPr lang="es-ES" dirty="0" smtClean="0"/>
              <a:t>DHCP </a:t>
            </a:r>
            <a:r>
              <a:rPr lang="es-ES" dirty="0" err="1"/>
              <a:t>snooping</a:t>
            </a:r>
            <a:r>
              <a:rPr lang="es-ES" dirty="0"/>
              <a:t> construye una tabla con la siguiente información de los clientes conectados a puertos no confiables: MAC, IP, tiempo de concesión, interfaz y VLAN.</a:t>
            </a:r>
          </a:p>
          <a:p>
            <a:r>
              <a:rPr lang="es-ES" dirty="0"/>
              <a:t>El </a:t>
            </a:r>
            <a:r>
              <a:rPr lang="es-ES" dirty="0" err="1"/>
              <a:t>switch</a:t>
            </a:r>
            <a:r>
              <a:rPr lang="es-ES" dirty="0"/>
              <a:t> utiliza esa tabla para filtrar:</a:t>
            </a:r>
          </a:p>
          <a:p>
            <a:pPr lvl="1"/>
            <a:r>
              <a:rPr lang="es-ES" dirty="0"/>
              <a:t>Mensajes </a:t>
            </a:r>
            <a:r>
              <a:rPr lang="es-ES" dirty="0" smtClean="0"/>
              <a:t>de DHCP </a:t>
            </a:r>
            <a:r>
              <a:rPr lang="es-ES" dirty="0"/>
              <a:t>server enviados desde puertos no confiables.</a:t>
            </a:r>
          </a:p>
          <a:p>
            <a:pPr lvl="1"/>
            <a:r>
              <a:rPr lang="es-ES" dirty="0"/>
              <a:t>Mensajes DHCP de clientes que no estén en la tabla o que sobrepasan el límite de peticiones.</a:t>
            </a:r>
          </a:p>
          <a:p>
            <a:pPr lvl="1"/>
            <a:r>
              <a:rPr lang="es-ES" dirty="0"/>
              <a:t>Mensajes de los agentes de retransmisión enviados desde puertos no confiables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DHCP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0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Habilitar/deshabilitar el servicio (habilitado por defecto):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endParaRPr lang="es-ES" sz="1600" dirty="0" smtClean="0"/>
          </a:p>
          <a:p>
            <a:r>
              <a:rPr lang="es-ES" dirty="0" smtClean="0"/>
              <a:t>Exclusión de rango de direcciones </a:t>
            </a:r>
            <a:r>
              <a:rPr lang="es-ES" dirty="0" err="1" smtClean="0"/>
              <a:t>IPs</a:t>
            </a:r>
            <a:r>
              <a:rPr lang="es-ES" dirty="0"/>
              <a:t> </a:t>
            </a:r>
            <a:r>
              <a:rPr lang="es-ES" dirty="0" smtClean="0"/>
              <a:t>de dispositivos </a:t>
            </a:r>
            <a:r>
              <a:rPr lang="es-ES" dirty="0" err="1" smtClean="0"/>
              <a:t>IPs</a:t>
            </a:r>
            <a:r>
              <a:rPr lang="es-ES" dirty="0" smtClean="0"/>
              <a:t> estáticas:</a:t>
            </a: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excluded-address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low-address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high-address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dirty="0" smtClean="0"/>
              <a:t>Configurar el conjunto de direcciones a asignar: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E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Indicar obligatoriamente  el rango de </a:t>
            </a:r>
            <a:r>
              <a:rPr lang="es-ES" dirty="0" err="1" smtClean="0"/>
              <a:t>IPs</a:t>
            </a:r>
            <a:r>
              <a:rPr lang="es-ES" dirty="0" smtClean="0"/>
              <a:t> y la puerta de enlace:</a:t>
            </a: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dhcp-config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network-number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[{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preix-length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dhcp-config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default-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address2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address8]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Indicar opcionalmente servidor DNS, nombre del dominio, tiempo de concesión de </a:t>
            </a:r>
            <a:r>
              <a:rPr lang="es-ES" dirty="0" err="1" smtClean="0"/>
              <a:t>IPs</a:t>
            </a:r>
            <a:r>
              <a:rPr lang="es-ES" dirty="0" smtClean="0"/>
              <a:t>, servidor </a:t>
            </a:r>
            <a:r>
              <a:rPr lang="es-ES" dirty="0" err="1" smtClean="0"/>
              <a:t>WINs</a:t>
            </a:r>
            <a:r>
              <a:rPr lang="es-ES" dirty="0" smtClean="0"/>
              <a:t> (NetBIOS), …: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dhcp-config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address2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address8]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dhcp-config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domain-name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dhcp-config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{days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]|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dhcp-config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netbios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address2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...address8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DHCP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1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</a:t>
            </a:r>
            <a:r>
              <a:rPr lang="es-ES" dirty="0"/>
              <a:t>de opciones: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dhcp-config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ip-address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dirty="0" smtClean="0">
              <a:cs typeface="Courier New" panose="02070309020205020404" pitchFamily="49" charset="0"/>
            </a:endParaRPr>
          </a:p>
          <a:p>
            <a:r>
              <a:rPr lang="es-ES" dirty="0" smtClean="0">
                <a:cs typeface="Courier New" panose="02070309020205020404" pitchFamily="49" charset="0"/>
              </a:rPr>
              <a:t>Configuración </a:t>
            </a:r>
            <a:r>
              <a:rPr lang="es-ES" dirty="0">
                <a:cs typeface="Courier New" panose="02070309020205020404" pitchFamily="49" charset="0"/>
              </a:rPr>
              <a:t>del agente de retransmisión en un SVI: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helper-address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DHCP-server-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es-E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Configuración de interfaz como cliente DHCP:</a:t>
            </a: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DHCP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6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922461"/>
          </a:xfrm>
        </p:spPr>
        <p:txBody>
          <a:bodyPr/>
          <a:lstStyle/>
          <a:p>
            <a:r>
              <a:rPr lang="es-ES" dirty="0" smtClean="0"/>
              <a:t>Enrutamiento entre </a:t>
            </a:r>
            <a:r>
              <a:rPr lang="es-ES" dirty="0" err="1" smtClean="0"/>
              <a:t>VLANs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32200"/>
            <a:ext cx="6681788" cy="2457451"/>
          </a:xfrm>
        </p:spPr>
        <p:txBody>
          <a:bodyPr/>
          <a:lstStyle/>
          <a:p>
            <a:r>
              <a:rPr lang="es-ES" dirty="0" smtClean="0"/>
              <a:t>PARTE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44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de  DHCP </a:t>
            </a:r>
            <a:r>
              <a:rPr lang="es-ES" dirty="0" err="1" smtClean="0"/>
              <a:t>snooping</a:t>
            </a:r>
            <a:r>
              <a:rPr lang="es-ES" dirty="0" smtClean="0"/>
              <a:t>:</a:t>
            </a:r>
            <a:endParaRPr lang="es-ES" dirty="0"/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Habilitación </a:t>
            </a:r>
            <a:r>
              <a:rPr lang="es-ES" dirty="0"/>
              <a:t>del DHCP </a:t>
            </a:r>
            <a:r>
              <a:rPr lang="es-ES" dirty="0" err="1" smtClean="0"/>
              <a:t>snooping</a:t>
            </a:r>
            <a:r>
              <a:rPr lang="es-ES" dirty="0" smtClean="0"/>
              <a:t>:</a:t>
            </a:r>
            <a:endParaRPr lang="es-ES" dirty="0"/>
          </a:p>
          <a:p>
            <a:pPr marL="342900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snooping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-342900">
              <a:buFont typeface="+mj-lt"/>
              <a:buAutoNum type="arabicPeriod" startAt="2"/>
            </a:pPr>
            <a:r>
              <a:rPr lang="es-ES" dirty="0"/>
              <a:t>Configurar puertos </a:t>
            </a:r>
            <a:r>
              <a:rPr lang="es-ES" dirty="0" smtClean="0"/>
              <a:t>confiables:</a:t>
            </a:r>
            <a:endParaRPr lang="es-ES" dirty="0"/>
          </a:p>
          <a:p>
            <a:pPr marL="342900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trust</a:t>
            </a:r>
          </a:p>
          <a:p>
            <a:pPr marL="685800" lvl="1" indent="-342900">
              <a:buFont typeface="+mj-lt"/>
              <a:buAutoNum type="arabicPeriod" startAt="3"/>
            </a:pPr>
            <a:r>
              <a:rPr lang="es-ES" dirty="0"/>
              <a:t>Habilitarlo por </a:t>
            </a:r>
            <a:r>
              <a:rPr lang="es-ES" dirty="0" smtClean="0"/>
              <a:t>VLAN:</a:t>
            </a:r>
            <a:endParaRPr lang="es-ES" dirty="0"/>
          </a:p>
          <a:p>
            <a:pPr marL="342900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nº</a:t>
            </a:r>
          </a:p>
          <a:p>
            <a:pPr marL="685800" lvl="1" indent="-342900">
              <a:buFont typeface="+mj-lt"/>
              <a:buAutoNum type="arabicPeriod" startAt="4"/>
            </a:pPr>
            <a:r>
              <a:rPr lang="es-ES" dirty="0"/>
              <a:t>Limitar el número de </a:t>
            </a:r>
            <a:r>
              <a:rPr lang="es-ES" dirty="0" smtClean="0"/>
              <a:t>peticiones:</a:t>
            </a:r>
            <a:endParaRPr lang="es-ES" dirty="0"/>
          </a:p>
          <a:p>
            <a:pPr marL="342900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nº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DHCP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01" y="4269705"/>
            <a:ext cx="4524187" cy="21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 y depuración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Visualización </a:t>
            </a:r>
            <a:r>
              <a:rPr lang="es-ES" dirty="0" smtClean="0"/>
              <a:t>del conjunto de direcciones configurado:</a:t>
            </a:r>
            <a:endParaRPr lang="es-ES" dirty="0"/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Visualización de la tabla de asignaciones (</a:t>
            </a:r>
            <a:r>
              <a:rPr lang="es-ES" dirty="0" err="1" smtClean="0"/>
              <a:t>IPs</a:t>
            </a:r>
            <a:r>
              <a:rPr lang="es-ES" dirty="0" smtClean="0"/>
              <a:t> concedidas):</a:t>
            </a: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Eliminación de </a:t>
            </a:r>
            <a:r>
              <a:rPr lang="es-ES" dirty="0" smtClean="0"/>
              <a:t>asignaciones </a:t>
            </a:r>
            <a:r>
              <a:rPr lang="es-ES" dirty="0"/>
              <a:t>IP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Visualizar </a:t>
            </a:r>
            <a:r>
              <a:rPr lang="es-ES" dirty="0" err="1" smtClean="0"/>
              <a:t>conflitos</a:t>
            </a:r>
            <a:r>
              <a:rPr lang="es-ES" dirty="0" smtClean="0"/>
              <a:t> de asignaciones: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Depuración de los mensajes DHCP:</a:t>
            </a: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Depuración de </a:t>
            </a:r>
            <a:r>
              <a:rPr lang="es-ES" dirty="0" smtClean="0"/>
              <a:t>eventos del </a:t>
            </a:r>
            <a:r>
              <a:rPr lang="es-ES" dirty="0" err="1" smtClean="0"/>
              <a:t>servicor</a:t>
            </a:r>
            <a:r>
              <a:rPr lang="es-ES" dirty="0" smtClean="0"/>
              <a:t> DHCP:</a:t>
            </a: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DHCP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1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 y depuración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Verificación DHCP </a:t>
            </a:r>
            <a:r>
              <a:rPr lang="es-ES" dirty="0" err="1" smtClean="0"/>
              <a:t>snooping</a:t>
            </a:r>
            <a:r>
              <a:rPr lang="es-ES" dirty="0" smtClean="0"/>
              <a:t>: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DHCP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0" y="1712890"/>
            <a:ext cx="5004903" cy="37914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16" y="5628258"/>
            <a:ext cx="7437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1: Enrutamiento entre </a:t>
            </a:r>
            <a:r>
              <a:rPr lang="es-ES" dirty="0" err="1" smtClean="0"/>
              <a:t>VLANs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err="1"/>
              <a:t>Router</a:t>
            </a:r>
            <a:r>
              <a:rPr lang="es-ES" dirty="0"/>
              <a:t> externo con interfaz por </a:t>
            </a:r>
            <a:r>
              <a:rPr lang="es-ES" dirty="0" smtClean="0"/>
              <a:t>VLAN.</a:t>
            </a:r>
          </a:p>
          <a:p>
            <a:r>
              <a:rPr lang="es-ES" dirty="0" err="1"/>
              <a:t>Router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 smtClean="0"/>
              <a:t>stick</a:t>
            </a:r>
            <a:r>
              <a:rPr lang="es-ES" dirty="0" smtClean="0"/>
              <a:t>.</a:t>
            </a:r>
          </a:p>
          <a:p>
            <a:r>
              <a:rPr lang="es-ES" dirty="0"/>
              <a:t>Enrutamiento con interfaces de </a:t>
            </a:r>
            <a:r>
              <a:rPr lang="es-ES" dirty="0" err="1"/>
              <a:t>switch</a:t>
            </a:r>
            <a:r>
              <a:rPr lang="es-ES" dirty="0"/>
              <a:t> </a:t>
            </a:r>
            <a:r>
              <a:rPr lang="es-ES" dirty="0" smtClean="0"/>
              <a:t>virtuales.</a:t>
            </a:r>
          </a:p>
          <a:p>
            <a:r>
              <a:rPr lang="es-ES" dirty="0"/>
              <a:t>Enrutamiento con puertos </a:t>
            </a:r>
            <a:r>
              <a:rPr lang="es-ES" dirty="0" err="1" smtClean="0"/>
              <a:t>enrutados</a:t>
            </a:r>
            <a:r>
              <a:rPr lang="es-ES" dirty="0" smtClean="0"/>
              <a:t>.</a:t>
            </a:r>
          </a:p>
          <a:p>
            <a:r>
              <a:rPr lang="es-ES" dirty="0"/>
              <a:t>Configuración de </a:t>
            </a:r>
            <a:r>
              <a:rPr lang="es-ES" dirty="0" err="1" smtClean="0"/>
              <a:t>router</a:t>
            </a:r>
            <a:r>
              <a:rPr lang="es-ES" dirty="0" smtClean="0"/>
              <a:t>-</a:t>
            </a:r>
            <a:r>
              <a:rPr lang="es-ES" dirty="0" err="1" smtClean="0"/>
              <a:t>on</a:t>
            </a:r>
            <a:r>
              <a:rPr lang="es-ES" dirty="0" smtClean="0"/>
              <a:t>-a-</a:t>
            </a:r>
            <a:r>
              <a:rPr lang="es-ES" dirty="0" err="1" smtClean="0"/>
              <a:t>stick</a:t>
            </a:r>
            <a:r>
              <a:rPr lang="es-ES" dirty="0" smtClean="0"/>
              <a:t>.</a:t>
            </a:r>
          </a:p>
          <a:p>
            <a:r>
              <a:rPr lang="es-ES" dirty="0"/>
              <a:t>Configuración de </a:t>
            </a:r>
            <a:r>
              <a:rPr lang="es-ES" dirty="0" err="1" smtClean="0"/>
              <a:t>SVIs</a:t>
            </a:r>
            <a:r>
              <a:rPr lang="es-ES" dirty="0" smtClean="0"/>
              <a:t>.</a:t>
            </a:r>
          </a:p>
          <a:p>
            <a:r>
              <a:rPr lang="es-ES" dirty="0"/>
              <a:t>Configuración de puertos </a:t>
            </a:r>
            <a:r>
              <a:rPr lang="es-ES" dirty="0" err="1" smtClean="0"/>
              <a:t>enrutados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 </a:t>
            </a:r>
            <a:r>
              <a:rPr lang="es-ES" dirty="0"/>
              <a:t>Enrutamiento entre </a:t>
            </a:r>
            <a:r>
              <a:rPr lang="es-ES" dirty="0" err="1"/>
              <a:t>VLANs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01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diseño de </a:t>
            </a:r>
            <a:r>
              <a:rPr lang="es-ES" dirty="0" err="1" smtClean="0"/>
              <a:t>VLANs</a:t>
            </a:r>
            <a:r>
              <a:rPr lang="es-ES" dirty="0" smtClean="0"/>
              <a:t> habitualmente conlleva un direccionamiento IP que asocia una red (o subred) a cada VLAN.</a:t>
            </a:r>
          </a:p>
          <a:p>
            <a:r>
              <a:rPr lang="es-ES" dirty="0" smtClean="0"/>
              <a:t>Si se desea comunicar un host de una VLAN con otro que no pertenece a ésta, se </a:t>
            </a:r>
            <a:r>
              <a:rPr lang="es-ES" dirty="0"/>
              <a:t>debe hacer uso de dispositivos L3 para </a:t>
            </a:r>
            <a:r>
              <a:rPr lang="es-ES" dirty="0" err="1"/>
              <a:t>enrutar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Existen varias soluciones para ello:</a:t>
            </a:r>
          </a:p>
          <a:p>
            <a:pPr lvl="1"/>
            <a:r>
              <a:rPr lang="es-ES" dirty="0" smtClean="0"/>
              <a:t>Utilizar un </a:t>
            </a:r>
            <a:r>
              <a:rPr lang="es-ES" dirty="0" err="1" smtClean="0"/>
              <a:t>router</a:t>
            </a:r>
            <a:r>
              <a:rPr lang="es-ES" dirty="0" smtClean="0"/>
              <a:t> externo con interfaz independiente por VLAN.</a:t>
            </a:r>
          </a:p>
          <a:p>
            <a:pPr lvl="1"/>
            <a:r>
              <a:rPr lang="es-ES" dirty="0" smtClean="0"/>
              <a:t>Utilizar un </a:t>
            </a:r>
            <a:r>
              <a:rPr lang="es-ES" dirty="0" err="1"/>
              <a:t>router</a:t>
            </a:r>
            <a:r>
              <a:rPr lang="es-ES" dirty="0"/>
              <a:t> </a:t>
            </a:r>
            <a:r>
              <a:rPr lang="es-ES" dirty="0" smtClean="0"/>
              <a:t>externo con un único enlace troncal al </a:t>
            </a:r>
            <a:r>
              <a:rPr lang="es-ES" dirty="0" err="1" smtClean="0"/>
              <a:t>switch</a:t>
            </a:r>
            <a:r>
              <a:rPr lang="es-ES" dirty="0" smtClean="0"/>
              <a:t> (</a:t>
            </a:r>
            <a:r>
              <a:rPr lang="es-ES" dirty="0" err="1" smtClean="0"/>
              <a:t>router-on</a:t>
            </a:r>
            <a:r>
              <a:rPr lang="es-ES" dirty="0" smtClean="0"/>
              <a:t>- a- </a:t>
            </a:r>
            <a:r>
              <a:rPr lang="es-ES" dirty="0" err="1" smtClean="0"/>
              <a:t>stick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Uso de un </a:t>
            </a:r>
            <a:r>
              <a:rPr lang="es-ES" dirty="0" err="1" smtClean="0"/>
              <a:t>switch</a:t>
            </a:r>
            <a:r>
              <a:rPr lang="es-ES" dirty="0" smtClean="0"/>
              <a:t> L3 con Interfaces </a:t>
            </a:r>
            <a:r>
              <a:rPr lang="es-ES" dirty="0"/>
              <a:t>V</a:t>
            </a:r>
            <a:r>
              <a:rPr lang="es-ES" dirty="0" smtClean="0"/>
              <a:t>irtuales de </a:t>
            </a:r>
            <a:r>
              <a:rPr lang="es-ES" dirty="0" err="1"/>
              <a:t>S</a:t>
            </a:r>
            <a:r>
              <a:rPr lang="es-ES" dirty="0" err="1" smtClean="0"/>
              <a:t>witch</a:t>
            </a:r>
            <a:r>
              <a:rPr lang="es-ES" dirty="0" smtClean="0"/>
              <a:t> (SVI).</a:t>
            </a:r>
          </a:p>
          <a:p>
            <a:pPr lvl="1"/>
            <a:r>
              <a:rPr lang="es-ES" dirty="0"/>
              <a:t>Uso de un </a:t>
            </a:r>
            <a:r>
              <a:rPr lang="es-ES" dirty="0" err="1"/>
              <a:t>switch</a:t>
            </a:r>
            <a:r>
              <a:rPr lang="es-ES" dirty="0"/>
              <a:t> L3 </a:t>
            </a:r>
            <a:r>
              <a:rPr lang="es-ES" dirty="0" smtClean="0"/>
              <a:t>con puertos </a:t>
            </a:r>
            <a:r>
              <a:rPr lang="es-ES" dirty="0" err="1" smtClean="0"/>
              <a:t>enrutados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tendencia es usar el dispositivo </a:t>
            </a:r>
            <a:r>
              <a:rPr lang="es-ES" dirty="0"/>
              <a:t>L3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conmutador trabaja con millones de </a:t>
            </a:r>
            <a:r>
              <a:rPr lang="es-ES" dirty="0" err="1"/>
              <a:t>pps</a:t>
            </a:r>
            <a:r>
              <a:rPr lang="es-ES" dirty="0"/>
              <a:t> (paquetes por segundo) y un </a:t>
            </a:r>
            <a:r>
              <a:rPr lang="es-ES" dirty="0" err="1"/>
              <a:t>router</a:t>
            </a:r>
            <a:r>
              <a:rPr lang="es-ES" dirty="0"/>
              <a:t> </a:t>
            </a:r>
            <a:r>
              <a:rPr lang="es-ES" dirty="0" smtClean="0"/>
              <a:t>trabaja </a:t>
            </a:r>
            <a:r>
              <a:rPr lang="es-ES" dirty="0"/>
              <a:t>como máximo con 1 millón de </a:t>
            </a:r>
            <a:r>
              <a:rPr lang="es-ES" dirty="0" err="1"/>
              <a:t>pps</a:t>
            </a:r>
            <a:r>
              <a:rPr lang="es-ES" dirty="0"/>
              <a:t>.</a:t>
            </a:r>
          </a:p>
          <a:p>
            <a:r>
              <a:rPr lang="es-ES" dirty="0" smtClean="0"/>
              <a:t>Se recomienda que éste sea de la capa de distribución, lo que facilita la manipulación de paquetes y el control del tráfico.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6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Router</a:t>
            </a:r>
            <a:r>
              <a:rPr lang="es-ES" dirty="0"/>
              <a:t> externo con interfaz por VLAN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 un enlace físico para conectar cada VLAN con el </a:t>
            </a:r>
            <a:r>
              <a:rPr lang="es-ES" dirty="0" err="1" smtClean="0"/>
              <a:t>router</a:t>
            </a:r>
            <a:r>
              <a:rPr lang="es-ES" dirty="0"/>
              <a:t>: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Método no escalable que está en desuso.</a:t>
            </a:r>
          </a:p>
          <a:p>
            <a:r>
              <a:rPr lang="es-ES" dirty="0" smtClean="0"/>
              <a:t>La configuración se hace como si de </a:t>
            </a:r>
            <a:r>
              <a:rPr lang="es-ES" dirty="0" err="1" smtClean="0"/>
              <a:t>switches</a:t>
            </a:r>
            <a:r>
              <a:rPr lang="es-ES" dirty="0" smtClean="0"/>
              <a:t> distintos se tratara.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1328" y="1800910"/>
            <a:ext cx="5299470" cy="32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Router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stick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800" y="1372129"/>
            <a:ext cx="4773414" cy="5172602"/>
          </a:xfrm>
        </p:spPr>
        <p:txBody>
          <a:bodyPr/>
          <a:lstStyle/>
          <a:p>
            <a:r>
              <a:rPr lang="es-ES" dirty="0" smtClean="0"/>
              <a:t>Se utiliza un único enlace físico </a:t>
            </a:r>
            <a:r>
              <a:rPr lang="es-ES" b="1" dirty="0" smtClean="0"/>
              <a:t>troncal</a:t>
            </a:r>
            <a:r>
              <a:rPr lang="es-ES" dirty="0" smtClean="0"/>
              <a:t> para transportar todas las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configuración en el </a:t>
            </a:r>
            <a:r>
              <a:rPr lang="es-ES" dirty="0" err="1" smtClean="0"/>
              <a:t>router</a:t>
            </a:r>
            <a:r>
              <a:rPr lang="es-ES" dirty="0" smtClean="0"/>
              <a:t> pasa por crear </a:t>
            </a:r>
            <a:r>
              <a:rPr lang="es-ES" dirty="0" err="1" smtClean="0"/>
              <a:t>subinterfaces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Cada </a:t>
            </a:r>
            <a:r>
              <a:rPr lang="es-ES" b="1" dirty="0" err="1" smtClean="0"/>
              <a:t>subinterfaz</a:t>
            </a:r>
            <a:r>
              <a:rPr lang="es-ES" dirty="0" smtClean="0"/>
              <a:t> es una interfaz lógica que transporta un VLAN concreta.</a:t>
            </a:r>
          </a:p>
          <a:p>
            <a:r>
              <a:rPr lang="es-ES" dirty="0" smtClean="0"/>
              <a:t>En el </a:t>
            </a:r>
            <a:r>
              <a:rPr lang="es-ES" dirty="0" err="1" smtClean="0"/>
              <a:t>switch</a:t>
            </a:r>
            <a:r>
              <a:rPr lang="es-ES" dirty="0" smtClean="0"/>
              <a:t> se configura el enlace troncal de manera habitual.</a:t>
            </a:r>
          </a:p>
          <a:p>
            <a:r>
              <a:rPr lang="es-ES" dirty="0" smtClean="0"/>
              <a:t>No se recomienda su uso en </a:t>
            </a:r>
            <a:r>
              <a:rPr lang="es-ES" dirty="0"/>
              <a:t>redes </a:t>
            </a:r>
            <a:r>
              <a:rPr lang="es-ES" dirty="0" smtClean="0"/>
              <a:t>grandes por problemas de congestión </a:t>
            </a:r>
            <a:r>
              <a:rPr lang="es-ES" dirty="0"/>
              <a:t>de enlace, latencia y </a:t>
            </a:r>
            <a:r>
              <a:rPr lang="es-ES" dirty="0" smtClean="0"/>
              <a:t>velocidad.</a:t>
            </a:r>
          </a:p>
          <a:p>
            <a:r>
              <a:rPr lang="es-ES" dirty="0" smtClean="0"/>
              <a:t>Úsese en redes pequeñas si se desea abaratar los costes que suponen un </a:t>
            </a:r>
            <a:r>
              <a:rPr lang="es-ES" dirty="0" err="1" smtClean="0"/>
              <a:t>switch</a:t>
            </a:r>
            <a:r>
              <a:rPr lang="es-ES" dirty="0" smtClean="0"/>
              <a:t> de capa 3.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1701" y="1372129"/>
            <a:ext cx="3387144" cy="51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Enrutamiento con </a:t>
            </a:r>
            <a:r>
              <a:rPr lang="es-ES" dirty="0" smtClean="0"/>
              <a:t>interfaces de </a:t>
            </a:r>
            <a:r>
              <a:rPr lang="es-ES" dirty="0" err="1" smtClean="0"/>
              <a:t>switch</a:t>
            </a:r>
            <a:r>
              <a:rPr lang="es-ES" dirty="0" smtClean="0"/>
              <a:t> virtuales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dirty="0" err="1"/>
              <a:t>switch</a:t>
            </a:r>
            <a:r>
              <a:rPr lang="es-ES" dirty="0"/>
              <a:t> L3 tiene la ventaja de ser más rápido que un </a:t>
            </a:r>
            <a:r>
              <a:rPr lang="es-ES" dirty="0" err="1"/>
              <a:t>router</a:t>
            </a:r>
            <a:r>
              <a:rPr lang="es-ES" dirty="0"/>
              <a:t>-</a:t>
            </a:r>
            <a:r>
              <a:rPr lang="es-ES" dirty="0" err="1"/>
              <a:t>on</a:t>
            </a:r>
            <a:r>
              <a:rPr lang="es-ES" dirty="0"/>
              <a:t>-a-</a:t>
            </a:r>
            <a:r>
              <a:rPr lang="es-ES" dirty="0" err="1"/>
              <a:t>stick</a:t>
            </a:r>
            <a:r>
              <a:rPr lang="es-ES" dirty="0"/>
              <a:t> por estar todo integrado una única máquina sin necesidad de enlaces </a:t>
            </a:r>
            <a:r>
              <a:rPr lang="es-ES" dirty="0" smtClean="0"/>
              <a:t>físicos </a:t>
            </a:r>
            <a:r>
              <a:rPr lang="es-ES" dirty="0"/>
              <a:t>externos, </a:t>
            </a:r>
            <a:r>
              <a:rPr lang="es-ES" dirty="0" smtClean="0"/>
              <a:t>y por tener menor </a:t>
            </a:r>
            <a:r>
              <a:rPr lang="es-ES" dirty="0"/>
              <a:t>latencia y mayor velocidad.</a:t>
            </a:r>
          </a:p>
          <a:p>
            <a:r>
              <a:rPr lang="es-ES" dirty="0"/>
              <a:t>Por el contrario son más caros.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switch</a:t>
            </a:r>
            <a:r>
              <a:rPr lang="es-ES" dirty="0" smtClean="0"/>
              <a:t> L3 debe tener una IP de cada una de las </a:t>
            </a:r>
            <a:r>
              <a:rPr lang="es-ES" dirty="0" err="1" smtClean="0"/>
              <a:t>VLANs</a:t>
            </a:r>
            <a:r>
              <a:rPr lang="es-ES" dirty="0" smtClean="0"/>
              <a:t> a </a:t>
            </a:r>
            <a:r>
              <a:rPr lang="es-ES" dirty="0" err="1" smtClean="0"/>
              <a:t>enrutar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Una SVI es una interfaz lógica que se asocia a una VLAN concreta y la IP de dicha VLAN.</a:t>
            </a:r>
          </a:p>
          <a:p>
            <a:r>
              <a:rPr lang="es-ES" dirty="0" smtClean="0"/>
              <a:t>Ésta se configura de la misma manera que una interfaz de un </a:t>
            </a:r>
            <a:r>
              <a:rPr lang="es-ES" dirty="0" err="1" smtClean="0"/>
              <a:t>router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interfaces SVI de un </a:t>
            </a:r>
            <a:r>
              <a:rPr lang="es-ES" dirty="0" err="1" smtClean="0"/>
              <a:t>switch</a:t>
            </a:r>
            <a:r>
              <a:rPr lang="es-ES" dirty="0" smtClean="0"/>
              <a:t> L3  </a:t>
            </a:r>
            <a:r>
              <a:rPr lang="es-ES" dirty="0" err="1" smtClean="0"/>
              <a:t>enrutan</a:t>
            </a:r>
            <a:r>
              <a:rPr lang="es-ES" dirty="0" smtClean="0"/>
              <a:t> los paquetes entre ellas.</a:t>
            </a:r>
          </a:p>
          <a:p>
            <a:r>
              <a:rPr lang="es-ES" dirty="0" smtClean="0"/>
              <a:t>Todos los </a:t>
            </a:r>
            <a:r>
              <a:rPr lang="es-ES" dirty="0" err="1" smtClean="0"/>
              <a:t>switch</a:t>
            </a:r>
            <a:r>
              <a:rPr lang="es-ES" dirty="0" smtClean="0"/>
              <a:t> (incluso L2) disponen por defecto de una SVI vinculada a la VLAN predeterminada (VLAN1).</a:t>
            </a:r>
          </a:p>
          <a:p>
            <a:r>
              <a:rPr lang="es-ES" dirty="0" smtClean="0"/>
              <a:t>El resto de SVI se crean en cuanto se entra en el modo de configuración de la interfaz SVI.</a:t>
            </a:r>
          </a:p>
          <a:p>
            <a:r>
              <a:rPr lang="es-ES" dirty="0" smtClean="0"/>
              <a:t>La IP de la SVI funciona como puerta de enlace de la VLAN.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7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Enrutamiento con </a:t>
            </a:r>
            <a:r>
              <a:rPr lang="es-ES" dirty="0" smtClean="0"/>
              <a:t>interfaces de </a:t>
            </a:r>
            <a:r>
              <a:rPr lang="es-ES" dirty="0" err="1" smtClean="0"/>
              <a:t>switch</a:t>
            </a:r>
            <a:r>
              <a:rPr lang="es-ES" dirty="0" smtClean="0"/>
              <a:t> virtuales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</a:t>
            </a:r>
            <a:r>
              <a:rPr lang="es-ES" dirty="0"/>
              <a:t>todos los puertos de la VLAN se </a:t>
            </a:r>
            <a:r>
              <a:rPr lang="es-ES" dirty="0" smtClean="0"/>
              <a:t>caen, la SVI </a:t>
            </a:r>
            <a:r>
              <a:rPr lang="es-ES" dirty="0"/>
              <a:t>se desactiva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Ello evita problema pues los </a:t>
            </a:r>
            <a:r>
              <a:rPr lang="es-ES" dirty="0"/>
              <a:t>protocolos de enrutamiento </a:t>
            </a:r>
            <a:r>
              <a:rPr lang="es-ES" dirty="0" smtClean="0"/>
              <a:t>no utilizarán la </a:t>
            </a:r>
            <a:r>
              <a:rPr lang="es-ES" dirty="0"/>
              <a:t>interfaz </a:t>
            </a:r>
            <a:r>
              <a:rPr lang="es-ES" dirty="0" smtClean="0"/>
              <a:t>VLAN.</a:t>
            </a:r>
          </a:p>
          <a:p>
            <a:r>
              <a:rPr lang="es-ES" dirty="0" smtClean="0"/>
              <a:t>Una SVI </a:t>
            </a:r>
            <a:r>
              <a:rPr lang="es-ES" dirty="0"/>
              <a:t>está </a:t>
            </a:r>
            <a:r>
              <a:rPr lang="es-ES" dirty="0" smtClean="0"/>
              <a:t>activa cuando:</a:t>
            </a:r>
            <a:endParaRPr lang="es-ES" dirty="0"/>
          </a:p>
          <a:p>
            <a:pPr lvl="1"/>
            <a:r>
              <a:rPr lang="es-ES" dirty="0" smtClean="0"/>
              <a:t>La </a:t>
            </a:r>
            <a:r>
              <a:rPr lang="es-ES" dirty="0"/>
              <a:t>VLAN existe </a:t>
            </a:r>
            <a:r>
              <a:rPr lang="es-ES" dirty="0" smtClean="0"/>
              <a:t>en </a:t>
            </a:r>
            <a:r>
              <a:rPr lang="es-ES" dirty="0"/>
              <a:t>la base de datos de </a:t>
            </a:r>
            <a:r>
              <a:rPr lang="es-ES" dirty="0" smtClean="0"/>
              <a:t>VLAN.</a:t>
            </a:r>
            <a:endParaRPr lang="es-ES" dirty="0"/>
          </a:p>
          <a:p>
            <a:pPr lvl="1"/>
            <a:r>
              <a:rPr lang="es-ES" dirty="0" smtClean="0"/>
              <a:t>La </a:t>
            </a:r>
            <a:r>
              <a:rPr lang="es-ES" dirty="0"/>
              <a:t>interfaz VLAN existe y no está desactivada administrativamente.</a:t>
            </a:r>
          </a:p>
          <a:p>
            <a:pPr lvl="1"/>
            <a:r>
              <a:rPr lang="es-ES" dirty="0" smtClean="0"/>
              <a:t>Existe </a:t>
            </a:r>
            <a:r>
              <a:rPr lang="es-ES" dirty="0"/>
              <a:t>al menos un puerto de Capa 2 (acceso o </a:t>
            </a:r>
            <a:r>
              <a:rPr lang="es-ES" dirty="0" smtClean="0"/>
              <a:t>troncal) activo </a:t>
            </a:r>
            <a:r>
              <a:rPr lang="es-ES" dirty="0"/>
              <a:t>en esta VLAN y está en el estado de reenvío del </a:t>
            </a:r>
            <a:r>
              <a:rPr lang="es-ES" dirty="0" smtClean="0"/>
              <a:t>STP de la </a:t>
            </a:r>
            <a:r>
              <a:rPr lang="es-ES" dirty="0"/>
              <a:t>VLAN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resumen, una </a:t>
            </a:r>
            <a:r>
              <a:rPr lang="es-ES" dirty="0"/>
              <a:t>interfaz SVI se activa cuando un puerto de Capa 2 en la VLAN ha tenido tiempo de converger (transición del estado de escucha-aprendizaje STP al estado de reenvío). 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6: Enrutamiento inter-VLAN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Enrutamiento entre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3397</TotalTime>
  <Words>2415</Words>
  <Application>Microsoft Office PowerPoint</Application>
  <PresentationFormat>Presentación en pantalla (4:3)</PresentationFormat>
  <Paragraphs>336</Paragraphs>
  <Slides>32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Tema de Office</vt:lpstr>
      <vt:lpstr>Enrutamiento inter-VLAN</vt:lpstr>
      <vt:lpstr>Índice de partes</vt:lpstr>
      <vt:lpstr>Enrutamiento entre VLANs</vt:lpstr>
      <vt:lpstr>Índice de parte 1: Enrutamiento entre VLANs</vt:lpstr>
      <vt:lpstr>Introducción</vt:lpstr>
      <vt:lpstr>Router externo con interfaz por VLAN</vt:lpstr>
      <vt:lpstr>Router on a stick</vt:lpstr>
      <vt:lpstr>Enrutamiento con interfaces de switch virtuales</vt:lpstr>
      <vt:lpstr>Enrutamiento con interfaces de switch virtuales</vt:lpstr>
      <vt:lpstr>Enrutamiento con puertos enrutados</vt:lpstr>
      <vt:lpstr>Configuración de router-on-a-stick</vt:lpstr>
      <vt:lpstr>Configuración de SVIs</vt:lpstr>
      <vt:lpstr>Configuración de puertos enrutados</vt:lpstr>
      <vt:lpstr>DHCP</vt:lpstr>
      <vt:lpstr>Índice de parte 2: DHCP</vt:lpstr>
      <vt:lpstr>Descripción de DHCP</vt:lpstr>
      <vt:lpstr>Mensajes DHCP</vt:lpstr>
      <vt:lpstr>Mensajes DHCP</vt:lpstr>
      <vt:lpstr>Negociación DHCP</vt:lpstr>
      <vt:lpstr>Negociación DHCP</vt:lpstr>
      <vt:lpstr>Negociación DHCP</vt:lpstr>
      <vt:lpstr>Negociación DHCP</vt:lpstr>
      <vt:lpstr>Negociación DHCP</vt:lpstr>
      <vt:lpstr>Opciones DHCP</vt:lpstr>
      <vt:lpstr>Agente de retransmisión DHCP</vt:lpstr>
      <vt:lpstr>Ataques de seguridad DHCP</vt:lpstr>
      <vt:lpstr>DHCP snooping</vt:lpstr>
      <vt:lpstr>Configuración</vt:lpstr>
      <vt:lpstr>Configuración</vt:lpstr>
      <vt:lpstr>Configuración</vt:lpstr>
      <vt:lpstr>Verificación y depuración</vt:lpstr>
      <vt:lpstr>Verificación y depuración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Enrutamiento inter-VLAN</dc:title>
  <dc:creator>Carlos Rodríguez Cordón</dc:creator>
  <cp:lastModifiedBy>Carlos Rodríguez Cordón</cp:lastModifiedBy>
  <cp:revision>56</cp:revision>
  <dcterms:created xsi:type="dcterms:W3CDTF">2018-10-30T18:07:22Z</dcterms:created>
  <dcterms:modified xsi:type="dcterms:W3CDTF">2018-11-07T18:08:42Z</dcterms:modified>
</cp:coreProperties>
</file>