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1" r:id="rId6"/>
    <p:sldId id="289" r:id="rId7"/>
    <p:sldId id="291" r:id="rId8"/>
    <p:sldId id="292" r:id="rId9"/>
    <p:sldId id="307" r:id="rId10"/>
    <p:sldId id="312" r:id="rId11"/>
    <p:sldId id="313" r:id="rId12"/>
    <p:sldId id="314" r:id="rId13"/>
    <p:sldId id="316" r:id="rId14"/>
    <p:sldId id="315" r:id="rId15"/>
    <p:sldId id="317" r:id="rId16"/>
    <p:sldId id="311" r:id="rId17"/>
    <p:sldId id="293" r:id="rId18"/>
    <p:sldId id="277" r:id="rId19"/>
    <p:sldId id="278" r:id="rId20"/>
    <p:sldId id="279" r:id="rId21"/>
    <p:sldId id="318" r:id="rId22"/>
    <p:sldId id="325" r:id="rId23"/>
    <p:sldId id="324" r:id="rId24"/>
    <p:sldId id="294" r:id="rId25"/>
    <p:sldId id="320" r:id="rId26"/>
    <p:sldId id="321" r:id="rId27"/>
    <p:sldId id="322" r:id="rId28"/>
    <p:sldId id="323" r:id="rId29"/>
    <p:sldId id="280" r:id="rId30"/>
    <p:sldId id="281" r:id="rId31"/>
    <p:sldId id="304" r:id="rId32"/>
    <p:sldId id="282" r:id="rId33"/>
    <p:sldId id="305" r:id="rId34"/>
    <p:sldId id="299" r:id="rId35"/>
    <p:sldId id="297" r:id="rId36"/>
    <p:sldId id="298" r:id="rId37"/>
    <p:sldId id="303" r:id="rId38"/>
    <p:sldId id="309" r:id="rId39"/>
    <p:sldId id="306" r:id="rId40"/>
    <p:sldId id="319" r:id="rId41"/>
    <p:sldId id="283" r:id="rId42"/>
    <p:sldId id="284" r:id="rId43"/>
    <p:sldId id="285" r:id="rId44"/>
    <p:sldId id="328" r:id="rId45"/>
    <p:sldId id="295" r:id="rId46"/>
    <p:sldId id="326" r:id="rId47"/>
    <p:sldId id="329" r:id="rId48"/>
    <p:sldId id="330" r:id="rId49"/>
    <p:sldId id="334" r:id="rId50"/>
    <p:sldId id="336" r:id="rId51"/>
    <p:sldId id="337" r:id="rId52"/>
    <p:sldId id="331" r:id="rId53"/>
    <p:sldId id="335" r:id="rId54"/>
    <p:sldId id="332" r:id="rId55"/>
    <p:sldId id="286" r:id="rId56"/>
    <p:sldId id="287" r:id="rId5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DE864360-3BAC-4401-970A-E97C5F61BD2B}">
          <p14:sldIdLst>
            <p14:sldId id="256"/>
            <p14:sldId id="257"/>
          </p14:sldIdLst>
        </p14:section>
        <p14:section name="Introducción" id="{8C3EBD0A-B7AB-4041-8315-C0FFCF27B4B3}">
          <p14:sldIdLst>
            <p14:sldId id="258"/>
            <p14:sldId id="259"/>
            <p14:sldId id="261"/>
            <p14:sldId id="289"/>
            <p14:sldId id="291"/>
            <p14:sldId id="292"/>
            <p14:sldId id="307"/>
            <p14:sldId id="312"/>
            <p14:sldId id="313"/>
            <p14:sldId id="314"/>
            <p14:sldId id="316"/>
            <p14:sldId id="315"/>
            <p14:sldId id="317"/>
            <p14:sldId id="311"/>
            <p14:sldId id="293"/>
          </p14:sldIdLst>
        </p14:section>
        <p14:section name="VRRP" id="{C9DF55AC-7B45-457D-8FE1-6FD9DFB71D01}">
          <p14:sldIdLst>
            <p14:sldId id="277"/>
            <p14:sldId id="278"/>
            <p14:sldId id="279"/>
            <p14:sldId id="318"/>
            <p14:sldId id="325"/>
            <p14:sldId id="324"/>
            <p14:sldId id="294"/>
            <p14:sldId id="320"/>
            <p14:sldId id="321"/>
            <p14:sldId id="322"/>
            <p14:sldId id="323"/>
          </p14:sldIdLst>
        </p14:section>
        <p14:section name="HSRP" id="{426399A8-EC77-4A9C-AC43-2CB30FB6DF7E}">
          <p14:sldIdLst>
            <p14:sldId id="280"/>
            <p14:sldId id="281"/>
            <p14:sldId id="304"/>
            <p14:sldId id="282"/>
            <p14:sldId id="305"/>
            <p14:sldId id="299"/>
            <p14:sldId id="297"/>
            <p14:sldId id="298"/>
            <p14:sldId id="303"/>
            <p14:sldId id="309"/>
            <p14:sldId id="306"/>
            <p14:sldId id="319"/>
          </p14:sldIdLst>
        </p14:section>
        <p14:section name="GLBP" id="{C923E2B2-2018-4ADF-A4BF-728EBB233AF6}">
          <p14:sldIdLst>
            <p14:sldId id="283"/>
            <p14:sldId id="284"/>
            <p14:sldId id="285"/>
            <p14:sldId id="328"/>
            <p14:sldId id="295"/>
            <p14:sldId id="326"/>
            <p14:sldId id="329"/>
            <p14:sldId id="330"/>
            <p14:sldId id="334"/>
            <p14:sldId id="336"/>
            <p14:sldId id="337"/>
            <p14:sldId id="331"/>
            <p14:sldId id="335"/>
            <p14:sldId id="332"/>
          </p14:sldIdLst>
        </p14:section>
        <p14:section name="IRDP" id="{8F963A64-C0CB-4889-BA10-CD01FB0DAEFF}">
          <p14:sldIdLst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8286"/>
    <a:srgbClr val="DD6C10"/>
    <a:srgbClr val="717579"/>
    <a:srgbClr val="005673"/>
    <a:srgbClr val="E38B42"/>
    <a:srgbClr val="0056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D80BD-09DE-4DFB-90FC-784D9FFDD8E8}" type="datetimeFigureOut">
              <a:rPr lang="es-ES" smtClean="0"/>
              <a:t>13/11/2018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137D9-478A-4917-A150-46F5CD7AA6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076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718735" y="2150533"/>
            <a:ext cx="6858000" cy="1427166"/>
          </a:xfrm>
        </p:spPr>
        <p:txBody>
          <a:bodyPr anchor="b"/>
          <a:lstStyle>
            <a:lvl1pPr algn="ctr">
              <a:defRPr sz="4500" b="1">
                <a:solidFill>
                  <a:srgbClr val="005673"/>
                </a:solidFill>
              </a:defRPr>
            </a:lvl1pPr>
          </a:lstStyle>
          <a:p>
            <a:r>
              <a:rPr lang="es-ES" dirty="0" smtClean="0"/>
              <a:t>Haga clic para modificar el estilo de título del tema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718735" y="3669774"/>
            <a:ext cx="6858000" cy="1655762"/>
          </a:xfrm>
        </p:spPr>
        <p:txBody>
          <a:bodyPr/>
          <a:lstStyle>
            <a:lvl1pPr marL="0" indent="0" algn="ctr">
              <a:buNone/>
              <a:defRPr sz="2400" b="0" baseline="0">
                <a:solidFill>
                  <a:srgbClr val="71757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 smtClean="0"/>
              <a:t>Inserta aquí el nombre del profesor + email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13/11/2018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3116" y="2503487"/>
            <a:ext cx="1146147" cy="1475360"/>
          </a:xfrm>
          <a:prstGeom prst="rect">
            <a:avLst/>
          </a:prstGeom>
        </p:spPr>
      </p:pic>
      <p:sp>
        <p:nvSpPr>
          <p:cNvPr id="9" name="Rectángulo 8"/>
          <p:cNvSpPr/>
          <p:nvPr userDrawn="1"/>
        </p:nvSpPr>
        <p:spPr>
          <a:xfrm>
            <a:off x="0" y="0"/>
            <a:ext cx="9144000" cy="2065867"/>
          </a:xfrm>
          <a:prstGeom prst="rect">
            <a:avLst/>
          </a:prstGeom>
          <a:solidFill>
            <a:srgbClr val="E38B42"/>
          </a:solidFill>
          <a:ln>
            <a:solidFill>
              <a:srgbClr val="DD6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500" kern="1200" dirty="0" smtClean="0">
                <a:solidFill>
                  <a:srgbClr val="005673"/>
                </a:solidFill>
                <a:latin typeface="+mj-lt"/>
                <a:ea typeface="+mj-ea"/>
                <a:cs typeface="+mj-cs"/>
              </a:rPr>
              <a:t>DISEÑO DE REDES DE COMPUTADORES</a:t>
            </a:r>
          </a:p>
          <a:p>
            <a:pPr algn="ctr"/>
            <a:r>
              <a:rPr lang="es-ES" sz="4500" kern="1200" dirty="0" smtClean="0">
                <a:solidFill>
                  <a:srgbClr val="005673"/>
                </a:solidFill>
                <a:latin typeface="+mj-lt"/>
                <a:ea typeface="+mj-ea"/>
                <a:cs typeface="+mj-cs"/>
              </a:rPr>
              <a:t>Grado</a:t>
            </a:r>
            <a:r>
              <a:rPr lang="es-ES" sz="4500" kern="1200" baseline="0" dirty="0" smtClean="0">
                <a:solidFill>
                  <a:srgbClr val="005673"/>
                </a:solidFill>
                <a:latin typeface="+mj-lt"/>
                <a:ea typeface="+mj-ea"/>
                <a:cs typeface="+mj-cs"/>
              </a:rPr>
              <a:t> en Ingeniería Informática</a:t>
            </a:r>
            <a:endParaRPr lang="es-ES" sz="4500" kern="1200" dirty="0">
              <a:solidFill>
                <a:srgbClr val="005673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Conector recto 10"/>
          <p:cNvCxnSpPr/>
          <p:nvPr userDrawn="1"/>
        </p:nvCxnSpPr>
        <p:spPr>
          <a:xfrm>
            <a:off x="1529263" y="2235200"/>
            <a:ext cx="0" cy="2667000"/>
          </a:xfrm>
          <a:prstGeom prst="line">
            <a:avLst/>
          </a:prstGeom>
          <a:ln w="19050">
            <a:solidFill>
              <a:srgbClr val="E38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 userDrawn="1"/>
        </p:nvSpPr>
        <p:spPr>
          <a:xfrm>
            <a:off x="0" y="5417611"/>
            <a:ext cx="9144000" cy="1440389"/>
          </a:xfrm>
          <a:prstGeom prst="rect">
            <a:avLst/>
          </a:prstGeom>
          <a:solidFill>
            <a:srgbClr val="E38B42"/>
          </a:solidFill>
          <a:ln>
            <a:solidFill>
              <a:srgbClr val="E38B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600" kern="1200" dirty="0" smtClean="0">
                <a:solidFill>
                  <a:srgbClr val="005673"/>
                </a:solidFill>
                <a:latin typeface="+mj-lt"/>
                <a:ea typeface="+mj-ea"/>
                <a:cs typeface="+mj-cs"/>
              </a:rPr>
              <a:t>ESCUELA SUPERIOR DE INGENIERÍA</a:t>
            </a:r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161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13/11/2018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6944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13/11/2018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0381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13/11/2018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465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13/11/2018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629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13/11/2018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641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 global de par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34934" y="294569"/>
            <a:ext cx="8332866" cy="77787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s-ES" dirty="0" smtClean="0"/>
              <a:t>ÍNDICE DE PARTES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+mj-lt"/>
              <a:buAutoNum type="arabicPeriod"/>
              <a:defRPr>
                <a:solidFill>
                  <a:srgbClr val="7E8286"/>
                </a:solidFill>
              </a:defRPr>
            </a:lvl1pPr>
            <a:lvl2pPr marL="6858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2pPr>
            <a:lvl3pPr marL="10287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3pPr>
            <a:lvl4pPr marL="13716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4pPr>
            <a:lvl5pPr marL="17145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Curso 2018/19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Diseño de Redes de Computadores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734934" y="7583"/>
            <a:ext cx="8332866" cy="227717"/>
          </a:xfrm>
        </p:spPr>
        <p:txBody>
          <a:bodyPr>
            <a:normAutofit/>
          </a:bodyPr>
          <a:lstStyle>
            <a:lvl1pPr marL="0" indent="0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”Tema N: Título del tema”	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0890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/p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828800" y="1709739"/>
            <a:ext cx="6681788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dirty="0" smtClean="0"/>
              <a:t>Haga clic para modificar el título de esta parte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1828800" y="4589464"/>
            <a:ext cx="6681788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indicar la parte: “PARTE N”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13/11/2018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3116" y="2503487"/>
            <a:ext cx="1146147" cy="1475360"/>
          </a:xfrm>
          <a:prstGeom prst="rect">
            <a:avLst/>
          </a:prstGeom>
        </p:spPr>
      </p:pic>
      <p:cxnSp>
        <p:nvCxnSpPr>
          <p:cNvPr id="8" name="Conector recto 7"/>
          <p:cNvCxnSpPr/>
          <p:nvPr userDrawn="1"/>
        </p:nvCxnSpPr>
        <p:spPr>
          <a:xfrm>
            <a:off x="1529263" y="1862667"/>
            <a:ext cx="0" cy="3657600"/>
          </a:xfrm>
          <a:prstGeom prst="line">
            <a:avLst/>
          </a:prstGeom>
          <a:ln w="19050">
            <a:solidFill>
              <a:srgbClr val="E38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826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 de parte concre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34934" y="294569"/>
            <a:ext cx="8332866" cy="77787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s-ES" dirty="0" smtClean="0"/>
              <a:t>Indica: “Índice de PN; Título de la parte”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+mj-lt"/>
              <a:buAutoNum type="arabicPeriod"/>
              <a:defRPr>
                <a:solidFill>
                  <a:srgbClr val="7E8286"/>
                </a:solidFill>
              </a:defRPr>
            </a:lvl1pPr>
            <a:lvl2pPr marL="685800" indent="-342900">
              <a:buFont typeface="+mj-lt"/>
              <a:buAutoNum type="alphaLcParenR"/>
              <a:defRPr>
                <a:solidFill>
                  <a:srgbClr val="7E8286"/>
                </a:solidFill>
              </a:defRPr>
            </a:lvl2pPr>
            <a:lvl3pPr marL="10287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3pPr>
            <a:lvl4pPr marL="13716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4pPr>
            <a:lvl5pPr marL="17145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Curso 2018/19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Diseño de Redes de Computadores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734934" y="7583"/>
            <a:ext cx="4328133" cy="190191"/>
          </a:xfrm>
        </p:spPr>
        <p:txBody>
          <a:bodyPr>
            <a:normAutofit/>
          </a:bodyPr>
          <a:lstStyle>
            <a:lvl1pPr marL="0" indent="0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”Tema N: Título del tema”	</a:t>
            </a:r>
            <a:endParaRPr lang="es-ES" dirty="0"/>
          </a:p>
        </p:txBody>
      </p:sp>
      <p:sp>
        <p:nvSpPr>
          <p:cNvPr id="13" name="Marcador de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5130800" y="10625"/>
            <a:ext cx="3937000" cy="187149"/>
          </a:xfrm>
        </p:spPr>
        <p:txBody>
          <a:bodyPr>
            <a:normAutofit/>
          </a:bodyPr>
          <a:lstStyle>
            <a:lvl1pPr marL="0" indent="0" algn="r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”Parte N: Título de la parte”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3414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4934" y="294569"/>
            <a:ext cx="8332866" cy="77787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E8286"/>
                </a:solidFill>
              </a:defRPr>
            </a:lvl1pPr>
            <a:lvl2pPr>
              <a:defRPr>
                <a:solidFill>
                  <a:srgbClr val="7E8286"/>
                </a:solidFill>
              </a:defRPr>
            </a:lvl2pPr>
            <a:lvl3pPr>
              <a:defRPr>
                <a:solidFill>
                  <a:srgbClr val="7E8286"/>
                </a:solidFill>
              </a:defRPr>
            </a:lvl3pPr>
            <a:lvl4pPr>
              <a:defRPr>
                <a:solidFill>
                  <a:srgbClr val="7E8286"/>
                </a:solidFill>
              </a:defRPr>
            </a:lvl4pPr>
            <a:lvl5pPr>
              <a:defRPr>
                <a:solidFill>
                  <a:srgbClr val="7E8286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Curso 2018/19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Diseño de Redes de Computadores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734934" y="7583"/>
            <a:ext cx="4328133" cy="190191"/>
          </a:xfrm>
        </p:spPr>
        <p:txBody>
          <a:bodyPr>
            <a:normAutofit/>
          </a:bodyPr>
          <a:lstStyle>
            <a:lvl1pPr marL="0" indent="0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”Tema N: Título del tema”	</a:t>
            </a:r>
            <a:endParaRPr lang="es-ES" dirty="0"/>
          </a:p>
        </p:txBody>
      </p:sp>
      <p:sp>
        <p:nvSpPr>
          <p:cNvPr id="13" name="Marcador de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5130800" y="10625"/>
            <a:ext cx="3937000" cy="187149"/>
          </a:xfrm>
        </p:spPr>
        <p:txBody>
          <a:bodyPr>
            <a:normAutofit/>
          </a:bodyPr>
          <a:lstStyle>
            <a:lvl1pPr marL="0" indent="0" algn="r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”Parte N: Título de la parte”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5535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4934" y="294569"/>
            <a:ext cx="8332866" cy="77787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Curso 2018/19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Diseño de Redes de Computadores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734934" y="7583"/>
            <a:ext cx="4328133" cy="190191"/>
          </a:xfrm>
        </p:spPr>
        <p:txBody>
          <a:bodyPr>
            <a:normAutofit/>
          </a:bodyPr>
          <a:lstStyle>
            <a:lvl1pPr marL="0" indent="0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”Tema N: Título del tema”	</a:t>
            </a:r>
            <a:endParaRPr lang="es-ES" dirty="0"/>
          </a:p>
        </p:txBody>
      </p:sp>
      <p:sp>
        <p:nvSpPr>
          <p:cNvPr id="13" name="Marcador de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5130800" y="10625"/>
            <a:ext cx="3937000" cy="187149"/>
          </a:xfrm>
        </p:spPr>
        <p:txBody>
          <a:bodyPr>
            <a:normAutofit/>
          </a:bodyPr>
          <a:lstStyle>
            <a:lvl1pPr marL="0" indent="0" algn="r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”Parte N: Título de la parte”</a:t>
            </a:r>
            <a:endParaRPr lang="es-ES" dirty="0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15" hasCustomPrompt="1"/>
          </p:nvPr>
        </p:nvSpPr>
        <p:spPr>
          <a:xfrm>
            <a:off x="93666" y="1371600"/>
            <a:ext cx="8974134" cy="51053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s-ES" dirty="0" smtClean="0"/>
              <a:t>Inserta imagen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2582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13/11/2018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8212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13/11/2018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2469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13/11/2018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9124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 userDrawn="1"/>
        </p:nvSpPr>
        <p:spPr>
          <a:xfrm>
            <a:off x="0" y="6544733"/>
            <a:ext cx="9144000" cy="313267"/>
          </a:xfrm>
          <a:prstGeom prst="rect">
            <a:avLst/>
          </a:prstGeom>
          <a:gradFill flip="none" rotWithShape="1">
            <a:gsLst>
              <a:gs pos="93000">
                <a:srgbClr val="DD6C10"/>
              </a:gs>
              <a:gs pos="100000">
                <a:srgbClr val="DD6C10">
                  <a:tint val="44500"/>
                  <a:satMod val="160000"/>
                </a:srgbClr>
              </a:gs>
              <a:gs pos="100000">
                <a:srgbClr val="DD6C1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350">
              <a:solidFill>
                <a:srgbClr val="717579"/>
              </a:solidFill>
            </a:endParaRPr>
          </a:p>
        </p:txBody>
      </p:sp>
      <p:sp>
        <p:nvSpPr>
          <p:cNvPr id="8" name="Rectángulo 7"/>
          <p:cNvSpPr/>
          <p:nvPr userDrawn="1"/>
        </p:nvSpPr>
        <p:spPr>
          <a:xfrm>
            <a:off x="0" y="8995"/>
            <a:ext cx="9144000" cy="1303867"/>
          </a:xfrm>
          <a:prstGeom prst="rect">
            <a:avLst/>
          </a:prstGeom>
          <a:gradFill flip="none" rotWithShape="1">
            <a:gsLst>
              <a:gs pos="93000">
                <a:srgbClr val="E38B42"/>
              </a:gs>
              <a:gs pos="100000">
                <a:srgbClr val="DD6C10">
                  <a:tint val="44500"/>
                  <a:satMod val="160000"/>
                </a:srgbClr>
              </a:gs>
              <a:gs pos="100000">
                <a:srgbClr val="DD6C1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35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34934" y="294569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4799" y="1372129"/>
            <a:ext cx="8973001" cy="5172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0" y="6594958"/>
            <a:ext cx="2057400" cy="2128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7E8286"/>
                </a:solidFill>
              </a:defRPr>
            </a:lvl1pPr>
          </a:lstStyle>
          <a:p>
            <a:r>
              <a:rPr lang="es-ES" dirty="0" smtClean="0"/>
              <a:t>Curso 2018/19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35234" y="6604000"/>
            <a:ext cx="3086100" cy="2128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smtClean="0"/>
              <a:t>Diseño de Redes de Computadores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086600" y="6604000"/>
            <a:ext cx="2057400" cy="2128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7E8286"/>
                </a:solidFill>
              </a:defRPr>
            </a:lvl1pPr>
          </a:lstStyle>
          <a:p>
            <a:fld id="{E74C523E-60B9-4E1A-A062-B105043C185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4799" y="249412"/>
            <a:ext cx="640135" cy="823031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rgbClr val="E38B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13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5674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7E8286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800" kern="1200">
          <a:solidFill>
            <a:srgbClr val="7E8286"/>
          </a:solidFill>
          <a:latin typeface="+mn-lt"/>
          <a:ea typeface="+mn-ea"/>
          <a:cs typeface="+mn-cs"/>
        </a:defRPr>
      </a:lvl2pPr>
      <a:lvl3pPr marL="971550" indent="-2857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500" kern="1200">
          <a:solidFill>
            <a:srgbClr val="7E8286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7E8286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350" kern="1200">
          <a:solidFill>
            <a:srgbClr val="7E828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Redundancia de primer </a:t>
            </a:r>
            <a:r>
              <a:rPr lang="es-ES" dirty="0" smtClean="0"/>
              <a:t>salto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Carlos Rodríguez Cordón</a:t>
            </a:r>
          </a:p>
          <a:p>
            <a:r>
              <a:rPr lang="es-ES" dirty="0"/>
              <a:t>carlos.rodriguez@uca.es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1329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Prioridad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/>
              <a:t>Cada </a:t>
            </a:r>
            <a:r>
              <a:rPr lang="es-ES" sz="2000" dirty="0" err="1"/>
              <a:t>router</a:t>
            </a:r>
            <a:r>
              <a:rPr lang="es-ES" sz="2000" dirty="0"/>
              <a:t> que participa en el proceso de elección del </a:t>
            </a:r>
            <a:r>
              <a:rPr lang="es-ES" sz="2000" dirty="0" err="1"/>
              <a:t>router</a:t>
            </a:r>
            <a:r>
              <a:rPr lang="es-ES" sz="2000" dirty="0"/>
              <a:t> activo tiene una prioridad.</a:t>
            </a:r>
          </a:p>
          <a:p>
            <a:r>
              <a:rPr lang="es-ES" sz="2000" dirty="0"/>
              <a:t>Ésta es </a:t>
            </a:r>
            <a:r>
              <a:rPr lang="es-ES" sz="2000" dirty="0" smtClean="0"/>
              <a:t>configurable.</a:t>
            </a:r>
          </a:p>
          <a:p>
            <a:r>
              <a:rPr lang="es-ES" sz="2000" dirty="0" smtClean="0"/>
              <a:t>Por </a:t>
            </a:r>
            <a:r>
              <a:rPr lang="es-ES" sz="2000" dirty="0"/>
              <a:t>defecto es 100.</a:t>
            </a:r>
          </a:p>
          <a:p>
            <a:r>
              <a:rPr lang="es-ES" sz="2000" dirty="0"/>
              <a:t>Como criterio de desempate se utiliza la IP </a:t>
            </a:r>
            <a:r>
              <a:rPr lang="es-ES" sz="2000" dirty="0" smtClean="0"/>
              <a:t>más alta.</a:t>
            </a:r>
            <a:endParaRPr lang="es-ES" sz="2000" dirty="0"/>
          </a:p>
          <a:p>
            <a:r>
              <a:rPr lang="es-ES" sz="2000" dirty="0"/>
              <a:t>Se transporta en </a:t>
            </a:r>
            <a:r>
              <a:rPr lang="es-ES" sz="2000" dirty="0" smtClean="0"/>
              <a:t>los mensajes que se intercambian los </a:t>
            </a:r>
            <a:r>
              <a:rPr lang="es-ES" sz="2000" dirty="0" err="1" smtClean="0"/>
              <a:t>routers</a:t>
            </a:r>
            <a:r>
              <a:rPr lang="es-ES" sz="2000" dirty="0" smtClean="0"/>
              <a:t> que implementan este tipo de protocolos.</a:t>
            </a:r>
            <a:endParaRPr lang="es-ES" sz="2000" dirty="0"/>
          </a:p>
          <a:p>
            <a:r>
              <a:rPr lang="es-ES" sz="2000" dirty="0"/>
              <a:t>La prioridad sólo se utiliza en la negociación para establecer el </a:t>
            </a:r>
            <a:r>
              <a:rPr lang="es-ES" sz="2000" dirty="0" err="1"/>
              <a:t>router</a:t>
            </a:r>
            <a:r>
              <a:rPr lang="es-ES" sz="2000" dirty="0"/>
              <a:t> activo o en espera: una vez se establezca el </a:t>
            </a:r>
            <a:r>
              <a:rPr lang="es-ES" sz="2000" dirty="0" err="1"/>
              <a:t>router</a:t>
            </a:r>
            <a:r>
              <a:rPr lang="es-ES" sz="2000" dirty="0"/>
              <a:t> activo, éste los será hasta que se caiga aunque aparezca otro </a:t>
            </a:r>
            <a:r>
              <a:rPr lang="es-ES" sz="2000" dirty="0" err="1"/>
              <a:t>router</a:t>
            </a:r>
            <a:r>
              <a:rPr lang="es-ES" sz="2000" dirty="0"/>
              <a:t> con menor prioridad.</a:t>
            </a:r>
          </a:p>
          <a:p>
            <a:r>
              <a:rPr lang="es-ES" sz="2000" dirty="0"/>
              <a:t>Éste comportamiento puede cambiar con la funcionalidad de preferencia (</a:t>
            </a:r>
            <a:r>
              <a:rPr lang="es-ES" sz="2000" dirty="0" err="1"/>
              <a:t>preempt</a:t>
            </a:r>
            <a:r>
              <a:rPr lang="es-ES" sz="2000" dirty="0"/>
              <a:t>).</a:t>
            </a:r>
          </a:p>
          <a:p>
            <a:endParaRPr lang="es-ES" sz="20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7: Redundancia de primer </a:t>
            </a:r>
            <a:r>
              <a:rPr lang="es-ES" dirty="0" smtClean="0"/>
              <a:t>salto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Introducción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820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Preferencia (</a:t>
            </a:r>
            <a:r>
              <a:rPr lang="es-ES" dirty="0" err="1"/>
              <a:t>preemption</a:t>
            </a:r>
            <a:r>
              <a:rPr lang="es-ES" dirty="0"/>
              <a:t>)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/>
              <a:t>Funcionalidad que permite al dispositivo recuperar el rol de activo tras recuperarse de un fallo o tras puesta en marcha tras mantenimiento.</a:t>
            </a:r>
          </a:p>
          <a:p>
            <a:r>
              <a:rPr lang="es-ES" sz="2000" dirty="0" smtClean="0"/>
              <a:t>Siempre </a:t>
            </a:r>
            <a:r>
              <a:rPr lang="es-ES" sz="2000" dirty="0"/>
              <a:t>que sea </a:t>
            </a:r>
            <a:r>
              <a:rPr lang="es-ES" sz="2000" dirty="0" smtClean="0"/>
              <a:t>posible, garantiza </a:t>
            </a:r>
            <a:r>
              <a:rPr lang="es-ES" sz="2000" dirty="0"/>
              <a:t>que </a:t>
            </a:r>
            <a:r>
              <a:rPr lang="es-ES" sz="2000" dirty="0" smtClean="0"/>
              <a:t>el camino al </a:t>
            </a:r>
            <a:r>
              <a:rPr lang="es-ES" sz="2000" dirty="0" err="1" smtClean="0"/>
              <a:t>router</a:t>
            </a:r>
            <a:r>
              <a:rPr lang="es-ES" sz="2000" dirty="0" smtClean="0"/>
              <a:t> de </a:t>
            </a:r>
            <a:r>
              <a:rPr lang="es-ES" sz="2000" dirty="0"/>
              <a:t>reenvío </a:t>
            </a:r>
            <a:r>
              <a:rPr lang="es-ES" sz="2000" dirty="0" smtClean="0"/>
              <a:t>para </a:t>
            </a:r>
            <a:r>
              <a:rPr lang="es-ES" sz="2000" dirty="0"/>
              <a:t>una VLAN sea </a:t>
            </a:r>
            <a:r>
              <a:rPr lang="es-ES" sz="2000" dirty="0" smtClean="0"/>
              <a:t>paralelo al  camino al puente raíz STP.</a:t>
            </a:r>
            <a:endParaRPr lang="es-ES" sz="2000" dirty="0"/>
          </a:p>
          <a:p>
            <a:r>
              <a:rPr lang="es-ES" sz="2000" dirty="0"/>
              <a:t>La funcionalidad no debe ponerse en marcha hasta que exista conectividad total en la red (p.ej. el protocolo de enrutamiento no haya convergido).</a:t>
            </a:r>
          </a:p>
          <a:p>
            <a:r>
              <a:rPr lang="es-ES" sz="2000" dirty="0"/>
              <a:t>Concretamente se aconseja poner en marcha  tras un tiempo igual al de arranque del dispositivo </a:t>
            </a:r>
            <a:r>
              <a:rPr lang="es-ES" sz="2000" dirty="0" smtClean="0"/>
              <a:t>más </a:t>
            </a:r>
            <a:r>
              <a:rPr lang="es-ES" sz="2000" dirty="0"/>
              <a:t>el 50%.</a:t>
            </a:r>
          </a:p>
          <a:p>
            <a:r>
              <a:rPr lang="es-ES" sz="2000" dirty="0"/>
              <a:t>El valor del retardo de la puesta en marcha de la funcionalidad de la preferencia es configurable.</a:t>
            </a:r>
          </a:p>
          <a:p>
            <a:endParaRPr lang="es-ES" sz="20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7: Redundancia de primer </a:t>
            </a:r>
            <a:r>
              <a:rPr lang="es-ES" dirty="0" smtClean="0"/>
              <a:t>salto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Introducción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81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Seguimiento (tracking)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smtClean="0"/>
              <a:t>La caída de una interfaz del </a:t>
            </a:r>
            <a:r>
              <a:rPr lang="es-ES" sz="2000" dirty="0" err="1" smtClean="0"/>
              <a:t>router</a:t>
            </a:r>
            <a:r>
              <a:rPr lang="es-ES" sz="2000" dirty="0" smtClean="0"/>
              <a:t>  puede dar lugar a caminos </a:t>
            </a:r>
            <a:r>
              <a:rPr lang="es-ES" sz="2000" dirty="0" err="1" smtClean="0"/>
              <a:t>suboptimos</a:t>
            </a:r>
            <a:r>
              <a:rPr lang="es-ES" sz="2000" dirty="0" smtClean="0"/>
              <a:t>: </a:t>
            </a:r>
            <a:endParaRPr lang="es-ES" sz="2000" dirty="0"/>
          </a:p>
          <a:p>
            <a:endParaRPr lang="es-ES" sz="20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7: Redundancia de primer </a:t>
            </a:r>
            <a:r>
              <a:rPr lang="es-ES" dirty="0" smtClean="0"/>
              <a:t>salto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Introducción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34" y="1910932"/>
            <a:ext cx="7357897" cy="419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4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Seguimiento (tracking)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smtClean="0"/>
              <a:t>A veces, el problema no es de la interfaz del propio </a:t>
            </a:r>
            <a:r>
              <a:rPr lang="es-ES" sz="2000" dirty="0" err="1" smtClean="0"/>
              <a:t>router</a:t>
            </a:r>
            <a:r>
              <a:rPr lang="es-ES" sz="2000" dirty="0" smtClean="0"/>
              <a:t>, si no que ocurre más adelante. Véase el ejemplo: </a:t>
            </a:r>
            <a:endParaRPr lang="es-ES" sz="2000" dirty="0"/>
          </a:p>
          <a:p>
            <a:endParaRPr lang="es-ES" sz="20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7: Redundancia de primer </a:t>
            </a:r>
            <a:r>
              <a:rPr lang="es-ES" dirty="0" smtClean="0"/>
              <a:t>salto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Introducción</a:t>
            </a:r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84" y="2088536"/>
            <a:ext cx="6481030" cy="398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2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Seguimiento (tracking)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smtClean="0"/>
              <a:t>El tracking ofrece la posibilidad </a:t>
            </a:r>
            <a:r>
              <a:rPr lang="es-ES" sz="2000" dirty="0"/>
              <a:t>de hacer un seguimiento de interfaces y objetos para disminuir la prioridad automáticamente en caso de fallo de </a:t>
            </a:r>
            <a:r>
              <a:rPr lang="es-ES" sz="2000" dirty="0" smtClean="0"/>
              <a:t>éstos</a:t>
            </a:r>
            <a:r>
              <a:rPr lang="es-ES" sz="2000" dirty="0"/>
              <a:t>.</a:t>
            </a:r>
          </a:p>
          <a:p>
            <a:r>
              <a:rPr lang="es-ES" sz="2000" dirty="0"/>
              <a:t>Permite a un </a:t>
            </a:r>
            <a:r>
              <a:rPr lang="es-ES" sz="2000" dirty="0" err="1"/>
              <a:t>router</a:t>
            </a:r>
            <a:r>
              <a:rPr lang="es-ES" sz="2000" dirty="0"/>
              <a:t> dejar de ser activo en caso de caída de una interfaz para evitar caminos </a:t>
            </a:r>
            <a:r>
              <a:rPr lang="es-ES" sz="2000" dirty="0" err="1" smtClean="0"/>
              <a:t>subóptimos</a:t>
            </a:r>
            <a:r>
              <a:rPr lang="es-ES" sz="2000" dirty="0"/>
              <a:t>:</a:t>
            </a:r>
            <a:endParaRPr lang="es-ES" sz="2000" dirty="0" smtClean="0"/>
          </a:p>
          <a:p>
            <a:endParaRPr lang="es-ES" sz="2000" dirty="0"/>
          </a:p>
          <a:p>
            <a:endParaRPr lang="es-ES" sz="2000" dirty="0" smtClean="0"/>
          </a:p>
          <a:p>
            <a:endParaRPr lang="es-ES" sz="2000" dirty="0"/>
          </a:p>
          <a:p>
            <a:endParaRPr lang="es-ES" sz="2000" dirty="0" smtClean="0"/>
          </a:p>
          <a:p>
            <a:endParaRPr lang="es-ES" sz="2000" dirty="0"/>
          </a:p>
          <a:p>
            <a:endParaRPr lang="es-ES" sz="2000" dirty="0" smtClean="0"/>
          </a:p>
          <a:p>
            <a:endParaRPr lang="es-ES" sz="2000" dirty="0" smtClean="0"/>
          </a:p>
          <a:p>
            <a:endParaRPr lang="es-ES" sz="2000" dirty="0"/>
          </a:p>
          <a:p>
            <a:endParaRPr lang="es-ES" sz="2000" dirty="0"/>
          </a:p>
          <a:p>
            <a:r>
              <a:rPr lang="es-ES" sz="2000" dirty="0"/>
              <a:t>El decremento de la prioridad se puede configurar, </a:t>
            </a:r>
            <a:r>
              <a:rPr lang="es-ES" sz="2000" dirty="0" smtClean="0"/>
              <a:t>por </a:t>
            </a:r>
            <a:r>
              <a:rPr lang="es-ES" sz="2000" dirty="0"/>
              <a:t>defecto es 10</a:t>
            </a:r>
            <a:r>
              <a:rPr lang="es-ES" sz="2000" dirty="0" smtClean="0"/>
              <a:t>.  </a:t>
            </a:r>
            <a:endParaRPr lang="es-ES" sz="2000" dirty="0"/>
          </a:p>
          <a:p>
            <a:endParaRPr lang="es-ES" sz="20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7: Redundancia de primer </a:t>
            </a:r>
            <a:r>
              <a:rPr lang="es-ES" dirty="0" smtClean="0"/>
              <a:t>salto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Introducción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546" y="2883352"/>
            <a:ext cx="5155223" cy="289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3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Seguimiento (tracking)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smtClean="0"/>
              <a:t>El tracking  se puede hacer de muchos objetos, entre ellos:</a:t>
            </a:r>
          </a:p>
          <a:p>
            <a:pPr lvl="1"/>
            <a:r>
              <a:rPr lang="es-ES" sz="1700" dirty="0" smtClean="0"/>
              <a:t>Las características de una interfaz:</a:t>
            </a:r>
          </a:p>
          <a:p>
            <a:pPr lvl="2"/>
            <a:r>
              <a:rPr lang="es-ES" sz="1400" dirty="0" smtClean="0"/>
              <a:t>Estado.</a:t>
            </a:r>
          </a:p>
          <a:p>
            <a:pPr lvl="2"/>
            <a:r>
              <a:rPr lang="es-ES" sz="1400" dirty="0" smtClean="0"/>
              <a:t>Si participa de un protocolo de enrutamiento.</a:t>
            </a:r>
          </a:p>
          <a:p>
            <a:pPr lvl="2"/>
            <a:r>
              <a:rPr lang="es-ES" sz="1400" dirty="0" smtClean="0"/>
              <a:t>Si la IP está configurada.</a:t>
            </a:r>
          </a:p>
          <a:p>
            <a:pPr lvl="2"/>
            <a:r>
              <a:rPr lang="es-ES" sz="1400" dirty="0" smtClean="0"/>
              <a:t>…</a:t>
            </a:r>
          </a:p>
          <a:p>
            <a:pPr lvl="1"/>
            <a:r>
              <a:rPr lang="es-ES" sz="1700" dirty="0" smtClean="0"/>
              <a:t>Las </a:t>
            </a:r>
            <a:r>
              <a:rPr lang="es-ES" sz="1700" dirty="0"/>
              <a:t>c</a:t>
            </a:r>
            <a:r>
              <a:rPr lang="es-ES" sz="1700" dirty="0" smtClean="0"/>
              <a:t>aracterísticas de una ruta concreta de la tabla de enrutamiento.</a:t>
            </a:r>
          </a:p>
          <a:p>
            <a:pPr lvl="1"/>
            <a:r>
              <a:rPr lang="es-ES" sz="1700" dirty="0" smtClean="0"/>
              <a:t>Con pruebas sobre el </a:t>
            </a:r>
            <a:r>
              <a:rPr lang="es-ES" sz="1600" dirty="0"/>
              <a:t>A</a:t>
            </a:r>
            <a:r>
              <a:rPr lang="es-ES" sz="1600" dirty="0" smtClean="0"/>
              <a:t>cuerdo </a:t>
            </a:r>
            <a:r>
              <a:rPr lang="es-ES" sz="1600" dirty="0"/>
              <a:t>de </a:t>
            </a:r>
            <a:r>
              <a:rPr lang="es-ES" sz="1600" dirty="0" smtClean="0"/>
              <a:t>Nivel </a:t>
            </a:r>
            <a:r>
              <a:rPr lang="es-ES" sz="1600" dirty="0"/>
              <a:t>de </a:t>
            </a:r>
            <a:r>
              <a:rPr lang="es-ES" sz="1600" dirty="0" smtClean="0"/>
              <a:t>Servicio </a:t>
            </a:r>
            <a:r>
              <a:rPr lang="es-ES" sz="1600" dirty="0"/>
              <a:t>de IP (SLA</a:t>
            </a:r>
            <a:r>
              <a:rPr lang="es-ES" sz="1600" dirty="0" smtClean="0"/>
              <a:t>):</a:t>
            </a:r>
          </a:p>
          <a:p>
            <a:pPr lvl="2"/>
            <a:r>
              <a:rPr lang="es-ES" sz="1400" dirty="0" smtClean="0"/>
              <a:t>Accesibilidad (ping).</a:t>
            </a:r>
          </a:p>
          <a:p>
            <a:pPr lvl="2"/>
            <a:r>
              <a:rPr lang="es-ES" sz="1400" dirty="0" smtClean="0"/>
              <a:t>Velocidad.</a:t>
            </a:r>
          </a:p>
          <a:p>
            <a:pPr lvl="2"/>
            <a:r>
              <a:rPr lang="es-ES" sz="1400" dirty="0" smtClean="0"/>
              <a:t>Retardo.</a:t>
            </a:r>
          </a:p>
          <a:p>
            <a:pPr lvl="2"/>
            <a:r>
              <a:rPr lang="es-ES" sz="1400" dirty="0" smtClean="0"/>
              <a:t>…</a:t>
            </a:r>
          </a:p>
          <a:p>
            <a:pPr lvl="1"/>
            <a:r>
              <a:rPr lang="es-ES" sz="1700" dirty="0" smtClean="0"/>
              <a:t>Una lista de los objetos anteriores.</a:t>
            </a:r>
          </a:p>
          <a:p>
            <a:pPr lvl="1"/>
            <a:endParaRPr lang="es-ES" sz="1700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7: Redundancia de primer </a:t>
            </a:r>
            <a:r>
              <a:rPr lang="es-ES" dirty="0" smtClean="0"/>
              <a:t>salto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Introducción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412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Autentificación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Un dispositivo malicioso L3 podría unirse a un grupo HSRP y reclamar el rol de activo pudiendo hacer una </a:t>
            </a:r>
            <a:r>
              <a:rPr lang="es-ES" dirty="0" err="1"/>
              <a:t>DoS</a:t>
            </a:r>
            <a:r>
              <a:rPr lang="es-ES" dirty="0"/>
              <a:t> o un </a:t>
            </a:r>
            <a:r>
              <a:rPr lang="es-ES" dirty="0" err="1"/>
              <a:t>Man</a:t>
            </a:r>
            <a:r>
              <a:rPr lang="es-ES" dirty="0"/>
              <a:t>-in-</a:t>
            </a:r>
            <a:r>
              <a:rPr lang="es-ES" dirty="0" err="1"/>
              <a:t>the</a:t>
            </a:r>
            <a:r>
              <a:rPr lang="es-ES" dirty="0"/>
              <a:t>-</a:t>
            </a:r>
            <a:r>
              <a:rPr lang="es-ES" dirty="0" err="1"/>
              <a:t>Middle</a:t>
            </a:r>
            <a:endParaRPr lang="es-ES" dirty="0"/>
          </a:p>
          <a:p>
            <a:r>
              <a:rPr lang="es-ES" dirty="0"/>
              <a:t>Como prevención se puede usar la autenticación entre </a:t>
            </a:r>
            <a:r>
              <a:rPr lang="es-ES" dirty="0" err="1"/>
              <a:t>routers</a:t>
            </a:r>
            <a:r>
              <a:rPr lang="es-ES" dirty="0"/>
              <a:t>.</a:t>
            </a:r>
          </a:p>
          <a:p>
            <a:r>
              <a:rPr lang="es-ES" dirty="0"/>
              <a:t>Puede ser de dos tipos:</a:t>
            </a:r>
          </a:p>
          <a:p>
            <a:pPr lvl="1"/>
            <a:r>
              <a:rPr lang="es-ES" dirty="0"/>
              <a:t>Texto sin cifrar de hasta 8 caracteres.</a:t>
            </a:r>
          </a:p>
          <a:p>
            <a:pPr lvl="1"/>
            <a:r>
              <a:rPr lang="es-ES" dirty="0"/>
              <a:t>MD5.</a:t>
            </a:r>
          </a:p>
          <a:p>
            <a:pPr marL="0" indent="0">
              <a:buNone/>
            </a:pPr>
            <a:endParaRPr lang="es-ES" sz="20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7: Redundancia de primer </a:t>
            </a:r>
            <a:r>
              <a:rPr lang="es-ES" dirty="0" smtClean="0"/>
              <a:t>salto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Introducción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74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Protocolos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/>
              <a:t>FHRP = Protocolos de redundancia de primer salto:</a:t>
            </a:r>
          </a:p>
          <a:p>
            <a:pPr lvl="1"/>
            <a:r>
              <a:rPr lang="es-ES" sz="1700" dirty="0" smtClean="0"/>
              <a:t>Permiten </a:t>
            </a:r>
            <a:r>
              <a:rPr lang="es-ES" sz="1700" dirty="0"/>
              <a:t>tener </a:t>
            </a:r>
            <a:r>
              <a:rPr lang="es-ES" sz="1700" dirty="0" err="1"/>
              <a:t>routers</a:t>
            </a:r>
            <a:r>
              <a:rPr lang="es-ES" sz="1700" dirty="0"/>
              <a:t> de respaldo de forma transparente </a:t>
            </a:r>
            <a:r>
              <a:rPr lang="es-ES" sz="1700" dirty="0" smtClean="0"/>
              <a:t>al host.</a:t>
            </a:r>
            <a:endParaRPr lang="es-ES" sz="1700" dirty="0"/>
          </a:p>
          <a:p>
            <a:pPr lvl="1"/>
            <a:r>
              <a:rPr lang="es-ES" sz="1700" dirty="0"/>
              <a:t>Con solo configurar una única puerta de enlace en hosts se accede a un </a:t>
            </a:r>
            <a:r>
              <a:rPr lang="es-ES" sz="1700" dirty="0" err="1"/>
              <a:t>router</a:t>
            </a:r>
            <a:r>
              <a:rPr lang="es-ES" sz="1700" dirty="0"/>
              <a:t> virtual formado por varios </a:t>
            </a:r>
            <a:r>
              <a:rPr lang="es-ES" sz="1700" dirty="0" err="1"/>
              <a:t>router</a:t>
            </a:r>
            <a:r>
              <a:rPr lang="es-ES" sz="1700" dirty="0"/>
              <a:t> físicos.</a:t>
            </a:r>
          </a:p>
          <a:p>
            <a:pPr lvl="1"/>
            <a:r>
              <a:rPr lang="es-ES" sz="1700" dirty="0"/>
              <a:t>En caso de fallo en un </a:t>
            </a:r>
            <a:r>
              <a:rPr lang="es-ES" sz="1700" dirty="0" err="1"/>
              <a:t>router</a:t>
            </a:r>
            <a:r>
              <a:rPr lang="es-ES" sz="1700" dirty="0"/>
              <a:t> físico comienza a funcionar </a:t>
            </a:r>
            <a:r>
              <a:rPr lang="es-ES" sz="1700" dirty="0" smtClean="0"/>
              <a:t>otro.</a:t>
            </a:r>
            <a:endParaRPr lang="es-ES" sz="1700" dirty="0"/>
          </a:p>
          <a:p>
            <a:pPr lvl="1"/>
            <a:r>
              <a:rPr lang="es-ES" sz="1700" dirty="0"/>
              <a:t>Hacen balanceo de carga, algunos incluso de manera transparente al host</a:t>
            </a:r>
            <a:r>
              <a:rPr lang="es-ES" sz="1700" dirty="0" smtClean="0"/>
              <a:t>.</a:t>
            </a:r>
          </a:p>
          <a:p>
            <a:r>
              <a:rPr lang="es-ES" sz="2000" dirty="0"/>
              <a:t>Ejemplos:</a:t>
            </a:r>
          </a:p>
          <a:p>
            <a:pPr lvl="1"/>
            <a:r>
              <a:rPr lang="es-ES" sz="1700" dirty="0"/>
              <a:t>VRRP: Protocolo de Redundancia de </a:t>
            </a:r>
            <a:r>
              <a:rPr lang="es-ES" sz="1700" dirty="0" err="1"/>
              <a:t>Router</a:t>
            </a:r>
            <a:r>
              <a:rPr lang="es-ES" sz="1700" dirty="0"/>
              <a:t> </a:t>
            </a:r>
            <a:r>
              <a:rPr lang="es-ES" sz="1700" dirty="0" err="1"/>
              <a:t>Rirtual</a:t>
            </a:r>
            <a:r>
              <a:rPr lang="es-ES" sz="1700" dirty="0"/>
              <a:t>.</a:t>
            </a:r>
          </a:p>
          <a:p>
            <a:pPr lvl="1"/>
            <a:r>
              <a:rPr lang="es-ES" sz="1700" dirty="0"/>
              <a:t>HSRP: Protocolo de </a:t>
            </a:r>
            <a:r>
              <a:rPr lang="es-ES" sz="1700" dirty="0" err="1"/>
              <a:t>Routing</a:t>
            </a:r>
            <a:r>
              <a:rPr lang="es-ES" sz="1700" dirty="0"/>
              <a:t> de Reserva Activa.</a:t>
            </a:r>
          </a:p>
          <a:p>
            <a:pPr lvl="1"/>
            <a:r>
              <a:rPr lang="es-ES" sz="1700" dirty="0"/>
              <a:t>GLBP: Protocolo de Balanceo de Carga de Gateway.</a:t>
            </a:r>
          </a:p>
          <a:p>
            <a:pPr lvl="1"/>
            <a:r>
              <a:rPr lang="es-ES" sz="1700" dirty="0"/>
              <a:t>IRDP: Protocolo de descubrimiento de </a:t>
            </a:r>
            <a:r>
              <a:rPr lang="es-ES" sz="1700" dirty="0" err="1"/>
              <a:t>router</a:t>
            </a:r>
            <a:r>
              <a:rPr lang="es-ES" sz="1700" dirty="0"/>
              <a:t> ICMP.</a:t>
            </a:r>
          </a:p>
          <a:p>
            <a:endParaRPr lang="es-ES" sz="2000" dirty="0"/>
          </a:p>
          <a:p>
            <a:endParaRPr lang="es-ES" sz="20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7: Redundancia de primer </a:t>
            </a:r>
            <a:r>
              <a:rPr lang="es-ES" dirty="0" smtClean="0"/>
              <a:t>salto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Introducción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050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709740"/>
            <a:ext cx="6681788" cy="1905528"/>
          </a:xfrm>
        </p:spPr>
        <p:txBody>
          <a:bodyPr/>
          <a:lstStyle/>
          <a:p>
            <a:r>
              <a:rPr lang="es-ES" dirty="0" smtClean="0"/>
              <a:t>VRRP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28800" y="3615268"/>
            <a:ext cx="6681788" cy="2474383"/>
          </a:xfrm>
        </p:spPr>
        <p:txBody>
          <a:bodyPr/>
          <a:lstStyle/>
          <a:p>
            <a:r>
              <a:rPr lang="es-ES" dirty="0" smtClean="0"/>
              <a:t>Parte </a:t>
            </a:r>
            <a:r>
              <a:rPr lang="es-ES" dirty="0" smtClean="0"/>
              <a:t>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659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 de parte </a:t>
            </a:r>
            <a:r>
              <a:rPr lang="es-ES" dirty="0" smtClean="0"/>
              <a:t>2: </a:t>
            </a:r>
            <a:r>
              <a:rPr lang="es-ES" dirty="0" smtClean="0"/>
              <a:t>VRRP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Prioridad.</a:t>
            </a:r>
            <a:endParaRPr lang="es-ES" dirty="0"/>
          </a:p>
          <a:p>
            <a:r>
              <a:rPr lang="es-ES" dirty="0"/>
              <a:t>Temporizadores</a:t>
            </a:r>
            <a:r>
              <a:rPr lang="es-ES" dirty="0" smtClean="0"/>
              <a:t>.</a:t>
            </a:r>
          </a:p>
          <a:p>
            <a:r>
              <a:rPr lang="es-ES" dirty="0" smtClean="0"/>
              <a:t>Balanceo de carga.</a:t>
            </a:r>
            <a:endParaRPr lang="es-ES" dirty="0"/>
          </a:p>
          <a:p>
            <a:r>
              <a:rPr lang="es-ES" dirty="0"/>
              <a:t>Versiones.</a:t>
            </a:r>
          </a:p>
          <a:p>
            <a:r>
              <a:rPr lang="es-ES" dirty="0"/>
              <a:t>Configuración.</a:t>
            </a:r>
          </a:p>
          <a:p>
            <a:r>
              <a:rPr lang="es-ES" dirty="0"/>
              <a:t>Verificación.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7: Redundancia de primer salto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 ???: VRRP</a:t>
            </a:r>
          </a:p>
        </p:txBody>
      </p:sp>
    </p:spTree>
    <p:extLst>
      <p:ext uri="{BB962C8B-B14F-4D97-AF65-F5344CB8AC3E}">
        <p14:creationId xmlns:p14="http://schemas.microsoft.com/office/powerpoint/2010/main" val="319677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Introducción.</a:t>
            </a:r>
          </a:p>
          <a:p>
            <a:r>
              <a:rPr lang="pt-BR" dirty="0"/>
              <a:t>HSRP: Protocolo de </a:t>
            </a:r>
            <a:r>
              <a:rPr lang="pt-BR" dirty="0" err="1"/>
              <a:t>Routing</a:t>
            </a:r>
            <a:r>
              <a:rPr lang="pt-BR" dirty="0"/>
              <a:t> de Reserva </a:t>
            </a:r>
            <a:r>
              <a:rPr lang="pt-BR" dirty="0" err="1"/>
              <a:t>Activa</a:t>
            </a:r>
            <a:r>
              <a:rPr lang="pt-BR" dirty="0"/>
              <a:t>.</a:t>
            </a:r>
          </a:p>
          <a:p>
            <a:r>
              <a:rPr lang="pt-BR" dirty="0" smtClean="0"/>
              <a:t>VRRP</a:t>
            </a:r>
            <a:r>
              <a:rPr lang="pt-BR" dirty="0"/>
              <a:t>: Protocolo de </a:t>
            </a:r>
            <a:r>
              <a:rPr lang="pt-BR" dirty="0" err="1"/>
              <a:t>Redundancia</a:t>
            </a:r>
            <a:r>
              <a:rPr lang="pt-BR" dirty="0"/>
              <a:t> de </a:t>
            </a:r>
            <a:r>
              <a:rPr lang="pt-BR" dirty="0" err="1"/>
              <a:t>Router</a:t>
            </a:r>
            <a:r>
              <a:rPr lang="pt-BR" dirty="0"/>
              <a:t> </a:t>
            </a:r>
            <a:r>
              <a:rPr lang="pt-BR" dirty="0" smtClean="0"/>
              <a:t>Virtual</a:t>
            </a:r>
            <a:r>
              <a:rPr lang="pt-BR" dirty="0"/>
              <a:t>.</a:t>
            </a:r>
          </a:p>
          <a:p>
            <a:r>
              <a:rPr lang="pt-BR" dirty="0" smtClean="0"/>
              <a:t>GLBP</a:t>
            </a:r>
            <a:r>
              <a:rPr lang="pt-BR" dirty="0"/>
              <a:t>: Protocolo de </a:t>
            </a:r>
            <a:r>
              <a:rPr lang="pt-BR" dirty="0" err="1"/>
              <a:t>Balanceo</a:t>
            </a:r>
            <a:r>
              <a:rPr lang="pt-BR" dirty="0"/>
              <a:t> de Carga de Gateway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Tema 7: Redundancia de primer salto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8084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VRRP = Protocolo de Redundancia de </a:t>
            </a:r>
            <a:r>
              <a:rPr lang="es-ES" dirty="0" err="1"/>
              <a:t>Router</a:t>
            </a:r>
            <a:r>
              <a:rPr lang="es-ES" dirty="0"/>
              <a:t> Virtual.</a:t>
            </a:r>
          </a:p>
          <a:p>
            <a:r>
              <a:rPr lang="es-ES" dirty="0"/>
              <a:t>Es </a:t>
            </a:r>
            <a:r>
              <a:rPr lang="es-ES" dirty="0" smtClean="0"/>
              <a:t>estándar: RFC 3768.</a:t>
            </a:r>
            <a:endParaRPr lang="es-ES" dirty="0"/>
          </a:p>
          <a:p>
            <a:r>
              <a:rPr lang="es-ES" dirty="0" smtClean="0"/>
              <a:t>Un grupo VRRP se compone de los siguientes </a:t>
            </a:r>
            <a:r>
              <a:rPr lang="es-ES" dirty="0" err="1" smtClean="0"/>
              <a:t>routers</a:t>
            </a:r>
            <a:r>
              <a:rPr lang="es-ES" dirty="0" smtClean="0"/>
              <a:t>:</a:t>
            </a:r>
            <a:endParaRPr lang="es-ES" dirty="0"/>
          </a:p>
          <a:p>
            <a:pPr lvl="1"/>
            <a:r>
              <a:rPr lang="es-ES" b="1" dirty="0" err="1"/>
              <a:t>Router</a:t>
            </a:r>
            <a:r>
              <a:rPr lang="es-ES" b="1" dirty="0"/>
              <a:t> </a:t>
            </a:r>
            <a:r>
              <a:rPr lang="es-ES" b="1" dirty="0" smtClean="0"/>
              <a:t>Maestro</a:t>
            </a:r>
            <a:r>
              <a:rPr lang="es-ES" dirty="0" smtClean="0"/>
              <a:t>: es el </a:t>
            </a:r>
            <a:r>
              <a:rPr lang="es-ES" dirty="0" err="1" smtClean="0"/>
              <a:t>router</a:t>
            </a:r>
            <a:r>
              <a:rPr lang="es-ES" dirty="0" smtClean="0"/>
              <a:t> de reenvío</a:t>
            </a:r>
          </a:p>
          <a:p>
            <a:pPr lvl="2"/>
            <a:r>
              <a:rPr lang="es-ES" dirty="0"/>
              <a:t>Sólo puede haber uno en el grupo.</a:t>
            </a:r>
          </a:p>
          <a:p>
            <a:pPr lvl="2"/>
            <a:r>
              <a:rPr lang="es-ES" dirty="0"/>
              <a:t>Realiza la labor real de enrutamiento con el direccionamiento del </a:t>
            </a:r>
            <a:r>
              <a:rPr lang="es-ES" dirty="0" err="1"/>
              <a:t>router</a:t>
            </a:r>
            <a:r>
              <a:rPr lang="es-ES" dirty="0"/>
              <a:t> virtual.</a:t>
            </a:r>
          </a:p>
          <a:p>
            <a:pPr lvl="2"/>
            <a:r>
              <a:rPr lang="es-ES" dirty="0"/>
              <a:t>Es el de más alta prioridad, si empate mayor IP</a:t>
            </a:r>
            <a:r>
              <a:rPr lang="es-ES" dirty="0" smtClean="0"/>
              <a:t>.</a:t>
            </a:r>
          </a:p>
          <a:p>
            <a:pPr lvl="2"/>
            <a:r>
              <a:rPr lang="es-ES" dirty="0" smtClean="0"/>
              <a:t>Es el único que envía </a:t>
            </a:r>
            <a:r>
              <a:rPr lang="es-ES" b="1" dirty="0" smtClean="0"/>
              <a:t>mensajes de anuncio</a:t>
            </a:r>
            <a:r>
              <a:rPr lang="es-ES" dirty="0" smtClean="0"/>
              <a:t>.</a:t>
            </a:r>
            <a:endParaRPr lang="es-ES" dirty="0"/>
          </a:p>
          <a:p>
            <a:pPr lvl="1"/>
            <a:r>
              <a:rPr lang="es-ES" dirty="0" smtClean="0"/>
              <a:t>Los </a:t>
            </a:r>
            <a:r>
              <a:rPr lang="es-ES" dirty="0"/>
              <a:t>otros son </a:t>
            </a:r>
            <a:r>
              <a:rPr lang="es-ES" b="1" dirty="0" err="1"/>
              <a:t>Router</a:t>
            </a:r>
            <a:r>
              <a:rPr lang="es-ES" b="1" dirty="0"/>
              <a:t> de </a:t>
            </a:r>
            <a:r>
              <a:rPr lang="es-ES" b="1" dirty="0" err="1"/>
              <a:t>Backup</a:t>
            </a:r>
            <a:r>
              <a:rPr lang="es-ES" dirty="0"/>
              <a:t>.</a:t>
            </a:r>
          </a:p>
          <a:p>
            <a:r>
              <a:rPr lang="es-ES" dirty="0"/>
              <a:t>Puede usar IP </a:t>
            </a:r>
            <a:r>
              <a:rPr lang="es-ES" dirty="0" smtClean="0"/>
              <a:t>virtual o real:</a:t>
            </a:r>
          </a:p>
          <a:p>
            <a:pPr lvl="1"/>
            <a:r>
              <a:rPr lang="es-ES" dirty="0" smtClean="0"/>
              <a:t>La </a:t>
            </a:r>
            <a:r>
              <a:rPr lang="es-ES" dirty="0"/>
              <a:t>IP </a:t>
            </a:r>
            <a:r>
              <a:rPr lang="es-ES" dirty="0" smtClean="0"/>
              <a:t>puede ser la de </a:t>
            </a:r>
            <a:r>
              <a:rPr lang="es-ES" dirty="0"/>
              <a:t>uno de los </a:t>
            </a:r>
            <a:r>
              <a:rPr lang="es-ES" dirty="0" err="1"/>
              <a:t>routers</a:t>
            </a:r>
            <a:r>
              <a:rPr lang="es-ES" dirty="0"/>
              <a:t> </a:t>
            </a:r>
            <a:r>
              <a:rPr lang="es-ES" dirty="0" smtClean="0"/>
              <a:t>físicos.</a:t>
            </a:r>
          </a:p>
          <a:p>
            <a:pPr lvl="1"/>
            <a:r>
              <a:rPr lang="es-ES" dirty="0"/>
              <a:t>Éste será el maestro siempre que esté disponible</a:t>
            </a:r>
            <a:r>
              <a:rPr lang="es-ES" dirty="0" smtClean="0"/>
              <a:t>.</a:t>
            </a:r>
            <a:endParaRPr lang="es-ES" dirty="0"/>
          </a:p>
          <a:p>
            <a:r>
              <a:rPr lang="es-ES" dirty="0"/>
              <a:t>Soporta </a:t>
            </a:r>
            <a:r>
              <a:rPr lang="es-ES" b="1" dirty="0"/>
              <a:t>múltiples grupos </a:t>
            </a:r>
            <a:r>
              <a:rPr lang="es-ES" dirty="0"/>
              <a:t>sobre los mismos </a:t>
            </a:r>
            <a:r>
              <a:rPr lang="es-ES" dirty="0" err="1"/>
              <a:t>routers</a:t>
            </a:r>
            <a:r>
              <a:rPr lang="es-ES" dirty="0"/>
              <a:t>.</a:t>
            </a:r>
          </a:p>
          <a:p>
            <a:r>
              <a:rPr lang="es-ES" dirty="0"/>
              <a:t>Puede realizar balanceo de carga creando varios grupos sobre los mismos </a:t>
            </a:r>
            <a:r>
              <a:rPr lang="es-ES" dirty="0" err="1"/>
              <a:t>routers</a:t>
            </a:r>
            <a:r>
              <a:rPr lang="es-ES" dirty="0"/>
              <a:t> y distribuyendo las distintas </a:t>
            </a:r>
            <a:r>
              <a:rPr lang="es-ES" dirty="0" err="1"/>
              <a:t>IPs</a:t>
            </a:r>
            <a:r>
              <a:rPr lang="es-ES" dirty="0"/>
              <a:t> de puerta de enlace de cada grupo por los </a:t>
            </a:r>
            <a:r>
              <a:rPr lang="es-ES" dirty="0" smtClean="0"/>
              <a:t>hosts.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7: Redundancia de primer salto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</a:t>
            </a:r>
            <a:r>
              <a:rPr lang="es-ES" dirty="0" smtClean="0"/>
              <a:t>2: VRRP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557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Prioridad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prioridad es un nº entre 0 y 255.</a:t>
            </a:r>
          </a:p>
          <a:p>
            <a:r>
              <a:rPr lang="es-ES" dirty="0" smtClean="0"/>
              <a:t>Prioridad 0 es especial:</a:t>
            </a:r>
          </a:p>
          <a:p>
            <a:pPr lvl="1"/>
            <a:r>
              <a:rPr lang="es-ES" dirty="0" smtClean="0"/>
              <a:t>Significa que el maestro actual ha dejado de participar en VRRP.</a:t>
            </a:r>
          </a:p>
          <a:p>
            <a:pPr lvl="1"/>
            <a:r>
              <a:rPr lang="es-ES" dirty="0" smtClean="0"/>
              <a:t>Provoca una transición rápida de un </a:t>
            </a:r>
            <a:r>
              <a:rPr lang="es-ES" dirty="0" err="1" smtClean="0"/>
              <a:t>router</a:t>
            </a:r>
            <a:r>
              <a:rPr lang="es-ES" dirty="0" smtClean="0"/>
              <a:t> de </a:t>
            </a:r>
            <a:r>
              <a:rPr lang="es-ES" dirty="0" err="1" smtClean="0"/>
              <a:t>backup</a:t>
            </a:r>
            <a:r>
              <a:rPr lang="es-ES" dirty="0" smtClean="0"/>
              <a:t> a maestro.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7: Redundancia de primer salto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</a:t>
            </a:r>
            <a:r>
              <a:rPr lang="es-ES" dirty="0"/>
              <a:t>2: VRRP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689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Temporizadores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VRRP trabaja con dos temporizadores:</a:t>
            </a:r>
          </a:p>
          <a:p>
            <a:pPr lvl="1"/>
            <a:r>
              <a:rPr lang="es-ES" dirty="0" smtClean="0"/>
              <a:t>Intervalo de anuncio (</a:t>
            </a:r>
            <a:r>
              <a:rPr lang="es-ES" dirty="0" err="1" smtClean="0"/>
              <a:t>advertisement</a:t>
            </a:r>
            <a:r>
              <a:rPr lang="es-ES" dirty="0" smtClean="0"/>
              <a:t> </a:t>
            </a:r>
            <a:r>
              <a:rPr lang="es-ES" dirty="0" err="1" smtClean="0"/>
              <a:t>interval</a:t>
            </a:r>
            <a:r>
              <a:rPr lang="es-ES" dirty="0" smtClean="0"/>
              <a:t>):</a:t>
            </a:r>
          </a:p>
          <a:p>
            <a:pPr lvl="2"/>
            <a:r>
              <a:rPr lang="es-ES" dirty="0" smtClean="0"/>
              <a:t>Se puede configurar.</a:t>
            </a:r>
          </a:p>
          <a:p>
            <a:pPr lvl="2"/>
            <a:r>
              <a:rPr lang="es-ES" dirty="0" smtClean="0"/>
              <a:t>Por defecto es de</a:t>
            </a:r>
            <a:r>
              <a:rPr lang="es-ES" dirty="0" smtClean="0"/>
              <a:t> 1 s.</a:t>
            </a:r>
          </a:p>
          <a:p>
            <a:pPr lvl="1"/>
            <a:r>
              <a:rPr lang="es-ES" dirty="0" smtClean="0"/>
              <a:t>Tiempo de espera (</a:t>
            </a:r>
            <a:r>
              <a:rPr lang="es-ES" dirty="0" err="1" smtClean="0"/>
              <a:t>hold</a:t>
            </a:r>
            <a:r>
              <a:rPr lang="es-ES" dirty="0" smtClean="0"/>
              <a:t>-time):</a:t>
            </a:r>
          </a:p>
          <a:p>
            <a:pPr lvl="2"/>
            <a:r>
              <a:rPr lang="es-ES" dirty="0" smtClean="0"/>
              <a:t>No es configurable.</a:t>
            </a:r>
          </a:p>
          <a:p>
            <a:pPr lvl="2"/>
            <a:r>
              <a:rPr lang="es-ES" dirty="0" smtClean="0"/>
              <a:t>Es el triple del anterior.</a:t>
            </a:r>
          </a:p>
          <a:p>
            <a:pPr lvl="2"/>
            <a:r>
              <a:rPr lang="es-ES" dirty="0" smtClean="0"/>
              <a:t>Por defecto es de 3s.</a:t>
            </a:r>
          </a:p>
          <a:p>
            <a:r>
              <a:rPr lang="es-ES" dirty="0" smtClean="0"/>
              <a:t>El estándar no permite trabajar con milisegundos, pero Cisco lo permite.</a:t>
            </a:r>
          </a:p>
          <a:p>
            <a:r>
              <a:rPr lang="es-ES" dirty="0" smtClean="0"/>
              <a:t>El intervalo de anuncio puede ser establecido en el </a:t>
            </a:r>
            <a:r>
              <a:rPr lang="es-ES" dirty="0" err="1" smtClean="0"/>
              <a:t>router</a:t>
            </a:r>
            <a:r>
              <a:rPr lang="es-ES" dirty="0" smtClean="0"/>
              <a:t> maestro y aprendido en el </a:t>
            </a:r>
            <a:r>
              <a:rPr lang="es-ES" dirty="0" err="1" smtClean="0"/>
              <a:t>routers</a:t>
            </a:r>
            <a:r>
              <a:rPr lang="es-ES" dirty="0" smtClean="0"/>
              <a:t> de </a:t>
            </a:r>
            <a:r>
              <a:rPr lang="es-ES" dirty="0" err="1" smtClean="0"/>
              <a:t>backup</a:t>
            </a:r>
            <a:r>
              <a:rPr lang="es-ES" dirty="0" smtClean="0"/>
              <a:t>.</a:t>
            </a:r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7: Redundancia de primer salto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</a:t>
            </a:r>
            <a:r>
              <a:rPr lang="es-ES" dirty="0"/>
              <a:t>2: VRRP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875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Balanceo de carga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Puede realizar balanceo de carga de manera que a los host de una misma VLAN se les puede configurar puertas de enlace diferentes: 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7: Redundancia de primer salto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</a:t>
            </a:r>
            <a:r>
              <a:rPr lang="es-ES" dirty="0"/>
              <a:t>2: VRRP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476" y="2246798"/>
            <a:ext cx="5982612" cy="365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0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Versiones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2 versiones:</a:t>
            </a:r>
          </a:p>
          <a:p>
            <a:pPr lvl="1"/>
            <a:r>
              <a:rPr lang="es-ES" dirty="0" smtClean="0"/>
              <a:t>VRRP v2</a:t>
            </a:r>
            <a:r>
              <a:rPr lang="es-ES" dirty="0"/>
              <a:t>: para IPv4</a:t>
            </a:r>
          </a:p>
          <a:p>
            <a:pPr lvl="1"/>
            <a:r>
              <a:rPr lang="es-ES" dirty="0"/>
              <a:t>VRRP </a:t>
            </a:r>
            <a:r>
              <a:rPr lang="es-ES" dirty="0" smtClean="0"/>
              <a:t>v3</a:t>
            </a:r>
            <a:r>
              <a:rPr lang="es-ES" dirty="0"/>
              <a:t>:</a:t>
            </a:r>
          </a:p>
          <a:p>
            <a:pPr lvl="2"/>
            <a:r>
              <a:rPr lang="es-ES" dirty="0" smtClean="0"/>
              <a:t>IPv4 </a:t>
            </a:r>
            <a:r>
              <a:rPr lang="es-ES" dirty="0"/>
              <a:t>y </a:t>
            </a:r>
            <a:r>
              <a:rPr lang="es-ES" dirty="0" smtClean="0"/>
              <a:t>IPv6</a:t>
            </a:r>
            <a:endParaRPr lang="es-ES" dirty="0"/>
          </a:p>
          <a:p>
            <a:pPr lvl="2"/>
            <a:r>
              <a:rPr lang="es-ES" dirty="0"/>
              <a:t>Funciona con varios </a:t>
            </a:r>
            <a:r>
              <a:rPr lang="es-ES" dirty="0" smtClean="0"/>
              <a:t>proveedores.</a:t>
            </a:r>
            <a:endParaRPr lang="es-ES" dirty="0"/>
          </a:p>
          <a:p>
            <a:pPr lvl="2"/>
            <a:r>
              <a:rPr lang="es-ES" dirty="0"/>
              <a:t>Es más escalable que la versión </a:t>
            </a:r>
            <a:r>
              <a:rPr lang="es-ES" dirty="0" smtClean="0"/>
              <a:t>2.</a:t>
            </a:r>
            <a:endParaRPr lang="es-ES" dirty="0"/>
          </a:p>
          <a:p>
            <a:r>
              <a:rPr lang="es-ES" dirty="0"/>
              <a:t>Para intercomunicación entre </a:t>
            </a:r>
            <a:r>
              <a:rPr lang="es-ES" dirty="0" err="1"/>
              <a:t>routers</a:t>
            </a:r>
            <a:r>
              <a:rPr lang="es-ES" dirty="0"/>
              <a:t> emplea:</a:t>
            </a:r>
          </a:p>
          <a:p>
            <a:pPr lvl="1"/>
            <a:r>
              <a:rPr lang="es-ES" dirty="0"/>
              <a:t>Nº de protocolo 112</a:t>
            </a:r>
          </a:p>
          <a:p>
            <a:pPr lvl="1"/>
            <a:r>
              <a:rPr lang="es-ES" dirty="0"/>
              <a:t>IPv4 </a:t>
            </a:r>
            <a:r>
              <a:rPr lang="es-ES" dirty="0" err="1"/>
              <a:t>multicast</a:t>
            </a:r>
            <a:r>
              <a:rPr lang="es-ES" dirty="0"/>
              <a:t> 224.0.0.18</a:t>
            </a:r>
          </a:p>
          <a:p>
            <a:pPr lvl="1"/>
            <a:r>
              <a:rPr lang="es-ES" dirty="0"/>
              <a:t>IPv6 </a:t>
            </a:r>
            <a:r>
              <a:rPr lang="es-ES" dirty="0" err="1"/>
              <a:t>multicast</a:t>
            </a:r>
            <a:r>
              <a:rPr lang="es-ES" dirty="0"/>
              <a:t> FF02::12</a:t>
            </a:r>
          </a:p>
          <a:p>
            <a:pPr lvl="1"/>
            <a:r>
              <a:rPr lang="es-ES" dirty="0"/>
              <a:t>Usa MAC 00-00-5E-00-01-XX donde XX es el ID de grupo.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7: Redundancia de primer salto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</a:t>
            </a:r>
            <a:r>
              <a:rPr lang="es-ES" dirty="0"/>
              <a:t>2: VRRP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444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Se habilita VRRP en una interfaz configurándole la IP virtual:</a:t>
            </a:r>
          </a:p>
          <a:p>
            <a:pPr marL="3556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-if)#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vrrp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[group-number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endParaRPr lang="es-E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/>
              <a:t>Establecimiento de la prioridad del </a:t>
            </a:r>
            <a:r>
              <a:rPr lang="es-ES" dirty="0" err="1" smtClean="0"/>
              <a:t>router</a:t>
            </a:r>
            <a:r>
              <a:rPr lang="es-ES" dirty="0" smtClean="0"/>
              <a:t>:</a:t>
            </a:r>
            <a:endParaRPr lang="es-ES" dirty="0"/>
          </a:p>
          <a:p>
            <a:pPr marL="3556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-if)#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vrrp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group-number]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priority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nivel_prioridad</a:t>
            </a:r>
            <a:endParaRPr lang="es-E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/>
              <a:t>Habilitar la preferencia de permanencia como activo tras recuperación:</a:t>
            </a:r>
          </a:p>
          <a:p>
            <a:pPr marL="35560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-if)#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vrrp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[group-number]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preempt</a:t>
            </a:r>
            <a:endParaRPr lang="es-ES" sz="1600" b="1" dirty="0" smtClean="0"/>
          </a:p>
          <a:p>
            <a:r>
              <a:rPr lang="es-ES" dirty="0" smtClean="0"/>
              <a:t>Habilitar el tiempo de retardo de la puesta en marcha de la preferencia:</a:t>
            </a:r>
          </a:p>
          <a:p>
            <a:pPr marL="35560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-if)#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vrrp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[group-number]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preempt</a:t>
            </a:r>
            <a:r>
              <a:rPr lang="es-ES" sz="1600" b="1" dirty="0" smtClean="0"/>
              <a:t>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tiempo_arranque+50%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7: Redundancia de primer salto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</a:t>
            </a:r>
            <a:r>
              <a:rPr lang="es-ES" dirty="0"/>
              <a:t>2: VRRP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31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Autentificación (no propuesta en el estándar):</a:t>
            </a:r>
            <a:endParaRPr lang="es-ES" dirty="0"/>
          </a:p>
          <a:p>
            <a:pPr marL="352425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-if)#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vrrp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[group-number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authentication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md5 key-string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]]  string 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dirty="0"/>
              <a:t>Puede hacer en modo texto o MD5.</a:t>
            </a:r>
          </a:p>
          <a:p>
            <a:pPr lvl="1"/>
            <a:r>
              <a:rPr lang="es-ES" dirty="0"/>
              <a:t>MD5  permite texto plano [0] o meter directamente la cadena MD5 [7]</a:t>
            </a:r>
          </a:p>
          <a:p>
            <a:r>
              <a:rPr lang="es-ES" dirty="0" smtClean="0"/>
              <a:t>Temporizador </a:t>
            </a:r>
            <a:r>
              <a:rPr lang="es-ES" dirty="0"/>
              <a:t>de </a:t>
            </a:r>
            <a:r>
              <a:rPr lang="es-ES" dirty="0" smtClean="0"/>
              <a:t>anuncios:</a:t>
            </a:r>
            <a:endParaRPr lang="es-ES" dirty="0"/>
          </a:p>
          <a:p>
            <a:pPr marL="352425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-if)#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vrrp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[group-number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timers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advertise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segundos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/>
              <a:t>Es posible hacer que los </a:t>
            </a:r>
            <a:r>
              <a:rPr lang="es-ES" dirty="0" err="1" smtClean="0"/>
              <a:t>routers</a:t>
            </a:r>
            <a:r>
              <a:rPr lang="es-ES" dirty="0" smtClean="0"/>
              <a:t> de </a:t>
            </a:r>
            <a:r>
              <a:rPr lang="es-ES" dirty="0" err="1" smtClean="0"/>
              <a:t>backup</a:t>
            </a:r>
            <a:r>
              <a:rPr lang="es-ES" dirty="0" smtClean="0"/>
              <a:t> aprendan el intervalo de anuncios del maestro:</a:t>
            </a:r>
            <a:endParaRPr lang="es-ES" dirty="0"/>
          </a:p>
          <a:p>
            <a:pPr marL="352425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-if)#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vrrp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[group-number]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timers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learn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7: Redundancia de primer salto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</a:t>
            </a:r>
            <a:r>
              <a:rPr lang="es-ES" dirty="0"/>
              <a:t>2: </a:t>
            </a:r>
            <a:r>
              <a:rPr lang="es-ES" dirty="0" smtClean="0"/>
              <a:t>VR</a:t>
            </a:r>
            <a:r>
              <a:rPr lang="es-ES" dirty="0" smtClean="0"/>
              <a:t>RP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062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Configuración del tracking VRRP:</a:t>
            </a:r>
          </a:p>
          <a:p>
            <a:pPr lvl="1"/>
            <a:r>
              <a:rPr lang="es-ES" dirty="0" smtClean="0"/>
              <a:t>Creación de objeto de tracking VRRP (interface):</a:t>
            </a:r>
          </a:p>
          <a:p>
            <a:pPr marL="352425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object-number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{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line-protocol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| 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endParaRPr lang="es-E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dirty="0" smtClean="0"/>
              <a:t>Tracking de interfaz para </a:t>
            </a:r>
            <a:r>
              <a:rPr lang="es-ES" dirty="0" err="1" smtClean="0"/>
              <a:t>decrementar</a:t>
            </a:r>
            <a:r>
              <a:rPr lang="es-ES" dirty="0" smtClean="0"/>
              <a:t> la prioridad en caso de caída de interfaz:</a:t>
            </a:r>
          </a:p>
          <a:p>
            <a:pPr marL="352425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-if)#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vrrp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object-number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[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decrement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priority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ES" sz="1600" b="1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7: Redundancia de primer salto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</a:t>
            </a:r>
            <a:r>
              <a:rPr lang="es-ES" dirty="0"/>
              <a:t>2: </a:t>
            </a:r>
            <a:r>
              <a:rPr lang="es-ES" dirty="0" smtClean="0"/>
              <a:t>VR</a:t>
            </a:r>
            <a:r>
              <a:rPr lang="es-ES" dirty="0" smtClean="0"/>
              <a:t>RP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64" y="3384094"/>
            <a:ext cx="3992621" cy="299989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19259" y="3316358"/>
            <a:ext cx="4786849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</a:pPr>
            <a:r>
              <a:rPr lang="es-ES" dirty="0">
                <a:solidFill>
                  <a:srgbClr val="7E8286"/>
                </a:solidFill>
              </a:rPr>
              <a:t>Ejemplo que </a:t>
            </a:r>
            <a:r>
              <a:rPr lang="es-ES" dirty="0" err="1">
                <a:solidFill>
                  <a:srgbClr val="7E8286"/>
                </a:solidFill>
              </a:rPr>
              <a:t>decrementa</a:t>
            </a:r>
            <a:r>
              <a:rPr lang="es-ES" dirty="0">
                <a:solidFill>
                  <a:srgbClr val="7E8286"/>
                </a:solidFill>
              </a:rPr>
              <a:t> la prioridad del R2 en 20 si se cae la interfaz Ethernet 0/1:</a:t>
            </a:r>
          </a:p>
          <a:p>
            <a:pPr marL="352425" lvl="0" defTabSz="685800">
              <a:lnSpc>
                <a:spcPct val="90000"/>
              </a:lnSpc>
              <a:spcBef>
                <a:spcPts val="750"/>
              </a:spcBef>
            </a:pPr>
            <a:r>
              <a:rPr lang="en-US" sz="1600" dirty="0">
                <a:solidFill>
                  <a:srgbClr val="7E82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R2(</a:t>
            </a:r>
            <a:r>
              <a:rPr lang="en-US" sz="1600" dirty="0" err="1">
                <a:solidFill>
                  <a:srgbClr val="7E82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>
                <a:solidFill>
                  <a:srgbClr val="7E82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n-US" sz="1600" b="1" dirty="0">
                <a:solidFill>
                  <a:srgbClr val="7E82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 </a:t>
            </a:r>
            <a:r>
              <a:rPr lang="en-US" sz="1600" i="1" dirty="0">
                <a:solidFill>
                  <a:srgbClr val="7E82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7E82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interface </a:t>
            </a:r>
            <a:r>
              <a:rPr lang="en-US" sz="1600" i="1" dirty="0" err="1">
                <a:solidFill>
                  <a:srgbClr val="7E82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ethernet</a:t>
            </a:r>
            <a:r>
              <a:rPr lang="en-US" sz="1600" i="1" dirty="0">
                <a:solidFill>
                  <a:srgbClr val="7E82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0/0 </a:t>
            </a:r>
            <a:r>
              <a:rPr lang="en-US" sz="1600" b="1" dirty="0">
                <a:solidFill>
                  <a:srgbClr val="7E82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line-protocol </a:t>
            </a:r>
          </a:p>
          <a:p>
            <a:pPr marL="352425" lvl="0" defTabSz="685800">
              <a:lnSpc>
                <a:spcPct val="90000"/>
              </a:lnSpc>
              <a:spcBef>
                <a:spcPts val="750"/>
              </a:spcBef>
            </a:pPr>
            <a:r>
              <a:rPr lang="en-US" sz="1600" dirty="0">
                <a:solidFill>
                  <a:srgbClr val="7E82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R2(</a:t>
            </a:r>
            <a:r>
              <a:rPr lang="en-US" sz="1600" dirty="0" err="1">
                <a:solidFill>
                  <a:srgbClr val="7E82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>
                <a:solidFill>
                  <a:srgbClr val="7E82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)# interface </a:t>
            </a:r>
            <a:r>
              <a:rPr lang="en-US" sz="1600" dirty="0" err="1">
                <a:solidFill>
                  <a:srgbClr val="7E82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ethernet</a:t>
            </a:r>
            <a:r>
              <a:rPr lang="en-US" sz="1600" dirty="0">
                <a:solidFill>
                  <a:srgbClr val="7E82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0/1</a:t>
            </a:r>
          </a:p>
          <a:p>
            <a:pPr marL="352425" lvl="0" defTabSz="685800">
              <a:lnSpc>
                <a:spcPct val="90000"/>
              </a:lnSpc>
              <a:spcBef>
                <a:spcPts val="750"/>
              </a:spcBef>
            </a:pPr>
            <a:r>
              <a:rPr lang="en-US" sz="1600" dirty="0">
                <a:solidFill>
                  <a:srgbClr val="7E82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R2(</a:t>
            </a:r>
            <a:r>
              <a:rPr lang="en-US" sz="1600" dirty="0" err="1">
                <a:solidFill>
                  <a:srgbClr val="7E82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>
                <a:solidFill>
                  <a:srgbClr val="7E82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-if)# </a:t>
            </a:r>
            <a:r>
              <a:rPr lang="en-US" sz="1600" b="1" dirty="0" err="1">
                <a:solidFill>
                  <a:srgbClr val="7E82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vrrp</a:t>
            </a:r>
            <a:r>
              <a:rPr lang="en-US" sz="1600" b="1" dirty="0">
                <a:solidFill>
                  <a:srgbClr val="7E82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7E82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7E82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E82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 </a:t>
            </a:r>
            <a:r>
              <a:rPr lang="en-US" sz="1600" i="1" dirty="0">
                <a:solidFill>
                  <a:srgbClr val="7E82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7E82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E82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decrement </a:t>
            </a:r>
            <a:r>
              <a:rPr lang="en-US" sz="1600" i="1" dirty="0">
                <a:solidFill>
                  <a:srgbClr val="7E82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300" i="1" dirty="0">
              <a:solidFill>
                <a:srgbClr val="7E828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2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Verificación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Verificación:</a:t>
            </a:r>
          </a:p>
          <a:p>
            <a:pPr marL="352425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s#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vrrp</a:t>
            </a:r>
            <a:endParaRPr lang="es-ES" b="1" dirty="0" smtClean="0"/>
          </a:p>
          <a:p>
            <a:pPr marL="352425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s#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vrrp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brief</a:t>
            </a:r>
          </a:p>
          <a:p>
            <a:pPr marL="0" indent="0">
              <a:buNone/>
            </a:pP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ES" sz="1600" b="1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7: Redundancia de primer salto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</a:t>
            </a:r>
            <a:r>
              <a:rPr lang="es-ES" dirty="0"/>
              <a:t>2: </a:t>
            </a:r>
            <a:r>
              <a:rPr lang="es-ES" dirty="0" smtClean="0"/>
              <a:t>VR</a:t>
            </a:r>
            <a:r>
              <a:rPr lang="es-ES" dirty="0" smtClean="0"/>
              <a:t>RP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493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709739"/>
            <a:ext cx="6681788" cy="1897061"/>
          </a:xfrm>
        </p:spPr>
        <p:txBody>
          <a:bodyPr/>
          <a:lstStyle/>
          <a:p>
            <a:r>
              <a:rPr lang="es-ES" dirty="0" smtClean="0"/>
              <a:t>HSRP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28800" y="3606800"/>
            <a:ext cx="6681788" cy="2482851"/>
          </a:xfrm>
        </p:spPr>
        <p:txBody>
          <a:bodyPr/>
          <a:lstStyle/>
          <a:p>
            <a:r>
              <a:rPr lang="es-ES" dirty="0" smtClean="0"/>
              <a:t>Parte </a:t>
            </a:r>
            <a:r>
              <a:rPr lang="es-ES" dirty="0" smtClean="0"/>
              <a:t>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530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709740"/>
            <a:ext cx="6681788" cy="1905528"/>
          </a:xfrm>
        </p:spPr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28800" y="3615268"/>
            <a:ext cx="6681788" cy="2474383"/>
          </a:xfrm>
        </p:spPr>
        <p:txBody>
          <a:bodyPr/>
          <a:lstStyle/>
          <a:p>
            <a:r>
              <a:rPr lang="es-ES" dirty="0" smtClean="0"/>
              <a:t>Parte 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2876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 de parte </a:t>
            </a:r>
            <a:r>
              <a:rPr lang="es-ES" dirty="0" smtClean="0"/>
              <a:t>3: </a:t>
            </a:r>
            <a:r>
              <a:rPr lang="es-ES" dirty="0" smtClean="0"/>
              <a:t>HSRP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Introducción.</a:t>
            </a:r>
          </a:p>
          <a:p>
            <a:r>
              <a:rPr lang="es-ES" dirty="0" smtClean="0"/>
              <a:t>Estados.</a:t>
            </a:r>
          </a:p>
          <a:p>
            <a:r>
              <a:rPr lang="es-ES" dirty="0" smtClean="0"/>
              <a:t>Temporizadores.</a:t>
            </a:r>
          </a:p>
          <a:p>
            <a:r>
              <a:rPr lang="es-ES" dirty="0" smtClean="0"/>
              <a:t>Versiones.</a:t>
            </a:r>
          </a:p>
          <a:p>
            <a:r>
              <a:rPr lang="es-ES" dirty="0" smtClean="0"/>
              <a:t>Configuración.</a:t>
            </a:r>
          </a:p>
          <a:p>
            <a:r>
              <a:rPr lang="es-ES" dirty="0" smtClean="0"/>
              <a:t>Verificación.</a:t>
            </a:r>
          </a:p>
          <a:p>
            <a:r>
              <a:rPr lang="es-ES" dirty="0" smtClean="0"/>
              <a:t>Diferencias entre HSRP y VRRP.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7: Redundancia de primer salto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</a:t>
            </a:r>
            <a:r>
              <a:rPr lang="es-ES" dirty="0" smtClean="0"/>
              <a:t>3: HSRP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562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4800" y="1372129"/>
            <a:ext cx="4968268" cy="5172602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HSRP = Protocolo de </a:t>
            </a:r>
            <a:r>
              <a:rPr lang="es-ES" dirty="0" err="1"/>
              <a:t>Routing</a:t>
            </a:r>
            <a:r>
              <a:rPr lang="es-ES" dirty="0"/>
              <a:t> de Reserva Activa.</a:t>
            </a:r>
          </a:p>
          <a:p>
            <a:r>
              <a:rPr lang="es-ES" dirty="0"/>
              <a:t>Es propietario de Cisco (RFC 2281 informacional).</a:t>
            </a:r>
          </a:p>
          <a:p>
            <a:r>
              <a:rPr lang="es-ES" dirty="0" smtClean="0"/>
              <a:t>El protocolo crea grupos en los que puede haber estos tipos </a:t>
            </a:r>
            <a:r>
              <a:rPr lang="es-ES" dirty="0"/>
              <a:t>de </a:t>
            </a:r>
            <a:r>
              <a:rPr lang="es-ES" dirty="0" err="1"/>
              <a:t>router</a:t>
            </a:r>
            <a:r>
              <a:rPr lang="es-ES" dirty="0"/>
              <a:t>:</a:t>
            </a:r>
          </a:p>
          <a:p>
            <a:pPr lvl="1"/>
            <a:r>
              <a:rPr lang="es-ES" b="1" dirty="0" smtClean="0"/>
              <a:t>Virtual </a:t>
            </a:r>
            <a:r>
              <a:rPr lang="es-ES" b="1" dirty="0" err="1" smtClean="0"/>
              <a:t>router</a:t>
            </a:r>
            <a:r>
              <a:rPr lang="es-ES" dirty="0" smtClean="0"/>
              <a:t>: </a:t>
            </a:r>
            <a:r>
              <a:rPr lang="es-ES" dirty="0" err="1" smtClean="0"/>
              <a:t>cto</a:t>
            </a:r>
            <a:r>
              <a:rPr lang="es-ES" dirty="0" smtClean="0"/>
              <a:t>. de IP y MAC virtual.</a:t>
            </a:r>
          </a:p>
          <a:p>
            <a:pPr lvl="1"/>
            <a:r>
              <a:rPr lang="es-ES" b="1" dirty="0" smtClean="0"/>
              <a:t>Active </a:t>
            </a:r>
            <a:r>
              <a:rPr lang="es-ES" b="1" dirty="0" err="1" smtClean="0"/>
              <a:t>router</a:t>
            </a:r>
            <a:r>
              <a:rPr lang="es-ES" dirty="0" smtClean="0"/>
              <a:t>: es el </a:t>
            </a:r>
            <a:r>
              <a:rPr lang="es-ES" dirty="0" err="1" smtClean="0"/>
              <a:t>router</a:t>
            </a:r>
            <a:r>
              <a:rPr lang="es-ES" dirty="0" smtClean="0"/>
              <a:t> de reenvío</a:t>
            </a:r>
          </a:p>
          <a:p>
            <a:pPr lvl="2"/>
            <a:r>
              <a:rPr lang="es-ES" dirty="0" smtClean="0"/>
              <a:t>Sólo puede haber uno en el grupo.</a:t>
            </a:r>
          </a:p>
          <a:p>
            <a:pPr lvl="2"/>
            <a:r>
              <a:rPr lang="es-ES" dirty="0" smtClean="0"/>
              <a:t>Realiza la labor real de enrutamiento con el direccionamiento del </a:t>
            </a:r>
            <a:r>
              <a:rPr lang="es-ES" dirty="0" err="1" smtClean="0"/>
              <a:t>router</a:t>
            </a:r>
            <a:r>
              <a:rPr lang="es-ES" dirty="0" smtClean="0"/>
              <a:t> virtual.</a:t>
            </a:r>
          </a:p>
          <a:p>
            <a:pPr lvl="2"/>
            <a:r>
              <a:rPr lang="es-ES" dirty="0" smtClean="0"/>
              <a:t>Es el </a:t>
            </a:r>
            <a:r>
              <a:rPr lang="es-ES" dirty="0"/>
              <a:t>de más alta prioridad, si empate mayor </a:t>
            </a:r>
            <a:r>
              <a:rPr lang="es-ES" dirty="0" smtClean="0"/>
              <a:t>IP.</a:t>
            </a:r>
            <a:endParaRPr lang="es-ES" dirty="0"/>
          </a:p>
          <a:p>
            <a:pPr lvl="1"/>
            <a:r>
              <a:rPr lang="es-ES" b="1" dirty="0" err="1" smtClean="0"/>
              <a:t>Standby</a:t>
            </a:r>
            <a:r>
              <a:rPr lang="es-ES" b="1" dirty="0" smtClean="0"/>
              <a:t> </a:t>
            </a:r>
            <a:r>
              <a:rPr lang="es-ES" b="1" dirty="0" err="1" smtClean="0"/>
              <a:t>router</a:t>
            </a:r>
            <a:r>
              <a:rPr lang="es-ES" dirty="0" smtClean="0"/>
              <a:t>: es el </a:t>
            </a:r>
            <a:r>
              <a:rPr lang="es-ES" dirty="0" err="1" smtClean="0"/>
              <a:t>router</a:t>
            </a:r>
            <a:r>
              <a:rPr lang="es-ES" dirty="0" smtClean="0"/>
              <a:t> de respaldo</a:t>
            </a:r>
          </a:p>
          <a:p>
            <a:pPr lvl="2"/>
            <a:r>
              <a:rPr lang="es-ES" dirty="0" smtClean="0"/>
              <a:t>Sólo puede haber uno.</a:t>
            </a:r>
          </a:p>
          <a:p>
            <a:pPr lvl="2"/>
            <a:r>
              <a:rPr lang="es-ES" dirty="0" smtClean="0"/>
              <a:t>Está a la escucha de mensajes </a:t>
            </a:r>
            <a:r>
              <a:rPr lang="es-ES" dirty="0" err="1" smtClean="0"/>
              <a:t>Hello</a:t>
            </a:r>
            <a:r>
              <a:rPr lang="es-ES" dirty="0" smtClean="0"/>
              <a:t> del </a:t>
            </a:r>
            <a:r>
              <a:rPr lang="es-ES" dirty="0" err="1" smtClean="0"/>
              <a:t>router</a:t>
            </a:r>
            <a:r>
              <a:rPr lang="es-ES" dirty="0" smtClean="0"/>
              <a:t> activo.</a:t>
            </a:r>
          </a:p>
          <a:p>
            <a:pPr lvl="2"/>
            <a:r>
              <a:rPr lang="es-ES" dirty="0" smtClean="0"/>
              <a:t>Cuando deja de recibir dichos mensajes presupone que el </a:t>
            </a:r>
            <a:r>
              <a:rPr lang="es-ES" dirty="0" err="1" smtClean="0"/>
              <a:t>router</a:t>
            </a:r>
            <a:r>
              <a:rPr lang="es-ES" dirty="0" smtClean="0"/>
              <a:t> activo se ha caído y toma el rol de activo</a:t>
            </a:r>
            <a:endParaRPr lang="es-ES" dirty="0"/>
          </a:p>
          <a:p>
            <a:pPr lvl="1"/>
            <a:r>
              <a:rPr lang="es-ES" b="1" dirty="0" err="1" smtClean="0"/>
              <a:t>Listeners</a:t>
            </a:r>
            <a:r>
              <a:rPr lang="es-ES" b="1" dirty="0" smtClean="0"/>
              <a:t> </a:t>
            </a:r>
            <a:r>
              <a:rPr lang="es-ES" b="1" dirty="0" err="1" smtClean="0"/>
              <a:t>routers</a:t>
            </a:r>
            <a:r>
              <a:rPr lang="es-ES" dirty="0" smtClean="0"/>
              <a:t>: permanecen a la escucha y cuando los dos anteriores fallan compiten por asumir sus roles.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7: Redundancia de primer salto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</a:t>
            </a:r>
            <a:r>
              <a:rPr lang="es-ES" dirty="0"/>
              <a:t>3: HSRP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482" y="1740877"/>
            <a:ext cx="4007318" cy="356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72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Soporta múltiples </a:t>
            </a:r>
            <a:r>
              <a:rPr lang="es-ES" dirty="0"/>
              <a:t>grupos sobre los mismos </a:t>
            </a:r>
            <a:r>
              <a:rPr lang="es-ES" dirty="0" err="1"/>
              <a:t>routers</a:t>
            </a:r>
            <a:r>
              <a:rPr lang="es-ES" dirty="0"/>
              <a:t>.</a:t>
            </a:r>
          </a:p>
          <a:p>
            <a:r>
              <a:rPr lang="es-ES" dirty="0"/>
              <a:t>Puede realizar balanceo de carga creando varios grupos sobre los mismos </a:t>
            </a:r>
            <a:r>
              <a:rPr lang="es-ES" dirty="0" err="1"/>
              <a:t>routers</a:t>
            </a:r>
            <a:r>
              <a:rPr lang="es-ES" dirty="0"/>
              <a:t> y distribuyendo las distintas </a:t>
            </a:r>
            <a:r>
              <a:rPr lang="es-ES" dirty="0" err="1"/>
              <a:t>IPs</a:t>
            </a:r>
            <a:r>
              <a:rPr lang="es-ES" dirty="0"/>
              <a:t> de puerta de enlace de cada grupo por los hosts.</a:t>
            </a:r>
          </a:p>
          <a:p>
            <a:r>
              <a:rPr lang="es-ES" dirty="0" smtClean="0"/>
              <a:t>Los </a:t>
            </a:r>
            <a:r>
              <a:rPr lang="es-ES" dirty="0" err="1" smtClean="0"/>
              <a:t>routers</a:t>
            </a:r>
            <a:r>
              <a:rPr lang="es-ES" dirty="0" smtClean="0"/>
              <a:t> de un grupo </a:t>
            </a:r>
            <a:r>
              <a:rPr lang="es-ES" dirty="0" smtClean="0"/>
              <a:t>HSRP </a:t>
            </a:r>
            <a:r>
              <a:rPr lang="es-ES" dirty="0" smtClean="0"/>
              <a:t>deben estar unidos mediante L2 para intercambiar paquetes de saludo.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7: Redundancia de primer salto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</a:t>
            </a:r>
            <a:r>
              <a:rPr lang="es-ES" dirty="0"/>
              <a:t>3: HSRP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456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Estados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Un </a:t>
            </a:r>
            <a:r>
              <a:rPr lang="es-ES" dirty="0" err="1" smtClean="0"/>
              <a:t>router</a:t>
            </a:r>
            <a:r>
              <a:rPr lang="es-ES" dirty="0" smtClean="0"/>
              <a:t> de un grupo HSRP puede estar en alguno de estos estados:</a:t>
            </a:r>
          </a:p>
          <a:p>
            <a:pPr lvl="1"/>
            <a:r>
              <a:rPr lang="es-ES" b="1" dirty="0" err="1" smtClean="0"/>
              <a:t>Initial</a:t>
            </a:r>
            <a:r>
              <a:rPr lang="es-ES" dirty="0" smtClean="0"/>
              <a:t>: HSRP no está funcionando por algún motivo (p.ej. Interfaces caídas).</a:t>
            </a:r>
          </a:p>
          <a:p>
            <a:pPr lvl="1"/>
            <a:r>
              <a:rPr lang="es-ES" b="1" dirty="0" smtClean="0"/>
              <a:t>Listen</a:t>
            </a:r>
            <a:r>
              <a:rPr lang="es-ES" dirty="0" smtClean="0"/>
              <a:t>: todos excepto el active </a:t>
            </a:r>
            <a:r>
              <a:rPr lang="es-ES" dirty="0" err="1" smtClean="0"/>
              <a:t>router</a:t>
            </a:r>
            <a:r>
              <a:rPr lang="es-ES" dirty="0" smtClean="0"/>
              <a:t> y el </a:t>
            </a:r>
            <a:r>
              <a:rPr lang="es-ES" dirty="0" err="1" smtClean="0"/>
              <a:t>standby</a:t>
            </a:r>
            <a:r>
              <a:rPr lang="es-ES" dirty="0" smtClean="0"/>
              <a:t> permanecen en este estado escuchando paquetes </a:t>
            </a:r>
            <a:r>
              <a:rPr lang="es-ES" dirty="0" err="1" smtClean="0"/>
              <a:t>Hello</a:t>
            </a:r>
            <a:r>
              <a:rPr lang="es-ES" dirty="0" smtClean="0"/>
              <a:t>.</a:t>
            </a:r>
          </a:p>
          <a:p>
            <a:pPr lvl="1"/>
            <a:r>
              <a:rPr lang="es-ES" b="1" dirty="0" err="1" smtClean="0"/>
              <a:t>Speak</a:t>
            </a:r>
            <a:r>
              <a:rPr lang="es-ES" dirty="0" smtClean="0"/>
              <a:t>: </a:t>
            </a:r>
            <a:r>
              <a:rPr lang="es-ES" dirty="0" err="1" smtClean="0"/>
              <a:t>router</a:t>
            </a:r>
            <a:r>
              <a:rPr lang="es-ES" dirty="0" smtClean="0"/>
              <a:t> que participan en la elección del active y del </a:t>
            </a:r>
            <a:r>
              <a:rPr lang="es-ES" dirty="0" err="1" smtClean="0"/>
              <a:t>standby</a:t>
            </a:r>
            <a:r>
              <a:rPr lang="es-ES" dirty="0" smtClean="0"/>
              <a:t> enviándose paquetes </a:t>
            </a:r>
            <a:r>
              <a:rPr lang="es-ES" dirty="0" err="1" smtClean="0"/>
              <a:t>Hello</a:t>
            </a:r>
            <a:r>
              <a:rPr lang="es-ES" dirty="0" smtClean="0"/>
              <a:t> periódicamente.</a:t>
            </a:r>
          </a:p>
          <a:p>
            <a:pPr lvl="1"/>
            <a:r>
              <a:rPr lang="es-ES" b="1" dirty="0" err="1" smtClean="0"/>
              <a:t>Standby</a:t>
            </a:r>
            <a:r>
              <a:rPr lang="es-ES" dirty="0" smtClean="0"/>
              <a:t>: </a:t>
            </a:r>
            <a:r>
              <a:rPr lang="es-ES" dirty="0" err="1" smtClean="0"/>
              <a:t>router</a:t>
            </a:r>
            <a:r>
              <a:rPr lang="es-ES" dirty="0" smtClean="0"/>
              <a:t> que permanece a la espera de no recibir paquetes </a:t>
            </a:r>
            <a:r>
              <a:rPr lang="es-ES" dirty="0" err="1" smtClean="0"/>
              <a:t>Hello</a:t>
            </a:r>
            <a:r>
              <a:rPr lang="es-ES" dirty="0" smtClean="0"/>
              <a:t> para convertirse en activo.</a:t>
            </a:r>
          </a:p>
          <a:p>
            <a:pPr lvl="1"/>
            <a:r>
              <a:rPr lang="es-ES" b="1" dirty="0" smtClean="0"/>
              <a:t>Active</a:t>
            </a:r>
            <a:r>
              <a:rPr lang="es-ES" dirty="0" smtClean="0"/>
              <a:t>: </a:t>
            </a:r>
            <a:r>
              <a:rPr lang="es-ES" dirty="0" err="1" smtClean="0"/>
              <a:t>router</a:t>
            </a:r>
            <a:r>
              <a:rPr lang="es-ES" dirty="0" smtClean="0"/>
              <a:t> que asume la IP y MAC virtual</a:t>
            </a:r>
          </a:p>
          <a:p>
            <a:pPr lvl="1"/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7: Redundancia de primer salto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</a:t>
            </a:r>
            <a:r>
              <a:rPr lang="es-ES" dirty="0"/>
              <a:t>3: HSRP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018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Temporizadores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mensaje de saludo (</a:t>
            </a:r>
            <a:r>
              <a:rPr lang="es-ES" dirty="0" err="1" smtClean="0"/>
              <a:t>Hello</a:t>
            </a:r>
            <a:r>
              <a:rPr lang="es-ES" dirty="0" smtClean="0"/>
              <a:t>) contiene dos temporizadores:</a:t>
            </a:r>
          </a:p>
          <a:p>
            <a:pPr lvl="1"/>
            <a:r>
              <a:rPr lang="es-ES" b="1" dirty="0" err="1" smtClean="0"/>
              <a:t>Hello</a:t>
            </a:r>
            <a:r>
              <a:rPr lang="es-ES" b="1" dirty="0" smtClean="0"/>
              <a:t>-time</a:t>
            </a:r>
            <a:r>
              <a:rPr lang="es-ES" dirty="0" smtClean="0"/>
              <a:t>:</a:t>
            </a:r>
          </a:p>
          <a:p>
            <a:pPr lvl="2"/>
            <a:r>
              <a:rPr lang="es-ES" dirty="0" smtClean="0"/>
              <a:t>Valor entre 1 y 255, por defecto es de 3s</a:t>
            </a:r>
          </a:p>
          <a:p>
            <a:pPr lvl="2"/>
            <a:r>
              <a:rPr lang="es-ES" dirty="0" smtClean="0"/>
              <a:t>Es configurable, y se recomienda no reducir demasiado.</a:t>
            </a:r>
          </a:p>
          <a:p>
            <a:pPr lvl="1"/>
            <a:r>
              <a:rPr lang="es-ES" b="1" dirty="0" err="1" smtClean="0"/>
              <a:t>Hold</a:t>
            </a:r>
            <a:r>
              <a:rPr lang="es-ES" b="1" dirty="0" smtClean="0"/>
              <a:t>-time</a:t>
            </a:r>
            <a:r>
              <a:rPr lang="es-ES" dirty="0" smtClean="0"/>
              <a:t>: </a:t>
            </a:r>
          </a:p>
          <a:p>
            <a:pPr lvl="2"/>
            <a:r>
              <a:rPr lang="es-ES" dirty="0" smtClean="0"/>
              <a:t>Tiempo de espera sin recibir mensajes de saludo antes de dar por caído al </a:t>
            </a:r>
            <a:r>
              <a:rPr lang="es-ES" dirty="0" err="1" smtClean="0"/>
              <a:t>router</a:t>
            </a:r>
            <a:r>
              <a:rPr lang="es-ES" dirty="0" smtClean="0"/>
              <a:t> activo.</a:t>
            </a:r>
          </a:p>
          <a:p>
            <a:pPr lvl="2"/>
            <a:r>
              <a:rPr lang="es-ES" dirty="0" smtClean="0"/>
              <a:t>El valor entre 1 y 255 que debe ser al menos el triple del tiempo de saludo, </a:t>
            </a:r>
            <a:r>
              <a:rPr lang="es-ES" dirty="0"/>
              <a:t>por defecto es </a:t>
            </a:r>
            <a:r>
              <a:rPr lang="es-ES" dirty="0" smtClean="0"/>
              <a:t>10s.</a:t>
            </a:r>
          </a:p>
          <a:p>
            <a:pPr lvl="2"/>
            <a:r>
              <a:rPr lang="es-ES" dirty="0" smtClean="0"/>
              <a:t>Puede resultar excesivo y por ello es configurable.</a:t>
            </a:r>
          </a:p>
          <a:p>
            <a:r>
              <a:rPr lang="es-ES" dirty="0" smtClean="0"/>
              <a:t>Los intervalos anteriores deben ser los mismos en todos los </a:t>
            </a:r>
            <a:r>
              <a:rPr lang="es-ES" dirty="0" err="1" smtClean="0"/>
              <a:t>routers</a:t>
            </a:r>
            <a:r>
              <a:rPr lang="es-ES" dirty="0" smtClean="0"/>
              <a:t>.</a:t>
            </a:r>
          </a:p>
          <a:p>
            <a:r>
              <a:rPr lang="es-ES" dirty="0" smtClean="0"/>
              <a:t>Tiempos bajos supone una convergencia  rápida y un incremento de paquetes en la red.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7: Redundancia de primer salto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</a:t>
            </a:r>
            <a:r>
              <a:rPr lang="es-ES" dirty="0"/>
              <a:t>3: HSRP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413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Versiones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Versión </a:t>
            </a:r>
            <a:r>
              <a:rPr lang="es-ES" dirty="0"/>
              <a:t>1 (sólo IPv4):</a:t>
            </a:r>
          </a:p>
          <a:p>
            <a:pPr lvl="1"/>
            <a:r>
              <a:rPr lang="en-US" dirty="0"/>
              <a:t>MAC 0000.0c07.acXX </a:t>
            </a:r>
            <a:r>
              <a:rPr lang="en-US" dirty="0" err="1"/>
              <a:t>donde</a:t>
            </a:r>
            <a:r>
              <a:rPr lang="en-US" dirty="0"/>
              <a:t> XX </a:t>
            </a:r>
            <a:r>
              <a:rPr lang="en-US" dirty="0" err="1"/>
              <a:t>es</a:t>
            </a:r>
            <a:r>
              <a:rPr lang="en-US" dirty="0"/>
              <a:t> el ID de </a:t>
            </a:r>
            <a:r>
              <a:rPr lang="en-US" dirty="0" err="1" smtClean="0"/>
              <a:t>grupo</a:t>
            </a:r>
            <a:r>
              <a:rPr lang="en-US" dirty="0" smtClean="0"/>
              <a:t>.</a:t>
            </a:r>
            <a:endParaRPr lang="es-ES" dirty="0"/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Puerto UPD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1985.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IP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multicast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smtClean="0"/>
              <a:t>224.0.0.2.</a:t>
            </a:r>
            <a:endParaRPr lang="es-ES" dirty="0"/>
          </a:p>
          <a:p>
            <a:r>
              <a:rPr lang="es-ES" dirty="0"/>
              <a:t>Versión 2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No compatible con la anterior y son excluyentes.</a:t>
            </a:r>
          </a:p>
          <a:p>
            <a:pPr lvl="1"/>
            <a:r>
              <a:rPr lang="es-ES" dirty="0" smtClean="0"/>
              <a:t>Los paquetes son distintos.</a:t>
            </a:r>
          </a:p>
          <a:p>
            <a:pPr lvl="1"/>
            <a:r>
              <a:rPr lang="es-ES" dirty="0" smtClean="0"/>
              <a:t>Hasta 4095 grupos, ello permite que el nº de grupo pueda ser el mismo que VLAN ID.</a:t>
            </a:r>
            <a:endParaRPr lang="es-ES" dirty="0"/>
          </a:p>
          <a:p>
            <a:pPr lvl="1"/>
            <a:r>
              <a:rPr lang="es-ES" dirty="0"/>
              <a:t>IPv4:</a:t>
            </a:r>
          </a:p>
          <a:p>
            <a:pPr lvl="2"/>
            <a:r>
              <a:rPr lang="en-US" dirty="0" err="1"/>
              <a:t>Rango</a:t>
            </a:r>
            <a:r>
              <a:rPr lang="en-US" dirty="0"/>
              <a:t> MACs: 0000.0c9F.F000 - </a:t>
            </a:r>
            <a:r>
              <a:rPr lang="en-US" dirty="0" smtClean="0"/>
              <a:t>0000.0c9F.FFFF.</a:t>
            </a:r>
            <a:endParaRPr lang="en-US" dirty="0"/>
          </a:p>
          <a:p>
            <a:pPr lvl="2"/>
            <a:r>
              <a:rPr lang="es-ES" dirty="0"/>
              <a:t>Puerto UDP </a:t>
            </a:r>
            <a:r>
              <a:rPr lang="es-ES" dirty="0" smtClean="0"/>
              <a:t>1985.</a:t>
            </a:r>
            <a:endParaRPr lang="es-ES" dirty="0"/>
          </a:p>
          <a:p>
            <a:pPr lvl="2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IP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multicast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/>
              <a:t> </a:t>
            </a:r>
            <a:r>
              <a:rPr lang="es-ES" dirty="0" smtClean="0"/>
              <a:t>224.0.0.102.</a:t>
            </a:r>
            <a:endParaRPr lang="es-ES" dirty="0"/>
          </a:p>
          <a:p>
            <a:pPr lvl="1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IPv6:</a:t>
            </a:r>
          </a:p>
          <a:p>
            <a:pPr lvl="2"/>
            <a:r>
              <a:rPr lang="es-ES" dirty="0"/>
              <a:t>Rango </a:t>
            </a:r>
            <a:r>
              <a:rPr lang="es-ES" dirty="0" err="1"/>
              <a:t>MACs</a:t>
            </a:r>
            <a:r>
              <a:rPr lang="es-ES" dirty="0"/>
              <a:t>: 0005.73A0.000 – </a:t>
            </a:r>
            <a:r>
              <a:rPr lang="es-ES" dirty="0" smtClean="0"/>
              <a:t>0005.73A0.0FFF.</a:t>
            </a:r>
            <a:endParaRPr lang="es-ES" dirty="0"/>
          </a:p>
          <a:p>
            <a:pPr lvl="2"/>
            <a:r>
              <a:rPr lang="es-ES" dirty="0"/>
              <a:t>Puerto UDP </a:t>
            </a:r>
            <a:r>
              <a:rPr lang="es-ES" dirty="0" smtClean="0"/>
              <a:t>2029.</a:t>
            </a:r>
            <a:endParaRPr lang="es-ES" dirty="0"/>
          </a:p>
          <a:p>
            <a:pPr lvl="2"/>
            <a:r>
              <a:rPr lang="es-ES" dirty="0"/>
              <a:t>IP </a:t>
            </a:r>
            <a:r>
              <a:rPr lang="es-ES" dirty="0" err="1"/>
              <a:t>multicast</a:t>
            </a:r>
            <a:r>
              <a:rPr lang="es-ES" dirty="0"/>
              <a:t> FF02::</a:t>
            </a:r>
            <a:r>
              <a:rPr lang="es-ES" dirty="0" smtClean="0"/>
              <a:t>66.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7: Redundancia de primer salto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</a:t>
            </a:r>
            <a:r>
              <a:rPr lang="es-ES" dirty="0"/>
              <a:t>3: HSRP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091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Se habilita HSRP en una interfaz configurándole la IP virtual:</a:t>
            </a:r>
          </a:p>
          <a:p>
            <a:pPr marL="352425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-if)#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standby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[group-number]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endParaRPr lang="es-E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/>
              <a:t>Cambiar de la versión 1 a la  2:</a:t>
            </a:r>
          </a:p>
          <a:p>
            <a:pPr marL="352425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-if)#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standby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group-number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version 2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/>
              <a:t>Establecimiento de la prioridad del </a:t>
            </a:r>
            <a:r>
              <a:rPr lang="es-ES" dirty="0" err="1"/>
              <a:t>router</a:t>
            </a:r>
            <a:r>
              <a:rPr lang="es-ES" dirty="0"/>
              <a:t>:</a:t>
            </a:r>
          </a:p>
          <a:p>
            <a:pPr marL="352425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-if)#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standby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[group-number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priority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nivel_prioridad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/>
              <a:t>Habilitar la preferencia de permanencia como activo tras recuperación:</a:t>
            </a:r>
          </a:p>
          <a:p>
            <a:pPr marL="352425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-if)#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standby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[group-number]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preempt</a:t>
            </a:r>
            <a:endParaRPr lang="es-ES" sz="1600" b="1" dirty="0" smtClean="0"/>
          </a:p>
          <a:p>
            <a:r>
              <a:rPr lang="es-ES" dirty="0" smtClean="0"/>
              <a:t>Habilitar el tiempo de retardo de la puesta en marcha de la preferencia:</a:t>
            </a:r>
          </a:p>
          <a:p>
            <a:pPr marL="352425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-if)#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standby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[group-number]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preempt</a:t>
            </a:r>
            <a:r>
              <a:rPr lang="es-ES" sz="1600" b="1" dirty="0" smtClean="0"/>
              <a:t>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minimum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tiempo_arranque+50%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7: Redundancia de primer salto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</a:t>
            </a:r>
            <a:r>
              <a:rPr lang="es-ES" dirty="0"/>
              <a:t>3: HSRP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731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Tracking de interfaz para </a:t>
            </a:r>
            <a:r>
              <a:rPr lang="es-ES" dirty="0" err="1" smtClean="0"/>
              <a:t>decrementar</a:t>
            </a:r>
            <a:r>
              <a:rPr lang="es-ES" dirty="0" smtClean="0"/>
              <a:t> la prioridad en caso de caída de interfaz:</a:t>
            </a:r>
          </a:p>
          <a:p>
            <a:pPr marL="352425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-if)#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standby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[group-number]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track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interfaz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decremento_pri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/>
              <a:t>Autentificación:</a:t>
            </a:r>
          </a:p>
          <a:p>
            <a:pPr marL="352425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-if)#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standby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[group-number]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authentication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md5 key-string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]]  string 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dirty="0"/>
              <a:t>Puede hacer en modo texto o MD5.</a:t>
            </a:r>
          </a:p>
          <a:p>
            <a:pPr lvl="1"/>
            <a:r>
              <a:rPr lang="es-ES" dirty="0"/>
              <a:t>MD5  permite texto plano [0] o meter directamente la cadena MD5 [7]</a:t>
            </a:r>
          </a:p>
          <a:p>
            <a:r>
              <a:rPr lang="es-ES" dirty="0"/>
              <a:t>Temporizadores de saludo y de espera:</a:t>
            </a:r>
          </a:p>
          <a:p>
            <a:pPr marL="352425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-if)#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standby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[group-number]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msec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msec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holdtime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dirty="0"/>
              <a:t>Si se indica </a:t>
            </a:r>
            <a:r>
              <a:rPr lang="es-ES" b="1" dirty="0" err="1"/>
              <a:t>msec</a:t>
            </a:r>
            <a:r>
              <a:rPr lang="es-ES" dirty="0"/>
              <a:t> se medirá en milisegundos en vez de segundos.</a:t>
            </a:r>
          </a:p>
          <a:p>
            <a:pPr lvl="1"/>
            <a:r>
              <a:rPr lang="es-ES" dirty="0"/>
              <a:t>Para ponerlos por defecto:</a:t>
            </a:r>
          </a:p>
          <a:p>
            <a:pPr marL="352425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-if)#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standby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[group-number]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timers</a:t>
            </a:r>
            <a:endParaRPr lang="es-E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ES" sz="1600" b="1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7: Redundancia de primer salto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</a:t>
            </a:r>
            <a:r>
              <a:rPr lang="es-ES" dirty="0"/>
              <a:t>3: HSRP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727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Ejemplo de configuración con balanceo de carga: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7: Redundancia de primer salto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</a:t>
            </a:r>
            <a:r>
              <a:rPr lang="es-ES" dirty="0"/>
              <a:t>3: HSRP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365" y="1725614"/>
            <a:ext cx="4605867" cy="2452198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147554" y="4378731"/>
            <a:ext cx="8834663" cy="2000250"/>
            <a:chOff x="94799" y="4361146"/>
            <a:chExt cx="8834663" cy="2000250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799" y="4361146"/>
              <a:ext cx="4362450" cy="2000250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5587" y="4365908"/>
              <a:ext cx="4333875" cy="1990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649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Verificación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Verificación:</a:t>
            </a:r>
          </a:p>
          <a:p>
            <a:pPr marL="355600" indent="0">
              <a:buNone/>
            </a:pP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R#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standby</a:t>
            </a:r>
            <a:endParaRPr lang="es-E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0">
              <a:buNone/>
            </a:pP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R#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standby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brief</a:t>
            </a:r>
            <a:endParaRPr lang="es-E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0">
              <a:buNone/>
            </a:pP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R#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arp</a:t>
            </a:r>
            <a:endParaRPr lang="es-E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0"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R# 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track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track-number</a:t>
            </a:r>
            <a:endParaRPr lang="es-E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7: Redundancia de primer salto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</a:t>
            </a:r>
            <a:r>
              <a:rPr lang="es-ES" dirty="0"/>
              <a:t>3: HSRP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165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 de parte 1: 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Justificación.</a:t>
            </a:r>
            <a:endParaRPr lang="es-ES" dirty="0"/>
          </a:p>
          <a:p>
            <a:r>
              <a:rPr lang="es-ES" dirty="0" smtClean="0"/>
              <a:t>Terminología.</a:t>
            </a:r>
            <a:endParaRPr lang="es-ES" dirty="0"/>
          </a:p>
          <a:p>
            <a:r>
              <a:rPr lang="es-ES" dirty="0"/>
              <a:t>Puesta en marcha del </a:t>
            </a:r>
            <a:r>
              <a:rPr lang="es-ES" dirty="0" err="1"/>
              <a:t>router</a:t>
            </a:r>
            <a:r>
              <a:rPr lang="es-ES" dirty="0"/>
              <a:t> de </a:t>
            </a:r>
            <a:r>
              <a:rPr lang="es-ES" dirty="0" smtClean="0"/>
              <a:t>reserva</a:t>
            </a:r>
            <a:r>
              <a:rPr lang="es-ES" dirty="0" smtClean="0"/>
              <a:t>.</a:t>
            </a:r>
          </a:p>
          <a:p>
            <a:r>
              <a:rPr lang="es-ES" dirty="0" smtClean="0"/>
              <a:t>STP y redundancia de primer salto.</a:t>
            </a:r>
          </a:p>
          <a:p>
            <a:r>
              <a:rPr lang="es-ES" dirty="0" smtClean="0"/>
              <a:t>Prioridad.</a:t>
            </a:r>
          </a:p>
          <a:p>
            <a:r>
              <a:rPr lang="es-ES" dirty="0" smtClean="0"/>
              <a:t>Preferencia.</a:t>
            </a:r>
          </a:p>
          <a:p>
            <a:r>
              <a:rPr lang="es-ES" dirty="0" smtClean="0"/>
              <a:t>Seguimiento.</a:t>
            </a:r>
          </a:p>
          <a:p>
            <a:r>
              <a:rPr lang="es-ES" dirty="0" smtClean="0"/>
              <a:t>Autentificación.</a:t>
            </a:r>
            <a:endParaRPr lang="es-ES" dirty="0"/>
          </a:p>
          <a:p>
            <a:r>
              <a:rPr lang="es-ES" dirty="0"/>
              <a:t>Protocolos </a:t>
            </a:r>
            <a:r>
              <a:rPr lang="es-ES" dirty="0" smtClean="0"/>
              <a:t>FHRP</a:t>
            </a:r>
            <a:r>
              <a:rPr lang="es-ES" dirty="0"/>
              <a:t>.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7: Redundancia de primer salto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Introducción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48507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Diferencias entre HSRP y VRRP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050" y="2467769"/>
            <a:ext cx="6838950" cy="2981325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7: Redundancia de primer salto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</a:t>
            </a:r>
            <a:r>
              <a:rPr lang="es-ES" dirty="0"/>
              <a:t>3: HSRP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679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709740"/>
            <a:ext cx="6681788" cy="1913994"/>
          </a:xfrm>
        </p:spPr>
        <p:txBody>
          <a:bodyPr/>
          <a:lstStyle/>
          <a:p>
            <a:r>
              <a:rPr lang="es-ES" dirty="0" smtClean="0"/>
              <a:t>GLBP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28800" y="3623734"/>
            <a:ext cx="6681788" cy="2465917"/>
          </a:xfrm>
        </p:spPr>
        <p:txBody>
          <a:bodyPr/>
          <a:lstStyle/>
          <a:p>
            <a:r>
              <a:rPr lang="es-ES" dirty="0" smtClean="0"/>
              <a:t>Parte 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6026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 de parte 4: GLBP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Introducción.</a:t>
            </a:r>
          </a:p>
          <a:p>
            <a:r>
              <a:rPr lang="es-ES" dirty="0"/>
              <a:t>GLBP vs </a:t>
            </a:r>
            <a:r>
              <a:rPr lang="es-ES" dirty="0" smtClean="0"/>
              <a:t>HSRP.</a:t>
            </a:r>
          </a:p>
          <a:p>
            <a:r>
              <a:rPr lang="es-ES" dirty="0" smtClean="0"/>
              <a:t>Estados.</a:t>
            </a:r>
          </a:p>
          <a:p>
            <a:r>
              <a:rPr lang="es-ES" dirty="0" smtClean="0"/>
              <a:t>Ejemplo de operación.</a:t>
            </a:r>
          </a:p>
          <a:p>
            <a:r>
              <a:rPr lang="es-ES" dirty="0" smtClean="0"/>
              <a:t>Balanceo de carga.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7: Redundancia de primer salto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4: GLBP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395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GLBP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= Protocolo de Balanceo de Carga de Gateway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propietario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de Cisco.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Tipos 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(Active Virtual Gateway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lvl="2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Sólo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puede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haber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1.</a:t>
            </a:r>
          </a:p>
          <a:p>
            <a:pPr lvl="2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de más alta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prioridad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hay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empate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mayor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IP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/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Otro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se configura como backup de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éste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quedando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estado de espera..</a:t>
            </a:r>
          </a:p>
          <a:p>
            <a:pPr lvl="2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Responde a cada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solicitud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ARP de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puerta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de enlace com uma MAC virtual distinta.</a:t>
            </a:r>
          </a:p>
          <a:p>
            <a:pPr lvl="2"/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Asigna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una estas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virtuales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a cada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miembro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grupo GLBP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repartiendo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tráfico entre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ellos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AVF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(Active Virtual Forwarder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Routers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grupo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pueden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enrutar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tráfico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assume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MAC virtual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asignada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el AVG.</a:t>
            </a:r>
          </a:p>
          <a:p>
            <a:pPr lvl="2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Actúa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puerta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enlace 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dicha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MAC.</a:t>
            </a:r>
          </a:p>
          <a:p>
            <a:pPr lvl="2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Puede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haber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hasta 4 AVFs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estado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activo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el resto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quedarían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respaldo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estado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escucha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7: Redundancia de primer salto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4: GLBP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251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cs typeface="Arial" panose="020B0604020202020204" pitchFamily="34" charset="0"/>
              </a:rPr>
              <a:t>Admite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1024 routers </a:t>
            </a:r>
            <a:r>
              <a:rPr lang="en-US" dirty="0" err="1">
                <a:cs typeface="Arial" panose="020B0604020202020204" pitchFamily="34" charset="0"/>
              </a:rPr>
              <a:t>virtuales</a:t>
            </a:r>
            <a:r>
              <a:rPr lang="en-US" dirty="0">
                <a:cs typeface="Arial" panose="020B0604020202020204" pitchFamily="34" charset="0"/>
              </a:rPr>
              <a:t> (</a:t>
            </a:r>
            <a:r>
              <a:rPr lang="en-US" dirty="0" err="1">
                <a:cs typeface="Arial" panose="020B0604020202020204" pitchFamily="34" charset="0"/>
              </a:rPr>
              <a:t>grupos</a:t>
            </a:r>
            <a:r>
              <a:rPr lang="en-US" dirty="0">
                <a:cs typeface="Arial" panose="020B0604020202020204" pitchFamily="34" charset="0"/>
              </a:rPr>
              <a:t>) </a:t>
            </a:r>
            <a:r>
              <a:rPr lang="en-US" dirty="0" err="1">
                <a:cs typeface="Arial" panose="020B0604020202020204" pitchFamily="34" charset="0"/>
              </a:rPr>
              <a:t>por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interfaz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física</a:t>
            </a:r>
            <a:r>
              <a:rPr lang="en-US" dirty="0">
                <a:cs typeface="Arial" panose="020B0604020202020204" pitchFamily="34" charset="0"/>
              </a:rPr>
              <a:t>.</a:t>
            </a:r>
          </a:p>
          <a:p>
            <a:r>
              <a:rPr lang="pt-BR" dirty="0">
                <a:cs typeface="Arial" panose="020B0604020202020204" pitchFamily="34" charset="0"/>
              </a:rPr>
              <a:t>Usa IP virtual exclusivamente</a:t>
            </a:r>
            <a:r>
              <a:rPr lang="pt-BR" dirty="0" smtClean="0">
                <a:cs typeface="Arial" panose="020B0604020202020204" pitchFamily="34" charset="0"/>
              </a:rPr>
              <a:t>.</a:t>
            </a:r>
          </a:p>
          <a:p>
            <a:r>
              <a:rPr lang="es-ES" dirty="0"/>
              <a:t>Para intercomunicación entre </a:t>
            </a:r>
            <a:r>
              <a:rPr lang="es-ES" dirty="0" err="1"/>
              <a:t>routers</a:t>
            </a:r>
            <a:r>
              <a:rPr lang="es-ES" dirty="0"/>
              <a:t> emplea:</a:t>
            </a:r>
          </a:p>
          <a:p>
            <a:pPr lvl="1"/>
            <a:r>
              <a:rPr lang="es-ES" dirty="0"/>
              <a:t>MAC </a:t>
            </a:r>
            <a:r>
              <a:rPr lang="es-ES" dirty="0" smtClean="0"/>
              <a:t>0007.B4XX.XXYY</a:t>
            </a:r>
          </a:p>
          <a:p>
            <a:pPr lvl="2"/>
            <a:r>
              <a:rPr lang="es-ES" dirty="0" smtClean="0"/>
              <a:t>…XX.XX…: es el número del grupo GLBP</a:t>
            </a:r>
          </a:p>
          <a:p>
            <a:pPr lvl="2"/>
            <a:r>
              <a:rPr lang="es-ES" dirty="0" smtClean="0"/>
              <a:t>…YY: es el número del AVF</a:t>
            </a:r>
            <a:endParaRPr lang="es-ES" dirty="0"/>
          </a:p>
          <a:p>
            <a:pPr lvl="1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Utiliza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multicast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por puerto 3222 de UPD:</a:t>
            </a:r>
          </a:p>
          <a:p>
            <a:pPr lvl="2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En IPv4 emplea 224.0.0.102 </a:t>
            </a:r>
          </a:p>
          <a:p>
            <a:pPr lvl="2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En IPv4 emplea FF02::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66</a:t>
            </a:r>
          </a:p>
          <a:p>
            <a:r>
              <a:rPr lang="es-ES" dirty="0"/>
              <a:t>Desde el punto de vista del host, todos usan la misma puerta de enlace.</a:t>
            </a:r>
          </a:p>
          <a:p>
            <a:r>
              <a:rPr lang="es-ES" dirty="0"/>
              <a:t>No es necesario administrar distintos grupos ni configurar en los host distintas puertas de enlace predeterminadas.</a:t>
            </a:r>
          </a:p>
          <a:p>
            <a:r>
              <a:rPr lang="es-ES" dirty="0"/>
              <a:t>Los temporizadores y la autentificación son idénticos a HSRP.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7: Redundancia de primer salto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4: GLBP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962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Multiples</a:t>
            </a:r>
            <a:r>
              <a:rPr lang="es-ES" dirty="0" smtClean="0"/>
              <a:t> </a:t>
            </a:r>
            <a:r>
              <a:rPr lang="es-ES" dirty="0" err="1" smtClean="0"/>
              <a:t>routers</a:t>
            </a:r>
            <a:r>
              <a:rPr lang="es-ES" dirty="0" smtClean="0"/>
              <a:t> pueden compartir simultáneamente la carga del enrutamiento mientras otros pueden quedar de respaldo.</a:t>
            </a:r>
          </a:p>
          <a:p>
            <a:r>
              <a:rPr lang="es-ES" dirty="0" smtClean="0"/>
              <a:t>Por defecto, todos </a:t>
            </a:r>
            <a:r>
              <a:rPr lang="es-ES" dirty="0"/>
              <a:t>los </a:t>
            </a:r>
            <a:r>
              <a:rPr lang="es-ES" dirty="0" err="1" smtClean="0"/>
              <a:t>routers</a:t>
            </a:r>
            <a:r>
              <a:rPr lang="es-ES" dirty="0" smtClean="0"/>
              <a:t> </a:t>
            </a:r>
            <a:r>
              <a:rPr lang="es-ES" dirty="0"/>
              <a:t>GLBP reenvían el </a:t>
            </a:r>
            <a:r>
              <a:rPr lang="es-ES" dirty="0" smtClean="0"/>
              <a:t>tráfico: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7: Redundancia de primer salto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4: GLBP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10708"/>
          <a:stretch/>
        </p:blipFill>
        <p:spPr>
          <a:xfrm>
            <a:off x="2502612" y="2672858"/>
            <a:ext cx="4298053" cy="35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3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GLBP vs HSRP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050" y="2177256"/>
            <a:ext cx="6838950" cy="3562350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7: Redundancia de primer salto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4: GLBP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303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Estados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072" y="2110154"/>
            <a:ext cx="8045828" cy="2700619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7: Redundancia de primer salto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4: GLBP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432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de operación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7: Redundancia de primer salto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4: GLBP</a:t>
            </a:r>
          </a:p>
          <a:p>
            <a:endParaRPr lang="es-ES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11" y="1522438"/>
            <a:ext cx="8175445" cy="476138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577181"/>
            <a:ext cx="8181975" cy="47625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1415256"/>
            <a:ext cx="8181975" cy="49244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242" y="1415256"/>
            <a:ext cx="8181975" cy="4924425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52400" y="1415256"/>
            <a:ext cx="8796867" cy="5044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6324" y="1415256"/>
            <a:ext cx="70199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9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Balanceo de carga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Tres formas de repartir la carga entre los </a:t>
            </a:r>
            <a:r>
              <a:rPr lang="es-ES" dirty="0" err="1" smtClean="0"/>
              <a:t>routers</a:t>
            </a:r>
            <a:r>
              <a:rPr lang="es-ES" dirty="0" smtClean="0"/>
              <a:t>:</a:t>
            </a:r>
          </a:p>
          <a:p>
            <a:pPr lvl="1"/>
            <a:r>
              <a:rPr lang="es-ES" b="1" dirty="0" smtClean="0"/>
              <a:t>Round-</a:t>
            </a:r>
            <a:r>
              <a:rPr lang="es-ES" b="1" dirty="0" err="1" smtClean="0"/>
              <a:t>robin</a:t>
            </a:r>
            <a:r>
              <a:rPr lang="es-ES" dirty="0" smtClean="0"/>
              <a:t>: se establece un turno rotatorio para la MAC de respuesta de cada petición ARP.</a:t>
            </a:r>
          </a:p>
          <a:p>
            <a:pPr lvl="1"/>
            <a:r>
              <a:rPr lang="es-ES" dirty="0" smtClean="0"/>
              <a:t>Ponderado (</a:t>
            </a:r>
            <a:r>
              <a:rPr lang="es-ES" b="1" dirty="0" err="1" smtClean="0"/>
              <a:t>weighted</a:t>
            </a:r>
            <a:r>
              <a:rPr lang="es-ES" dirty="0" smtClean="0"/>
              <a:t>): la carga depende del peso que anuncie el </a:t>
            </a:r>
            <a:r>
              <a:rPr lang="es-ES" dirty="0" err="1" smtClean="0"/>
              <a:t>router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Dependiente de host (</a:t>
            </a:r>
            <a:r>
              <a:rPr lang="es-ES" b="1" dirty="0" smtClean="0"/>
              <a:t>host-</a:t>
            </a:r>
            <a:r>
              <a:rPr lang="es-ES" b="1" dirty="0" err="1" smtClean="0"/>
              <a:t>dependent</a:t>
            </a:r>
            <a:r>
              <a:rPr lang="es-ES" dirty="0" smtClean="0"/>
              <a:t>): Una MAC por host mientras el </a:t>
            </a:r>
            <a:r>
              <a:rPr lang="es-ES" dirty="0" err="1" smtClean="0"/>
              <a:t>router</a:t>
            </a:r>
            <a:r>
              <a:rPr lang="es-ES" dirty="0" smtClean="0"/>
              <a:t> que la tiene funcione.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7: Redundancia de primer salto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4: GLBP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7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Justificación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habitual que una red esté diseñada con una puerta de enlace (</a:t>
            </a:r>
            <a:r>
              <a:rPr lang="es-ES" dirty="0" err="1"/>
              <a:t>router</a:t>
            </a:r>
            <a:r>
              <a:rPr lang="es-ES" dirty="0"/>
              <a:t>  o </a:t>
            </a:r>
            <a:r>
              <a:rPr lang="es-ES" dirty="0" err="1"/>
              <a:t>switch</a:t>
            </a:r>
            <a:r>
              <a:rPr lang="es-ES" dirty="0"/>
              <a:t> L3 de salida al exterior).</a:t>
            </a:r>
          </a:p>
          <a:p>
            <a:r>
              <a:rPr lang="es-ES" dirty="0"/>
              <a:t>Si falla el dispositivo, la red queda </a:t>
            </a:r>
            <a:r>
              <a:rPr lang="es-ES" dirty="0" smtClean="0"/>
              <a:t>aislada: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7: Redundancia de primer </a:t>
            </a:r>
            <a:r>
              <a:rPr lang="es-ES" dirty="0" smtClean="0"/>
              <a:t>salto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Introducción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243" t="7990" b="2851"/>
          <a:stretch/>
        </p:blipFill>
        <p:spPr>
          <a:xfrm>
            <a:off x="2462784" y="2499360"/>
            <a:ext cx="4517519" cy="39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946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GLBP y STP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determinadas topologías con conmutadores de capa 2 GLBP puede generar caminos ineficientes: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Se recomienda en estos casos usar los protocolos anteriores en vez de GLBP.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7: Redundancia de primer salto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4: GLBP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2161446"/>
            <a:ext cx="82962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0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Seguimiento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208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interfaz de </a:t>
            </a:r>
            <a:r>
              <a:rPr lang="es-ES" dirty="0" err="1" smtClean="0"/>
              <a:t>routers</a:t>
            </a:r>
            <a:r>
              <a:rPr lang="es-ES" dirty="0" smtClean="0"/>
              <a:t> AVG se configura una </a:t>
            </a:r>
            <a:r>
              <a:rPr lang="es-ES" dirty="0"/>
              <a:t>IP virtual:</a:t>
            </a:r>
          </a:p>
          <a:p>
            <a:pPr marL="352425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-if)#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glbp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[group-number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/>
              <a:t>Establecimiento </a:t>
            </a:r>
            <a:r>
              <a:rPr lang="es-ES" dirty="0"/>
              <a:t>de la prioridad </a:t>
            </a:r>
            <a:r>
              <a:rPr lang="es-ES" dirty="0" smtClean="0"/>
              <a:t>en todos los </a:t>
            </a:r>
            <a:r>
              <a:rPr lang="es-ES" dirty="0" err="1" smtClean="0"/>
              <a:t>routers</a:t>
            </a:r>
            <a:r>
              <a:rPr lang="es-ES" dirty="0" smtClean="0"/>
              <a:t> :</a:t>
            </a:r>
            <a:endParaRPr lang="es-ES" dirty="0"/>
          </a:p>
          <a:p>
            <a:pPr marL="352425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-if)#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glbp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[group-number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priority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nivel_prioridad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/>
              <a:t>Habilitar la preferencia de permanencia como activo tras recuperación:</a:t>
            </a:r>
          </a:p>
          <a:p>
            <a:pPr marL="352425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-if)#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glbp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[group-number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preempt</a:t>
            </a:r>
            <a:endParaRPr lang="es-ES" sz="1600" b="1" dirty="0"/>
          </a:p>
          <a:p>
            <a:r>
              <a:rPr lang="es-ES" dirty="0"/>
              <a:t>Habilitar el tiempo de retardo de la puesta en marcha de la preferencia:</a:t>
            </a:r>
          </a:p>
          <a:p>
            <a:pPr marL="352425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-if)#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glbp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[group-number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preempt</a:t>
            </a:r>
            <a:r>
              <a:rPr lang="es-ES" sz="1600" b="1" dirty="0"/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tiempo_arranque+50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r>
              <a:rPr lang="es-ES" dirty="0" smtClean="0"/>
              <a:t>Establecimiento del tipo de balanceo de carga:</a:t>
            </a:r>
            <a:endParaRPr lang="es-ES" dirty="0"/>
          </a:p>
          <a:p>
            <a:pPr marL="352425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-if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[group-number]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load-balancing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round-robin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352425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host-dependent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7: Redundancia de primer salto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4: GLBP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156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Autentificación</a:t>
            </a:r>
            <a:r>
              <a:rPr lang="es-ES" dirty="0"/>
              <a:t>:</a:t>
            </a:r>
          </a:p>
          <a:p>
            <a:pPr marL="352425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-if)#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glbp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[group-number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authentication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md5 key-string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]]  string 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dirty="0"/>
              <a:t>Puede hacer en modo texto o MD5.</a:t>
            </a:r>
          </a:p>
          <a:p>
            <a:pPr lvl="1"/>
            <a:r>
              <a:rPr lang="es-ES" dirty="0"/>
              <a:t>MD5  permite texto plano [0] o meter directamente la cadena MD5 [7]</a:t>
            </a:r>
          </a:p>
          <a:p>
            <a:r>
              <a:rPr lang="es-ES" dirty="0"/>
              <a:t>Temporizadores de saludo y de espera:</a:t>
            </a:r>
          </a:p>
          <a:p>
            <a:pPr marL="352425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-if)#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glbp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[group-number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msec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msec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holdtime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dirty="0"/>
              <a:t>Si se indica </a:t>
            </a:r>
            <a:r>
              <a:rPr lang="es-ES" b="1" dirty="0" err="1"/>
              <a:t>msec</a:t>
            </a:r>
            <a:r>
              <a:rPr lang="es-ES" dirty="0"/>
              <a:t> se medirá en milisegundos en vez de segundos.</a:t>
            </a:r>
          </a:p>
          <a:p>
            <a:pPr lvl="1"/>
            <a:r>
              <a:rPr lang="es-ES" dirty="0"/>
              <a:t>Para ponerlos por defecto:</a:t>
            </a:r>
          </a:p>
          <a:p>
            <a:pPr marL="352425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-if)#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glbp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[group-number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timers</a:t>
            </a:r>
            <a:endParaRPr lang="es-E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7: Redundancia de primer salto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4: GLBP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44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Verificación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Verificación:</a:t>
            </a:r>
          </a:p>
          <a:p>
            <a:pPr marL="355600" indent="0"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R#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glbp</a:t>
            </a:r>
            <a:endParaRPr lang="es-E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0"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R# 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glbp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brief</a:t>
            </a:r>
            <a:endParaRPr lang="es-E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0"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R#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arp</a:t>
            </a:r>
            <a:endParaRPr lang="es-E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0"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R#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track-number</a:t>
            </a:r>
            <a:endParaRPr lang="es-E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7: Redundancia de primer salto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4: GLBP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71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709740"/>
            <a:ext cx="6681788" cy="1913994"/>
          </a:xfrm>
        </p:spPr>
        <p:txBody>
          <a:bodyPr/>
          <a:lstStyle/>
          <a:p>
            <a:r>
              <a:rPr lang="es-ES" dirty="0" smtClean="0"/>
              <a:t>IRDP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28800" y="3623734"/>
            <a:ext cx="6681788" cy="2465917"/>
          </a:xfrm>
        </p:spPr>
        <p:txBody>
          <a:bodyPr/>
          <a:lstStyle/>
          <a:p>
            <a:r>
              <a:rPr lang="es-ES" dirty="0" smtClean="0"/>
              <a:t>Parte 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8210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 de parte 5: IRDP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7: Redundancia de primer salto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5: IRDP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9910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143" y="1582615"/>
            <a:ext cx="5017657" cy="456309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Justificación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4799" y="1372129"/>
            <a:ext cx="4125509" cy="5172602"/>
          </a:xfrm>
        </p:spPr>
        <p:txBody>
          <a:bodyPr>
            <a:normAutofit/>
          </a:bodyPr>
          <a:lstStyle/>
          <a:p>
            <a:r>
              <a:rPr lang="es-ES" dirty="0" smtClean="0"/>
              <a:t>Con </a:t>
            </a:r>
            <a:r>
              <a:rPr lang="es-ES" dirty="0"/>
              <a:t>objeto de evitar este punto de fallo se utilizan:</a:t>
            </a:r>
          </a:p>
          <a:p>
            <a:pPr lvl="1"/>
            <a:r>
              <a:rPr lang="es-ES" dirty="0"/>
              <a:t>Redundancia de dispositivos L3.</a:t>
            </a:r>
          </a:p>
          <a:p>
            <a:pPr lvl="1"/>
            <a:r>
              <a:rPr lang="es-ES" dirty="0"/>
              <a:t>FHRP (Protocolos de Redundancia de Primer Salto).</a:t>
            </a:r>
          </a:p>
          <a:p>
            <a:r>
              <a:rPr lang="es-ES" dirty="0" smtClean="0"/>
              <a:t>La </a:t>
            </a:r>
            <a:r>
              <a:rPr lang="es-ES" dirty="0"/>
              <a:t>solución pasa por implementar un </a:t>
            </a:r>
            <a:r>
              <a:rPr lang="es-ES" dirty="0" err="1"/>
              <a:t>router</a:t>
            </a:r>
            <a:r>
              <a:rPr lang="es-ES" dirty="0"/>
              <a:t> virtual formado por varios </a:t>
            </a:r>
            <a:r>
              <a:rPr lang="es-ES" dirty="0" err="1"/>
              <a:t>routers</a:t>
            </a:r>
            <a:r>
              <a:rPr lang="es-ES" dirty="0"/>
              <a:t> físicos.</a:t>
            </a:r>
          </a:p>
          <a:p>
            <a:r>
              <a:rPr lang="es-ES" dirty="0"/>
              <a:t>Éste tiene dirección IP y MAC compartidas</a:t>
            </a:r>
            <a:r>
              <a:rPr lang="es-ES" dirty="0"/>
              <a:t>. </a:t>
            </a:r>
            <a:endParaRPr lang="es-ES" dirty="0" smtClean="0"/>
          </a:p>
          <a:p>
            <a:r>
              <a:rPr lang="es-ES" dirty="0" smtClean="0"/>
              <a:t>Ello </a:t>
            </a:r>
            <a:r>
              <a:rPr lang="es-ES" dirty="0"/>
              <a:t>proporciona alta disponibilidad en el primer salto de </a:t>
            </a:r>
            <a:r>
              <a:rPr lang="es-ES" dirty="0" err="1"/>
              <a:t>router</a:t>
            </a:r>
            <a:r>
              <a:rPr lang="es-ES" dirty="0"/>
              <a:t> de salida a la red exterior.</a:t>
            </a:r>
          </a:p>
          <a:p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7: Redundancia de primer </a:t>
            </a:r>
            <a:r>
              <a:rPr lang="es-ES" dirty="0" smtClean="0"/>
              <a:t>salto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Introducción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062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Terminología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 smtClean="0"/>
              <a:t>Router</a:t>
            </a:r>
            <a:r>
              <a:rPr lang="es-ES" b="1" dirty="0" smtClean="0"/>
              <a:t> </a:t>
            </a:r>
            <a:r>
              <a:rPr lang="es-ES" b="1" dirty="0"/>
              <a:t>Virtual</a:t>
            </a:r>
            <a:r>
              <a:rPr lang="es-ES" dirty="0"/>
              <a:t>: conjunto de </a:t>
            </a:r>
            <a:r>
              <a:rPr lang="es-ES" dirty="0" err="1"/>
              <a:t>routers</a:t>
            </a:r>
            <a:r>
              <a:rPr lang="es-ES" dirty="0"/>
              <a:t> que trabajan juntos para dar la sensación de ser uno solo.</a:t>
            </a:r>
          </a:p>
          <a:p>
            <a:r>
              <a:rPr lang="es-ES" b="1" dirty="0" err="1"/>
              <a:t>Router</a:t>
            </a:r>
            <a:r>
              <a:rPr lang="es-ES" b="1" dirty="0"/>
              <a:t> de </a:t>
            </a:r>
            <a:r>
              <a:rPr lang="es-ES" b="1" dirty="0" smtClean="0"/>
              <a:t>Reenvío</a:t>
            </a:r>
            <a:r>
              <a:rPr lang="es-ES" dirty="0" smtClean="0"/>
              <a:t>: </a:t>
            </a:r>
            <a:r>
              <a:rPr lang="es-ES" dirty="0" err="1"/>
              <a:t>router</a:t>
            </a:r>
            <a:r>
              <a:rPr lang="es-ES" dirty="0"/>
              <a:t> real (que forma parte del conjunto) que envía los paquetes fuera de la red </a:t>
            </a:r>
          </a:p>
          <a:p>
            <a:r>
              <a:rPr lang="es-ES" b="1" dirty="0" err="1"/>
              <a:t>Router</a:t>
            </a:r>
            <a:r>
              <a:rPr lang="es-ES" b="1" dirty="0"/>
              <a:t> de </a:t>
            </a:r>
            <a:r>
              <a:rPr lang="es-ES" b="1" dirty="0" smtClean="0"/>
              <a:t>Reserva</a:t>
            </a:r>
            <a:r>
              <a:rPr lang="es-ES" dirty="0" smtClean="0"/>
              <a:t>: </a:t>
            </a:r>
            <a:r>
              <a:rPr lang="es-ES" dirty="0" err="1"/>
              <a:t>router</a:t>
            </a:r>
            <a:r>
              <a:rPr lang="es-ES" dirty="0"/>
              <a:t> alternativo al de reenvío, que se pone en marcha en caso de fallo de éste.</a:t>
            </a:r>
          </a:p>
          <a:p>
            <a:r>
              <a:rPr lang="es-ES" b="1" dirty="0"/>
              <a:t>Dirección IP Virtual</a:t>
            </a:r>
            <a:r>
              <a:rPr lang="es-ES" dirty="0"/>
              <a:t>: dirección L3 asignada al protocolo FHRP (que comparte una sola dirección entre varios dispositivos)</a:t>
            </a:r>
          </a:p>
          <a:p>
            <a:r>
              <a:rPr lang="es-ES" b="1" dirty="0"/>
              <a:t>Dirección MAC Virtual</a:t>
            </a:r>
            <a:r>
              <a:rPr lang="es-ES" dirty="0"/>
              <a:t>: dirección L2 que devuelve </a:t>
            </a:r>
            <a:r>
              <a:rPr lang="es-ES" dirty="0" smtClean="0"/>
              <a:t>FHRP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7: Redundancia de primer </a:t>
            </a:r>
            <a:r>
              <a:rPr lang="es-ES" dirty="0" smtClean="0"/>
              <a:t>salto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Introducción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199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Puesta en marcha del </a:t>
            </a:r>
            <a:r>
              <a:rPr lang="es-ES" dirty="0" err="1" smtClean="0"/>
              <a:t>router</a:t>
            </a:r>
            <a:r>
              <a:rPr lang="es-ES" dirty="0" smtClean="0"/>
              <a:t> de reserva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/>
              <a:t>Tras fallo del </a:t>
            </a:r>
            <a:r>
              <a:rPr lang="es-ES" sz="2000" dirty="0" err="1"/>
              <a:t>router</a:t>
            </a:r>
            <a:r>
              <a:rPr lang="es-ES" sz="2000" dirty="0"/>
              <a:t> </a:t>
            </a:r>
            <a:r>
              <a:rPr lang="es-ES" sz="2000" dirty="0" smtClean="0"/>
              <a:t>de reenvío, </a:t>
            </a:r>
            <a:r>
              <a:rPr lang="es-ES" sz="2000" dirty="0"/>
              <a:t>el de reserva asume su rol.</a:t>
            </a:r>
          </a:p>
          <a:p>
            <a:r>
              <a:rPr lang="es-ES" sz="2000" dirty="0"/>
              <a:t>El </a:t>
            </a:r>
            <a:r>
              <a:rPr lang="es-ES" sz="2000" dirty="0" err="1"/>
              <a:t>router</a:t>
            </a:r>
            <a:r>
              <a:rPr lang="es-ES" sz="2000" dirty="0"/>
              <a:t> de reserva se percata del fallo porque deja de recibir mensajes </a:t>
            </a:r>
            <a:r>
              <a:rPr lang="es-ES" sz="2000" dirty="0" smtClean="0"/>
              <a:t>del </a:t>
            </a:r>
            <a:r>
              <a:rPr lang="es-ES" sz="2000" dirty="0" err="1"/>
              <a:t>router</a:t>
            </a:r>
            <a:r>
              <a:rPr lang="es-ES" sz="2000" dirty="0"/>
              <a:t> de reenvío.</a:t>
            </a:r>
          </a:p>
          <a:p>
            <a:r>
              <a:rPr lang="es-ES" sz="2000" dirty="0"/>
              <a:t>El nuevo </a:t>
            </a:r>
            <a:r>
              <a:rPr lang="es-ES" sz="2000" dirty="0" err="1"/>
              <a:t>router</a:t>
            </a:r>
            <a:r>
              <a:rPr lang="es-ES" sz="2000" dirty="0"/>
              <a:t> de reenvío asume tanto la dirección IP como la dirección MAC del </a:t>
            </a:r>
            <a:r>
              <a:rPr lang="es-ES" sz="2000" dirty="0" err="1"/>
              <a:t>router</a:t>
            </a:r>
            <a:r>
              <a:rPr lang="es-ES" sz="2000" dirty="0"/>
              <a:t> virtual.</a:t>
            </a:r>
          </a:p>
          <a:p>
            <a:r>
              <a:rPr lang="es-ES" sz="2000" dirty="0"/>
              <a:t>Los host no perciben ninguna interrupción en el servicio</a:t>
            </a:r>
            <a:r>
              <a:rPr lang="es-ES" sz="2000" dirty="0" smtClean="0"/>
              <a:t>.</a:t>
            </a:r>
            <a:endParaRPr lang="es-ES" sz="20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7: Redundancia de primer </a:t>
            </a:r>
            <a:r>
              <a:rPr lang="es-ES" dirty="0" smtClean="0"/>
              <a:t>salto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Introducción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9814" b="2566"/>
          <a:stretch/>
        </p:blipFill>
        <p:spPr>
          <a:xfrm>
            <a:off x="2542159" y="3449004"/>
            <a:ext cx="4078279" cy="309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5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STP y redundancia de primer salto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smtClean="0"/>
              <a:t>STP no interactúa con HSRP.</a:t>
            </a:r>
          </a:p>
          <a:p>
            <a:r>
              <a:rPr lang="es-ES" sz="2000" dirty="0" smtClean="0"/>
              <a:t>No hay relación automática entre la elección del puente raíz de STP y el </a:t>
            </a:r>
            <a:r>
              <a:rPr lang="es-ES" sz="2000" dirty="0" err="1" smtClean="0"/>
              <a:t>router</a:t>
            </a:r>
            <a:r>
              <a:rPr lang="es-ES" sz="2000" dirty="0" smtClean="0"/>
              <a:t> de reenvío de FHRP.</a:t>
            </a:r>
          </a:p>
          <a:p>
            <a:r>
              <a:rPr lang="es-ES" sz="2000" dirty="0" smtClean="0"/>
              <a:t>STP puede bloquear el camino directo al </a:t>
            </a:r>
            <a:r>
              <a:rPr lang="es-ES" sz="2000" dirty="0" err="1" smtClean="0"/>
              <a:t>router</a:t>
            </a:r>
            <a:r>
              <a:rPr lang="es-ES" sz="2000" dirty="0" smtClean="0"/>
              <a:t> de reenvío FHRP estableciéndose un camino </a:t>
            </a:r>
            <a:r>
              <a:rPr lang="es-ES" sz="2000" dirty="0" err="1" smtClean="0"/>
              <a:t>subóptimo</a:t>
            </a:r>
            <a:r>
              <a:rPr lang="es-ES" sz="2000" dirty="0" smtClean="0"/>
              <a:t>:</a:t>
            </a:r>
          </a:p>
          <a:p>
            <a:endParaRPr lang="es-ES" sz="2000" dirty="0"/>
          </a:p>
          <a:p>
            <a:endParaRPr lang="es-ES" sz="2000" dirty="0" smtClean="0"/>
          </a:p>
          <a:p>
            <a:endParaRPr lang="es-ES" sz="2000" dirty="0"/>
          </a:p>
          <a:p>
            <a:endParaRPr lang="es-ES" sz="2000" dirty="0" smtClean="0"/>
          </a:p>
          <a:p>
            <a:endParaRPr lang="es-ES" sz="2000" dirty="0"/>
          </a:p>
          <a:p>
            <a:endParaRPr lang="es-ES" sz="2000" dirty="0" smtClean="0"/>
          </a:p>
          <a:p>
            <a:r>
              <a:rPr lang="es-ES" sz="2000" dirty="0" smtClean="0"/>
              <a:t>Para garantizar eficiencia, es recomendable que el puente raíz STP y el </a:t>
            </a:r>
            <a:r>
              <a:rPr lang="es-ES" sz="2000" dirty="0" err="1" smtClean="0"/>
              <a:t>router</a:t>
            </a:r>
            <a:r>
              <a:rPr lang="es-ES" sz="2000" dirty="0" smtClean="0"/>
              <a:t> activo FHRP sean el mismo para cada VLAN.</a:t>
            </a:r>
            <a:endParaRPr lang="es-ES" sz="20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7: Redundancia de primer </a:t>
            </a:r>
            <a:r>
              <a:rPr lang="es-ES" dirty="0" smtClean="0"/>
              <a:t>salto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Introducción</a:t>
            </a:r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791" y="2946306"/>
            <a:ext cx="4652963" cy="209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4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DRC.potx" id="{1859803A-11AF-4788-8FE5-8029E8C63B8B}" vid="{F9EE6AD2-3D5A-4E1A-A8B7-9C847CD900C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DRC</Template>
  <TotalTime>768</TotalTime>
  <Words>3434</Words>
  <Application>Microsoft Office PowerPoint</Application>
  <PresentationFormat>Presentación en pantalla (4:3)</PresentationFormat>
  <Paragraphs>484</Paragraphs>
  <Slides>56</Slides>
  <Notes>0</Notes>
  <HiddenSlides>3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56</vt:i4>
      </vt:variant>
    </vt:vector>
  </HeadingPairs>
  <TitlesOfParts>
    <vt:vector size="62" baseType="lpstr">
      <vt:lpstr>Arial</vt:lpstr>
      <vt:lpstr>Calibri</vt:lpstr>
      <vt:lpstr>Calibri Light</vt:lpstr>
      <vt:lpstr>Courier New</vt:lpstr>
      <vt:lpstr>Wingdings</vt:lpstr>
      <vt:lpstr>Tema de Office</vt:lpstr>
      <vt:lpstr>Redundancia de primer salto</vt:lpstr>
      <vt:lpstr>Presentación de PowerPoint</vt:lpstr>
      <vt:lpstr>Introducción</vt:lpstr>
      <vt:lpstr>Índice de parte 1: Introducción</vt:lpstr>
      <vt:lpstr>Justificación</vt:lpstr>
      <vt:lpstr>Justificación</vt:lpstr>
      <vt:lpstr>Terminología</vt:lpstr>
      <vt:lpstr>Puesta en marcha del router de reserva</vt:lpstr>
      <vt:lpstr>STP y redundancia de primer salto</vt:lpstr>
      <vt:lpstr>Prioridad</vt:lpstr>
      <vt:lpstr>Preferencia (preemption) </vt:lpstr>
      <vt:lpstr>Seguimiento (tracking)</vt:lpstr>
      <vt:lpstr>Seguimiento (tracking)</vt:lpstr>
      <vt:lpstr>Seguimiento (tracking)</vt:lpstr>
      <vt:lpstr>Seguimiento (tracking)</vt:lpstr>
      <vt:lpstr>Autentificación</vt:lpstr>
      <vt:lpstr>Protocolos</vt:lpstr>
      <vt:lpstr>VRRP</vt:lpstr>
      <vt:lpstr>Índice de parte 2: VRRP</vt:lpstr>
      <vt:lpstr>Introducción</vt:lpstr>
      <vt:lpstr>Prioridad</vt:lpstr>
      <vt:lpstr>Temporizadores</vt:lpstr>
      <vt:lpstr>Balanceo de carga</vt:lpstr>
      <vt:lpstr>Versiones</vt:lpstr>
      <vt:lpstr>Configuración</vt:lpstr>
      <vt:lpstr>Configuración</vt:lpstr>
      <vt:lpstr>Configuración</vt:lpstr>
      <vt:lpstr>Verificación</vt:lpstr>
      <vt:lpstr>HSRP</vt:lpstr>
      <vt:lpstr>Índice de parte 3: HSRP</vt:lpstr>
      <vt:lpstr>Introducción</vt:lpstr>
      <vt:lpstr>Introducción</vt:lpstr>
      <vt:lpstr>Estados</vt:lpstr>
      <vt:lpstr>Temporizadores</vt:lpstr>
      <vt:lpstr>Versiones</vt:lpstr>
      <vt:lpstr>Configuración</vt:lpstr>
      <vt:lpstr>Configuración</vt:lpstr>
      <vt:lpstr>Configuración</vt:lpstr>
      <vt:lpstr>Verificación</vt:lpstr>
      <vt:lpstr>Diferencias entre HSRP y VRRP</vt:lpstr>
      <vt:lpstr>GLBP</vt:lpstr>
      <vt:lpstr>Índice de parte 4: GLBP</vt:lpstr>
      <vt:lpstr>Introducción</vt:lpstr>
      <vt:lpstr>Introducción</vt:lpstr>
      <vt:lpstr>Introducción</vt:lpstr>
      <vt:lpstr>GLBP vs HSRP</vt:lpstr>
      <vt:lpstr>Estados</vt:lpstr>
      <vt:lpstr>Ejemplo de operación</vt:lpstr>
      <vt:lpstr>Balanceo de carga</vt:lpstr>
      <vt:lpstr>GLBP y STP</vt:lpstr>
      <vt:lpstr>Seguimiento</vt:lpstr>
      <vt:lpstr>Configuración</vt:lpstr>
      <vt:lpstr>Configuración</vt:lpstr>
      <vt:lpstr>Verificación</vt:lpstr>
      <vt:lpstr>IRDP</vt:lpstr>
      <vt:lpstr>Índice de parte 5: IRDP</vt:lpstr>
    </vt:vector>
  </TitlesOfParts>
  <Company>UCA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Redundancia de primer salto</dc:title>
  <dc:creator>Carlos Rodríguez Cordón</dc:creator>
  <cp:lastModifiedBy>Carlos Rodríguez Cordón</cp:lastModifiedBy>
  <cp:revision>64</cp:revision>
  <dcterms:created xsi:type="dcterms:W3CDTF">2018-11-07T17:26:52Z</dcterms:created>
  <dcterms:modified xsi:type="dcterms:W3CDTF">2018-11-13T20:06:08Z</dcterms:modified>
</cp:coreProperties>
</file>