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341" r:id="rId7"/>
    <p:sldId id="342" r:id="rId8"/>
    <p:sldId id="343" r:id="rId9"/>
    <p:sldId id="344" r:id="rId10"/>
    <p:sldId id="373" r:id="rId11"/>
    <p:sldId id="374" r:id="rId12"/>
    <p:sldId id="376" r:id="rId13"/>
    <p:sldId id="375" r:id="rId14"/>
    <p:sldId id="377" r:id="rId15"/>
    <p:sldId id="378" r:id="rId16"/>
    <p:sldId id="379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2" r:id="rId26"/>
    <p:sldId id="354" r:id="rId27"/>
    <p:sldId id="355" r:id="rId28"/>
    <p:sldId id="362" r:id="rId29"/>
    <p:sldId id="261" r:id="rId30"/>
    <p:sldId id="262" r:id="rId31"/>
    <p:sldId id="263" r:id="rId32"/>
    <p:sldId id="300" r:id="rId33"/>
    <p:sldId id="301" r:id="rId34"/>
    <p:sldId id="302" r:id="rId35"/>
    <p:sldId id="381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383A5E5-9DFE-4852-A11D-847924CB0B07}">
          <p14:sldIdLst>
            <p14:sldId id="256"/>
            <p14:sldId id="257"/>
          </p14:sldIdLst>
        </p14:section>
        <p14:section name="AAA" id="{16194567-1D66-4D93-BE2C-4557A8F89547}">
          <p14:sldIdLst>
            <p14:sldId id="258"/>
            <p14:sldId id="259"/>
            <p14:sldId id="260"/>
            <p14:sldId id="341"/>
            <p14:sldId id="342"/>
            <p14:sldId id="343"/>
            <p14:sldId id="344"/>
            <p14:sldId id="373"/>
            <p14:sldId id="374"/>
            <p14:sldId id="376"/>
            <p14:sldId id="375"/>
            <p14:sldId id="377"/>
            <p14:sldId id="378"/>
            <p14:sldId id="379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2"/>
            <p14:sldId id="354"/>
            <p14:sldId id="355"/>
            <p14:sldId id="362"/>
          </p14:sldIdLst>
        </p14:section>
        <p14:section name="802.1X" id="{9978A189-D839-4FCB-97BB-70097B7D2B1C}">
          <p14:sldIdLst>
            <p14:sldId id="261"/>
            <p14:sldId id="262"/>
            <p14:sldId id="263"/>
            <p14:sldId id="300"/>
            <p14:sldId id="301"/>
            <p14:sldId id="302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16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tracker.ietf.org/doc/draft-ietf-opsawg-tacac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 smtClean="0"/>
              <a:t>carlos.rodriguez@uca.es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7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autentificación local del acceso administrativo esta pensada para redes pequeñas (con no más de 2 </a:t>
            </a:r>
            <a:r>
              <a:rPr lang="es-ES" dirty="0" err="1"/>
              <a:t>routers</a:t>
            </a:r>
            <a:r>
              <a:rPr lang="es-ES" dirty="0"/>
              <a:t>).</a:t>
            </a:r>
          </a:p>
          <a:p>
            <a:r>
              <a:rPr lang="es-ES" dirty="0"/>
              <a:t>Nombres de usuario y contraseñas se almacenan en el </a:t>
            </a:r>
            <a:r>
              <a:rPr lang="es-ES" dirty="0" err="1"/>
              <a:t>router</a:t>
            </a:r>
            <a:r>
              <a:rPr lang="es-ES" dirty="0"/>
              <a:t>.</a:t>
            </a:r>
          </a:p>
          <a:p>
            <a:r>
              <a:rPr lang="es-ES" dirty="0"/>
              <a:t>El administrador debe configurar la BD local de usuarios.</a:t>
            </a:r>
          </a:p>
          <a:p>
            <a:r>
              <a:rPr lang="es-ES" dirty="0"/>
              <a:t>El método es similar al </a:t>
            </a:r>
            <a:r>
              <a:rPr lang="es-ES" dirty="0" err="1"/>
              <a:t>logueo</a:t>
            </a:r>
            <a:r>
              <a:rPr lang="es-ES" dirty="0"/>
              <a:t> local al que se le añade método de autenticación de </a:t>
            </a:r>
            <a:r>
              <a:rPr lang="es-ES" dirty="0" err="1"/>
              <a:t>backup</a:t>
            </a:r>
            <a:r>
              <a:rPr lang="es-ES" dirty="0"/>
              <a:t>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6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la autenticación local: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Creación </a:t>
            </a:r>
            <a:r>
              <a:rPr lang="es-ES" dirty="0"/>
              <a:t>de la BD usuarios</a:t>
            </a:r>
            <a:r>
              <a:rPr lang="es-ES" dirty="0" smtClean="0"/>
              <a:t>:</a:t>
            </a:r>
          </a:p>
          <a:p>
            <a:pPr marL="342900" lvl="1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fulanito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algorithm-type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scrypt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  <a:p>
            <a:pPr marL="685800" lvl="1" indent="-342900">
              <a:buFont typeface="+mj-lt"/>
              <a:buAutoNum type="arabicPeriod" startAt="2"/>
            </a:pPr>
            <a:r>
              <a:rPr lang="es-ES" dirty="0" smtClean="0"/>
              <a:t>Habilitación </a:t>
            </a:r>
            <a:r>
              <a:rPr lang="es-ES" dirty="0"/>
              <a:t>del uso de la BD de usuarios</a:t>
            </a:r>
            <a:r>
              <a:rPr lang="es-ES" dirty="0" smtClean="0"/>
              <a:t>:</a:t>
            </a:r>
          </a:p>
          <a:p>
            <a:pPr marL="342900" lvl="1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new-model</a:t>
            </a:r>
            <a:endParaRPr lang="es-ES" sz="1600" dirty="0" smtClean="0"/>
          </a:p>
          <a:p>
            <a:pPr marL="685800" lvl="1" indent="-342900">
              <a:buFont typeface="+mj-lt"/>
              <a:buAutoNum type="arabicPeriod" startAt="3"/>
            </a:pPr>
            <a:r>
              <a:rPr lang="es-ES" dirty="0" smtClean="0"/>
              <a:t>Habilitación </a:t>
            </a:r>
            <a:r>
              <a:rPr lang="es-ES" dirty="0"/>
              <a:t>del </a:t>
            </a:r>
            <a:r>
              <a:rPr lang="es-ES" dirty="0" err="1"/>
              <a:t>logueo</a:t>
            </a:r>
            <a:r>
              <a:rPr lang="es-ES" dirty="0"/>
              <a:t> mediante AAA para CON, AUX y </a:t>
            </a:r>
            <a:r>
              <a:rPr lang="es-ES" dirty="0" err="1"/>
              <a:t>VTYs</a:t>
            </a:r>
            <a:r>
              <a:rPr lang="es-ES" dirty="0"/>
              <a:t>:</a:t>
            </a:r>
          </a:p>
          <a:p>
            <a:pPr marL="1612900" lvl="1" indent="-127000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método1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método4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dirty="0"/>
          </a:p>
          <a:p>
            <a:pPr lvl="2"/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dirty="0" smtClean="0"/>
              <a:t> </a:t>
            </a:r>
            <a:r>
              <a:rPr lang="es-ES" dirty="0"/>
              <a:t>hace referencia a todas las líneas excepto a las que se han configurado específicamente</a:t>
            </a:r>
            <a:r>
              <a:rPr lang="es-ES" dirty="0" smtClean="0"/>
              <a:t>.</a:t>
            </a:r>
          </a:p>
          <a:p>
            <a:pPr lvl="2"/>
            <a:r>
              <a:rPr lang="es-ES" dirty="0"/>
              <a:t>Nombre: </a:t>
            </a:r>
            <a:r>
              <a:rPr lang="es-ES" dirty="0" smtClean="0"/>
              <a:t>Es </a:t>
            </a:r>
            <a:r>
              <a:rPr lang="es-ES" dirty="0"/>
              <a:t>una etiqueta usada para referenciar al método de autentificación.</a:t>
            </a:r>
          </a:p>
          <a:p>
            <a:pPr lvl="2"/>
            <a:r>
              <a:rPr lang="es-ES" dirty="0"/>
              <a:t>Métodos:</a:t>
            </a:r>
          </a:p>
          <a:p>
            <a:pPr lvl="3"/>
            <a:r>
              <a:rPr lang="es-ES" dirty="0"/>
              <a:t>Puede haber hasta 4 </a:t>
            </a:r>
            <a:r>
              <a:rPr lang="es-ES" dirty="0" smtClean="0"/>
              <a:t>métodos.</a:t>
            </a:r>
            <a:endParaRPr lang="es-ES" dirty="0"/>
          </a:p>
          <a:p>
            <a:pPr lvl="3"/>
            <a:r>
              <a:rPr lang="es-ES" dirty="0"/>
              <a:t>Para autentificación usando la BD local se usan:</a:t>
            </a:r>
          </a:p>
          <a:p>
            <a:pPr lvl="4"/>
            <a:r>
              <a:rPr lang="es-ES" dirty="0"/>
              <a:t>local</a:t>
            </a:r>
          </a:p>
          <a:p>
            <a:pPr lvl="4"/>
            <a:r>
              <a:rPr lang="es-ES" dirty="0"/>
              <a:t>local-case, que hace referencia a que se distinga mayúsculas y minúsculas.</a:t>
            </a:r>
          </a:p>
          <a:p>
            <a:pPr lvl="2"/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58" y="5415511"/>
            <a:ext cx="6973017" cy="10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3" y="1595312"/>
            <a:ext cx="7285351" cy="28958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métodos pueden ser los siguientes: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Para aplicar la autenticación a </a:t>
            </a:r>
            <a:r>
              <a:rPr lang="es-ES" dirty="0"/>
              <a:t>la configuración de línea que se </a:t>
            </a:r>
            <a:r>
              <a:rPr lang="es-ES" dirty="0" smtClean="0"/>
              <a:t>desee:</a:t>
            </a:r>
          </a:p>
          <a:p>
            <a:pPr marL="357188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endParaRPr lang="es-ES" sz="1600" i="1" dirty="0"/>
          </a:p>
          <a:p>
            <a:pPr lvl="1"/>
            <a:r>
              <a:rPr lang="es-ES" dirty="0"/>
              <a:t>Ejemplo con nombre SSH-LOGIN:</a:t>
            </a:r>
          </a:p>
          <a:p>
            <a:pPr lvl="2"/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2" y="5484346"/>
            <a:ext cx="8461074" cy="10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Otro </a:t>
            </a:r>
            <a:r>
              <a:rPr lang="es-ES" dirty="0" smtClean="0"/>
              <a:t>ejemplo de autenticación local con </a:t>
            </a:r>
            <a:r>
              <a:rPr lang="es-ES" dirty="0"/>
              <a:t>varios </a:t>
            </a:r>
            <a:r>
              <a:rPr lang="es-ES" dirty="0" smtClean="0"/>
              <a:t>nombres: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Dichos nombres son usados </a:t>
            </a:r>
            <a:r>
              <a:rPr lang="es-ES" dirty="0"/>
              <a:t>para diferenciar la configuración de la </a:t>
            </a:r>
            <a:r>
              <a:rPr lang="es-ES" dirty="0" err="1"/>
              <a:t>consola+AUX</a:t>
            </a:r>
            <a:r>
              <a:rPr lang="es-ES" dirty="0"/>
              <a:t>  de la de las </a:t>
            </a:r>
            <a:r>
              <a:rPr lang="es-ES" dirty="0" err="1" smtClean="0"/>
              <a:t>VTYs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6" y="1836352"/>
            <a:ext cx="8482226" cy="17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Configuración de bloqueo de la cuenta si falla un nº concreto de veces:</a:t>
            </a:r>
          </a:p>
          <a:p>
            <a:pPr marL="3571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local authentication attempts max-fail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s-ES" dirty="0"/>
              <a:t>Para desbloquear al usuario, el administrador debe:</a:t>
            </a:r>
          </a:p>
          <a:p>
            <a:pPr marL="357188" lv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local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lockout {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nombre_usuario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s-ES" dirty="0"/>
              <a:t>Visualización de usuarios bloqueados:</a:t>
            </a:r>
          </a:p>
          <a:p>
            <a:pPr marL="3571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local user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lockout</a:t>
            </a:r>
          </a:p>
          <a:p>
            <a:pPr marL="0" lv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1" y="3762375"/>
            <a:ext cx="59000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Cada </a:t>
            </a:r>
            <a:r>
              <a:rPr lang="es-ES" dirty="0"/>
              <a:t>vez que un usuario se autentica, se le asigna un </a:t>
            </a:r>
            <a:r>
              <a:rPr lang="es-ES" b="1" dirty="0"/>
              <a:t>ID de sesión </a:t>
            </a:r>
            <a:r>
              <a:rPr lang="es-ES" b="1" dirty="0" smtClean="0"/>
              <a:t>único</a:t>
            </a:r>
            <a:r>
              <a:rPr lang="es-ES" dirty="0" smtClean="0"/>
              <a:t>.</a:t>
            </a:r>
            <a:endParaRPr lang="es-ES" dirty="0"/>
          </a:p>
          <a:p>
            <a:pPr lvl="0"/>
            <a:r>
              <a:rPr lang="es-ES" dirty="0"/>
              <a:t>Cada sesión trabaja con unos atributos que difieren de otras sesiones:</a:t>
            </a:r>
          </a:p>
          <a:p>
            <a:pPr lvl="1"/>
            <a:r>
              <a:rPr lang="es-ES" dirty="0"/>
              <a:t>IP</a:t>
            </a:r>
          </a:p>
          <a:p>
            <a:pPr lvl="1"/>
            <a:r>
              <a:rPr lang="es-ES" dirty="0"/>
              <a:t>Protocolo usado (p.ej. PPP)</a:t>
            </a:r>
          </a:p>
          <a:p>
            <a:pPr lvl="1"/>
            <a:r>
              <a:rPr lang="es-ES" dirty="0"/>
              <a:t>Velocidad de conexión</a:t>
            </a:r>
          </a:p>
          <a:p>
            <a:pPr lvl="1"/>
            <a:r>
              <a:rPr lang="es-ES" dirty="0"/>
              <a:t>Nº de paquetes enviados/recibidos</a:t>
            </a:r>
          </a:p>
          <a:p>
            <a:pPr lvl="0"/>
            <a:r>
              <a:rPr lang="es-ES" dirty="0"/>
              <a:t>Visualización de sesiones </a:t>
            </a:r>
            <a:r>
              <a:rPr lang="es-ES" dirty="0" err="1"/>
              <a:t>aaa</a:t>
            </a:r>
            <a:r>
              <a:rPr lang="es-ES" dirty="0"/>
              <a:t>:</a:t>
            </a:r>
          </a:p>
          <a:p>
            <a:pPr marL="357188" lv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sesions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2" y="4186237"/>
            <a:ext cx="3937000" cy="20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 local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Depuración: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4" y="1744657"/>
            <a:ext cx="3816427" cy="30543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86" y="3815385"/>
            <a:ext cx="5791702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AAA basada en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comunicación AAA contra servidor se realiza por medio de uno de estos  protocolos a elegir según necesidades:</a:t>
            </a:r>
          </a:p>
          <a:p>
            <a:pPr lvl="1"/>
            <a:r>
              <a:rPr lang="es-ES" b="1" dirty="0"/>
              <a:t>TACACS</a:t>
            </a:r>
            <a:r>
              <a:rPr lang="es-ES" dirty="0"/>
              <a:t> (Terminal Access </a:t>
            </a:r>
            <a:r>
              <a:rPr lang="es-ES" dirty="0" err="1"/>
              <a:t>Controller</a:t>
            </a:r>
            <a:r>
              <a:rPr lang="es-ES" dirty="0"/>
              <a:t> Access Control </a:t>
            </a:r>
            <a:r>
              <a:rPr lang="es-ES" dirty="0" err="1"/>
              <a:t>System</a:t>
            </a:r>
            <a:r>
              <a:rPr lang="es-ES" dirty="0"/>
              <a:t> +): Sistema de Control de Acceso del Controlador de Acceso a </a:t>
            </a:r>
            <a:r>
              <a:rPr lang="es-ES" dirty="0" smtClean="0"/>
              <a:t>Terminales.</a:t>
            </a:r>
            <a:endParaRPr lang="es-ES" dirty="0"/>
          </a:p>
          <a:p>
            <a:pPr lvl="1"/>
            <a:r>
              <a:rPr lang="es-ES" b="1" dirty="0"/>
              <a:t>TACACS+</a:t>
            </a:r>
            <a:r>
              <a:rPr lang="es-ES" dirty="0"/>
              <a:t>: versión mejorada del anterior e incompatible con ésta.</a:t>
            </a:r>
          </a:p>
          <a:p>
            <a:pPr lvl="1"/>
            <a:r>
              <a:rPr lang="es-ES" b="1" dirty="0"/>
              <a:t>RADIUS</a:t>
            </a:r>
            <a:r>
              <a:rPr lang="es-ES" dirty="0"/>
              <a:t> (</a:t>
            </a:r>
            <a:r>
              <a:rPr lang="en-US" dirty="0"/>
              <a:t>Remote Authentication Dial-In User Service):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s-ES" dirty="0"/>
              <a:t>autenticación remota de llamadas de usuarios.</a:t>
            </a:r>
          </a:p>
          <a:p>
            <a:pPr lvl="1"/>
            <a:r>
              <a:rPr lang="es-ES" b="1" dirty="0"/>
              <a:t>DIAMETER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TACACS</a:t>
            </a:r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Versión propietaria de Cisco que mejora TACACS, aunque no compatible con </a:t>
            </a:r>
            <a:r>
              <a:rPr lang="es-ES" dirty="0" smtClean="0"/>
              <a:t>ésta</a:t>
            </a:r>
            <a:r>
              <a:rPr lang="es-ES" dirty="0"/>
              <a:t>.</a:t>
            </a:r>
          </a:p>
          <a:p>
            <a:r>
              <a:rPr lang="es-ES" dirty="0"/>
              <a:t>Su RFC se encuentra en fase de borrador (</a:t>
            </a:r>
            <a:r>
              <a:rPr lang="es-ES" dirty="0">
                <a:hlinkClick r:id="rId2"/>
              </a:rPr>
              <a:t>https://datatracker.ietf.org/doc/draft-ietf-opsawg-tacacs</a:t>
            </a:r>
            <a:r>
              <a:rPr lang="es-ES" dirty="0"/>
              <a:t>).</a:t>
            </a:r>
          </a:p>
          <a:p>
            <a:r>
              <a:rPr lang="es-ES" dirty="0"/>
              <a:t>Usa el puerto 49 de TCP.</a:t>
            </a:r>
          </a:p>
          <a:p>
            <a:r>
              <a:rPr lang="es-ES" dirty="0"/>
              <a:t>Soporta múltiples protocolos L3.</a:t>
            </a:r>
          </a:p>
          <a:p>
            <a:r>
              <a:rPr lang="es-ES" dirty="0"/>
              <a:t>Encripta toda la comunicación.</a:t>
            </a:r>
          </a:p>
          <a:p>
            <a:r>
              <a:rPr lang="es-ES" dirty="0"/>
              <a:t>Separa la autentificación </a:t>
            </a:r>
            <a:r>
              <a:rPr lang="es-ES" dirty="0" smtClean="0"/>
              <a:t>de</a:t>
            </a:r>
          </a:p>
          <a:p>
            <a:pPr marL="0" indent="0">
              <a:buNone/>
            </a:pPr>
            <a:r>
              <a:rPr lang="es-ES" dirty="0" smtClean="0"/>
              <a:t>   autorización.</a:t>
            </a:r>
          </a:p>
          <a:p>
            <a:r>
              <a:rPr lang="es-ES" dirty="0"/>
              <a:t>Proceso de autenticación:</a:t>
            </a:r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47" y="2620108"/>
            <a:ext cx="4814214" cy="31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RADIUS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estándar (</a:t>
            </a:r>
            <a:r>
              <a:rPr lang="es-ES" dirty="0" err="1"/>
              <a:t>RFCs</a:t>
            </a:r>
            <a:r>
              <a:rPr lang="es-ES" dirty="0"/>
              <a:t> 2865, 2866 …).</a:t>
            </a:r>
          </a:p>
          <a:p>
            <a:r>
              <a:rPr lang="es-ES" dirty="0"/>
              <a:t>Uso de </a:t>
            </a:r>
            <a:r>
              <a:rPr lang="es-ES" dirty="0" smtClean="0"/>
              <a:t>puertos:</a:t>
            </a:r>
          </a:p>
          <a:p>
            <a:pPr lvl="1"/>
            <a:r>
              <a:rPr lang="es-ES" dirty="0" smtClean="0"/>
              <a:t>Para autenticación: 1645 </a:t>
            </a:r>
            <a:r>
              <a:rPr lang="es-ES" dirty="0" err="1" smtClean="0"/>
              <a:t>ó</a:t>
            </a:r>
            <a:r>
              <a:rPr lang="es-ES" dirty="0" smtClean="0"/>
              <a:t> 1812 de UDP.</a:t>
            </a:r>
          </a:p>
          <a:p>
            <a:pPr lvl="1"/>
            <a:r>
              <a:rPr lang="es-ES" dirty="0" smtClean="0"/>
              <a:t>Para </a:t>
            </a:r>
            <a:r>
              <a:rPr lang="es-ES" dirty="0"/>
              <a:t>contabilización</a:t>
            </a:r>
            <a:r>
              <a:rPr lang="es-ES" dirty="0" smtClean="0"/>
              <a:t>: 1646 </a:t>
            </a:r>
            <a:r>
              <a:rPr lang="es-ES" dirty="0" err="1" smtClean="0"/>
              <a:t>ó</a:t>
            </a:r>
            <a:r>
              <a:rPr lang="es-ES" dirty="0" smtClean="0"/>
              <a:t> 1813 de UDP.</a:t>
            </a:r>
            <a:endParaRPr lang="es-ES" dirty="0"/>
          </a:p>
          <a:p>
            <a:r>
              <a:rPr lang="es-ES" dirty="0" smtClean="0"/>
              <a:t>Encripta </a:t>
            </a:r>
            <a:r>
              <a:rPr lang="es-ES" dirty="0"/>
              <a:t>sólo la contraseña.</a:t>
            </a:r>
          </a:p>
          <a:p>
            <a:r>
              <a:rPr lang="es-ES" dirty="0"/>
              <a:t>La autentificación y la autorización forman un solo proceso: el usuario se autentica y es autorizado a la vez.</a:t>
            </a:r>
          </a:p>
          <a:p>
            <a:r>
              <a:rPr lang="es-ES" dirty="0" smtClean="0"/>
              <a:t>Uso </a:t>
            </a:r>
            <a:r>
              <a:rPr lang="es-ES" dirty="0"/>
              <a:t>en aplicaciones de acceso a  la red (VPN, WIFI, 802.1X, </a:t>
            </a:r>
            <a:r>
              <a:rPr lang="es-ES" dirty="0" err="1"/>
              <a:t>VoIP</a:t>
            </a:r>
            <a:r>
              <a:rPr lang="es-ES" dirty="0"/>
              <a:t>) y movilidad IP.</a:t>
            </a:r>
          </a:p>
          <a:p>
            <a:r>
              <a:rPr lang="es-ES" dirty="0"/>
              <a:t>Permite </a:t>
            </a:r>
            <a:r>
              <a:rPr lang="es-ES" dirty="0" err="1"/>
              <a:t>roaming</a:t>
            </a:r>
            <a:r>
              <a:rPr lang="es-ES" dirty="0"/>
              <a:t> (</a:t>
            </a:r>
            <a:r>
              <a:rPr lang="es-ES" dirty="0" err="1"/>
              <a:t>itinerancia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 smtClean="0"/>
              <a:t>Muy empleado por ISP en contabilidad.</a:t>
            </a:r>
            <a:endParaRPr lang="es-ES" dirty="0"/>
          </a:p>
          <a:p>
            <a:r>
              <a:rPr lang="es-ES" dirty="0" smtClean="0"/>
              <a:t>Trabaja con otros </a:t>
            </a:r>
            <a:r>
              <a:rPr lang="es-ES" dirty="0"/>
              <a:t>protocolos, </a:t>
            </a:r>
            <a:r>
              <a:rPr lang="es-ES" dirty="0" err="1"/>
              <a:t>p.ej</a:t>
            </a:r>
            <a:r>
              <a:rPr lang="es-ES" dirty="0"/>
              <a:t> PAP, CHAP o </a:t>
            </a:r>
            <a:r>
              <a:rPr lang="es-ES" dirty="0" smtClean="0"/>
              <a:t>EAP en autenticación.</a:t>
            </a:r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0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AAA</a:t>
            </a:r>
          </a:p>
          <a:p>
            <a:r>
              <a:rPr lang="es-ES" dirty="0" smtClean="0"/>
              <a:t>802.1X</a:t>
            </a:r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2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RADIUS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de autenticación:</a:t>
            </a:r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89" y="1934025"/>
            <a:ext cx="7517019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DIAMETER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Protocolo  </a:t>
            </a:r>
            <a:r>
              <a:rPr lang="es-ES" dirty="0" smtClean="0"/>
              <a:t>que viene </a:t>
            </a:r>
            <a:r>
              <a:rPr lang="es-ES" dirty="0"/>
              <a:t>a sustituir a RADIUS (es compatible).</a:t>
            </a:r>
          </a:p>
          <a:p>
            <a:r>
              <a:rPr lang="es-ES" dirty="0"/>
              <a:t>RFC 6733</a:t>
            </a:r>
          </a:p>
          <a:p>
            <a:r>
              <a:rPr lang="es-ES" dirty="0"/>
              <a:t>Utiliza uno de </a:t>
            </a:r>
            <a:r>
              <a:rPr lang="es-ES" dirty="0" smtClean="0"/>
              <a:t>estos </a:t>
            </a:r>
            <a:r>
              <a:rPr lang="es-ES" dirty="0"/>
              <a:t>protocolos de transporte:</a:t>
            </a:r>
          </a:p>
          <a:p>
            <a:pPr lvl="1"/>
            <a:r>
              <a:rPr lang="es-ES" dirty="0" smtClean="0"/>
              <a:t>TCP.</a:t>
            </a:r>
            <a:endParaRPr lang="es-ES" dirty="0"/>
          </a:p>
          <a:p>
            <a:pPr lvl="1"/>
            <a:r>
              <a:rPr lang="es-ES" dirty="0"/>
              <a:t>SCTP (</a:t>
            </a:r>
            <a:r>
              <a:rPr lang="en-US" dirty="0"/>
              <a:t>Stream Control Transmission Protocol</a:t>
            </a:r>
            <a:r>
              <a:rPr lang="en-US" dirty="0" smtClean="0"/>
              <a:t>).</a:t>
            </a:r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23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 de TACACS+:</a:t>
            </a:r>
          </a:p>
          <a:p>
            <a:pPr lvl="1"/>
            <a:r>
              <a:rPr lang="es-ES" dirty="0" smtClean="0"/>
              <a:t>Habilitar </a:t>
            </a:r>
            <a:r>
              <a:rPr lang="es-ES" dirty="0"/>
              <a:t>AAA:</a:t>
            </a:r>
          </a:p>
          <a:p>
            <a:pPr marL="342900" lvl="1" indent="0">
              <a:buNone/>
            </a:pP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 new-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s-E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Habilitar protocolo TACACS+:</a:t>
            </a:r>
          </a:p>
          <a:p>
            <a:pPr marL="342900" lvl="1" indent="0">
              <a:buNone/>
            </a:pP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s-E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nombre_servidor</a:t>
            </a:r>
            <a:endParaRPr lang="es-ES" sz="1700" i="1" dirty="0"/>
          </a:p>
          <a:p>
            <a:pPr lvl="1"/>
            <a:r>
              <a:rPr lang="es-ES" dirty="0"/>
              <a:t>Configurar la IP del servidor:</a:t>
            </a:r>
          </a:p>
          <a:p>
            <a:pPr marL="342900" lvl="1" indent="0">
              <a:buNone/>
            </a:pP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-server-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ipv4 </a:t>
            </a:r>
            <a:r>
              <a:rPr lang="es-E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nº_IP</a:t>
            </a:r>
            <a:endParaRPr lang="es-ES" sz="1700" i="1" dirty="0"/>
          </a:p>
          <a:p>
            <a:pPr lvl="1"/>
            <a:r>
              <a:rPr lang="es-ES" dirty="0"/>
              <a:t>Configurar una conexión estable para mejorar el rendimiento TCP:</a:t>
            </a:r>
          </a:p>
          <a:p>
            <a:pPr marL="342900" lvl="1" indent="0">
              <a:buNone/>
            </a:pP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-server-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single_connection</a:t>
            </a:r>
            <a:endParaRPr lang="es-ES" sz="1700" b="1" dirty="0"/>
          </a:p>
          <a:p>
            <a:pPr lvl="1"/>
            <a:r>
              <a:rPr lang="es-ES" dirty="0"/>
              <a:t>Configurar la contraseña:</a:t>
            </a:r>
          </a:p>
          <a:p>
            <a:pPr marL="342900" lvl="1" indent="0">
              <a:buNone/>
            </a:pP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-server-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4" y="4710256"/>
            <a:ext cx="5323063" cy="17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 de RADIUS:</a:t>
            </a:r>
          </a:p>
          <a:p>
            <a:pPr lvl="1"/>
            <a:r>
              <a:rPr lang="es-ES" dirty="0"/>
              <a:t>Habilitar AAA: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 new-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Habilitar protocolo RADIUS: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nombre_servidor</a:t>
            </a:r>
            <a:endParaRPr lang="es-ES" i="1" dirty="0"/>
          </a:p>
          <a:p>
            <a:pPr lvl="1"/>
            <a:r>
              <a:rPr lang="es-ES" dirty="0"/>
              <a:t>Configurar la IP del servidor: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-server-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ipv4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nº_IP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auth-port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1812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acct-port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1813</a:t>
            </a:r>
            <a:endParaRPr lang="es-ES" i="1" dirty="0"/>
          </a:p>
          <a:p>
            <a:pPr lvl="2"/>
            <a:r>
              <a:rPr lang="es-ES" dirty="0"/>
              <a:t>Si se desean usar los puertos del RFC se debe indicar expresamente ya que por defecto Cisco usa los puertos 1645 y 1646</a:t>
            </a:r>
          </a:p>
          <a:p>
            <a:pPr lvl="1"/>
            <a:r>
              <a:rPr lang="es-ES" dirty="0"/>
              <a:t>Configurar la contraseña: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-server-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  <a:p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1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 de la autenticación:</a:t>
            </a:r>
          </a:p>
          <a:p>
            <a:pPr lvl="1"/>
            <a:r>
              <a:rPr lang="es-ES" dirty="0"/>
              <a:t>Para usar la autenticación basada en servidor se debe incluir el método en  comando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autentication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s-ES" dirty="0"/>
              <a:t>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s-ES" dirty="0"/>
              <a:t>Ej. que usa server </a:t>
            </a:r>
            <a:r>
              <a:rPr lang="es-ES" dirty="0" err="1"/>
              <a:t>tacacs</a:t>
            </a:r>
            <a:r>
              <a:rPr lang="es-ES" dirty="0"/>
              <a:t>+, si falla usa </a:t>
            </a:r>
            <a:r>
              <a:rPr lang="es-ES" dirty="0" err="1"/>
              <a:t>Radius</a:t>
            </a:r>
            <a:r>
              <a:rPr lang="es-ES" dirty="0"/>
              <a:t> y si falla emplea BD local:</a:t>
            </a:r>
          </a:p>
          <a:p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18" y="3330423"/>
            <a:ext cx="6389162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Verificación de la autenticación:</a:t>
            </a:r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4" y="1757778"/>
            <a:ext cx="3517697" cy="13412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7" y="1931529"/>
            <a:ext cx="3182388" cy="9937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34" y="4204119"/>
            <a:ext cx="5627096" cy="22435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166" y="3484663"/>
            <a:ext cx="5639289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la </a:t>
            </a:r>
            <a:r>
              <a:rPr lang="es-ES" b="1" dirty="0"/>
              <a:t>autorización</a:t>
            </a:r>
            <a:r>
              <a:rPr lang="es-ES" dirty="0"/>
              <a:t> </a:t>
            </a:r>
            <a:r>
              <a:rPr lang="es-ES" dirty="0" smtClean="0"/>
              <a:t>NO </a:t>
            </a:r>
            <a:r>
              <a:rPr lang="es-ES" dirty="0"/>
              <a:t>está habilitada todo usuario tiene acceso pleno.</a:t>
            </a:r>
          </a:p>
          <a:p>
            <a:r>
              <a:rPr lang="es-ES" dirty="0"/>
              <a:t>Tras </a:t>
            </a:r>
            <a:r>
              <a:rPr lang="es-ES" dirty="0" smtClean="0"/>
              <a:t>habilitarla, </a:t>
            </a:r>
            <a:r>
              <a:rPr lang="es-ES" dirty="0"/>
              <a:t>los usuarios se quedan sin acceso a nada.</a:t>
            </a:r>
          </a:p>
          <a:p>
            <a:r>
              <a:rPr lang="es-ES" dirty="0"/>
              <a:t>Se hace necesario crear un usuario con derecho a todo antes de habilitarla.</a:t>
            </a:r>
          </a:p>
          <a:p>
            <a:r>
              <a:rPr lang="es-ES" dirty="0"/>
              <a:t>Si no se hace, </a:t>
            </a:r>
            <a:r>
              <a:rPr lang="es-ES" dirty="0" err="1" smtClean="0"/>
              <a:t>admin</a:t>
            </a:r>
            <a:r>
              <a:rPr lang="es-ES" dirty="0" smtClean="0"/>
              <a:t> será </a:t>
            </a:r>
            <a:r>
              <a:rPr lang="es-ES" dirty="0"/>
              <a:t>expulsado y se </a:t>
            </a:r>
            <a:r>
              <a:rPr lang="es-ES" dirty="0" smtClean="0"/>
              <a:t>deberá </a:t>
            </a:r>
            <a:r>
              <a:rPr lang="es-ES" dirty="0"/>
              <a:t>recuperar la contraseña</a:t>
            </a:r>
            <a:r>
              <a:rPr lang="es-ES" dirty="0" smtClean="0"/>
              <a:t>.</a:t>
            </a:r>
          </a:p>
          <a:p>
            <a:r>
              <a:rPr lang="es-ES" dirty="0"/>
              <a:t>Para habilitarla:</a:t>
            </a:r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 nombre}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dirty="0"/>
              <a:t>Se debe especificar el tipo de servicio a autorizar:</a:t>
            </a:r>
          </a:p>
          <a:p>
            <a:pPr lvl="1"/>
            <a:r>
              <a:rPr lang="es-ES" dirty="0" err="1"/>
              <a:t>network</a:t>
            </a:r>
            <a:r>
              <a:rPr lang="es-ES" dirty="0"/>
              <a:t>: servicios como el PPP</a:t>
            </a:r>
          </a:p>
          <a:p>
            <a:pPr lvl="1"/>
            <a:r>
              <a:rPr lang="es-ES" dirty="0" err="1"/>
              <a:t>exec</a:t>
            </a:r>
            <a:r>
              <a:rPr lang="es-ES" dirty="0"/>
              <a:t>: para iniciar el modo privilegiado</a:t>
            </a:r>
          </a:p>
          <a:p>
            <a:pPr lvl="1"/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i="1" dirty="0" err="1"/>
              <a:t>level</a:t>
            </a:r>
            <a:r>
              <a:rPr lang="es-ES" dirty="0"/>
              <a:t>: para ejecutar comandos concretos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Ejemplo: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9" y="5324475"/>
            <a:ext cx="6057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 de la contabilización:</a:t>
            </a:r>
            <a:endParaRPr lang="es-ES" dirty="0"/>
          </a:p>
          <a:p>
            <a:pPr marL="3429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-stop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tacacs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dirty="0"/>
              <a:t>Se debe especificar el tipo de servicio a contabilizar:</a:t>
            </a:r>
          </a:p>
          <a:p>
            <a:pPr lvl="1"/>
            <a:r>
              <a:rPr lang="es-ES" dirty="0" err="1"/>
              <a:t>network</a:t>
            </a:r>
            <a:r>
              <a:rPr lang="es-ES" dirty="0"/>
              <a:t>: solicitudes de servicios relacionadas con redes.</a:t>
            </a:r>
          </a:p>
          <a:p>
            <a:pPr lvl="1"/>
            <a:r>
              <a:rPr lang="es-ES" dirty="0" err="1"/>
              <a:t>exec</a:t>
            </a:r>
            <a:r>
              <a:rPr lang="es-ES" dirty="0"/>
              <a:t>: inicios del modo </a:t>
            </a:r>
            <a:r>
              <a:rPr lang="es-ES" dirty="0" smtClean="0"/>
              <a:t>privilegiado.</a:t>
            </a:r>
            <a:endParaRPr lang="es-ES" dirty="0"/>
          </a:p>
          <a:p>
            <a:pPr lvl="1"/>
            <a:r>
              <a:rPr lang="es-ES" dirty="0" err="1"/>
              <a:t>connection</a:t>
            </a:r>
            <a:r>
              <a:rPr lang="es-ES" dirty="0"/>
              <a:t>: conexiones salientes (SSH, Telnet, …).</a:t>
            </a:r>
          </a:p>
          <a:p>
            <a:r>
              <a:rPr lang="es-ES" dirty="0"/>
              <a:t>También se debe especificar la condición que va a desencadenar el registro de un evento:</a:t>
            </a:r>
          </a:p>
          <a:p>
            <a:pPr lvl="1"/>
            <a:r>
              <a:rPr lang="es-ES" dirty="0" err="1"/>
              <a:t>start</a:t>
            </a:r>
            <a:r>
              <a:rPr lang="es-ES" dirty="0"/>
              <a:t>-stop: se registrará el inicio y el fin de un proceso.</a:t>
            </a:r>
          </a:p>
          <a:p>
            <a:pPr lvl="1"/>
            <a:r>
              <a:rPr lang="es-ES" dirty="0"/>
              <a:t>stop-</a:t>
            </a:r>
            <a:r>
              <a:rPr lang="es-ES" dirty="0" err="1"/>
              <a:t>only</a:t>
            </a:r>
            <a:r>
              <a:rPr lang="es-ES" dirty="0"/>
              <a:t>: sólo se registra el fin.</a:t>
            </a:r>
          </a:p>
          <a:p>
            <a:pPr lvl="1"/>
            <a:r>
              <a:rPr lang="es-ES" dirty="0" err="1"/>
              <a:t>none</a:t>
            </a:r>
            <a:r>
              <a:rPr lang="es-ES" dirty="0"/>
              <a:t>: deshabilita el registro en una línea o interfaz.</a:t>
            </a:r>
          </a:p>
          <a:p>
            <a:r>
              <a:rPr lang="es-ES" dirty="0"/>
              <a:t>Los registros se pueden enviar usando </a:t>
            </a:r>
            <a:r>
              <a:rPr lang="es-ES" dirty="0" err="1"/>
              <a:t>broadcast</a:t>
            </a:r>
            <a:r>
              <a:rPr lang="es-ES" dirty="0"/>
              <a:t>.</a:t>
            </a:r>
          </a:p>
          <a:p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6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 de configuración de la contabilización:</a:t>
            </a:r>
            <a:endParaRPr lang="es-ES" dirty="0"/>
          </a:p>
          <a:p>
            <a:endParaRPr lang="en-U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4" y="2127328"/>
            <a:ext cx="7717825" cy="2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22461"/>
          </a:xfrm>
        </p:spPr>
        <p:txBody>
          <a:bodyPr/>
          <a:lstStyle/>
          <a:p>
            <a:r>
              <a:rPr lang="es-ES" dirty="0" smtClean="0"/>
              <a:t>802.1X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32200"/>
            <a:ext cx="6681788" cy="2457451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7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13994"/>
          </a:xfrm>
        </p:spPr>
        <p:txBody>
          <a:bodyPr/>
          <a:lstStyle/>
          <a:p>
            <a:r>
              <a:rPr lang="es-ES" dirty="0"/>
              <a:t>AAA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23734"/>
            <a:ext cx="6681788" cy="2465917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97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Índice de parte 2: 802.1X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Concepto.</a:t>
            </a:r>
          </a:p>
          <a:p>
            <a:r>
              <a:rPr lang="es-ES" dirty="0" smtClean="0"/>
              <a:t>Arquitectura.</a:t>
            </a:r>
          </a:p>
          <a:p>
            <a:r>
              <a:rPr lang="es-ES" dirty="0" smtClean="0"/>
              <a:t>Intercambio de mensajes.</a:t>
            </a:r>
          </a:p>
          <a:p>
            <a:r>
              <a:rPr lang="es-ES" dirty="0" smtClean="0"/>
              <a:t>Configuración.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802.1X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4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Protocolo de autenticación y control de acceso de los host a la LAN basada en los puertos de los </a:t>
            </a:r>
            <a:r>
              <a:rPr lang="es-ES" dirty="0" err="1"/>
              <a:t>switchs</a:t>
            </a:r>
            <a:r>
              <a:rPr lang="es-ES" dirty="0"/>
              <a:t>.</a:t>
            </a:r>
          </a:p>
          <a:p>
            <a:r>
              <a:rPr lang="es-ES" dirty="0"/>
              <a:t>3 roles en 802.1X:</a:t>
            </a:r>
          </a:p>
          <a:p>
            <a:pPr lvl="1"/>
            <a:r>
              <a:rPr lang="es-ES" b="1" dirty="0"/>
              <a:t>Suplicante</a:t>
            </a:r>
            <a:r>
              <a:rPr lang="es-ES" dirty="0"/>
              <a:t> (host):</a:t>
            </a:r>
          </a:p>
          <a:p>
            <a:pPr lvl="2"/>
            <a:r>
              <a:rPr lang="es-ES" dirty="0"/>
              <a:t>Dispositivo que solicita el acceso a la red al </a:t>
            </a:r>
            <a:r>
              <a:rPr lang="es-ES" dirty="0" err="1"/>
              <a:t>switch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Debe tener implementado un cliente 802.1X</a:t>
            </a:r>
          </a:p>
          <a:p>
            <a:pPr lvl="3"/>
            <a:r>
              <a:rPr lang="es-ES" dirty="0"/>
              <a:t>En win10 se debe habilitar con inicio automático el servicio “Configuración automática de redes cableadas”, con ello aparecerá la pestaña autentificación en las propiedades de red.</a:t>
            </a:r>
          </a:p>
          <a:p>
            <a:pPr lvl="2"/>
            <a:r>
              <a:rPr lang="es-ES" dirty="0"/>
              <a:t>Si el host tiene configurado 802.1X y trata de iniciar sesión y el </a:t>
            </a:r>
            <a:r>
              <a:rPr lang="es-ES" dirty="0" err="1"/>
              <a:t>switch</a:t>
            </a:r>
            <a:r>
              <a:rPr lang="es-ES" dirty="0"/>
              <a:t> no le responde, el host trabajará normalmente.</a:t>
            </a:r>
          </a:p>
          <a:p>
            <a:pPr lvl="1"/>
            <a:r>
              <a:rPr lang="es-ES" b="1" dirty="0" err="1"/>
              <a:t>Autentificador</a:t>
            </a:r>
            <a:r>
              <a:rPr lang="es-ES" dirty="0"/>
              <a:t> (</a:t>
            </a:r>
            <a:r>
              <a:rPr lang="es-ES" dirty="0" err="1"/>
              <a:t>switch</a:t>
            </a:r>
            <a:r>
              <a:rPr lang="es-ES" dirty="0"/>
              <a:t>):</a:t>
            </a:r>
          </a:p>
          <a:p>
            <a:pPr lvl="2"/>
            <a:r>
              <a:rPr lang="es-ES" dirty="0"/>
              <a:t>Actúa como proxy entre host y el servidor.</a:t>
            </a:r>
          </a:p>
          <a:p>
            <a:pPr lvl="2"/>
            <a:r>
              <a:rPr lang="es-ES" dirty="0"/>
              <a:t>Los puertos del </a:t>
            </a:r>
            <a:r>
              <a:rPr lang="es-ES" dirty="0" err="1"/>
              <a:t>switch</a:t>
            </a:r>
            <a:r>
              <a:rPr lang="es-ES" dirty="0"/>
              <a:t> pueden estar en estado autorizado o no autorizado.</a:t>
            </a:r>
          </a:p>
          <a:p>
            <a:pPr lvl="2"/>
            <a:r>
              <a:rPr lang="es-ES" dirty="0"/>
              <a:t>Encapsula y </a:t>
            </a:r>
            <a:r>
              <a:rPr lang="es-ES" dirty="0" err="1"/>
              <a:t>desencapsula</a:t>
            </a:r>
            <a:r>
              <a:rPr lang="es-ES" dirty="0"/>
              <a:t> paquetes EAP:</a:t>
            </a:r>
          </a:p>
          <a:p>
            <a:pPr lvl="3"/>
            <a:r>
              <a:rPr lang="es-ES" dirty="0"/>
              <a:t>EAPOL (Extensible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LAN) del lado del suplicante.</a:t>
            </a:r>
          </a:p>
          <a:p>
            <a:pPr lvl="3"/>
            <a:r>
              <a:rPr lang="es-ES" dirty="0"/>
              <a:t>EAP sobre </a:t>
            </a:r>
            <a:r>
              <a:rPr lang="es-ES" dirty="0" err="1"/>
              <a:t>Radius</a:t>
            </a:r>
            <a:r>
              <a:rPr lang="es-ES" dirty="0"/>
              <a:t> del lado del Servidor.</a:t>
            </a:r>
          </a:p>
          <a:p>
            <a:pPr lvl="2"/>
            <a:r>
              <a:rPr lang="es-ES" dirty="0"/>
              <a:t>Mientras el suplicante no esté autentificado, sólo permitirá el paso de paquetes </a:t>
            </a:r>
            <a:r>
              <a:rPr lang="es-ES" dirty="0" smtClean="0"/>
              <a:t>EAPOL.</a:t>
            </a:r>
            <a:endParaRPr lang="es-ES" dirty="0"/>
          </a:p>
          <a:p>
            <a:pPr lvl="2"/>
            <a:r>
              <a:rPr lang="es-ES" dirty="0"/>
              <a:t>Si el </a:t>
            </a:r>
            <a:r>
              <a:rPr lang="es-ES" dirty="0" err="1"/>
              <a:t>switch</a:t>
            </a:r>
            <a:r>
              <a:rPr lang="es-ES" dirty="0"/>
              <a:t> tiene configurado 802.1X y el host no, el </a:t>
            </a:r>
            <a:r>
              <a:rPr lang="es-ES" dirty="0" err="1"/>
              <a:t>switch</a:t>
            </a:r>
            <a:r>
              <a:rPr lang="es-ES" dirty="0"/>
              <a:t> no permitirá el tráfico de éste.</a:t>
            </a:r>
          </a:p>
          <a:p>
            <a:pPr lvl="1"/>
            <a:r>
              <a:rPr lang="es-ES" b="1" dirty="0"/>
              <a:t>Servidor de autentificación</a:t>
            </a:r>
            <a:r>
              <a:rPr lang="es-ES" dirty="0"/>
              <a:t>: </a:t>
            </a:r>
            <a:r>
              <a:rPr lang="es-ES" dirty="0" err="1"/>
              <a:t>Radius</a:t>
            </a:r>
            <a:r>
              <a:rPr lang="es-ES" dirty="0"/>
              <a:t> con extensión EAP que realiza la autenticación.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802.1X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8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78" y="1980108"/>
            <a:ext cx="7913294" cy="395664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802.1X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410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Intercambio de mensajes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802.1X</a:t>
            </a:r>
          </a:p>
          <a:p>
            <a:endParaRPr lang="es-ES" dirty="0"/>
          </a:p>
        </p:txBody>
      </p:sp>
      <p:pic>
        <p:nvPicPr>
          <p:cNvPr id="6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874" y="1343024"/>
            <a:ext cx="6431910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Habilitación de 802.1X </a:t>
            </a:r>
            <a:r>
              <a:rPr lang="es-ES" dirty="0" smtClean="0"/>
              <a:t>de manera global en un </a:t>
            </a:r>
            <a:r>
              <a:rPr lang="es-ES" dirty="0" err="1" smtClean="0"/>
              <a:t>switch</a:t>
            </a:r>
            <a:r>
              <a:rPr lang="es-ES" dirty="0"/>
              <a:t>:</a:t>
            </a:r>
          </a:p>
          <a:p>
            <a:pPr marL="357188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-control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force-authorized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force-unauthorized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s-ES" dirty="0"/>
              <a:t>Habilitación de 802.1X en puerto de </a:t>
            </a:r>
            <a:r>
              <a:rPr lang="es-ES" dirty="0" err="1"/>
              <a:t>switch</a:t>
            </a:r>
            <a:r>
              <a:rPr lang="es-ES" dirty="0"/>
              <a:t>:</a:t>
            </a:r>
          </a:p>
          <a:p>
            <a:pPr marL="357188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-control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force-authorized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force-unauthorized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s-ES" dirty="0" smtClean="0"/>
              <a:t>Se </a:t>
            </a:r>
            <a:r>
              <a:rPr lang="es-ES" dirty="0"/>
              <a:t>debe especificar uno de los siguientes parámetros:</a:t>
            </a:r>
          </a:p>
          <a:p>
            <a:pPr lvl="1"/>
            <a:r>
              <a:rPr lang="es-ES" dirty="0"/>
              <a:t>auto: habilita 802.1X</a:t>
            </a:r>
          </a:p>
          <a:p>
            <a:pPr lvl="1"/>
            <a:r>
              <a:rPr lang="es-ES" dirty="0" err="1"/>
              <a:t>force-authorized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 El </a:t>
            </a:r>
            <a:r>
              <a:rPr lang="es-ES" dirty="0" err="1"/>
              <a:t>switch</a:t>
            </a:r>
            <a:r>
              <a:rPr lang="es-ES" dirty="0"/>
              <a:t> permite cualquier </a:t>
            </a:r>
            <a:r>
              <a:rPr lang="es-ES" dirty="0" smtClean="0"/>
              <a:t>tráfico.</a:t>
            </a:r>
            <a:endParaRPr lang="es-ES" dirty="0"/>
          </a:p>
          <a:p>
            <a:pPr lvl="2"/>
            <a:r>
              <a:rPr lang="es-ES" dirty="0"/>
              <a:t> Parámetro por defecto </a:t>
            </a:r>
            <a:r>
              <a:rPr lang="es-ES" dirty="0" smtClean="0"/>
              <a:t>si </a:t>
            </a:r>
            <a:r>
              <a:rPr lang="es-ES" dirty="0"/>
              <a:t>802.1X </a:t>
            </a:r>
            <a:r>
              <a:rPr lang="es-ES" dirty="0" smtClean="0"/>
              <a:t>no está habilitado.</a:t>
            </a:r>
            <a:endParaRPr lang="es-ES" dirty="0"/>
          </a:p>
          <a:p>
            <a:pPr lvl="1"/>
            <a:r>
              <a:rPr lang="es-ES" dirty="0" err="1"/>
              <a:t>force-unauthorized</a:t>
            </a:r>
            <a:r>
              <a:rPr lang="es-ES" dirty="0"/>
              <a:t>: el </a:t>
            </a:r>
            <a:r>
              <a:rPr lang="es-ES" dirty="0" err="1"/>
              <a:t>switch</a:t>
            </a:r>
            <a:r>
              <a:rPr lang="es-ES" dirty="0"/>
              <a:t> bloquea el puerto.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802.1X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4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802.1X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2008" b="4539"/>
          <a:stretch/>
        </p:blipFill>
        <p:spPr>
          <a:xfrm>
            <a:off x="734934" y="1560549"/>
            <a:ext cx="7886529" cy="4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1: AAA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Autentificación.</a:t>
            </a:r>
          </a:p>
          <a:p>
            <a:r>
              <a:rPr lang="es-ES" dirty="0" smtClean="0"/>
              <a:t>Autorización.</a:t>
            </a:r>
          </a:p>
          <a:p>
            <a:r>
              <a:rPr lang="es-ES" dirty="0" smtClean="0"/>
              <a:t>Contabilidad/auditoría.</a:t>
            </a:r>
          </a:p>
          <a:p>
            <a:r>
              <a:rPr lang="es-ES" dirty="0" smtClean="0"/>
              <a:t>Autentificación Local.</a:t>
            </a:r>
          </a:p>
          <a:p>
            <a:r>
              <a:rPr lang="es-ES" dirty="0" smtClean="0"/>
              <a:t>AAA basada en servidor.</a:t>
            </a:r>
          </a:p>
          <a:p>
            <a:r>
              <a:rPr lang="es-ES" dirty="0" smtClean="0"/>
              <a:t>TACACS+.</a:t>
            </a:r>
          </a:p>
          <a:p>
            <a:r>
              <a:rPr lang="es-ES" dirty="0" smtClean="0"/>
              <a:t>RADIUS.</a:t>
            </a:r>
          </a:p>
          <a:p>
            <a:r>
              <a:rPr lang="es-ES" dirty="0" smtClean="0"/>
              <a:t>DIAMETER.</a:t>
            </a:r>
          </a:p>
          <a:p>
            <a:r>
              <a:rPr lang="es-ES" dirty="0" smtClean="0"/>
              <a:t>Configuración.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AAA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5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tabLst>
                <a:tab pos="2247900" algn="l"/>
                <a:tab pos="3771900" algn="l"/>
              </a:tabLst>
            </a:pPr>
            <a:r>
              <a:rPr lang="es-ES" altLang="es-ES" sz="2400" dirty="0"/>
              <a:t>Una buena política de seguridad de red debe contener: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Quien puede conectarse.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Cuando debe conectarse.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Que está permitido hacer.</a:t>
            </a:r>
          </a:p>
          <a:p>
            <a:pPr marL="457200" indent="-457200">
              <a:buFont typeface="+mj-lt"/>
              <a:buAutoNum type="arabicPeriod"/>
              <a:tabLst>
                <a:tab pos="2247900" algn="l"/>
                <a:tab pos="3771900" algn="l"/>
              </a:tabLst>
            </a:pPr>
            <a:r>
              <a:rPr lang="es-ES" altLang="es-ES" sz="2400" dirty="0"/>
              <a:t>También puede demandar la implementación de una herramienta que registre quien se </a:t>
            </a:r>
            <a:r>
              <a:rPr lang="es-ES" altLang="es-ES" sz="2400" dirty="0" err="1"/>
              <a:t>loguea</a:t>
            </a:r>
            <a:r>
              <a:rPr lang="es-ES" altLang="es-ES" sz="2400" dirty="0"/>
              <a:t>, cuando lo hace y que acciones ejecuta.</a:t>
            </a:r>
          </a:p>
          <a:p>
            <a:pPr marL="457200" indent="-457200">
              <a:buFont typeface="+mj-lt"/>
              <a:buAutoNum type="arabicPeriod"/>
              <a:tabLst>
                <a:tab pos="2247900" algn="l"/>
                <a:tab pos="3771900" algn="l"/>
              </a:tabLst>
            </a:pPr>
            <a:r>
              <a:rPr lang="es-ES" altLang="es-ES" sz="2400" dirty="0"/>
              <a:t>Para conseguir esto existen los servicios de seguridad de red proporcionados por AAA, que controlan: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Quién tiene permiso para acceder a una red (autenticar).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Qué se puede hacer mientras se está en la red (autorizar).</a:t>
            </a:r>
          </a:p>
          <a:p>
            <a:pPr lvl="1" indent="-342900">
              <a:tabLst>
                <a:tab pos="2247900" algn="l"/>
                <a:tab pos="3771900" algn="l"/>
              </a:tabLst>
            </a:pPr>
            <a:r>
              <a:rPr lang="es-ES" altLang="es-ES" sz="2000" dirty="0"/>
              <a:t>Auditar qué acciones se realizan en el acceso a la red (contabilizar).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2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AAA= </a:t>
            </a:r>
            <a:r>
              <a:rPr lang="es-ES" sz="2400" dirty="0" err="1"/>
              <a:t>Authentication</a:t>
            </a:r>
            <a:r>
              <a:rPr lang="es-ES" sz="2400" dirty="0"/>
              <a:t>, </a:t>
            </a:r>
            <a:r>
              <a:rPr lang="es-ES" sz="2400" dirty="0" err="1"/>
              <a:t>Authorization</a:t>
            </a:r>
            <a:r>
              <a:rPr lang="es-ES" sz="2400" dirty="0"/>
              <a:t> and </a:t>
            </a:r>
            <a:r>
              <a:rPr lang="es-ES" sz="2400" dirty="0" err="1"/>
              <a:t>Accounting</a:t>
            </a:r>
            <a:endParaRPr lang="es-ES" sz="2400" dirty="0"/>
          </a:p>
          <a:p>
            <a:pPr lvl="1"/>
            <a:r>
              <a:rPr lang="es-ES" b="1" dirty="0"/>
              <a:t>Autentificación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Consiste en una prueba que se hace al usuario para demostrar que es quien dice que es.</a:t>
            </a:r>
          </a:p>
          <a:p>
            <a:pPr lvl="2"/>
            <a:r>
              <a:rPr lang="es-ES" dirty="0"/>
              <a:t>Métodos:</a:t>
            </a:r>
          </a:p>
          <a:p>
            <a:pPr lvl="3"/>
            <a:r>
              <a:rPr lang="es-ES" dirty="0" smtClean="0"/>
              <a:t>Nombre </a:t>
            </a:r>
            <a:r>
              <a:rPr lang="es-ES" dirty="0"/>
              <a:t>de usuario y </a:t>
            </a:r>
            <a:r>
              <a:rPr lang="es-ES" dirty="0" smtClean="0"/>
              <a:t>contraseña.</a:t>
            </a:r>
            <a:endParaRPr lang="es-ES" dirty="0"/>
          </a:p>
          <a:p>
            <a:pPr lvl="3"/>
            <a:r>
              <a:rPr lang="es-ES" dirty="0" smtClean="0"/>
              <a:t>Preguntas </a:t>
            </a:r>
            <a:r>
              <a:rPr lang="es-ES" dirty="0"/>
              <a:t>de desafío y </a:t>
            </a:r>
            <a:r>
              <a:rPr lang="es-ES" dirty="0" smtClean="0"/>
              <a:t>respuesta.</a:t>
            </a:r>
            <a:endParaRPr lang="es-ES" dirty="0"/>
          </a:p>
          <a:p>
            <a:pPr lvl="3"/>
            <a:r>
              <a:rPr lang="es-ES" dirty="0"/>
              <a:t>T</a:t>
            </a:r>
            <a:r>
              <a:rPr lang="es-ES" dirty="0" smtClean="0"/>
              <a:t>arjetas </a:t>
            </a:r>
            <a:r>
              <a:rPr lang="es-ES" dirty="0"/>
              <a:t>de </a:t>
            </a:r>
            <a:r>
              <a:rPr lang="es-ES" dirty="0" smtClean="0"/>
              <a:t>coordenadas.</a:t>
            </a:r>
            <a:endParaRPr lang="es-ES" dirty="0"/>
          </a:p>
          <a:p>
            <a:pPr lvl="3"/>
            <a:r>
              <a:rPr lang="es-ES" dirty="0" smtClean="0"/>
              <a:t>Mensajes </a:t>
            </a:r>
            <a:r>
              <a:rPr lang="es-ES" dirty="0"/>
              <a:t>a dispositivos </a:t>
            </a:r>
            <a:r>
              <a:rPr lang="es-ES" dirty="0" smtClean="0"/>
              <a:t>personales.</a:t>
            </a:r>
            <a:endParaRPr lang="es-ES" dirty="0"/>
          </a:p>
          <a:p>
            <a:pPr lvl="3"/>
            <a:r>
              <a:rPr lang="es-ES" dirty="0" smtClean="0"/>
              <a:t>Otros métodos.</a:t>
            </a:r>
            <a:endParaRPr lang="es-ES" dirty="0"/>
          </a:p>
          <a:p>
            <a:pPr lvl="1"/>
            <a:r>
              <a:rPr lang="es-ES" b="1" dirty="0"/>
              <a:t>Autorización</a:t>
            </a:r>
            <a:r>
              <a:rPr lang="es-ES" dirty="0"/>
              <a:t>: es una concesión de privilegios que se hace al usuario una vez autentificado.</a:t>
            </a:r>
          </a:p>
          <a:p>
            <a:pPr lvl="1"/>
            <a:r>
              <a:rPr lang="es-ES" b="1" dirty="0"/>
              <a:t>Contabilización/Auditoría</a:t>
            </a:r>
            <a:r>
              <a:rPr lang="es-ES" dirty="0"/>
              <a:t>: es un seguimiento del uso de recursos que hace el usuario.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5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Usos de la </a:t>
            </a:r>
            <a:r>
              <a:rPr lang="es-ES" dirty="0" smtClean="0"/>
              <a:t>autenticación en el ámbito de las redes:</a:t>
            </a:r>
            <a:endParaRPr lang="es-ES" dirty="0"/>
          </a:p>
          <a:p>
            <a:pPr lvl="1"/>
            <a:r>
              <a:rPr lang="es-ES" dirty="0"/>
              <a:t>Acceso a dispositivos.</a:t>
            </a:r>
          </a:p>
          <a:p>
            <a:pPr lvl="1"/>
            <a:r>
              <a:rPr lang="es-ES" dirty="0"/>
              <a:t>Acceso remoto a la red.</a:t>
            </a:r>
          </a:p>
          <a:p>
            <a:r>
              <a:rPr lang="es-ES" dirty="0" smtClean="0"/>
              <a:t>Métodos </a:t>
            </a:r>
            <a:r>
              <a:rPr lang="es-ES" dirty="0"/>
              <a:t>de autenticación en </a:t>
            </a:r>
            <a:r>
              <a:rPr lang="es-ES" dirty="0" smtClean="0"/>
              <a:t>dispositivos de interconexión:</a:t>
            </a:r>
            <a:endParaRPr lang="es-ES" dirty="0"/>
          </a:p>
          <a:p>
            <a:pPr lvl="1"/>
            <a:r>
              <a:rPr lang="es-ES" dirty="0"/>
              <a:t>Contraseña simple: que se configura en interfaces de consola, </a:t>
            </a:r>
            <a:r>
              <a:rPr lang="es-ES" dirty="0" err="1"/>
              <a:t>vty</a:t>
            </a:r>
            <a:r>
              <a:rPr lang="es-ES" dirty="0"/>
              <a:t> y auxiliares.</a:t>
            </a:r>
          </a:p>
          <a:p>
            <a:pPr lvl="1"/>
            <a:r>
              <a:rPr lang="es-ES" dirty="0"/>
              <a:t>BD de </a:t>
            </a:r>
            <a:r>
              <a:rPr lang="es-ES" dirty="0" smtClean="0"/>
              <a:t>usuarios </a:t>
            </a:r>
            <a:r>
              <a:rPr lang="es-ES" dirty="0"/>
              <a:t>local: que se configura en cada dispositivo.</a:t>
            </a:r>
          </a:p>
          <a:p>
            <a:pPr lvl="1"/>
            <a:r>
              <a:rPr lang="es-ES" dirty="0"/>
              <a:t>BD de usuarios en servidor:</a:t>
            </a:r>
          </a:p>
          <a:p>
            <a:pPr lvl="2"/>
            <a:r>
              <a:rPr lang="es-ES" dirty="0"/>
              <a:t>Los dispositivos verifican la información de autenticación de usuario en un servidor central.</a:t>
            </a:r>
          </a:p>
          <a:p>
            <a:pPr lvl="2"/>
            <a:r>
              <a:rPr lang="es-ES" dirty="0"/>
              <a:t>Protocolos usados entre dispositivos y servidor:</a:t>
            </a:r>
          </a:p>
          <a:p>
            <a:pPr lvl="3"/>
            <a:r>
              <a:rPr lang="en-US" dirty="0"/>
              <a:t>RADIUS (Remote Authentication Dial-In User Service</a:t>
            </a:r>
            <a:r>
              <a:rPr lang="en-US" dirty="0" smtClean="0"/>
              <a:t>).</a:t>
            </a:r>
            <a:endParaRPr lang="en-US" dirty="0"/>
          </a:p>
          <a:p>
            <a:pPr lvl="3"/>
            <a:r>
              <a:rPr lang="en-US" dirty="0"/>
              <a:t>TACACS+ (Terminal Access Controller Access Control System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3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Autorización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algo similar a la autorización local basada en niveles o </a:t>
            </a:r>
            <a:r>
              <a:rPr lang="es-ES" dirty="0" smtClean="0"/>
              <a:t>roles.</a:t>
            </a:r>
            <a:endParaRPr lang="es-ES" dirty="0"/>
          </a:p>
          <a:p>
            <a:r>
              <a:rPr lang="es-ES" dirty="0"/>
              <a:t>La autorización utiliza un conjunto creado de atributos que describe el acceso del usuario a la red.</a:t>
            </a:r>
          </a:p>
          <a:p>
            <a:r>
              <a:rPr lang="es-ES" dirty="0"/>
              <a:t>Estos atributos se envían al servidor AAA para que sean comparados con la BD.</a:t>
            </a:r>
          </a:p>
          <a:p>
            <a:r>
              <a:rPr lang="es-ES" dirty="0"/>
              <a:t>Se determinan los permisos de usuario y se envían al dispositivo de interconexión.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Contabilidad/auditoría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recopilación de datos de:</a:t>
            </a:r>
          </a:p>
          <a:p>
            <a:pPr lvl="1"/>
            <a:r>
              <a:rPr lang="es-ES" dirty="0"/>
              <a:t>Usuario, </a:t>
            </a:r>
            <a:r>
              <a:rPr lang="es-ES" dirty="0" err="1"/>
              <a:t>IPs</a:t>
            </a:r>
            <a:r>
              <a:rPr lang="es-ES" dirty="0"/>
              <a:t> y/o tiempos de inicio/finalización de sesión (con, </a:t>
            </a:r>
            <a:r>
              <a:rPr lang="es-ES" dirty="0" err="1"/>
              <a:t>vty</a:t>
            </a:r>
            <a:r>
              <a:rPr lang="es-ES" dirty="0"/>
              <a:t>, </a:t>
            </a:r>
            <a:r>
              <a:rPr lang="es-ES" dirty="0" err="1"/>
              <a:t>ppp</a:t>
            </a:r>
            <a:r>
              <a:rPr lang="es-ES" dirty="0"/>
              <a:t> </a:t>
            </a:r>
            <a:r>
              <a:rPr lang="es-ES" dirty="0" smtClean="0"/>
              <a:t>…).</a:t>
            </a:r>
            <a:endParaRPr lang="es-ES" dirty="0"/>
          </a:p>
          <a:p>
            <a:pPr lvl="1"/>
            <a:r>
              <a:rPr lang="es-ES" dirty="0"/>
              <a:t>Comandos </a:t>
            </a:r>
            <a:r>
              <a:rPr lang="es-ES" dirty="0" smtClean="0"/>
              <a:t>ejecutados.</a:t>
            </a:r>
            <a:endParaRPr lang="es-ES" dirty="0"/>
          </a:p>
          <a:p>
            <a:pPr lvl="1"/>
            <a:r>
              <a:rPr lang="es-ES" dirty="0"/>
              <a:t>Número de paquetes y bytes generados.</a:t>
            </a:r>
          </a:p>
          <a:p>
            <a:pPr lvl="1"/>
            <a:r>
              <a:rPr lang="es-ES" dirty="0"/>
              <a:t>Encendido, apagado y reinicios de sistemas.</a:t>
            </a:r>
          </a:p>
          <a:p>
            <a:r>
              <a:rPr lang="es-ES" dirty="0"/>
              <a:t>El servicio reporta estadísticas que servirán en la toma de decisiones al acometer mejoras en la red.</a:t>
            </a:r>
          </a:p>
          <a:p>
            <a:r>
              <a:rPr lang="es-ES" dirty="0"/>
              <a:t>La contabilización se considera técnica incluida en el ámbito de:</a:t>
            </a:r>
          </a:p>
          <a:p>
            <a:pPr lvl="1"/>
            <a:r>
              <a:rPr lang="es-ES" dirty="0"/>
              <a:t>La </a:t>
            </a:r>
            <a:r>
              <a:rPr lang="es-ES" b="1" dirty="0"/>
              <a:t>gestión de red</a:t>
            </a:r>
            <a:r>
              <a:rPr lang="es-ES" dirty="0"/>
              <a:t>: control de la red para detectar que no se degraden sus prestaciones y trazabilidad de los cambios.</a:t>
            </a:r>
          </a:p>
          <a:p>
            <a:pPr lvl="1"/>
            <a:r>
              <a:rPr lang="es-ES" dirty="0"/>
              <a:t>La gestión financiera: los ISP lo utilizan para cuantificar el uso de los servicios que ofrecen y a partir de ahí cobrar al cliente.</a:t>
            </a:r>
          </a:p>
          <a:p>
            <a:pPr lvl="1"/>
            <a:r>
              <a:rPr lang="es-ES" dirty="0"/>
              <a:t>Seguridad: controlando accesos inapropiados o a destiempo (p.ej. por la madrugada).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Tema 8: </a:t>
            </a:r>
            <a:r>
              <a:rPr lang="es-ES" dirty="0" smtClean="0"/>
              <a:t>AAA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AAA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0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1608</TotalTime>
  <Words>2086</Words>
  <Application>Microsoft Office PowerPoint</Application>
  <PresentationFormat>Presentación en pantalla (4:3)</PresentationFormat>
  <Paragraphs>323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Tema de Office</vt:lpstr>
      <vt:lpstr>AAA</vt:lpstr>
      <vt:lpstr>Índice de Partes</vt:lpstr>
      <vt:lpstr>AAA</vt:lpstr>
      <vt:lpstr>Índice de parte 1: AAA</vt:lpstr>
      <vt:lpstr>Introducción</vt:lpstr>
      <vt:lpstr>Introducción</vt:lpstr>
      <vt:lpstr>Autentificación</vt:lpstr>
      <vt:lpstr>Autorización</vt:lpstr>
      <vt:lpstr>Contabilidad/auditoría</vt:lpstr>
      <vt:lpstr>Autenticación local</vt:lpstr>
      <vt:lpstr>Autenticación local</vt:lpstr>
      <vt:lpstr>Autenticación local</vt:lpstr>
      <vt:lpstr>Autenticación local</vt:lpstr>
      <vt:lpstr>Autenticación local</vt:lpstr>
      <vt:lpstr>Autenticación local</vt:lpstr>
      <vt:lpstr>Autenticación local</vt:lpstr>
      <vt:lpstr>AAA basada en servidor</vt:lpstr>
      <vt:lpstr>TACACS+</vt:lpstr>
      <vt:lpstr>RADIUS</vt:lpstr>
      <vt:lpstr>RADIUS</vt:lpstr>
      <vt:lpstr>DIAMETER</vt:lpstr>
      <vt:lpstr>Configuración</vt:lpstr>
      <vt:lpstr>Configuración</vt:lpstr>
      <vt:lpstr>Configuración</vt:lpstr>
      <vt:lpstr>Configuración</vt:lpstr>
      <vt:lpstr>Configuración</vt:lpstr>
      <vt:lpstr>Configuración</vt:lpstr>
      <vt:lpstr>Configuración</vt:lpstr>
      <vt:lpstr>802.1X</vt:lpstr>
      <vt:lpstr>Índice de parte 2: 802.1X</vt:lpstr>
      <vt:lpstr>Concepto</vt:lpstr>
      <vt:lpstr>Arquitectura</vt:lpstr>
      <vt:lpstr>Intercambio de mensajes</vt:lpstr>
      <vt:lpstr>Configuración</vt:lpstr>
      <vt:lpstr>Configuración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red</dc:title>
  <dc:creator>Carlos Rodríguez Cordón</dc:creator>
  <cp:lastModifiedBy>Carlos Rodríguez Cordón</cp:lastModifiedBy>
  <cp:revision>40</cp:revision>
  <dcterms:created xsi:type="dcterms:W3CDTF">2018-11-15T10:22:16Z</dcterms:created>
  <dcterms:modified xsi:type="dcterms:W3CDTF">2018-11-22T19:36:13Z</dcterms:modified>
</cp:coreProperties>
</file>