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81" r:id="rId4"/>
    <p:sldId id="382" r:id="rId5"/>
    <p:sldId id="390" r:id="rId6"/>
    <p:sldId id="391" r:id="rId7"/>
    <p:sldId id="394" r:id="rId8"/>
    <p:sldId id="392" r:id="rId9"/>
    <p:sldId id="393" r:id="rId10"/>
    <p:sldId id="264" r:id="rId11"/>
    <p:sldId id="265" r:id="rId12"/>
    <p:sldId id="408" r:id="rId13"/>
    <p:sldId id="285" r:id="rId14"/>
    <p:sldId id="397" r:id="rId15"/>
    <p:sldId id="266" r:id="rId16"/>
    <p:sldId id="399" r:id="rId17"/>
    <p:sldId id="409" r:id="rId18"/>
    <p:sldId id="405" r:id="rId19"/>
    <p:sldId id="401" r:id="rId20"/>
    <p:sldId id="403" r:id="rId21"/>
    <p:sldId id="396" r:id="rId22"/>
    <p:sldId id="404" r:id="rId23"/>
    <p:sldId id="286" r:id="rId24"/>
    <p:sldId id="406" r:id="rId25"/>
    <p:sldId id="407" r:id="rId26"/>
    <p:sldId id="267" r:id="rId27"/>
    <p:sldId id="268" r:id="rId28"/>
    <p:sldId id="269" r:id="rId29"/>
    <p:sldId id="287" r:id="rId30"/>
    <p:sldId id="288" r:id="rId31"/>
    <p:sldId id="380" r:id="rId32"/>
    <p:sldId id="291" r:id="rId33"/>
    <p:sldId id="290" r:id="rId34"/>
    <p:sldId id="293" r:id="rId35"/>
    <p:sldId id="292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383A5E5-9DFE-4852-A11D-847924CB0B07}">
          <p14:sldIdLst>
            <p14:sldId id="256"/>
            <p14:sldId id="257"/>
          </p14:sldIdLst>
        </p14:section>
        <p14:section name="SYSLOG" id="{DE706510-A996-49D7-8844-4D3F5B54B8B2}">
          <p14:sldIdLst>
            <p14:sldId id="381"/>
            <p14:sldId id="382"/>
            <p14:sldId id="390"/>
            <p14:sldId id="391"/>
            <p14:sldId id="394"/>
            <p14:sldId id="392"/>
            <p14:sldId id="393"/>
          </p14:sldIdLst>
        </p14:section>
        <p14:section name="Protocolos de sincronización de relojes" id="{59CF5489-D0AD-455D-A6E2-672757B6F99C}">
          <p14:sldIdLst>
            <p14:sldId id="264"/>
            <p14:sldId id="265"/>
            <p14:sldId id="408"/>
            <p14:sldId id="285"/>
            <p14:sldId id="397"/>
            <p14:sldId id="266"/>
            <p14:sldId id="399"/>
            <p14:sldId id="409"/>
            <p14:sldId id="405"/>
            <p14:sldId id="401"/>
            <p14:sldId id="403"/>
            <p14:sldId id="396"/>
            <p14:sldId id="404"/>
            <p14:sldId id="286"/>
            <p14:sldId id="406"/>
            <p14:sldId id="407"/>
          </p14:sldIdLst>
        </p14:section>
        <p14:section name="SNMP" id="{CF42E34C-E7AF-4030-B1FC-03451AB4AEB6}">
          <p14:sldIdLst>
            <p14:sldId id="267"/>
            <p14:sldId id="268"/>
            <p14:sldId id="269"/>
            <p14:sldId id="287"/>
            <p14:sldId id="288"/>
            <p14:sldId id="380"/>
            <p14:sldId id="291"/>
            <p14:sldId id="290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10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red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 smtClean="0"/>
              <a:t>carlos.rodriguez@uca.es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7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13994"/>
          </a:xfrm>
        </p:spPr>
        <p:txBody>
          <a:bodyPr/>
          <a:lstStyle/>
          <a:p>
            <a:r>
              <a:rPr lang="es-ES" dirty="0"/>
              <a:t>Protocolos de sincronización de relojes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23734"/>
            <a:ext cx="6681788" cy="2465917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Índice de </a:t>
            </a:r>
            <a:r>
              <a:rPr lang="es-ES" dirty="0" smtClean="0"/>
              <a:t>p2: </a:t>
            </a:r>
            <a:r>
              <a:rPr lang="es-ES" dirty="0"/>
              <a:t>Protocolos de sincronización de relojes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Necesidad de precisar el tiempo.</a:t>
            </a:r>
            <a:endParaRPr lang="es-ES" dirty="0" smtClean="0"/>
          </a:p>
          <a:p>
            <a:r>
              <a:rPr lang="es-ES" dirty="0" smtClean="0"/>
              <a:t>Configuración manual del reloj.</a:t>
            </a:r>
          </a:p>
          <a:p>
            <a:r>
              <a:rPr lang="es-ES" dirty="0" smtClean="0"/>
              <a:t>Introducción a NTP.</a:t>
            </a:r>
          </a:p>
          <a:p>
            <a:r>
              <a:rPr lang="es-ES" dirty="0" err="1" smtClean="0"/>
              <a:t>Stratum</a:t>
            </a:r>
            <a:r>
              <a:rPr lang="es-ES" dirty="0" smtClean="0"/>
              <a:t>.</a:t>
            </a:r>
          </a:p>
          <a:p>
            <a:r>
              <a:rPr lang="es-ES" dirty="0"/>
              <a:t>Mecanismos de sincronización </a:t>
            </a:r>
            <a:r>
              <a:rPr lang="es-ES" dirty="0" smtClean="0"/>
              <a:t>NTP.</a:t>
            </a:r>
          </a:p>
          <a:p>
            <a:r>
              <a:rPr lang="es-ES" dirty="0"/>
              <a:t>Modos de trabajo NTP</a:t>
            </a:r>
            <a:r>
              <a:rPr lang="es-ES" dirty="0" smtClean="0"/>
              <a:t>.</a:t>
            </a:r>
          </a:p>
          <a:p>
            <a:r>
              <a:rPr lang="es-ES" dirty="0"/>
              <a:t>Principios de diseño NTP en redes </a:t>
            </a:r>
            <a:r>
              <a:rPr lang="es-ES" dirty="0" smtClean="0"/>
              <a:t>jerárquicas.</a:t>
            </a:r>
          </a:p>
          <a:p>
            <a:r>
              <a:rPr lang="es-ES" dirty="0"/>
              <a:t>Configuración </a:t>
            </a:r>
            <a:r>
              <a:rPr lang="es-ES" dirty="0" smtClean="0"/>
              <a:t>básica.</a:t>
            </a:r>
          </a:p>
          <a:p>
            <a:r>
              <a:rPr lang="es-ES" dirty="0"/>
              <a:t>Autentificación </a:t>
            </a:r>
            <a:r>
              <a:rPr lang="es-ES" dirty="0" smtClean="0"/>
              <a:t>NTP.</a:t>
            </a:r>
          </a:p>
          <a:p>
            <a:r>
              <a:rPr lang="es-ES" dirty="0" err="1" smtClean="0"/>
              <a:t>ACLs</a:t>
            </a:r>
            <a:r>
              <a:rPr lang="es-ES" dirty="0" smtClean="0"/>
              <a:t> de NTP.</a:t>
            </a:r>
          </a:p>
          <a:p>
            <a:r>
              <a:rPr lang="es-ES" dirty="0"/>
              <a:t>Versiones de protocolos de sincronización de </a:t>
            </a:r>
            <a:r>
              <a:rPr lang="es-ES" dirty="0" smtClean="0"/>
              <a:t>relojes.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27728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Necesidad de precisar el tiempo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Mantener sincronizados todos host de </a:t>
            </a:r>
            <a:r>
              <a:rPr lang="es-ES" dirty="0" smtClean="0"/>
              <a:t>la infraestructura de </a:t>
            </a:r>
            <a:r>
              <a:rPr lang="es-ES" dirty="0"/>
              <a:t>red con un reloj preciso es fundamental para la </a:t>
            </a:r>
            <a:r>
              <a:rPr lang="es-ES" dirty="0" smtClean="0"/>
              <a:t>gestión y la seguridad.</a:t>
            </a:r>
          </a:p>
          <a:p>
            <a:r>
              <a:rPr lang="es-ES" dirty="0" smtClean="0"/>
              <a:t>La sincronización de relojes en la red  es imprescindible para la resolución de problemas mediante log u otros.</a:t>
            </a:r>
            <a:endParaRPr lang="es-ES" dirty="0"/>
          </a:p>
          <a:p>
            <a:r>
              <a:rPr lang="es-ES" dirty="0"/>
              <a:t>La fecha y hora se puede configurar:</a:t>
            </a:r>
          </a:p>
          <a:p>
            <a:pPr lvl="1"/>
            <a:r>
              <a:rPr lang="es-ES" dirty="0" smtClean="0"/>
              <a:t>Manualmente desde la línea de comandos en cada dispositivo</a:t>
            </a:r>
          </a:p>
          <a:p>
            <a:pPr lvl="1"/>
            <a:r>
              <a:rPr lang="es-ES" dirty="0" smtClean="0"/>
              <a:t>Automáticamente con un protocolo de sincronización de relojes tales como:</a:t>
            </a:r>
          </a:p>
          <a:p>
            <a:pPr lvl="2"/>
            <a:r>
              <a:rPr lang="es-ES" dirty="0" smtClean="0"/>
              <a:t>NTPv3 </a:t>
            </a:r>
          </a:p>
          <a:p>
            <a:pPr lvl="2"/>
            <a:r>
              <a:rPr lang="es-ES" dirty="0" smtClean="0"/>
              <a:t>NTPv4</a:t>
            </a:r>
          </a:p>
          <a:p>
            <a:pPr lvl="2"/>
            <a:r>
              <a:rPr lang="es-ES" dirty="0" smtClean="0"/>
              <a:t>SNTP</a:t>
            </a:r>
          </a:p>
          <a:p>
            <a:pPr lvl="2"/>
            <a:r>
              <a:rPr lang="es-ES" dirty="0" smtClean="0"/>
              <a:t>PTP</a:t>
            </a:r>
          </a:p>
          <a:p>
            <a:r>
              <a:rPr lang="es-ES" dirty="0" smtClean="0"/>
              <a:t>El tema estudia NTPv3.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18934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manual del reloj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visualizar la hora del reloj implementado por software se utilizan los siguientes comandos:</a:t>
            </a:r>
          </a:p>
          <a:p>
            <a:pPr marL="360363" lv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/>
              <a:t>Establececimiento</a:t>
            </a:r>
            <a:r>
              <a:rPr lang="es-ES" dirty="0" smtClean="0"/>
              <a:t> de la hora manualmente</a:t>
            </a:r>
            <a:r>
              <a:rPr lang="es-ES" dirty="0"/>
              <a:t>: </a:t>
            </a:r>
            <a:endParaRPr lang="es-ES" dirty="0" smtClean="0"/>
          </a:p>
          <a:p>
            <a:pPr marL="36036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dirty="0"/>
              <a:t>Para establecer la hora de reloj </a:t>
            </a:r>
            <a:r>
              <a:rPr lang="es-ES" dirty="0" smtClean="0"/>
              <a:t>hardware (alimentado por pila) </a:t>
            </a:r>
            <a:r>
              <a:rPr lang="es-ES" dirty="0"/>
              <a:t>se usa:</a:t>
            </a:r>
          </a:p>
          <a:p>
            <a:pPr marL="36036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 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dirty="0" smtClean="0"/>
          </a:p>
          <a:p>
            <a:r>
              <a:rPr lang="es-ES" dirty="0" smtClean="0"/>
              <a:t>Del huso horario (zona):</a:t>
            </a:r>
          </a:p>
          <a:p>
            <a:pPr marL="35401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zone hours-offset [minutes-offset] 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Del horario de verano (deshabilitado por defecto):</a:t>
            </a:r>
            <a:endParaRPr lang="es-ES" dirty="0"/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summer-time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zone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recurring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[week day month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week day month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offset]]</a:t>
            </a:r>
          </a:p>
          <a:p>
            <a:pPr marL="360363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 summer-time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zone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month year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date month year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[offset]</a:t>
            </a:r>
          </a:p>
          <a:p>
            <a:pPr marL="36036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summer-time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zone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month date year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month date year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[offset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10801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manual del reloj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Parámetros:</a:t>
            </a:r>
          </a:p>
          <a:p>
            <a:pPr lvl="1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nombre del huso horario. Ejemplos:</a:t>
            </a:r>
          </a:p>
          <a:p>
            <a:pPr lvl="2"/>
            <a:r>
              <a:rPr lang="es-ES" sz="1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CET: Central </a:t>
            </a:r>
            <a:r>
              <a:rPr lang="es-ES" sz="1000" dirty="0" err="1">
                <a:latin typeface="Calibri" panose="020F0502020204030204" pitchFamily="34" charset="0"/>
                <a:cs typeface="Courier New" panose="02070309020205020404" pitchFamily="49" charset="0"/>
              </a:rPr>
              <a:t>Europe</a:t>
            </a:r>
            <a:r>
              <a:rPr lang="es-ES" sz="1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" sz="1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Time ( UTC+1).</a:t>
            </a:r>
            <a:endParaRPr lang="es-ES" sz="1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2"/>
            <a:r>
              <a:rPr lang="es-ES" sz="1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CEST: Central </a:t>
            </a:r>
            <a:r>
              <a:rPr lang="es-ES" sz="1000" dirty="0" err="1">
                <a:latin typeface="Calibri" panose="020F0502020204030204" pitchFamily="34" charset="0"/>
                <a:cs typeface="Courier New" panose="02070309020205020404" pitchFamily="49" charset="0"/>
              </a:rPr>
              <a:t>Europe</a:t>
            </a:r>
            <a:r>
              <a:rPr lang="es-ES" sz="1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" sz="1000" dirty="0" err="1">
                <a:latin typeface="Calibri" panose="020F0502020204030204" pitchFamily="34" charset="0"/>
                <a:cs typeface="Courier New" panose="02070309020205020404" pitchFamily="49" charset="0"/>
              </a:rPr>
              <a:t>Summer</a:t>
            </a:r>
            <a:r>
              <a:rPr lang="es-ES" sz="1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" sz="1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Time (UTC+2).</a:t>
            </a:r>
          </a:p>
          <a:p>
            <a:pPr lvl="1"/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recurring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21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indica que el horario de verano debe comenzar y finalizar cada año los días que se especifiquen.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2100" dirty="0" smtClean="0">
                <a:cs typeface="Courier New" panose="02070309020205020404" pitchFamily="49" charset="0"/>
              </a:rPr>
              <a:t>va seguido de dos fechas, la primera indica el comienzo del horario de verano y la segunda el final. </a:t>
            </a:r>
          </a:p>
          <a:p>
            <a:pPr lvl="1"/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día del mes.</a:t>
            </a:r>
          </a:p>
          <a:p>
            <a:pPr lvl="1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s-ES" sz="21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mes.</a:t>
            </a:r>
            <a:endParaRPr lang="es-ES" sz="2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s-ES" sz="21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año.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2100" dirty="0">
                <a:cs typeface="Courier New" panose="02070309020205020404" pitchFamily="49" charset="0"/>
              </a:rPr>
              <a:t>nº de semana del mes (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s-ES" sz="2100" dirty="0">
                <a:cs typeface="Courier New" panose="02070309020205020404" pitchFamily="49" charset="0"/>
              </a:rPr>
              <a:t>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s-ES" sz="2100" dirty="0">
                <a:cs typeface="Courier New" panose="02070309020205020404" pitchFamily="49" charset="0"/>
              </a:rPr>
              <a:t>,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firts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o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s-ES" sz="21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lang="es-ES" sz="2100" dirty="0">
                <a:cs typeface="Courier New" panose="02070309020205020404" pitchFamily="49" charset="0"/>
              </a:rPr>
              <a:t>: día de la semana.</a:t>
            </a:r>
          </a:p>
          <a:p>
            <a:pPr lvl="1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hora en formato de </a:t>
            </a:r>
            <a:r>
              <a:rPr lang="es-ES" sz="21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24h.</a:t>
            </a:r>
            <a:endParaRPr lang="es-ES" sz="2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s-ES" sz="2100" dirty="0">
                <a:latin typeface="Calibri" panose="020F0502020204030204" pitchFamily="34" charset="0"/>
                <a:cs typeface="Courier New" panose="02070309020205020404" pitchFamily="49" charset="0"/>
              </a:rPr>
              <a:t>: minutos a añadir al horario de </a:t>
            </a:r>
            <a:r>
              <a:rPr lang="es-ES" sz="21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verano.</a:t>
            </a:r>
            <a:endParaRPr lang="es-ES" sz="21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21408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8294" y="5175910"/>
            <a:ext cx="3819300" cy="11979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 NTP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5348695" y="5175910"/>
            <a:ext cx="3149934" cy="1197996"/>
            <a:chOff x="5357660" y="5175910"/>
            <a:chExt cx="3149934" cy="1197996"/>
          </a:xfrm>
        </p:grpSpPr>
        <p:sp>
          <p:nvSpPr>
            <p:cNvPr id="7" name="Rectángulo 6"/>
            <p:cNvSpPr/>
            <p:nvPr/>
          </p:nvSpPr>
          <p:spPr>
            <a:xfrm>
              <a:off x="6078071" y="5175910"/>
              <a:ext cx="2429523" cy="119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7660" y="5369859"/>
              <a:ext cx="783164" cy="241830"/>
            </a:xfrm>
            <a:prstGeom prst="rect">
              <a:avLst/>
            </a:prstGeom>
          </p:spPr>
        </p:pic>
      </p:grp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Sincroniza los relojes con una precisión del orden de los milisegundos.</a:t>
            </a:r>
          </a:p>
          <a:p>
            <a:r>
              <a:rPr lang="es-ES" dirty="0" smtClean="0"/>
              <a:t>El </a:t>
            </a:r>
            <a:r>
              <a:rPr lang="es-ES" dirty="0"/>
              <a:t>tiempo se puede sincronizar </a:t>
            </a:r>
            <a:r>
              <a:rPr lang="es-ES" dirty="0" smtClean="0"/>
              <a:t>desde:</a:t>
            </a:r>
            <a:endParaRPr lang="es-ES" dirty="0"/>
          </a:p>
          <a:p>
            <a:pPr lvl="1"/>
            <a:r>
              <a:rPr lang="es-ES" dirty="0"/>
              <a:t>Un reloj maestro </a:t>
            </a:r>
            <a:r>
              <a:rPr lang="es-ES" dirty="0" smtClean="0"/>
              <a:t>privado.</a:t>
            </a:r>
            <a:endParaRPr lang="es-ES" dirty="0"/>
          </a:p>
          <a:p>
            <a:pPr lvl="1"/>
            <a:r>
              <a:rPr lang="es-ES" dirty="0"/>
              <a:t>Un reloj público de </a:t>
            </a:r>
            <a:r>
              <a:rPr lang="es-ES" dirty="0" smtClean="0"/>
              <a:t>internet.</a:t>
            </a:r>
            <a:endParaRPr lang="es-ES" dirty="0"/>
          </a:p>
          <a:p>
            <a:r>
              <a:rPr lang="es-ES" dirty="0"/>
              <a:t>Usa UDP por puerto </a:t>
            </a:r>
            <a:r>
              <a:rPr lang="es-ES" dirty="0" smtClean="0"/>
              <a:t>123 (RFC 1305).</a:t>
            </a:r>
            <a:endParaRPr lang="es-ES" dirty="0" smtClean="0"/>
          </a:p>
          <a:p>
            <a:r>
              <a:rPr lang="es-ES" dirty="0"/>
              <a:t>La sincronización se produce creando asociaciones NTP entre un par de máquinas.</a:t>
            </a:r>
          </a:p>
          <a:p>
            <a:r>
              <a:rPr lang="es-ES" dirty="0"/>
              <a:t>En una LAN es posible el uso de </a:t>
            </a:r>
            <a:r>
              <a:rPr lang="es-ES" dirty="0" err="1"/>
              <a:t>broadcast</a:t>
            </a:r>
            <a:r>
              <a:rPr lang="es-ES" dirty="0"/>
              <a:t> reduciendo la complejidad de la configuración y disminuyendo la precisión.</a:t>
            </a:r>
          </a:p>
          <a:p>
            <a:r>
              <a:rPr lang="es-ES" dirty="0" smtClean="0"/>
              <a:t>Pueden y deben </a:t>
            </a:r>
            <a:r>
              <a:rPr lang="es-ES" dirty="0"/>
              <a:t>existir varios </a:t>
            </a:r>
            <a:r>
              <a:rPr lang="es-ES" dirty="0" smtClean="0"/>
              <a:t>servidores.</a:t>
            </a:r>
            <a:endParaRPr lang="es-ES" dirty="0"/>
          </a:p>
          <a:p>
            <a:r>
              <a:rPr lang="es-ES" dirty="0" smtClean="0"/>
              <a:t>A su vez el </a:t>
            </a:r>
            <a:r>
              <a:rPr lang="es-ES" dirty="0"/>
              <a:t>servidor obtiene el </a:t>
            </a:r>
            <a:r>
              <a:rPr lang="es-ES" dirty="0" smtClean="0"/>
              <a:t>tiempo de una </a:t>
            </a:r>
            <a:r>
              <a:rPr lang="es-ES" dirty="0"/>
              <a:t>fuente fidedigna o autoritativa:</a:t>
            </a:r>
          </a:p>
          <a:p>
            <a:pPr lvl="1"/>
            <a:r>
              <a:rPr lang="es-ES" dirty="0"/>
              <a:t>R</a:t>
            </a:r>
            <a:r>
              <a:rPr lang="es-ES" dirty="0" smtClean="0"/>
              <a:t>eloj </a:t>
            </a:r>
            <a:r>
              <a:rPr lang="es-ES" dirty="0"/>
              <a:t>controlado por radio</a:t>
            </a:r>
          </a:p>
          <a:p>
            <a:pPr lvl="1"/>
            <a:r>
              <a:rPr lang="es-ES" dirty="0"/>
              <a:t>GPS</a:t>
            </a:r>
          </a:p>
          <a:p>
            <a:pPr lvl="1"/>
            <a:r>
              <a:rPr lang="es-ES" dirty="0"/>
              <a:t>R</a:t>
            </a:r>
            <a:r>
              <a:rPr lang="es-ES" dirty="0" smtClean="0"/>
              <a:t>eloj atómico</a:t>
            </a:r>
          </a:p>
          <a:p>
            <a:r>
              <a:rPr lang="es-ES" dirty="0"/>
              <a:t>El servidor ofrece el tiempo de referencia a una red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5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Stratum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 número </a:t>
            </a:r>
            <a:r>
              <a:rPr lang="es-ES" dirty="0"/>
              <a:t>de saltos NTP que hay hasta una máquina con una fuente de tiempo </a:t>
            </a:r>
            <a:r>
              <a:rPr lang="es-ES" dirty="0" smtClean="0"/>
              <a:t>autoritativa se le </a:t>
            </a:r>
            <a:r>
              <a:rPr lang="es-ES" dirty="0"/>
              <a:t>llama </a:t>
            </a:r>
            <a:r>
              <a:rPr lang="es-ES" b="1" dirty="0" err="1" smtClean="0"/>
              <a:t>stratum</a:t>
            </a:r>
            <a:r>
              <a:rPr lang="es-ES" dirty="0" smtClean="0"/>
              <a:t>:</a:t>
            </a:r>
            <a:endParaRPr lang="es-ES" b="1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Un reloj con </a:t>
            </a:r>
            <a:r>
              <a:rPr lang="es-ES" b="1" dirty="0" err="1" smtClean="0"/>
              <a:t>stratum</a:t>
            </a:r>
            <a:r>
              <a:rPr lang="es-ES" b="1" dirty="0" smtClean="0"/>
              <a:t> 16 </a:t>
            </a:r>
            <a:r>
              <a:rPr lang="es-ES" dirty="0" smtClean="0"/>
              <a:t>se considera un reloj no sincronizado.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3806" y="2246798"/>
            <a:ext cx="6410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 de sincronización NTP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Mecanismos </a:t>
            </a:r>
            <a:r>
              <a:rPr lang="es-ES" dirty="0"/>
              <a:t>de NTP para lograr sincronización del orden de milisegundos: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Nunca </a:t>
            </a:r>
            <a:r>
              <a:rPr lang="es-ES" dirty="0"/>
              <a:t>se sincroniza contra una máquina que no está sincronizada.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Compara </a:t>
            </a:r>
            <a:r>
              <a:rPr lang="es-ES" dirty="0"/>
              <a:t>el tiempo reportado de varias máquinas y no se sincronizará con una que difiera significativamente de las otras aunque tenga un </a:t>
            </a:r>
            <a:r>
              <a:rPr lang="es-ES" dirty="0" err="1"/>
              <a:t>stratum</a:t>
            </a:r>
            <a:r>
              <a:rPr lang="es-ES" dirty="0"/>
              <a:t> mejor.</a:t>
            </a:r>
          </a:p>
          <a:p>
            <a:r>
              <a:rPr lang="es-ES" dirty="0" smtClean="0"/>
              <a:t>Se </a:t>
            </a:r>
            <a:r>
              <a:rPr lang="es-ES" dirty="0"/>
              <a:t>consigue sincronización del orden de 10 ms en WAN y 1 ms en </a:t>
            </a:r>
            <a:r>
              <a:rPr lang="es-ES" dirty="0" smtClean="0"/>
              <a:t>LAN.</a:t>
            </a:r>
            <a:endParaRPr lang="es-ES" dirty="0"/>
          </a:p>
          <a:p>
            <a:r>
              <a:rPr lang="es-ES" dirty="0" smtClean="0"/>
              <a:t>NTP </a:t>
            </a:r>
            <a:r>
              <a:rPr lang="es-ES" dirty="0"/>
              <a:t>funciona </a:t>
            </a:r>
            <a:r>
              <a:rPr lang="es-ES" dirty="0" smtClean="0"/>
              <a:t>bien </a:t>
            </a:r>
            <a:r>
              <a:rPr lang="es-ES" dirty="0"/>
              <a:t>en las redes de conmutación de paquetes en las que las longitudes de las rutas varían, porque realiza estimaciones de:</a:t>
            </a:r>
          </a:p>
          <a:p>
            <a:pPr lvl="1"/>
            <a:r>
              <a:rPr lang="es-ES" dirty="0" smtClean="0"/>
              <a:t>Retardo </a:t>
            </a:r>
            <a:r>
              <a:rPr lang="es-ES" dirty="0"/>
              <a:t>de la </a:t>
            </a:r>
            <a:r>
              <a:rPr lang="es-ES" dirty="0" smtClean="0"/>
              <a:t>red (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delay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dirty="0" smtClean="0"/>
              <a:t>Error </a:t>
            </a:r>
            <a:r>
              <a:rPr lang="es-ES" dirty="0"/>
              <a:t>máximo entre los relojes de dos host medido a través de la dispersión de los paquetes </a:t>
            </a:r>
            <a:r>
              <a:rPr lang="es-ES" dirty="0" smtClean="0"/>
              <a:t>intercambiados (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dispersion</a:t>
            </a:r>
            <a:r>
              <a:rPr lang="es-ES" dirty="0" smtClean="0"/>
              <a:t> y peer </a:t>
            </a:r>
            <a:r>
              <a:rPr lang="es-ES" dirty="0" err="1" smtClean="0"/>
              <a:t>dispersion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dirty="0" smtClean="0"/>
              <a:t>Offset </a:t>
            </a:r>
            <a:r>
              <a:rPr lang="es-ES" dirty="0"/>
              <a:t>del reloj </a:t>
            </a:r>
            <a:r>
              <a:rPr lang="es-ES" dirty="0" smtClean="0"/>
              <a:t>(</a:t>
            </a:r>
            <a:r>
              <a:rPr lang="es-ES" dirty="0" err="1" smtClean="0"/>
              <a:t>clock</a:t>
            </a:r>
            <a:r>
              <a:rPr lang="es-ES" dirty="0" smtClean="0"/>
              <a:t> offset): corrección </a:t>
            </a:r>
            <a:r>
              <a:rPr lang="es-ES" dirty="0"/>
              <a:t>aplicada al reloj de un cliente para </a:t>
            </a:r>
            <a:r>
              <a:rPr lang="es-ES" dirty="0" smtClean="0"/>
              <a:t>sincronizarlo.</a:t>
            </a:r>
          </a:p>
          <a:p>
            <a:r>
              <a:rPr lang="es-ES" dirty="0" smtClean="0"/>
              <a:t>Con el comando 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s-ES" dirty="0" smtClean="0"/>
              <a:t>se pueden ver los parámetros citados.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31660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trabajo NTP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dispositivo puede asumir uno o varios de estos modos de trabajo:</a:t>
            </a:r>
          </a:p>
          <a:p>
            <a:pPr lvl="1"/>
            <a:r>
              <a:rPr lang="es-ES" dirty="0" smtClean="0"/>
              <a:t>Servidor (maestro).</a:t>
            </a:r>
            <a:endParaRPr lang="es-ES" dirty="0"/>
          </a:p>
          <a:p>
            <a:pPr lvl="1"/>
            <a:r>
              <a:rPr lang="es-ES" dirty="0"/>
              <a:t>Cliente: hace también de servidor para otros.</a:t>
            </a:r>
          </a:p>
          <a:p>
            <a:pPr lvl="1"/>
            <a:r>
              <a:rPr lang="es-ES" dirty="0"/>
              <a:t>Pares (modo simétrico): usado en servidores redundantes por si pierden la conexión con servidor.</a:t>
            </a:r>
          </a:p>
          <a:p>
            <a:pPr lvl="1"/>
            <a:r>
              <a:rPr lang="es-ES" dirty="0" err="1"/>
              <a:t>Broadcast</a:t>
            </a:r>
            <a:r>
              <a:rPr lang="es-ES" dirty="0"/>
              <a:t>/</a:t>
            </a:r>
            <a:r>
              <a:rPr lang="es-ES" dirty="0" err="1"/>
              <a:t>multicast</a:t>
            </a:r>
            <a:r>
              <a:rPr lang="es-ES" dirty="0"/>
              <a:t>: servidor especial que inunda actualizaciones de tiempo por la LAN (no es muy preciso).</a:t>
            </a:r>
          </a:p>
          <a:p>
            <a:r>
              <a:rPr lang="es-ES" dirty="0"/>
              <a:t>Un dispositivo comenzará a actuar como un </a:t>
            </a:r>
            <a:r>
              <a:rPr lang="es-ES" dirty="0" smtClean="0"/>
              <a:t>servidor de </a:t>
            </a:r>
            <a:r>
              <a:rPr lang="es-ES" dirty="0"/>
              <a:t>NTP para cualquier sistema que solicite la sincronización en cuanto se sincroniza con una fuente NTP o se configura para servir como maestro.</a:t>
            </a:r>
          </a:p>
          <a:p>
            <a:r>
              <a:rPr lang="es-ES" dirty="0" smtClean="0"/>
              <a:t>Un </a:t>
            </a:r>
            <a:r>
              <a:rPr lang="es-ES" dirty="0"/>
              <a:t>dispositivo </a:t>
            </a:r>
            <a:r>
              <a:rPr lang="es-ES" dirty="0"/>
              <a:t>NTP </a:t>
            </a:r>
            <a:r>
              <a:rPr lang="es-ES" dirty="0" smtClean="0"/>
              <a:t>puede </a:t>
            </a:r>
            <a:r>
              <a:rPr lang="es-ES" dirty="0"/>
              <a:t>tardar </a:t>
            </a:r>
            <a:r>
              <a:rPr lang="es-ES" dirty="0"/>
              <a:t>en sincronizarse con un servidor </a:t>
            </a:r>
            <a:r>
              <a:rPr lang="es-ES" dirty="0" smtClean="0"/>
              <a:t>ascendente hasta </a:t>
            </a:r>
            <a:r>
              <a:rPr lang="es-ES" dirty="0"/>
              <a:t>5 </a:t>
            </a:r>
            <a:r>
              <a:rPr lang="es-ES" dirty="0" smtClean="0"/>
              <a:t>minutos.</a:t>
            </a:r>
          </a:p>
          <a:p>
            <a:r>
              <a:rPr lang="es-ES" dirty="0" smtClean="0"/>
              <a:t>El </a:t>
            </a:r>
            <a:r>
              <a:rPr lang="es-ES" dirty="0"/>
              <a:t>temporizador de sondeo NTP es de 64 </a:t>
            </a:r>
            <a:r>
              <a:rPr lang="es-ES" dirty="0" smtClean="0"/>
              <a:t>segundos y no se puede modificar.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297274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Principios de diseño NTP en redes </a:t>
            </a:r>
            <a:r>
              <a:rPr lang="es-ES" dirty="0" smtClean="0"/>
              <a:t>jerárquicas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</a:t>
            </a:r>
            <a:r>
              <a:rPr lang="es-ES" dirty="0"/>
              <a:t>lo general se usa el modo </a:t>
            </a:r>
            <a:r>
              <a:rPr lang="es-ES" dirty="0" smtClean="0"/>
              <a:t>cliente/servidor (</a:t>
            </a:r>
            <a:r>
              <a:rPr lang="es-ES" dirty="0"/>
              <a:t>es el más común en los dispositivos de </a:t>
            </a:r>
            <a:r>
              <a:rPr lang="es-ES" dirty="0" smtClean="0"/>
              <a:t>interconexión).</a:t>
            </a:r>
            <a:endParaRPr lang="es-ES" dirty="0"/>
          </a:p>
          <a:p>
            <a:r>
              <a:rPr lang="es-ES" dirty="0"/>
              <a:t>Se usa el modo </a:t>
            </a:r>
            <a:r>
              <a:rPr lang="es-ES" dirty="0" err="1"/>
              <a:t>broadcast</a:t>
            </a:r>
            <a:r>
              <a:rPr lang="es-ES" dirty="0"/>
              <a:t> si se desea reducir el nº de asociaciones (disminuye la precisión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/>
              <a:t>Se utilizará </a:t>
            </a:r>
            <a:r>
              <a:rPr lang="es-ES" dirty="0" smtClean="0"/>
              <a:t>el </a:t>
            </a:r>
            <a:r>
              <a:rPr lang="es-ES" dirty="0"/>
              <a:t>modo de pares en dispositivos redundantes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Utilizar varios servidores externos distintos como fuentes de tiempo externas (al menos 3).</a:t>
            </a:r>
          </a:p>
          <a:p>
            <a:r>
              <a:rPr lang="es-ES" dirty="0" smtClean="0"/>
              <a:t>Utilizar varios servidores internos (al menos dos) como fuente de tiempo de la red. </a:t>
            </a:r>
            <a:r>
              <a:rPr lang="es-ES" dirty="0" smtClean="0"/>
              <a:t>Se recomienda implementarlos en </a:t>
            </a:r>
            <a:r>
              <a:rPr lang="es-ES" dirty="0" smtClean="0"/>
              <a:t>los </a:t>
            </a:r>
            <a:r>
              <a:rPr lang="es-ES" dirty="0" err="1" smtClean="0"/>
              <a:t>switches</a:t>
            </a:r>
            <a:r>
              <a:rPr lang="es-ES" dirty="0" smtClean="0"/>
              <a:t> de capa núcleo.</a:t>
            </a:r>
          </a:p>
          <a:p>
            <a:r>
              <a:rPr lang="es-ES" dirty="0" smtClean="0"/>
              <a:t>Se debe sincronizar con NTP no sólo el reloj, sino también el calendario.</a:t>
            </a:r>
          </a:p>
          <a:p>
            <a:r>
              <a:rPr lang="es-ES" dirty="0" smtClean="0"/>
              <a:t>Se debe verificar que los relojes están sincronizándose al menos una vez al año.</a:t>
            </a:r>
          </a:p>
          <a:p>
            <a:r>
              <a:rPr lang="es-ES" dirty="0" smtClean="0"/>
              <a:t>Utilizar la autentificación entre dispositivos NTP.</a:t>
            </a:r>
          </a:p>
          <a:p>
            <a:r>
              <a:rPr lang="es-ES" dirty="0" smtClean="0"/>
              <a:t>Con los servidores externos se debe utilizar listas de acceso para evitar ataques.</a:t>
            </a:r>
          </a:p>
          <a:p>
            <a:pPr lvl="1"/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6334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SYSLOG.</a:t>
            </a:r>
            <a:endParaRPr lang="es-ES" dirty="0" smtClean="0"/>
          </a:p>
          <a:p>
            <a:r>
              <a:rPr lang="es-ES" dirty="0" smtClean="0"/>
              <a:t>Protocolos de sincronización de relojes.</a:t>
            </a:r>
          </a:p>
          <a:p>
            <a:r>
              <a:rPr lang="es-ES" dirty="0" smtClean="0"/>
              <a:t>SNMP.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Tema 8: Gestión de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de diseño NTP en redes jerárquicas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39" y="1545465"/>
            <a:ext cx="7168483" cy="44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básica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Normalmente </a:t>
            </a:r>
            <a:r>
              <a:rPr lang="es-ES" dirty="0" smtClean="0"/>
              <a:t>la configuración </a:t>
            </a:r>
            <a:r>
              <a:rPr lang="es-ES" dirty="0"/>
              <a:t>de NTP es estática.</a:t>
            </a:r>
          </a:p>
          <a:p>
            <a:r>
              <a:rPr lang="es-ES" dirty="0" smtClean="0"/>
              <a:t>En los servidores, configurar al menos 3 máster:</a:t>
            </a:r>
            <a:endParaRPr lang="es-ES" dirty="0"/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stratum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s-ES" dirty="0" err="1"/>
              <a:t>Stratum</a:t>
            </a:r>
            <a:r>
              <a:rPr lang="es-ES" dirty="0"/>
              <a:t> es el nº de saltos hasta una fuente autorizada (p.ej. reloj atómico).</a:t>
            </a:r>
          </a:p>
          <a:p>
            <a:pPr lvl="1"/>
            <a:r>
              <a:rPr lang="es-ES" dirty="0"/>
              <a:t> Un servidor español con </a:t>
            </a:r>
            <a:r>
              <a:rPr lang="es-ES" dirty="0" err="1"/>
              <a:t>stratum</a:t>
            </a:r>
            <a:r>
              <a:rPr lang="es-ES" dirty="0"/>
              <a:t> 1 </a:t>
            </a:r>
            <a:r>
              <a:rPr lang="es-ES" dirty="0" smtClean="0"/>
              <a:t>es:  </a:t>
            </a:r>
            <a:r>
              <a:rPr lang="es-ES" b="1" dirty="0" smtClean="0"/>
              <a:t>hora.rediris.es</a:t>
            </a:r>
            <a:endParaRPr lang="es-ES" b="1" dirty="0"/>
          </a:p>
          <a:p>
            <a:r>
              <a:rPr lang="es-ES" dirty="0"/>
              <a:t>En </a:t>
            </a:r>
            <a:r>
              <a:rPr lang="es-ES" dirty="0" smtClean="0"/>
              <a:t>clientes, configurar varios servers pudiéndose establecer el preferido:</a:t>
            </a:r>
            <a:endParaRPr lang="es-ES" dirty="0"/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IP|nombre_server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[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nº] [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interfaz] [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dirty="0" smtClean="0"/>
              <a:t>Por defecto sólo sincroniza reloj software, para el hardware se hace:</a:t>
            </a:r>
          </a:p>
          <a:p>
            <a:pPr marL="35401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-calendar</a:t>
            </a:r>
          </a:p>
          <a:p>
            <a:r>
              <a:rPr lang="es-ES" dirty="0" smtClean="0"/>
              <a:t>En </a:t>
            </a:r>
            <a:r>
              <a:rPr lang="es-ES" dirty="0"/>
              <a:t>cliente también se puede configurar que use </a:t>
            </a:r>
            <a:r>
              <a:rPr lang="es-ES" dirty="0" err="1"/>
              <a:t>broadcast</a:t>
            </a:r>
            <a:r>
              <a:rPr lang="es-ES" dirty="0"/>
              <a:t>:</a:t>
            </a:r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Para usar modo de operación de pares en dos dispositivos:</a:t>
            </a:r>
            <a:endParaRPr lang="es-ES" dirty="0"/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peer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IP_del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otro</a:t>
            </a: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6612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básica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se crean </a:t>
            </a:r>
            <a:r>
              <a:rPr lang="es-ES" dirty="0" err="1" smtClean="0"/>
              <a:t>ACLs</a:t>
            </a:r>
            <a:r>
              <a:rPr lang="es-ES" dirty="0" smtClean="0"/>
              <a:t>, se deben permitir NTP:</a:t>
            </a:r>
          </a:p>
          <a:p>
            <a:pPr marL="36036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acl-number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NTP-host-IP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Por defecto, NTP se configura en todas las interfaces, para deshabilitar la función de servidor (no cliente) en una interfaz se usa:</a:t>
            </a:r>
          </a:p>
          <a:p>
            <a:pPr marL="342900" lvl="1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Para limitar el número de asociaciones se usa:</a:t>
            </a:r>
          </a:p>
          <a:p>
            <a:pPr marL="354013" lvl="1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max-associations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dirty="0" smtClean="0"/>
              <a:t>Verificación</a:t>
            </a:r>
            <a:r>
              <a:rPr lang="es-ES" dirty="0"/>
              <a:t>:</a:t>
            </a:r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360363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associations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associations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363" indent="0">
              <a:buNone/>
            </a:pP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10299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Autentificación NTP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Desde NTPv3 se soporta criptografía.</a:t>
            </a:r>
          </a:p>
          <a:p>
            <a:r>
              <a:rPr lang="es-ES" dirty="0"/>
              <a:t>3 comandos se usan en cada </a:t>
            </a:r>
            <a:r>
              <a:rPr lang="es-ES" dirty="0" smtClean="0"/>
              <a:t>extremo: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Puesta </a:t>
            </a:r>
            <a:r>
              <a:rPr lang="es-ES" dirty="0"/>
              <a:t>en marcha de la autentificación</a:t>
            </a:r>
            <a:r>
              <a:rPr lang="es-ES" dirty="0" smtClean="0"/>
              <a:t>:</a:t>
            </a:r>
          </a:p>
          <a:p>
            <a:pPr marL="342900" lvl="1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342900">
              <a:buFont typeface="+mj-lt"/>
              <a:buAutoNum type="arabicPeriod" startAt="2"/>
            </a:pPr>
            <a:r>
              <a:rPr lang="es-ES" dirty="0" smtClean="0"/>
              <a:t>Establecimiento </a:t>
            </a:r>
            <a:r>
              <a:rPr lang="es-ES" dirty="0"/>
              <a:t>de clave</a:t>
            </a:r>
            <a:r>
              <a:rPr lang="es-ES" dirty="0" smtClean="0"/>
              <a:t>:</a:t>
            </a:r>
          </a:p>
          <a:p>
            <a:pPr marL="342900" lvl="1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authentication-key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nº_clave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valor_clave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342900">
              <a:buFont typeface="+mj-lt"/>
              <a:buAutoNum type="arabicPeriod" startAt="3"/>
            </a:pPr>
            <a:r>
              <a:rPr lang="es-ES" dirty="0" smtClean="0"/>
              <a:t>Indicar las claves de confianza</a:t>
            </a:r>
            <a:r>
              <a:rPr lang="es-ES" dirty="0" smtClean="0"/>
              <a:t>:</a:t>
            </a:r>
            <a:endParaRPr lang="es-ES" dirty="0" smtClean="0"/>
          </a:p>
          <a:p>
            <a:pPr marL="342900" lvl="1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trusted-key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nº_clave</a:t>
            </a:r>
            <a:endParaRPr lang="es-ES" dirty="0"/>
          </a:p>
          <a:p>
            <a:r>
              <a:rPr lang="es-ES" dirty="0" smtClean="0"/>
              <a:t>Además en clientes y dispositivos pares, se debe especificar el servidor:</a:t>
            </a:r>
            <a:endParaRPr lang="es-ES" dirty="0"/>
          </a:p>
          <a:p>
            <a:pPr marL="354013" lvl="1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ip-address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key-number</a:t>
            </a:r>
            <a:r>
              <a:rPr lang="es-ES" dirty="0"/>
              <a:t> 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-169863"/>
            <a:r>
              <a:rPr lang="es-ES" dirty="0" smtClean="0"/>
              <a:t>Finalmente se debe verificar que la sincronización se ha producido:</a:t>
            </a:r>
            <a:endParaRPr lang="es-ES" dirty="0"/>
          </a:p>
          <a:p>
            <a:pPr marL="354013" lvl="1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24017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ACLs</a:t>
            </a:r>
            <a:r>
              <a:rPr lang="es-ES" dirty="0" smtClean="0"/>
              <a:t> de NTP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Especialmente con servidores externos se deben utilizar </a:t>
            </a:r>
            <a:r>
              <a:rPr lang="es-ES" dirty="0" err="1" smtClean="0"/>
              <a:t>ACLs</a:t>
            </a:r>
            <a:r>
              <a:rPr lang="es-ES" dirty="0" smtClean="0"/>
              <a:t> de NTP.</a:t>
            </a:r>
            <a:endParaRPr lang="es-ES" dirty="0"/>
          </a:p>
          <a:p>
            <a:r>
              <a:rPr lang="es-ES" dirty="0" smtClean="0"/>
              <a:t>Estas </a:t>
            </a:r>
            <a:r>
              <a:rPr lang="es-ES" dirty="0" err="1"/>
              <a:t>ACLs</a:t>
            </a:r>
            <a:r>
              <a:rPr lang="es-ES" dirty="0"/>
              <a:t> permiten 4 </a:t>
            </a:r>
            <a:r>
              <a:rPr lang="es-ES" dirty="0" smtClean="0"/>
              <a:t>restricciones:</a:t>
            </a:r>
            <a:endParaRPr lang="es-ES" dirty="0"/>
          </a:p>
          <a:p>
            <a:pPr lvl="1"/>
            <a:r>
              <a:rPr lang="es-ES" b="1" dirty="0" smtClean="0"/>
              <a:t>peer</a:t>
            </a:r>
            <a:r>
              <a:rPr lang="es-ES" dirty="0"/>
              <a:t>: </a:t>
            </a:r>
            <a:r>
              <a:rPr lang="es-ES" dirty="0" smtClean="0"/>
              <a:t>permite </a:t>
            </a:r>
            <a:r>
              <a:rPr lang="es-ES" dirty="0"/>
              <a:t>solicitudes de sincronización de tiempo y consultas de control. </a:t>
            </a:r>
            <a:r>
              <a:rPr lang="es-ES" dirty="0" smtClean="0"/>
              <a:t>También se </a:t>
            </a:r>
            <a:r>
              <a:rPr lang="es-ES" dirty="0"/>
              <a:t>permite que el dispositivo se sincronice con los sistemas remotos que pasan la </a:t>
            </a:r>
            <a:r>
              <a:rPr lang="es-ES" dirty="0" smtClean="0"/>
              <a:t>ACL.</a:t>
            </a:r>
            <a:endParaRPr lang="es-ES" dirty="0"/>
          </a:p>
          <a:p>
            <a:pPr lvl="1"/>
            <a:r>
              <a:rPr lang="es-ES" b="1" dirty="0" err="1" smtClean="0"/>
              <a:t>serve</a:t>
            </a:r>
            <a:r>
              <a:rPr lang="es-ES" dirty="0" smtClean="0"/>
              <a:t>: permite </a:t>
            </a:r>
            <a:r>
              <a:rPr lang="es-ES" dirty="0"/>
              <a:t>solicitudes de sincronización de tiempo y consultas de </a:t>
            </a:r>
            <a:r>
              <a:rPr lang="es-ES" dirty="0" smtClean="0"/>
              <a:t>control. No se permite la sincronización con sistemas remotos que pasan la ACL.</a:t>
            </a:r>
          </a:p>
          <a:p>
            <a:pPr lvl="1"/>
            <a:r>
              <a:rPr lang="es-ES" b="1" dirty="0" err="1" smtClean="0"/>
              <a:t>serve-only</a:t>
            </a:r>
            <a:r>
              <a:rPr lang="es-ES" dirty="0" smtClean="0"/>
              <a:t>: </a:t>
            </a:r>
            <a:r>
              <a:rPr lang="es-ES" dirty="0"/>
              <a:t>solo </a:t>
            </a:r>
            <a:r>
              <a:rPr lang="es-ES" dirty="0" smtClean="0"/>
              <a:t>se permiten </a:t>
            </a:r>
            <a:r>
              <a:rPr lang="es-ES" dirty="0"/>
              <a:t>solicitudes de </a:t>
            </a:r>
            <a:r>
              <a:rPr lang="es-ES" dirty="0" smtClean="0"/>
              <a:t>sincronización.</a:t>
            </a:r>
          </a:p>
          <a:p>
            <a:pPr lvl="1"/>
            <a:r>
              <a:rPr lang="es-ES" b="1" dirty="0" err="1" smtClean="0"/>
              <a:t>query-only</a:t>
            </a:r>
            <a:r>
              <a:rPr lang="es-ES" dirty="0" smtClean="0"/>
              <a:t>: </a:t>
            </a:r>
            <a:r>
              <a:rPr lang="es-ES" dirty="0"/>
              <a:t>solo permite consultas de </a:t>
            </a:r>
            <a:r>
              <a:rPr lang="es-ES" dirty="0" smtClean="0"/>
              <a:t>control.</a:t>
            </a:r>
          </a:p>
          <a:p>
            <a:r>
              <a:rPr lang="es-ES" dirty="0" smtClean="0"/>
              <a:t>Ejemplos de uso: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la autentificación NTP y en las </a:t>
            </a:r>
            <a:r>
              <a:rPr lang="es-ES" dirty="0" err="1" smtClean="0"/>
              <a:t>ACLs</a:t>
            </a:r>
            <a:r>
              <a:rPr lang="es-ES" dirty="0" smtClean="0"/>
              <a:t> NTP es recomendable usar la IP de una interfaz de </a:t>
            </a:r>
            <a:r>
              <a:rPr lang="es-ES" dirty="0" err="1" smtClean="0"/>
              <a:t>loopback</a:t>
            </a:r>
            <a:r>
              <a:rPr lang="es-ES" dirty="0" smtClean="0"/>
              <a:t> como IP de origen de NTP.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15" y="4182547"/>
            <a:ext cx="5086350" cy="476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90" y="4741294"/>
            <a:ext cx="502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Versiones </a:t>
            </a:r>
            <a:r>
              <a:rPr lang="es-ES" dirty="0"/>
              <a:t>de p</a:t>
            </a:r>
            <a:r>
              <a:rPr lang="es-ES" dirty="0" smtClean="0"/>
              <a:t>rotocolos </a:t>
            </a:r>
            <a:r>
              <a:rPr lang="es-ES" dirty="0"/>
              <a:t>de sincronización de relojes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versión más usada es la </a:t>
            </a:r>
            <a:r>
              <a:rPr lang="es-ES" b="1" dirty="0" smtClean="0"/>
              <a:t>NTPv3</a:t>
            </a:r>
            <a:r>
              <a:rPr lang="es-ES" dirty="0" smtClean="0"/>
              <a:t>, pero además existe </a:t>
            </a:r>
            <a:r>
              <a:rPr lang="es-ES" b="1" dirty="0" smtClean="0"/>
              <a:t>NTPv4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 una extensión de la NTPv3 compatible con ésta que permite IPv6.</a:t>
            </a:r>
          </a:p>
          <a:p>
            <a:pPr lvl="1"/>
            <a:r>
              <a:rPr lang="es-ES" dirty="0" smtClean="0"/>
              <a:t>Mejora la seguridad permitiendo criptografía de clave pública y certificados X509.</a:t>
            </a:r>
          </a:p>
          <a:p>
            <a:pPr lvl="1"/>
            <a:r>
              <a:rPr lang="es-ES" dirty="0" smtClean="0"/>
              <a:t>Mejora el funcionamiento utilizando grupos </a:t>
            </a:r>
            <a:r>
              <a:rPr lang="es-ES" dirty="0" err="1" smtClean="0"/>
              <a:t>multicast</a:t>
            </a:r>
            <a:r>
              <a:rPr lang="es-ES" dirty="0" smtClean="0"/>
              <a:t> en vez de </a:t>
            </a:r>
            <a:r>
              <a:rPr lang="es-ES" dirty="0" err="1" smtClean="0"/>
              <a:t>broadcast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Existe una versión simple (SNTP):</a:t>
            </a:r>
          </a:p>
          <a:p>
            <a:pPr lvl="1"/>
            <a:r>
              <a:rPr lang="es-ES" dirty="0" smtClean="0"/>
              <a:t>Implementación de un cliente NTP sencillo que sólo recibe la hora y no la distribuye.</a:t>
            </a:r>
          </a:p>
          <a:p>
            <a:pPr lvl="1"/>
            <a:r>
              <a:rPr lang="es-ES" dirty="0" smtClean="0"/>
              <a:t>Tiene una precisión del orden de los 100 milisegundos.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proporciona el filtrado complejo </a:t>
            </a:r>
            <a:r>
              <a:rPr lang="es-ES" dirty="0" smtClean="0"/>
              <a:t>ni mecanismos </a:t>
            </a:r>
            <a:r>
              <a:rPr lang="es-ES" dirty="0"/>
              <a:t>estadísticos del </a:t>
            </a:r>
            <a:r>
              <a:rPr lang="es-ES" dirty="0" smtClean="0"/>
              <a:t>NTP.</a:t>
            </a:r>
          </a:p>
          <a:p>
            <a:pPr lvl="1"/>
            <a:r>
              <a:rPr lang="es-ES" dirty="0" smtClean="0"/>
              <a:t>Trabaja contra un único servidor: preferiblemente el que tenga mejor </a:t>
            </a:r>
            <a:r>
              <a:rPr lang="es-ES" dirty="0" err="1" smtClean="0"/>
              <a:t>stratum</a:t>
            </a:r>
            <a:r>
              <a:rPr lang="es-ES" dirty="0" smtClean="0"/>
              <a:t> y que sea de unidifusión.</a:t>
            </a:r>
          </a:p>
          <a:p>
            <a:pPr lvl="1"/>
            <a:r>
              <a:rPr lang="es-ES" dirty="0" smtClean="0"/>
              <a:t>No puede coexistir con NTP pues usan el mismo puerto.</a:t>
            </a:r>
          </a:p>
          <a:p>
            <a:pPr lvl="1"/>
            <a:r>
              <a:rPr lang="es-ES" dirty="0" smtClean="0"/>
              <a:t>La configuración similar: en comandos se cambian la palabra clave </a:t>
            </a:r>
            <a:r>
              <a:rPr lang="es-ES" b="1" dirty="0" err="1" smtClean="0"/>
              <a:t>ntp</a:t>
            </a:r>
            <a:r>
              <a:rPr lang="es-ES" dirty="0" smtClean="0"/>
              <a:t> por </a:t>
            </a:r>
            <a:r>
              <a:rPr lang="es-ES" b="1" dirty="0" err="1" smtClean="0"/>
              <a:t>sntp</a:t>
            </a:r>
            <a:endParaRPr lang="es-ES" b="1" dirty="0" smtClean="0"/>
          </a:p>
          <a:p>
            <a:r>
              <a:rPr lang="es-ES" dirty="0" smtClean="0"/>
              <a:t>También existe una versión de precisión (</a:t>
            </a:r>
            <a:r>
              <a:rPr lang="es-ES" b="1" dirty="0" smtClean="0"/>
              <a:t>PTP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Presicion</a:t>
            </a:r>
            <a:r>
              <a:rPr lang="es-ES" dirty="0"/>
              <a:t> Time </a:t>
            </a:r>
            <a:r>
              <a:rPr lang="es-ES" dirty="0" err="1" smtClean="0"/>
              <a:t>Protocol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/>
              <a:t>Sincroniza los relojes con una precisión del orden de los microsegundos.</a:t>
            </a:r>
          </a:p>
          <a:p>
            <a:pPr lvl="1"/>
            <a:r>
              <a:rPr lang="es-ES" dirty="0"/>
              <a:t>Usado en sistemas críticos.</a:t>
            </a:r>
          </a:p>
          <a:p>
            <a:pPr lvl="1"/>
            <a:r>
              <a:rPr lang="es-ES" dirty="0"/>
              <a:t>Utilizado en algunos </a:t>
            </a:r>
            <a:r>
              <a:rPr lang="es-ES" dirty="0" err="1"/>
              <a:t>switches</a:t>
            </a:r>
            <a:r>
              <a:rPr lang="es-ES" dirty="0"/>
              <a:t> orientados a </a:t>
            </a:r>
            <a:r>
              <a:rPr lang="es-ES" dirty="0" err="1"/>
              <a:t>CPDs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Estándar IEEE 1588-2008.</a:t>
            </a:r>
          </a:p>
          <a:p>
            <a:endParaRPr lang="es-E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</a:t>
            </a:r>
            <a:r>
              <a:rPr lang="es-ES" dirty="0"/>
              <a:t>Protocolos de sincronización de relojes</a:t>
            </a:r>
          </a:p>
        </p:txBody>
      </p:sp>
    </p:spTree>
    <p:extLst>
      <p:ext uri="{BB962C8B-B14F-4D97-AF65-F5344CB8AC3E}">
        <p14:creationId xmlns:p14="http://schemas.microsoft.com/office/powerpoint/2010/main" val="14697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39394"/>
          </a:xfrm>
        </p:spPr>
        <p:txBody>
          <a:bodyPr/>
          <a:lstStyle/>
          <a:p>
            <a:r>
              <a:rPr lang="es-ES" dirty="0" smtClean="0"/>
              <a:t>SNMP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9134"/>
            <a:ext cx="6681788" cy="2440517"/>
          </a:xfrm>
        </p:spPr>
        <p:txBody>
          <a:bodyPr/>
          <a:lstStyle/>
          <a:p>
            <a:r>
              <a:rPr lang="es-ES" dirty="0" smtClean="0"/>
              <a:t>Parte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5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</a:t>
            </a:r>
            <a:r>
              <a:rPr lang="es-ES" dirty="0"/>
              <a:t>p</a:t>
            </a:r>
            <a:r>
              <a:rPr lang="es-ES" dirty="0" smtClean="0"/>
              <a:t>arte 3: </a:t>
            </a:r>
            <a:r>
              <a:rPr lang="es-ES" dirty="0" smtClean="0"/>
              <a:t>SNMP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Operación.</a:t>
            </a:r>
          </a:p>
          <a:p>
            <a:r>
              <a:rPr lang="es-ES" dirty="0"/>
              <a:t>M</a:t>
            </a:r>
            <a:r>
              <a:rPr lang="es-ES" dirty="0" smtClean="0"/>
              <a:t>IB.</a:t>
            </a:r>
          </a:p>
          <a:p>
            <a:r>
              <a:rPr lang="es-ES" dirty="0" smtClean="0"/>
              <a:t>Versiones.</a:t>
            </a:r>
          </a:p>
          <a:p>
            <a:r>
              <a:rPr lang="es-ES" dirty="0" smtClean="0"/>
              <a:t>Configuración SNMPv3.</a:t>
            </a:r>
          </a:p>
          <a:p>
            <a:r>
              <a:rPr lang="es-ES" dirty="0" smtClean="0"/>
              <a:t>Verificación.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25900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SNMP = Simple Network Management </a:t>
            </a:r>
            <a:r>
              <a:rPr lang="es-ES" dirty="0" err="1"/>
              <a:t>Protocol</a:t>
            </a:r>
            <a:endParaRPr lang="es-ES" dirty="0"/>
          </a:p>
          <a:p>
            <a:r>
              <a:rPr lang="es-ES" dirty="0"/>
              <a:t>Permite:</a:t>
            </a:r>
          </a:p>
          <a:p>
            <a:pPr lvl="1"/>
            <a:r>
              <a:rPr lang="es-ES" dirty="0"/>
              <a:t>Supervisar el rendimiento de la red.</a:t>
            </a:r>
          </a:p>
          <a:p>
            <a:pPr lvl="1"/>
            <a:r>
              <a:rPr lang="es-ES" dirty="0"/>
              <a:t>Administrar dispositivos de red.</a:t>
            </a:r>
          </a:p>
          <a:p>
            <a:pPr lvl="1"/>
            <a:r>
              <a:rPr lang="es-ES" dirty="0"/>
              <a:t>Solucionar problemas de red.</a:t>
            </a:r>
          </a:p>
          <a:p>
            <a:pPr lvl="1"/>
            <a:r>
              <a:rPr lang="es-ES" dirty="0"/>
              <a:t>Planificar el crecimiento de la red.</a:t>
            </a:r>
          </a:p>
          <a:p>
            <a:r>
              <a:rPr lang="es-ES" dirty="0"/>
              <a:t>Elementos SNMP:</a:t>
            </a:r>
          </a:p>
          <a:p>
            <a:pPr lvl="1"/>
            <a:r>
              <a:rPr lang="es-ES" b="1" dirty="0"/>
              <a:t>Gestor</a:t>
            </a:r>
            <a:r>
              <a:rPr lang="es-ES" dirty="0"/>
              <a:t> o administrador </a:t>
            </a:r>
            <a:r>
              <a:rPr lang="es-ES" dirty="0" smtClean="0"/>
              <a:t>SNMP (</a:t>
            </a:r>
            <a:r>
              <a:rPr lang="es-ES" dirty="0"/>
              <a:t>usa puerto UDP </a:t>
            </a:r>
            <a:r>
              <a:rPr lang="es-ES" dirty="0" smtClean="0"/>
              <a:t>162).</a:t>
            </a:r>
            <a:endParaRPr lang="es-ES" dirty="0"/>
          </a:p>
          <a:p>
            <a:pPr lvl="1"/>
            <a:r>
              <a:rPr lang="es-ES" b="1" dirty="0"/>
              <a:t>Agente</a:t>
            </a:r>
            <a:r>
              <a:rPr lang="es-ES" dirty="0"/>
              <a:t> </a:t>
            </a:r>
            <a:r>
              <a:rPr lang="es-ES" dirty="0" smtClean="0"/>
              <a:t>SNMP (</a:t>
            </a:r>
            <a:r>
              <a:rPr lang="es-ES" dirty="0"/>
              <a:t>usa puerto UDP </a:t>
            </a:r>
            <a:r>
              <a:rPr lang="es-ES" dirty="0" smtClean="0"/>
              <a:t>161).</a:t>
            </a:r>
            <a:endParaRPr lang="es-ES" dirty="0"/>
          </a:p>
          <a:p>
            <a:pPr lvl="1"/>
            <a:r>
              <a:rPr lang="es-ES" dirty="0"/>
              <a:t>Base de Información de Gestión (</a:t>
            </a:r>
            <a:r>
              <a:rPr lang="es-ES" b="1" dirty="0"/>
              <a:t>MIB</a:t>
            </a:r>
            <a:r>
              <a:rPr lang="es-ES" dirty="0" smtClean="0"/>
              <a:t>).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2924" y="4594007"/>
            <a:ext cx="4486502" cy="17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/>
              <a:t>gestor hace peticiones al agente para que le envíe la información del MIB (mensaje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/>
              <a:t>El agente, tras consulta de su MIB local, le responde enviándosela (</a:t>
            </a:r>
            <a:r>
              <a:rPr lang="es-ES" dirty="0" err="1"/>
              <a:t>Get</a:t>
            </a:r>
            <a:r>
              <a:rPr lang="es-ES" dirty="0"/>
              <a:t> Response).</a:t>
            </a:r>
          </a:p>
          <a:p>
            <a:r>
              <a:rPr lang="es-ES" dirty="0"/>
              <a:t>El gestor puede solicitar que cambie alguna información (Set </a:t>
            </a:r>
            <a:r>
              <a:rPr lang="es-ES" dirty="0" err="1"/>
              <a:t>Request</a:t>
            </a:r>
            <a:r>
              <a:rPr lang="es-ES" dirty="0"/>
              <a:t>).</a:t>
            </a:r>
          </a:p>
          <a:p>
            <a:r>
              <a:rPr lang="es-ES" dirty="0"/>
              <a:t>En un momento dado, el agente, tras detectar una condición particular, envía un </a:t>
            </a:r>
            <a:r>
              <a:rPr lang="es-ES" dirty="0" err="1"/>
              <a:t>Trap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12" y="3701262"/>
            <a:ext cx="5635109" cy="25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894073"/>
          </a:xfrm>
        </p:spPr>
        <p:txBody>
          <a:bodyPr/>
          <a:lstStyle/>
          <a:p>
            <a:r>
              <a:rPr lang="es-ES" dirty="0" smtClean="0"/>
              <a:t>SYSLOG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03812"/>
            <a:ext cx="6681788" cy="2485839"/>
          </a:xfrm>
        </p:spPr>
        <p:txBody>
          <a:bodyPr/>
          <a:lstStyle/>
          <a:p>
            <a:r>
              <a:rPr lang="es-ES" dirty="0" smtClean="0"/>
              <a:t>Parte </a:t>
            </a:r>
            <a:r>
              <a:rPr lang="es-ES" dirty="0" smtClean="0"/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9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18" y="1458579"/>
            <a:ext cx="4541609" cy="40977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Información Gestionada (MIB)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1372129"/>
            <a:ext cx="4862964" cy="5172602"/>
          </a:xfrm>
        </p:spPr>
        <p:txBody>
          <a:bodyPr/>
          <a:lstStyle/>
          <a:p>
            <a:r>
              <a:rPr lang="es-ES" dirty="0"/>
              <a:t>MIB es una BD jerárquica que almacena un conjunto de variables del dispositivo sobre el que está implementado el agente.</a:t>
            </a:r>
          </a:p>
          <a:p>
            <a:r>
              <a:rPr lang="es-ES" dirty="0"/>
              <a:t>Cada variable recoge el estado actual de algún Objeto (aspecto físico o de </a:t>
            </a:r>
            <a:r>
              <a:rPr lang="es-ES" dirty="0" err="1"/>
              <a:t>config</a:t>
            </a:r>
            <a:r>
              <a:rPr lang="es-ES" dirty="0"/>
              <a:t>.)</a:t>
            </a:r>
          </a:p>
          <a:p>
            <a:r>
              <a:rPr lang="es-ES" dirty="0"/>
              <a:t>A las variables se les llama OID (ID de Objeto) y se organizan en forma de árbol.</a:t>
            </a:r>
          </a:p>
          <a:p>
            <a:r>
              <a:rPr lang="es-ES" dirty="0"/>
              <a:t>Los </a:t>
            </a:r>
            <a:r>
              <a:rPr lang="es-ES" dirty="0" err="1"/>
              <a:t>RFCs</a:t>
            </a:r>
            <a:r>
              <a:rPr lang="es-ES" dirty="0"/>
              <a:t> definen ramas de </a:t>
            </a:r>
            <a:r>
              <a:rPr lang="es-ES" dirty="0" err="1"/>
              <a:t>var</a:t>
            </a:r>
            <a:r>
              <a:rPr lang="es-ES" dirty="0"/>
              <a:t>. públicas. </a:t>
            </a:r>
          </a:p>
          <a:p>
            <a:r>
              <a:rPr lang="es-ES" dirty="0"/>
              <a:t>El fabricante puede definir ramas privadas.</a:t>
            </a:r>
          </a:p>
          <a:p>
            <a:r>
              <a:rPr lang="es-ES" dirty="0"/>
              <a:t>Un OID se identifica por una ristra de números separados por puntos.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4104321" cy="5172602"/>
          </a:xfrm>
        </p:spPr>
        <p:txBody>
          <a:bodyPr/>
          <a:lstStyle/>
          <a:p>
            <a:r>
              <a:rPr lang="es-ES" dirty="0" smtClean="0"/>
              <a:t>Existen tres versiones de SNMP.</a:t>
            </a:r>
          </a:p>
          <a:p>
            <a:r>
              <a:rPr lang="es-ES" dirty="0" smtClean="0"/>
              <a:t>Los dos primeros basan la seguridad en el nombre de la </a:t>
            </a:r>
            <a:r>
              <a:rPr lang="es-ES" b="1" dirty="0" smtClean="0"/>
              <a:t>comunidad</a:t>
            </a:r>
            <a:r>
              <a:rPr lang="es-ES" dirty="0" smtClean="0"/>
              <a:t>, lo cual no es adecuado.</a:t>
            </a:r>
          </a:p>
          <a:p>
            <a:r>
              <a:rPr lang="es-ES" dirty="0" smtClean="0"/>
              <a:t>Por flexibilidad, la v3 establece tres niveles </a:t>
            </a:r>
            <a:r>
              <a:rPr lang="es-ES" dirty="0"/>
              <a:t>de </a:t>
            </a:r>
            <a:r>
              <a:rPr lang="es-ES" dirty="0" smtClean="0"/>
              <a:t>seguridad:</a:t>
            </a:r>
          </a:p>
          <a:p>
            <a:pPr lvl="1"/>
            <a:r>
              <a:rPr lang="es-ES" dirty="0" err="1" smtClean="0"/>
              <a:t>noAuthNoPriv</a:t>
            </a:r>
            <a:endParaRPr lang="es-ES" dirty="0" smtClean="0"/>
          </a:p>
          <a:p>
            <a:pPr lvl="1"/>
            <a:r>
              <a:rPr lang="es-ES" dirty="0" err="1" smtClean="0"/>
              <a:t>authNoPriv</a:t>
            </a:r>
            <a:endParaRPr lang="es-ES" dirty="0" smtClean="0"/>
          </a:p>
          <a:p>
            <a:pPr lvl="1"/>
            <a:r>
              <a:rPr lang="es-ES" dirty="0" err="1" smtClean="0"/>
              <a:t>authPriv</a:t>
            </a:r>
            <a:endParaRPr lang="es-ES" dirty="0" smtClean="0"/>
          </a:p>
          <a:p>
            <a:r>
              <a:rPr lang="es-ES" dirty="0" smtClean="0"/>
              <a:t>Se recomienda usar el nivel </a:t>
            </a:r>
            <a:r>
              <a:rPr lang="es-ES" b="1" dirty="0" err="1" smtClean="0"/>
              <a:t>authPriv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21" y="1329925"/>
            <a:ext cx="4895512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primeras versiones SNMP envían los mensajes en texto plano, si un intruso llega a descubrir el nombre de la comunidad el sistema puede verse comprometido:</a:t>
            </a:r>
          </a:p>
          <a:p>
            <a:pPr lvl="1"/>
            <a:r>
              <a:rPr lang="es-ES" dirty="0"/>
              <a:t>Podría obtener/modificar la MIB de los agentes.</a:t>
            </a:r>
          </a:p>
          <a:p>
            <a:pPr lvl="1"/>
            <a:r>
              <a:rPr lang="es-ES" dirty="0"/>
              <a:t>Podría enviar </a:t>
            </a:r>
            <a:r>
              <a:rPr lang="es-ES" dirty="0" err="1"/>
              <a:t>Traps</a:t>
            </a:r>
            <a:r>
              <a:rPr lang="es-ES" dirty="0"/>
              <a:t> a los administradores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SNMP v3 dispone </a:t>
            </a:r>
            <a:r>
              <a:rPr lang="es-ES" dirty="0"/>
              <a:t>de tres características concretas de seguridad:</a:t>
            </a:r>
          </a:p>
          <a:p>
            <a:pPr lvl="1"/>
            <a:r>
              <a:rPr lang="es-ES" dirty="0"/>
              <a:t>Integridad y autenticación.</a:t>
            </a:r>
          </a:p>
          <a:p>
            <a:pPr lvl="1"/>
            <a:r>
              <a:rPr lang="es-ES" dirty="0"/>
              <a:t>Encriptación.</a:t>
            </a:r>
          </a:p>
          <a:p>
            <a:pPr lvl="1"/>
            <a:r>
              <a:rPr lang="es-ES" dirty="0"/>
              <a:t>Control de acceso</a:t>
            </a:r>
          </a:p>
          <a:p>
            <a:r>
              <a:rPr lang="es-ES" dirty="0"/>
              <a:t>Ello evita vulnerabilidades de versiones anteriores.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3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</a:t>
            </a:r>
            <a:r>
              <a:rPr lang="es-ES" dirty="0" smtClean="0"/>
              <a:t>SNMPv3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buFont typeface="+mj-lt"/>
              <a:buAutoNum type="arabicPeriod"/>
            </a:pPr>
            <a:r>
              <a:rPr lang="es-ES" dirty="0"/>
              <a:t>Configura una ACL que permitirá el acceso a los administradores SNMP autorizados:</a:t>
            </a:r>
          </a:p>
          <a:p>
            <a:pPr marL="36512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access-list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-ACL</a:t>
            </a:r>
          </a:p>
          <a:p>
            <a:pPr marL="36512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config-std-nacl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IP máscara</a:t>
            </a:r>
          </a:p>
          <a:p>
            <a:pPr marL="358775" indent="-358775">
              <a:buFont typeface="+mj-lt"/>
              <a:buAutoNum type="arabicPeriod" startAt="2"/>
            </a:pPr>
            <a:r>
              <a:rPr lang="es-ES" dirty="0"/>
              <a:t>Asocia una vista a un OID:</a:t>
            </a:r>
          </a:p>
          <a:p>
            <a:pPr marL="36512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nombre_vista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OID</a:t>
            </a:r>
          </a:p>
          <a:p>
            <a:pPr marL="358775" indent="-358775">
              <a:buFont typeface="+mj-lt"/>
              <a:buAutoNum type="arabicPeriod" startAt="3"/>
            </a:pPr>
            <a:r>
              <a:rPr lang="es-ES" dirty="0"/>
              <a:t>Configura un grupo SNMP:</a:t>
            </a:r>
          </a:p>
          <a:p>
            <a:pPr marL="36512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nombre-grupo {v1|v2c|v3 {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noauth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358775" indent="-358775">
              <a:buFont typeface="+mj-lt"/>
              <a:buAutoNum type="arabicPeriod" startAt="4"/>
            </a:pPr>
            <a:r>
              <a:rPr lang="es-ES" dirty="0"/>
              <a:t>Configura a un miembro del grupo:</a:t>
            </a:r>
          </a:p>
          <a:p>
            <a:pPr marL="36512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nombre-usuario nombre-grupo v3 [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{md5|sha} contraseña-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{des|3des|aes {128|192|256}} contraseña-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</a:t>
            </a:r>
            <a:r>
              <a:rPr lang="es-ES" dirty="0" smtClean="0"/>
              <a:t>SNMPv3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que incluye todo </a:t>
            </a:r>
            <a:r>
              <a:rPr lang="es-ES" dirty="0"/>
              <a:t>el árbol </a:t>
            </a:r>
            <a:r>
              <a:rPr lang="es-ES" dirty="0" smtClean="0"/>
              <a:t>ISO de </a:t>
            </a:r>
            <a:r>
              <a:rPr lang="es-ES" dirty="0" err="1" smtClean="0"/>
              <a:t>OIDs</a:t>
            </a:r>
            <a:r>
              <a:rPr lang="es-ES" dirty="0" smtClean="0"/>
              <a:t> de </a:t>
            </a:r>
            <a:r>
              <a:rPr lang="es-ES" dirty="0"/>
              <a:t>la </a:t>
            </a:r>
            <a:r>
              <a:rPr lang="es-ES" dirty="0" smtClean="0"/>
              <a:t>MIB: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 algn="ctr">
              <a:buNone/>
            </a:pPr>
            <a:r>
              <a:rPr lang="es-ES" sz="2000" dirty="0" smtClean="0"/>
              <a:t>https</a:t>
            </a:r>
            <a:r>
              <a:rPr lang="es-ES" sz="2000" dirty="0"/>
              <a:t>://www.youtube.com/watch?v=XoMuYWol-7s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49" y="1819969"/>
            <a:ext cx="8444617" cy="17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configuración del SNMP se puede verificar en el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running-config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Para </a:t>
            </a:r>
            <a:r>
              <a:rPr lang="es-ES" dirty="0"/>
              <a:t>mostrar los detalles del usuario SNMP se utiliza:</a:t>
            </a:r>
          </a:p>
          <a:p>
            <a:pPr marL="365125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R#show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snmp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8: 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</a:t>
            </a:r>
            <a:r>
              <a:rPr lang="es-ES" dirty="0" smtClean="0"/>
              <a:t>SNMP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75" y="1942987"/>
            <a:ext cx="714513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</a:t>
            </a:r>
            <a:r>
              <a:rPr lang="es-ES" dirty="0"/>
              <a:t>p</a:t>
            </a:r>
            <a:r>
              <a:rPr lang="es-ES" dirty="0" smtClean="0"/>
              <a:t>arte 1: </a:t>
            </a:r>
            <a:r>
              <a:rPr lang="es-ES" dirty="0" smtClean="0"/>
              <a:t>SYSLOG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Mensajes.</a:t>
            </a:r>
          </a:p>
          <a:p>
            <a:r>
              <a:rPr lang="es-ES" dirty="0" smtClean="0"/>
              <a:t>Arquitectura.</a:t>
            </a:r>
          </a:p>
          <a:p>
            <a:r>
              <a:rPr lang="es-ES" dirty="0" smtClean="0"/>
              <a:t>Configuración.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9: Gestión de red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</a:t>
            </a:r>
            <a:r>
              <a:rPr lang="es-ES" dirty="0" smtClean="0"/>
              <a:t>: </a:t>
            </a:r>
            <a:r>
              <a:rPr lang="es-ES" dirty="0" smtClean="0"/>
              <a:t>SYSLOG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en una red segura implementar algún sistema que reporte eventos de seguridad/gestión en un lugar centralizado.</a:t>
            </a:r>
          </a:p>
          <a:p>
            <a:r>
              <a:rPr lang="es-ES" dirty="0"/>
              <a:t>Allí se podrán visualizar, analizar e interpretar para luego actuar en consecuencia.</a:t>
            </a:r>
          </a:p>
          <a:p>
            <a:r>
              <a:rPr lang="es-ES" dirty="0"/>
              <a:t>Un método extendido es el protocolo </a:t>
            </a:r>
            <a:r>
              <a:rPr lang="es-ES" dirty="0" err="1"/>
              <a:t>Syslog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RFC 5424</a:t>
            </a:r>
          </a:p>
          <a:p>
            <a:pPr lvl="1"/>
            <a:r>
              <a:rPr lang="es-ES" dirty="0"/>
              <a:t>Usa puerto 514 de </a:t>
            </a:r>
            <a:r>
              <a:rPr lang="es-ES" dirty="0" smtClean="0"/>
              <a:t>UDP</a:t>
            </a:r>
          </a:p>
          <a:p>
            <a:r>
              <a:rPr lang="es-ES" dirty="0"/>
              <a:t>Un cliente </a:t>
            </a:r>
            <a:r>
              <a:rPr lang="es-ES" dirty="0" err="1"/>
              <a:t>Syslog</a:t>
            </a:r>
            <a:r>
              <a:rPr lang="es-ES" dirty="0"/>
              <a:t> se puede montar en casi cualquier dispositivo y puede </a:t>
            </a:r>
            <a:r>
              <a:rPr lang="es-ES" dirty="0" smtClean="0"/>
              <a:t>enviar </a:t>
            </a:r>
            <a:r>
              <a:rPr lang="es-ES" dirty="0"/>
              <a:t>los </a:t>
            </a:r>
            <a:r>
              <a:rPr lang="es-ES" dirty="0" err="1"/>
              <a:t>logs</a:t>
            </a:r>
            <a:r>
              <a:rPr lang="es-ES" dirty="0"/>
              <a:t> a:</a:t>
            </a:r>
          </a:p>
          <a:p>
            <a:pPr lvl="1"/>
            <a:r>
              <a:rPr lang="es-ES" dirty="0"/>
              <a:t>Buffer de </a:t>
            </a:r>
            <a:r>
              <a:rPr lang="es-ES" dirty="0" err="1"/>
              <a:t>logs</a:t>
            </a:r>
            <a:r>
              <a:rPr lang="es-ES" dirty="0"/>
              <a:t> del propio dispositivo.</a:t>
            </a:r>
          </a:p>
          <a:p>
            <a:pPr lvl="1"/>
            <a:r>
              <a:rPr lang="es-ES" dirty="0"/>
              <a:t>Consola: configurado por defecto y es personalizable.</a:t>
            </a:r>
          </a:p>
          <a:p>
            <a:pPr lvl="1"/>
            <a:r>
              <a:rPr lang="es-ES" dirty="0"/>
              <a:t>Líneas terminales: cualquier línea puede configurarse para enviar </a:t>
            </a:r>
            <a:r>
              <a:rPr lang="es-ES" dirty="0" err="1"/>
              <a:t>logs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Servidores </a:t>
            </a:r>
            <a:r>
              <a:rPr lang="es-ES" dirty="0" err="1"/>
              <a:t>Syslog</a:t>
            </a:r>
            <a:r>
              <a:rPr lang="es-ES" dirty="0"/>
              <a:t>: cualquier dispositivo Cisco puede hacer también de receptor </a:t>
            </a:r>
            <a:r>
              <a:rPr lang="es-ES" dirty="0" err="1"/>
              <a:t>logs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9: </a:t>
            </a:r>
            <a:r>
              <a:rPr lang="es-ES" dirty="0"/>
              <a:t>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SYSLOG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0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mensajes se clasifican por niveles.</a:t>
            </a:r>
          </a:p>
          <a:p>
            <a:r>
              <a:rPr lang="es-ES" dirty="0"/>
              <a:t>El menor nº de nivel es el más alto: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9: </a:t>
            </a:r>
            <a:r>
              <a:rPr lang="es-ES" dirty="0"/>
              <a:t>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SYSLOG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1632" y="2203864"/>
            <a:ext cx="5218628" cy="16826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8301" y="4009457"/>
            <a:ext cx="5072312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12" y="1690523"/>
            <a:ext cx="7858425" cy="453581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9: </a:t>
            </a:r>
            <a:r>
              <a:rPr lang="es-ES" dirty="0"/>
              <a:t>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SYSLOG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2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sistema de SYSLOG está compuesto </a:t>
            </a:r>
            <a:r>
              <a:rPr lang="es-ES" dirty="0"/>
              <a:t>por:</a:t>
            </a:r>
          </a:p>
          <a:p>
            <a:pPr lvl="1"/>
            <a:r>
              <a:rPr lang="es-ES" dirty="0"/>
              <a:t>Servidor de </a:t>
            </a:r>
            <a:r>
              <a:rPr lang="es-ES" dirty="0" err="1"/>
              <a:t>Syslog</a:t>
            </a:r>
            <a:r>
              <a:rPr lang="es-ES" dirty="0"/>
              <a:t> (Log Host).</a:t>
            </a:r>
          </a:p>
          <a:p>
            <a:pPr lvl="1"/>
            <a:r>
              <a:rPr lang="es-ES" dirty="0"/>
              <a:t>Clientes de </a:t>
            </a:r>
            <a:r>
              <a:rPr lang="es-ES" dirty="0" err="1"/>
              <a:t>Syslog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9: </a:t>
            </a:r>
            <a:r>
              <a:rPr lang="es-ES" dirty="0"/>
              <a:t>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SYSLOG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075" y="2503315"/>
            <a:ext cx="5712447" cy="38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Establecer el servidor o </a:t>
            </a:r>
            <a:r>
              <a:rPr lang="es-ES" dirty="0" err="1"/>
              <a:t>Logging</a:t>
            </a:r>
            <a:r>
              <a:rPr lang="es-ES" dirty="0"/>
              <a:t> Host:</a:t>
            </a:r>
          </a:p>
          <a:p>
            <a:pPr marL="35877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IP_server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Opcionalmente se puede establecer el nivel </a:t>
            </a:r>
            <a:r>
              <a:rPr lang="es-ES" dirty="0" smtClean="0"/>
              <a:t>a </a:t>
            </a:r>
            <a:r>
              <a:rPr lang="es-ES" dirty="0"/>
              <a:t>partir del </a:t>
            </a:r>
            <a:r>
              <a:rPr lang="es-ES" dirty="0" smtClean="0"/>
              <a:t>cual emitir </a:t>
            </a:r>
            <a:r>
              <a:rPr lang="es-ES" dirty="0" err="1" smtClean="0"/>
              <a:t>logs</a:t>
            </a:r>
            <a:r>
              <a:rPr lang="es-ES" dirty="0" smtClean="0"/>
              <a:t>:</a:t>
            </a:r>
            <a:endParaRPr lang="es-ES" dirty="0"/>
          </a:p>
          <a:p>
            <a:pPr marL="35877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nivel</a:t>
            </a:r>
          </a:p>
          <a:p>
            <a:r>
              <a:rPr lang="es-ES" dirty="0"/>
              <a:t>Establecer la interfaz por donde saldrán los </a:t>
            </a:r>
            <a:r>
              <a:rPr lang="es-ES" dirty="0" err="1"/>
              <a:t>logs</a:t>
            </a:r>
            <a:r>
              <a:rPr lang="es-ES" dirty="0"/>
              <a:t>:</a:t>
            </a:r>
          </a:p>
          <a:p>
            <a:pPr marL="35877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-interface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</a:p>
          <a:p>
            <a:r>
              <a:rPr lang="es-ES" dirty="0"/>
              <a:t>Habilitar el protocolo:</a:t>
            </a:r>
          </a:p>
          <a:p>
            <a:pPr marL="358775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Para verificación</a:t>
            </a:r>
            <a:r>
              <a:rPr lang="es-ES" dirty="0" smtClean="0"/>
              <a:t>:</a:t>
            </a:r>
          </a:p>
          <a:p>
            <a:pPr marL="358775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R#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9: </a:t>
            </a:r>
            <a:r>
              <a:rPr lang="es-ES" dirty="0"/>
              <a:t>Gestión de </a:t>
            </a:r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1: </a:t>
            </a:r>
            <a:r>
              <a:rPr lang="es-ES" dirty="0"/>
              <a:t>SYSLOG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2465</TotalTime>
  <Words>2693</Words>
  <Application>Microsoft Office PowerPoint</Application>
  <PresentationFormat>Presentación en pantalla (4:3)</PresentationFormat>
  <Paragraphs>364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Tema de Office</vt:lpstr>
      <vt:lpstr>Gestión de red</vt:lpstr>
      <vt:lpstr>Índice de Partes</vt:lpstr>
      <vt:lpstr>SYSLOG</vt:lpstr>
      <vt:lpstr>Índice de parte 1: SYSLOG</vt:lpstr>
      <vt:lpstr>Introducción</vt:lpstr>
      <vt:lpstr>Mensajes</vt:lpstr>
      <vt:lpstr>Mensajes</vt:lpstr>
      <vt:lpstr>Arquitectura</vt:lpstr>
      <vt:lpstr>Configuración</vt:lpstr>
      <vt:lpstr>Protocolos de sincronización de relojes</vt:lpstr>
      <vt:lpstr>Índice de p2: Protocolos de sincronización de relojes</vt:lpstr>
      <vt:lpstr>Necesidad de precisar el tiempo</vt:lpstr>
      <vt:lpstr>Configuración manual del reloj</vt:lpstr>
      <vt:lpstr>Configuración manual del reloj</vt:lpstr>
      <vt:lpstr>Introducción a NTP</vt:lpstr>
      <vt:lpstr>Stratum</vt:lpstr>
      <vt:lpstr>Mecanismos de sincronización NTP</vt:lpstr>
      <vt:lpstr>Modos de trabajo NTP</vt:lpstr>
      <vt:lpstr>Principios de diseño NTP en redes jerárquicas</vt:lpstr>
      <vt:lpstr>Principios de diseño NTP en redes jerárquicas</vt:lpstr>
      <vt:lpstr>Configuración básica</vt:lpstr>
      <vt:lpstr>Configuración básica</vt:lpstr>
      <vt:lpstr>Autentificación NTP</vt:lpstr>
      <vt:lpstr>ACLs de NTP</vt:lpstr>
      <vt:lpstr>Versiones de protocolos de sincronización de relojes</vt:lpstr>
      <vt:lpstr>SNMP</vt:lpstr>
      <vt:lpstr>Índice de parte 3: SNMP</vt:lpstr>
      <vt:lpstr>Introducción</vt:lpstr>
      <vt:lpstr>Operación</vt:lpstr>
      <vt:lpstr>Base de Información Gestionada (MIB)</vt:lpstr>
      <vt:lpstr>Versiones</vt:lpstr>
      <vt:lpstr>Versiones</vt:lpstr>
      <vt:lpstr>Configuración de SNMPv3</vt:lpstr>
      <vt:lpstr>Configuración de SNMPv3</vt:lpstr>
      <vt:lpstr>Verificación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red</dc:title>
  <dc:creator>Carlos Rodríguez Cordón</dc:creator>
  <cp:lastModifiedBy>Carlos Rodríguez Cordón</cp:lastModifiedBy>
  <cp:revision>84</cp:revision>
  <dcterms:created xsi:type="dcterms:W3CDTF">2018-11-15T10:22:16Z</dcterms:created>
  <dcterms:modified xsi:type="dcterms:W3CDTF">2018-11-27T20:27:15Z</dcterms:modified>
</cp:coreProperties>
</file>