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1"/>
  </p:notesMasterIdLst>
  <p:sldIdLst>
    <p:sldId id="256" r:id="rId2"/>
    <p:sldId id="257" r:id="rId3"/>
    <p:sldId id="270" r:id="rId4"/>
    <p:sldId id="272" r:id="rId5"/>
    <p:sldId id="271" r:id="rId6"/>
    <p:sldId id="273" r:id="rId7"/>
    <p:sldId id="284" r:id="rId8"/>
    <p:sldId id="263" r:id="rId9"/>
    <p:sldId id="262" r:id="rId10"/>
    <p:sldId id="264" r:id="rId11"/>
    <p:sldId id="266" r:id="rId12"/>
    <p:sldId id="267" r:id="rId13"/>
    <p:sldId id="265" r:id="rId14"/>
    <p:sldId id="268" r:id="rId15"/>
    <p:sldId id="277" r:id="rId16"/>
    <p:sldId id="258" r:id="rId17"/>
    <p:sldId id="261" r:id="rId18"/>
    <p:sldId id="274" r:id="rId19"/>
    <p:sldId id="278" r:id="rId20"/>
    <p:sldId id="280" r:id="rId21"/>
    <p:sldId id="305" r:id="rId22"/>
    <p:sldId id="281" r:id="rId23"/>
    <p:sldId id="282" r:id="rId24"/>
    <p:sldId id="283" r:id="rId25"/>
    <p:sldId id="287" r:id="rId26"/>
    <p:sldId id="289" r:id="rId27"/>
    <p:sldId id="293" r:id="rId28"/>
    <p:sldId id="294" r:id="rId29"/>
    <p:sldId id="296" r:id="rId30"/>
    <p:sldId id="301" r:id="rId31"/>
    <p:sldId id="302" r:id="rId32"/>
    <p:sldId id="303" r:id="rId33"/>
    <p:sldId id="304" r:id="rId34"/>
    <p:sldId id="306" r:id="rId35"/>
    <p:sldId id="307" r:id="rId36"/>
    <p:sldId id="308" r:id="rId37"/>
    <p:sldId id="309" r:id="rId38"/>
    <p:sldId id="310" r:id="rId39"/>
    <p:sldId id="311" r:id="rId4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3456" autoAdjust="0"/>
    <p:restoredTop sz="94671" autoAdjust="0"/>
  </p:normalViewPr>
  <p:slideViewPr>
    <p:cSldViewPr>
      <p:cViewPr varScale="1">
        <p:scale>
          <a:sx n="68" d="100"/>
          <a:sy n="68" d="100"/>
        </p:scale>
        <p:origin x="7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8E255-E64A-4A12-8D3B-E083661FC63F}" type="datetimeFigureOut">
              <a:rPr lang="es-MX" smtClean="0"/>
              <a:t>03/05/2018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5009F-44C1-46D0-AEFE-8D3CB7EEA4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61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5009F-44C1-46D0-AEFE-8D3CB7EEA48E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127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E70-9229-4311-9B4A-1E192CC362CE}" type="datetimeFigureOut">
              <a:rPr lang="es-MX" smtClean="0"/>
              <a:t>03/05/2018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227B-835A-4266-803D-2D7DD94F473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E70-9229-4311-9B4A-1E192CC362CE}" type="datetimeFigureOut">
              <a:rPr lang="es-MX" smtClean="0"/>
              <a:t>03/05/2018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227B-835A-4266-803D-2D7DD94F473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E70-9229-4311-9B4A-1E192CC362CE}" type="datetimeFigureOut">
              <a:rPr lang="es-MX" smtClean="0"/>
              <a:t>03/05/2018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227B-835A-4266-803D-2D7DD94F473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E70-9229-4311-9B4A-1E192CC362CE}" type="datetimeFigureOut">
              <a:rPr lang="es-MX" smtClean="0"/>
              <a:t>03/05/2018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227B-835A-4266-803D-2D7DD94F473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E70-9229-4311-9B4A-1E192CC362CE}" type="datetimeFigureOut">
              <a:rPr lang="es-MX" smtClean="0"/>
              <a:t>03/05/2018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227B-835A-4266-803D-2D7DD94F473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E70-9229-4311-9B4A-1E192CC362CE}" type="datetimeFigureOut">
              <a:rPr lang="es-MX" smtClean="0"/>
              <a:t>03/05/2018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227B-835A-4266-803D-2D7DD94F473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E70-9229-4311-9B4A-1E192CC362CE}" type="datetimeFigureOut">
              <a:rPr lang="es-MX" smtClean="0"/>
              <a:t>03/05/2018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227B-835A-4266-803D-2D7DD94F473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E70-9229-4311-9B4A-1E192CC362CE}" type="datetimeFigureOut">
              <a:rPr lang="es-MX" smtClean="0"/>
              <a:t>03/05/2018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227B-835A-4266-803D-2D7DD94F473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E70-9229-4311-9B4A-1E192CC362CE}" type="datetimeFigureOut">
              <a:rPr lang="es-MX" smtClean="0"/>
              <a:t>03/05/2018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227B-835A-4266-803D-2D7DD94F473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E70-9229-4311-9B4A-1E192CC362CE}" type="datetimeFigureOut">
              <a:rPr lang="es-MX" smtClean="0"/>
              <a:t>03/05/2018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227B-835A-4266-803D-2D7DD94F4739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E70-9229-4311-9B4A-1E192CC362CE}" type="datetimeFigureOut">
              <a:rPr lang="es-MX" smtClean="0"/>
              <a:t>03/05/2018</a:t>
            </a:fld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2227B-835A-4266-803D-2D7DD94F4739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642227B-835A-4266-803D-2D7DD94F4739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B56AE70-9229-4311-9B4A-1E192CC362CE}" type="datetimeFigureOut">
              <a:rPr lang="es-MX" smtClean="0"/>
              <a:t>03/05/2018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3429000"/>
            <a:ext cx="7772400" cy="1470025"/>
          </a:xfrm>
        </p:spPr>
        <p:txBody>
          <a:bodyPr>
            <a:noAutofit/>
          </a:bodyPr>
          <a:lstStyle/>
          <a:p>
            <a:br>
              <a:rPr lang="es-MX" sz="3200" dirty="0">
                <a:latin typeface="Eras Demi ITC" panose="020B0805030504020804" pitchFamily="34" charset="0"/>
                <a:cs typeface="Aharoni" panose="02010803020104030203" pitchFamily="2" charset="-79"/>
              </a:rPr>
            </a:br>
            <a:br>
              <a:rPr lang="es-MX" sz="3200" dirty="0">
                <a:latin typeface="Eras Demi ITC" panose="020B0805030504020804" pitchFamily="34" charset="0"/>
                <a:cs typeface="Aharoni" panose="02010803020104030203" pitchFamily="2" charset="-79"/>
              </a:rPr>
            </a:br>
            <a:br>
              <a:rPr lang="es-MX" sz="3200" dirty="0">
                <a:latin typeface="Eras Demi ITC" panose="020B0805030504020804" pitchFamily="34" charset="0"/>
                <a:cs typeface="Aharoni" panose="02010803020104030203" pitchFamily="2" charset="-79"/>
              </a:rPr>
            </a:br>
            <a:r>
              <a:rPr lang="es-MX" sz="3200" dirty="0">
                <a:latin typeface="Eras Demi ITC" panose="020B0805030504020804" pitchFamily="34" charset="0"/>
                <a:cs typeface="Aharoni" panose="02010803020104030203" pitchFamily="2" charset="-79"/>
              </a:rPr>
              <a:t>Licenciatura en Bioingeniería Médica</a:t>
            </a:r>
            <a:br>
              <a:rPr lang="es-MX" sz="3200" dirty="0">
                <a:latin typeface="Eras Demi ITC" panose="020B0805030504020804" pitchFamily="34" charset="0"/>
                <a:cs typeface="Aharoni" panose="02010803020104030203" pitchFamily="2" charset="-79"/>
              </a:rPr>
            </a:br>
            <a:br>
              <a:rPr lang="es-MX" sz="3200" b="1" dirty="0">
                <a:latin typeface="Eras Demi ITC" panose="020B0805030504020804" pitchFamily="34" charset="0"/>
                <a:cs typeface="Aharoni" panose="02010803020104030203" pitchFamily="2" charset="-79"/>
              </a:rPr>
            </a:br>
            <a:r>
              <a:rPr lang="es-MX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cs typeface="Aharoni" panose="02010803020104030203" pitchFamily="2" charset="-79"/>
              </a:rPr>
              <a:t>Adquisición y tratamiento de señales fisiológicas</a:t>
            </a:r>
            <a:br>
              <a:rPr lang="es-MX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cs typeface="Aharoni" panose="02010803020104030203" pitchFamily="2" charset="-79"/>
              </a:rPr>
            </a:br>
            <a:br>
              <a:rPr lang="es-MX" sz="3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cs typeface="Aharoni" panose="02010803020104030203" pitchFamily="2" charset="-79"/>
              </a:rPr>
            </a:br>
            <a:r>
              <a:rPr lang="es-MX" sz="3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cs typeface="Aharoni" panose="02010803020104030203" pitchFamily="2" charset="-79"/>
              </a:rPr>
              <a:t>INTRODUCCIÓN A AL FILTRADO  DIGITAL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5229200"/>
            <a:ext cx="6400800" cy="1752600"/>
          </a:xfrm>
        </p:spPr>
        <p:txBody>
          <a:bodyPr>
            <a:normAutofit/>
          </a:bodyPr>
          <a:lstStyle/>
          <a:p>
            <a:r>
              <a:rPr lang="es-MX" sz="2400" b="1" dirty="0">
                <a:solidFill>
                  <a:schemeClr val="tx1"/>
                </a:solidFill>
              </a:rPr>
              <a:t>Profesor: </a:t>
            </a:r>
          </a:p>
          <a:p>
            <a:r>
              <a:rPr lang="es-MX" sz="2400" b="1">
                <a:solidFill>
                  <a:schemeClr val="tx1"/>
                </a:solidFill>
              </a:rPr>
              <a:t>D</a:t>
            </a:r>
            <a:r>
              <a:rPr lang="es-MX" sz="2400" b="1" dirty="0">
                <a:solidFill>
                  <a:schemeClr val="tx1"/>
                </a:solidFill>
              </a:rPr>
              <a:t>r</a:t>
            </a:r>
            <a:r>
              <a:rPr lang="es-MX" sz="2400" b="1">
                <a:solidFill>
                  <a:schemeClr val="tx1"/>
                </a:solidFill>
              </a:rPr>
              <a:t>. </a:t>
            </a:r>
            <a:r>
              <a:rPr lang="es-MX" sz="2400" b="1" dirty="0">
                <a:solidFill>
                  <a:schemeClr val="tx1"/>
                </a:solidFill>
              </a:rPr>
              <a:t>en C. José Javier Reyes Lagos</a:t>
            </a:r>
          </a:p>
        </p:txBody>
      </p:sp>
      <p:pic>
        <p:nvPicPr>
          <p:cNvPr id="1026" name="Picture 2" descr="http://sc.uaemex.mx/lanmr/2014/images/uaeme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829960"/>
            <a:ext cx="2304256" cy="202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46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2000" y="188640"/>
            <a:ext cx="7620000" cy="1143000"/>
          </a:xfrm>
        </p:spPr>
        <p:txBody>
          <a:bodyPr/>
          <a:lstStyle/>
          <a:p>
            <a:pPr algn="ctr"/>
            <a:r>
              <a:rPr lang="es-MX" dirty="0"/>
              <a:t>Ejemplo 2 y 3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69913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506580"/>
            <a:ext cx="4314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827584" y="1444134"/>
            <a:ext cx="28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Calcular la transformada de: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445224"/>
            <a:ext cx="44386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2" y="2828925"/>
            <a:ext cx="68484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35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Propiedades de la </a:t>
            </a:r>
            <a:r>
              <a:rPr lang="es-MX" dirty="0" err="1"/>
              <a:t>TZ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dirty="0"/>
              <a:t>Linealidad</a:t>
            </a:r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r>
              <a:rPr lang="es-MX" dirty="0"/>
              <a:t>Retardo en el tiempo</a:t>
            </a:r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34308"/>
            <a:ext cx="5181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20" y="2132856"/>
            <a:ext cx="60769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797152"/>
            <a:ext cx="40576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83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Convolución</a:t>
            </a:r>
            <a:r>
              <a:rPr lang="es-MX" dirty="0"/>
              <a:t> y la </a:t>
            </a:r>
            <a:r>
              <a:rPr lang="es-MX" dirty="0" err="1"/>
              <a:t>TZ</a:t>
            </a:r>
            <a:endParaRPr lang="es-MX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08" y="5229200"/>
            <a:ext cx="62484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54578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680" y="2708920"/>
            <a:ext cx="58197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226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4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dirty="0"/>
              <a:t>De las siguientes secuencias:</a:t>
            </a:r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endParaRPr lang="es-MX" dirty="0"/>
          </a:p>
          <a:p>
            <a:pPr marL="571500" indent="-457200">
              <a:buAutoNum type="alphaLcParenR"/>
            </a:pPr>
            <a:r>
              <a:rPr lang="es-MX" dirty="0"/>
              <a:t>Calcula la transformada Z de cada una.</a:t>
            </a:r>
          </a:p>
          <a:p>
            <a:pPr marL="571500" indent="-457200">
              <a:buAutoNum type="alphaLcParenR"/>
            </a:pPr>
            <a:r>
              <a:rPr lang="es-MX" dirty="0"/>
              <a:t>Calcula Y(Z)</a:t>
            </a:r>
          </a:p>
          <a:p>
            <a:pPr marL="571500" indent="-457200">
              <a:buAutoNum type="alphaLcParenR"/>
            </a:pPr>
            <a:r>
              <a:rPr lang="es-MX" dirty="0"/>
              <a:t>Calcula y[n]</a:t>
            </a:r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r>
              <a:rPr lang="es-MX" dirty="0"/>
              <a:t>RESPUESTA a)</a:t>
            </a:r>
          </a:p>
          <a:p>
            <a:pPr marL="114300" indent="0">
              <a:buNone/>
            </a:pPr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53530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941168"/>
            <a:ext cx="36290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55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b)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c)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59817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81128"/>
            <a:ext cx="68389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0096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2050" name="Picture 2" descr="http://img0.joyreactor.com/pics/post/auto-zorro-comics-19723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-10387"/>
            <a:ext cx="2520280" cy="686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609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EJEMPLO 1:  MATLAB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46286"/>
            <a:ext cx="5544616" cy="571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6304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2: MATLAB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6480720" cy="550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627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3: MATLAB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Copia la siguiente instrucción en MATLAB.</a:t>
            </a:r>
          </a:p>
          <a:p>
            <a:pPr marL="114300" indent="0">
              <a:buNone/>
            </a:pPr>
            <a:endParaRPr lang="es-MX" dirty="0"/>
          </a:p>
          <a:p>
            <a:r>
              <a:rPr lang="es-MX" sz="2100" dirty="0"/>
              <a:t>&gt;&gt; b=[0, 1, 0]; %Coeficientes del numerador (orden 0 , z-1, z-2)</a:t>
            </a:r>
          </a:p>
          <a:p>
            <a:r>
              <a:rPr lang="es-MX" sz="2100" dirty="0"/>
              <a:t>&gt;&gt; a=[1, -7/3, 2/3]; %coeficientes del </a:t>
            </a:r>
            <a:r>
              <a:rPr lang="es-MX" sz="2100" dirty="0" err="1"/>
              <a:t>denomi</a:t>
            </a:r>
            <a:r>
              <a:rPr lang="es-MX" sz="2100" dirty="0"/>
              <a:t> (orden 0, z-1, z-2)</a:t>
            </a:r>
          </a:p>
          <a:p>
            <a:r>
              <a:rPr lang="es-MX" sz="2100" dirty="0"/>
              <a:t>&gt;&gt; </a:t>
            </a:r>
            <a:r>
              <a:rPr lang="es-MX" sz="2100" dirty="0" err="1"/>
              <a:t>zplane</a:t>
            </a:r>
            <a:r>
              <a:rPr lang="es-MX" sz="2100" dirty="0"/>
              <a:t>(</a:t>
            </a:r>
            <a:r>
              <a:rPr lang="es-MX" sz="2100" dirty="0" err="1"/>
              <a:t>b,a</a:t>
            </a:r>
            <a:r>
              <a:rPr lang="es-MX" sz="2100" dirty="0"/>
              <a:t>)</a:t>
            </a:r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r>
              <a:rPr lang="es-MX" dirty="0"/>
              <a:t>Compara con LOS POLOS DEL EJEMPLO ROC 3.</a:t>
            </a:r>
          </a:p>
        </p:txBody>
      </p:sp>
    </p:spTree>
    <p:extLst>
      <p:ext uri="{BB962C8B-B14F-4D97-AF65-F5344CB8AC3E}">
        <p14:creationId xmlns:p14="http://schemas.microsoft.com/office/powerpoint/2010/main" val="158230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Introducción a los filtros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14300" indent="0">
              <a:buNone/>
            </a:pPr>
            <a:r>
              <a:rPr lang="ES-MX" b="1" dirty="0"/>
              <a:t>¿QUÉ ES UN FILTRO?</a:t>
            </a:r>
          </a:p>
          <a:p>
            <a:pPr marL="114300" indent="0">
              <a:buNone/>
            </a:pPr>
            <a:endParaRPr lang="es-MX" b="1" dirty="0"/>
          </a:p>
          <a:p>
            <a:pPr marL="114300" indent="0">
              <a:buNone/>
            </a:pPr>
            <a:endParaRPr lang="es-MX" b="1" dirty="0"/>
          </a:p>
          <a:p>
            <a:pPr marL="114300" indent="0">
              <a:buNone/>
            </a:pPr>
            <a:endParaRPr lang="es-MX" b="1" dirty="0"/>
          </a:p>
          <a:p>
            <a:pPr marL="114300" indent="0">
              <a:buNone/>
            </a:pPr>
            <a:r>
              <a:rPr lang="ES-MX" b="1" dirty="0"/>
              <a:t>UN FILTRO DIGITAL ES…</a:t>
            </a:r>
          </a:p>
          <a:p>
            <a:pPr marL="114300" indent="0">
              <a:buNone/>
            </a:pPr>
            <a:endParaRPr lang="es-MX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2493"/>
            <a:ext cx="7591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73" y="4149080"/>
            <a:ext cx="741738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35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Transformada Z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dirty="0"/>
              <a:t>Es la contraparte de la transformada de Fourier para tiempo discreto.</a:t>
            </a:r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r>
              <a:rPr lang="es-MX" dirty="0"/>
              <a:t>La cual la secuencia x[n] su </a:t>
            </a:r>
            <a:r>
              <a:rPr lang="es-MX" dirty="0" err="1"/>
              <a:t>TZ</a:t>
            </a:r>
            <a:r>
              <a:rPr lang="es-MX" dirty="0"/>
              <a:t> se define:</a:t>
            </a:r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r>
              <a:rPr lang="es-MX" dirty="0"/>
              <a:t>z= Variable compleja</a:t>
            </a:r>
          </a:p>
          <a:p>
            <a:pPr marL="114300" indent="0">
              <a:buNone/>
            </a:pPr>
            <a:r>
              <a:rPr lang="es-MX" dirty="0"/>
              <a:t>Notación:   </a:t>
            </a:r>
          </a:p>
          <a:p>
            <a:pPr marL="114300" indent="0">
              <a:buNone/>
            </a:pPr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6" y="3284984"/>
            <a:ext cx="5838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3" y="5445224"/>
            <a:ext cx="2495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4225345" y="3717032"/>
            <a:ext cx="36004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-n</a:t>
            </a:r>
          </a:p>
        </p:txBody>
      </p:sp>
      <p:sp>
        <p:nvSpPr>
          <p:cNvPr id="8" name="7 Rectángulo"/>
          <p:cNvSpPr/>
          <p:nvPr/>
        </p:nvSpPr>
        <p:spPr>
          <a:xfrm>
            <a:off x="2843808" y="4293096"/>
            <a:ext cx="36004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660232" y="3645024"/>
            <a:ext cx="21602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896037" y="4293096"/>
            <a:ext cx="21602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46732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filtro puede ser considerador como un sistema, lineal, invariante al corrimiento.</a:t>
            </a:r>
          </a:p>
          <a:p>
            <a:r>
              <a:rPr lang="es-MX" dirty="0"/>
              <a:t>Podemos usar la transformada Z o Laplace para analizarlos.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A través de la respuesta al impulso (o función de transferencia), podemos controlar la salida </a:t>
            </a:r>
            <a:r>
              <a:rPr lang="es-MX" b="1" dirty="0"/>
              <a:t>y</a:t>
            </a:r>
            <a:r>
              <a:rPr lang="es-MX" dirty="0"/>
              <a:t>, con respecto a la entrada </a:t>
            </a:r>
            <a:r>
              <a:rPr lang="es-MX" b="1" dirty="0"/>
              <a:t>x</a:t>
            </a:r>
            <a:r>
              <a:rPr lang="es-MX" dirty="0"/>
              <a:t>.</a:t>
            </a:r>
          </a:p>
          <a:p>
            <a:endParaRPr lang="es-MX" dirty="0"/>
          </a:p>
          <a:p>
            <a:pPr marL="114300" indent="0">
              <a:buNone/>
            </a:pP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16865"/>
            <a:ext cx="55721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534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Prender un radio</a:t>
            </a: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72866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84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Tipos de filtros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62615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63093"/>
            <a:ext cx="7704856" cy="195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691680" y="3419708"/>
            <a:ext cx="119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Pasa-bajas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012160" y="3419708"/>
            <a:ext cx="138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Pasa-bandas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796167" y="6165304"/>
            <a:ext cx="114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Pasa-altas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521961" y="6196561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Rechaza-bandas</a:t>
            </a:r>
          </a:p>
        </p:txBody>
      </p:sp>
    </p:spTree>
    <p:extLst>
      <p:ext uri="{BB962C8B-B14F-4D97-AF65-F5344CB8AC3E}">
        <p14:creationId xmlns:p14="http://schemas.microsoft.com/office/powerpoint/2010/main" val="254977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…tipos de filtros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15353"/>
            <a:ext cx="2376264" cy="5032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62978"/>
            <a:ext cx="3347839" cy="456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13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8328102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943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5" y="476672"/>
            <a:ext cx="78676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139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Filtros digitales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5"/>
            <a:ext cx="8136904" cy="458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722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Filtro pasa bajas ideal	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61" y="1529696"/>
            <a:ext cx="7824824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949280"/>
            <a:ext cx="7991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520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56" y="764704"/>
            <a:ext cx="7861062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252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7748412" cy="509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88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18051"/>
            <a:ext cx="6736435" cy="553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15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Terminología de filtros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6984776" cy="470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675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 de filtros digitales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MX" sz="2800" b="1" dirty="0"/>
              <a:t>Respuesta dinámica</a:t>
            </a:r>
            <a:r>
              <a:rPr lang="es-MX" sz="2800" dirty="0"/>
              <a:t>: El ancho de banda del filtro digital está limitado por la </a:t>
            </a:r>
            <a:r>
              <a:rPr lang="es-MX" sz="2800" dirty="0">
                <a:solidFill>
                  <a:srgbClr val="FF0000"/>
                </a:solidFill>
              </a:rPr>
              <a:t>frecuencia de muestreo</a:t>
            </a:r>
            <a:r>
              <a:rPr lang="es-MX" sz="2800" dirty="0"/>
              <a:t>, mientras que en los filtros analógicos con componentes activos suelen estar restringidos por los amplificadores operacionales. </a:t>
            </a:r>
          </a:p>
          <a:p>
            <a:pPr marL="114300" indent="0" algn="just">
              <a:buNone/>
            </a:pPr>
            <a:endParaRPr lang="es-MX" sz="2800" dirty="0"/>
          </a:p>
          <a:p>
            <a:pPr marL="114300" indent="0" algn="just">
              <a:buNone/>
            </a:pPr>
            <a:r>
              <a:rPr lang="es-MX" sz="2800" b="1" dirty="0"/>
              <a:t>Intervalo dinámico</a:t>
            </a:r>
            <a:r>
              <a:rPr lang="es-MX" sz="2800" dirty="0"/>
              <a:t>: En los filtros analógicos limitan por abajo el rango y se saturan con la alimentación. En cambio en los filtros digitales es fijado por el </a:t>
            </a:r>
            <a:r>
              <a:rPr lang="es-MX" sz="2800" dirty="0">
                <a:solidFill>
                  <a:srgbClr val="FF0000"/>
                </a:solidFill>
              </a:rPr>
              <a:t>número de bits </a:t>
            </a:r>
            <a:r>
              <a:rPr lang="es-MX" sz="2800" dirty="0"/>
              <a:t>que representa la secuencia.</a:t>
            </a:r>
          </a:p>
        </p:txBody>
      </p:sp>
    </p:spTree>
    <p:extLst>
      <p:ext uri="{BB962C8B-B14F-4D97-AF65-F5344CB8AC3E}">
        <p14:creationId xmlns:p14="http://schemas.microsoft.com/office/powerpoint/2010/main" val="895118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b="1" dirty="0"/>
              <a:t>Conmutabilidad</a:t>
            </a:r>
            <a:r>
              <a:rPr lang="es-MX" sz="3200" dirty="0"/>
              <a:t>: Si los parámetros de un filtro se conservan en registros, los contenidos de dichos registros pueden ser modificados a voluntad. </a:t>
            </a:r>
          </a:p>
          <a:p>
            <a:endParaRPr lang="es-MX" sz="3200" dirty="0"/>
          </a:p>
          <a:p>
            <a:pPr marL="114300" indent="0">
              <a:buNone/>
            </a:pPr>
            <a:r>
              <a:rPr lang="es-MX" sz="3200" dirty="0"/>
              <a:t>• </a:t>
            </a:r>
            <a:r>
              <a:rPr lang="es-MX" sz="3200" b="1" dirty="0"/>
              <a:t>Adaptabilidad</a:t>
            </a:r>
            <a:r>
              <a:rPr lang="es-MX" sz="3200" dirty="0"/>
              <a:t>: Un filtro digital puede ser implementado en soporte físico (hardware) o mediante un programa de ordenador (software)</a:t>
            </a:r>
          </a:p>
        </p:txBody>
      </p:sp>
    </p:spTree>
    <p:extLst>
      <p:ext uri="{BB962C8B-B14F-4D97-AF65-F5344CB8AC3E}">
        <p14:creationId xmlns:p14="http://schemas.microsoft.com/office/powerpoint/2010/main" val="1666713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s-MX" dirty="0"/>
          </a:p>
          <a:p>
            <a:r>
              <a:rPr lang="es-MX" dirty="0"/>
              <a:t>No existen problemas de impedancia de entrada ni salida, ni efectos de adaptación de impedancias entre etapas. </a:t>
            </a:r>
          </a:p>
          <a:p>
            <a:endParaRPr lang="es-MX" dirty="0"/>
          </a:p>
          <a:p>
            <a:r>
              <a:rPr lang="es-MX" dirty="0"/>
              <a:t> </a:t>
            </a:r>
            <a:r>
              <a:rPr lang="es-MX" b="1" dirty="0"/>
              <a:t>Complejidad</a:t>
            </a:r>
            <a:r>
              <a:rPr lang="es-MX" dirty="0"/>
              <a:t>: la potencia de cálculo de los computadores actuales y de los algoritmos desarrollados, permiten implementar prestaciones casi imposibles de diseñar con filtros analógicos. </a:t>
            </a:r>
          </a:p>
        </p:txBody>
      </p:sp>
    </p:spTree>
    <p:extLst>
      <p:ext uri="{BB962C8B-B14F-4D97-AF65-F5344CB8AC3E}">
        <p14:creationId xmlns:p14="http://schemas.microsoft.com/office/powerpoint/2010/main" val="1074923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34" y="404664"/>
            <a:ext cx="8188668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836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30663"/>
            <a:ext cx="73533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048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77343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070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4704"/>
            <a:ext cx="75819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093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57300"/>
            <a:ext cx="78105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3779912" y="5103674"/>
            <a:ext cx="72728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s-MX" sz="3600" dirty="0"/>
              <a:t>Alternativas</a:t>
            </a:r>
          </a:p>
          <a:p>
            <a:pPr marL="114300" indent="0">
              <a:buNone/>
            </a:pPr>
            <a:r>
              <a:rPr lang="es-MX" sz="3600" dirty="0"/>
              <a:t>[</a:t>
            </a:r>
            <a:r>
              <a:rPr lang="es-MX" sz="3600" dirty="0" err="1"/>
              <a:t>B,A</a:t>
            </a:r>
            <a:r>
              <a:rPr lang="es-MX" sz="3600" dirty="0"/>
              <a:t>] = sos2tf(</a:t>
            </a:r>
            <a:r>
              <a:rPr lang="es-MX" sz="3600" dirty="0" err="1"/>
              <a:t>SOS,G</a:t>
            </a:r>
            <a:r>
              <a:rPr lang="es-MX" sz="3600" dirty="0"/>
              <a:t>);</a:t>
            </a:r>
          </a:p>
          <a:p>
            <a:pPr marL="114300" indent="0">
              <a:buNone/>
            </a:pPr>
            <a:r>
              <a:rPr lang="es-MX" sz="3600" dirty="0" err="1"/>
              <a:t>Filter</a:t>
            </a:r>
            <a:r>
              <a:rPr lang="es-MX" sz="3600" dirty="0"/>
              <a:t>=</a:t>
            </a:r>
            <a:r>
              <a:rPr lang="es-MX" sz="3600" dirty="0" err="1"/>
              <a:t>filtfilt</a:t>
            </a:r>
            <a:r>
              <a:rPr lang="es-MX" sz="3600" dirty="0"/>
              <a:t>(</a:t>
            </a:r>
            <a:r>
              <a:rPr lang="es-MX" sz="3600" dirty="0" err="1"/>
              <a:t>B,A,señal</a:t>
            </a:r>
            <a:r>
              <a:rPr lang="es-MX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7143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CCE4C-568C-4465-B538-93E5BC19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Ejercicio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52F939-5672-4477-AB5A-AA439E96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Abre en MATLAB® y diseña un filtro digital </a:t>
            </a:r>
            <a:r>
              <a:rPr lang="es-MX" dirty="0" err="1"/>
              <a:t>IIR</a:t>
            </a:r>
            <a:r>
              <a:rPr lang="es-MX" dirty="0"/>
              <a:t> de 1° orden con </a:t>
            </a:r>
            <a:r>
              <a:rPr lang="es-MX" dirty="0" err="1"/>
              <a:t>Fs</a:t>
            </a:r>
            <a:r>
              <a:rPr lang="es-MX" dirty="0"/>
              <a:t>=500 Hz y </a:t>
            </a:r>
            <a:r>
              <a:rPr lang="es-MX" dirty="0" err="1"/>
              <a:t>Fc</a:t>
            </a:r>
            <a:r>
              <a:rPr lang="es-MX" dirty="0"/>
              <a:t>=50 Hz con la herramienta </a:t>
            </a:r>
            <a:r>
              <a:rPr lang="es-MX" dirty="0" err="1"/>
              <a:t>fdatool</a:t>
            </a:r>
            <a:r>
              <a:rPr lang="es-MX" dirty="0"/>
              <a:t>.</a:t>
            </a:r>
            <a:endParaRPr lang="en-US" dirty="0"/>
          </a:p>
          <a:p>
            <a:r>
              <a:rPr lang="es-MX" dirty="0"/>
              <a:t>-Auxíliate de la instrucción [</a:t>
            </a:r>
            <a:r>
              <a:rPr lang="es-MX" dirty="0" err="1"/>
              <a:t>b,a</a:t>
            </a:r>
            <a:r>
              <a:rPr lang="es-MX" dirty="0"/>
              <a:t>]=sos2tf[SOS, G) para exportar los coeficientes de este filtro a tu </a:t>
            </a:r>
            <a:r>
              <a:rPr lang="es-MX" i="1" dirty="0" err="1"/>
              <a:t>workspace</a:t>
            </a:r>
            <a:r>
              <a:rPr lang="es-MX" dirty="0"/>
              <a:t>.</a:t>
            </a:r>
            <a:endParaRPr lang="en-US" dirty="0"/>
          </a:p>
          <a:p>
            <a:r>
              <a:rPr lang="es-MX" dirty="0"/>
              <a:t>-Despliega los coeficientes en  la ventana de comandos.</a:t>
            </a:r>
            <a:endParaRPr lang="en-US" dirty="0"/>
          </a:p>
          <a:p>
            <a:r>
              <a:rPr lang="es-MX" dirty="0"/>
              <a:t>-Escribe la función de transferencia H(z) con esos coeficientes y encuentra el diagrama de polos y ceros.</a:t>
            </a:r>
            <a:endParaRPr lang="en-US" dirty="0"/>
          </a:p>
          <a:p>
            <a:r>
              <a:rPr lang="es-MX" dirty="0"/>
              <a:t>-Verifica que tu respuesta coincida con el diagrama de polos y ceros mostrado en </a:t>
            </a:r>
            <a:r>
              <a:rPr lang="es-MX" dirty="0" err="1"/>
              <a:t>fdatool</a:t>
            </a:r>
            <a:r>
              <a:rPr lang="es-MX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ROC 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5"/>
          <a:stretch/>
        </p:blipFill>
        <p:spPr bwMode="auto">
          <a:xfrm>
            <a:off x="526576" y="1484784"/>
            <a:ext cx="6984776" cy="45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64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ROC 2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7858550" cy="4924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8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ROC 3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848872" cy="499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30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Propiedades de la ROC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6840760" cy="467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3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820" y="476672"/>
            <a:ext cx="6336704" cy="605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21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Ejemplo 1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24669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187624" y="1628800"/>
            <a:ext cx="29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Calcular la transformada Z de: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3284984"/>
            <a:ext cx="70294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4841924"/>
            <a:ext cx="34480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6444206" y="3442524"/>
            <a:ext cx="21602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" name="7 Rectángulo"/>
          <p:cNvSpPr/>
          <p:nvPr/>
        </p:nvSpPr>
        <p:spPr>
          <a:xfrm>
            <a:off x="4463987" y="4005064"/>
            <a:ext cx="21602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8 Rectángulo"/>
          <p:cNvSpPr/>
          <p:nvPr/>
        </p:nvSpPr>
        <p:spPr>
          <a:xfrm>
            <a:off x="2495842" y="4015524"/>
            <a:ext cx="21602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683460" y="3354116"/>
            <a:ext cx="503516" cy="305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-n</a:t>
            </a:r>
          </a:p>
        </p:txBody>
      </p:sp>
    </p:spTree>
    <p:extLst>
      <p:ext uri="{BB962C8B-B14F-4D97-AF65-F5344CB8AC3E}">
        <p14:creationId xmlns:p14="http://schemas.microsoft.com/office/powerpoint/2010/main" val="147368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11371</TotalTime>
  <Words>597</Words>
  <Application>Microsoft Office PowerPoint</Application>
  <PresentationFormat>Presentación en pantalla (4:3)</PresentationFormat>
  <Paragraphs>114</Paragraphs>
  <Slides>39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Aharoni</vt:lpstr>
      <vt:lpstr>Arial</vt:lpstr>
      <vt:lpstr>Calibri</vt:lpstr>
      <vt:lpstr>Cambria</vt:lpstr>
      <vt:lpstr>Eras Demi ITC</vt:lpstr>
      <vt:lpstr>Adyacencia</vt:lpstr>
      <vt:lpstr>   Licenciatura en Bioingeniería Médica  Adquisición y tratamiento de señales fisiológicas  INTRODUCCIÓN A AL FILTRADO  DIGITAL</vt:lpstr>
      <vt:lpstr>Transformada Z</vt:lpstr>
      <vt:lpstr>Presentación de PowerPoint</vt:lpstr>
      <vt:lpstr>EJEMPLO ROC 1</vt:lpstr>
      <vt:lpstr>EJEMPLO ROC 2</vt:lpstr>
      <vt:lpstr>EJEMPLO ROC 3</vt:lpstr>
      <vt:lpstr>Propiedades de la ROC</vt:lpstr>
      <vt:lpstr>Presentación de PowerPoint</vt:lpstr>
      <vt:lpstr>Ejemplo 1</vt:lpstr>
      <vt:lpstr>Ejemplo 2 y 3</vt:lpstr>
      <vt:lpstr>Propiedades de la TZ</vt:lpstr>
      <vt:lpstr>Convolución y la TZ</vt:lpstr>
      <vt:lpstr>Ejemplo 4</vt:lpstr>
      <vt:lpstr>Presentación de PowerPoint</vt:lpstr>
      <vt:lpstr>Presentación de PowerPoint</vt:lpstr>
      <vt:lpstr>EJEMPLO 1:  MATLAB </vt:lpstr>
      <vt:lpstr>EJEMPLO 2: MATLAB</vt:lpstr>
      <vt:lpstr>EJEMPLO 3: MATLAB</vt:lpstr>
      <vt:lpstr>Introducción a los filtros </vt:lpstr>
      <vt:lpstr>Presentación de PowerPoint</vt:lpstr>
      <vt:lpstr>Prender un radio</vt:lpstr>
      <vt:lpstr>Tipos de filtros</vt:lpstr>
      <vt:lpstr>…tipos de filtros</vt:lpstr>
      <vt:lpstr>Presentación de PowerPoint</vt:lpstr>
      <vt:lpstr>Presentación de PowerPoint</vt:lpstr>
      <vt:lpstr>Filtros digitales</vt:lpstr>
      <vt:lpstr>Filtro pasa bajas ideal </vt:lpstr>
      <vt:lpstr>Presentación de PowerPoint</vt:lpstr>
      <vt:lpstr>Presentación de PowerPoint</vt:lpstr>
      <vt:lpstr>Terminología de filtros</vt:lpstr>
      <vt:lpstr>Ventajas de filtros digitales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proyecto de investigación: “Análisis de indicadores vagales de la variabilidad de la frecuencia cardiaca de un modelo experimental de endotoxemia”</dc:title>
  <dc:creator>ADELLE</dc:creator>
  <cp:lastModifiedBy>JAVIER</cp:lastModifiedBy>
  <cp:revision>357</cp:revision>
  <dcterms:created xsi:type="dcterms:W3CDTF">2015-07-10T05:36:18Z</dcterms:created>
  <dcterms:modified xsi:type="dcterms:W3CDTF">2018-05-03T19:02:00Z</dcterms:modified>
</cp:coreProperties>
</file>