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0"/>
  </p:notesMasterIdLst>
  <p:sldIdLst>
    <p:sldId id="256" r:id="rId2"/>
    <p:sldId id="274" r:id="rId3"/>
    <p:sldId id="303" r:id="rId4"/>
    <p:sldId id="314" r:id="rId5"/>
    <p:sldId id="304" r:id="rId6"/>
    <p:sldId id="257" r:id="rId7"/>
    <p:sldId id="310" r:id="rId8"/>
    <p:sldId id="313" r:id="rId9"/>
    <p:sldId id="317" r:id="rId10"/>
    <p:sldId id="315" r:id="rId11"/>
    <p:sldId id="258" r:id="rId12"/>
    <p:sldId id="305" r:id="rId13"/>
    <p:sldId id="286" r:id="rId14"/>
    <p:sldId id="285" r:id="rId15"/>
    <p:sldId id="302" r:id="rId16"/>
    <p:sldId id="307" r:id="rId17"/>
    <p:sldId id="309" r:id="rId18"/>
    <p:sldId id="308" r:id="rId19"/>
    <p:sldId id="311" r:id="rId20"/>
    <p:sldId id="312" r:id="rId21"/>
    <p:sldId id="288" r:id="rId22"/>
    <p:sldId id="289" r:id="rId23"/>
    <p:sldId id="290" r:id="rId24"/>
    <p:sldId id="293" r:id="rId25"/>
    <p:sldId id="294" r:id="rId26"/>
    <p:sldId id="295" r:id="rId27"/>
    <p:sldId id="299" r:id="rId28"/>
    <p:sldId id="300" r:id="rId2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B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96" autoAdjust="0"/>
    <p:restoredTop sz="94671" autoAdjust="0"/>
  </p:normalViewPr>
  <p:slideViewPr>
    <p:cSldViewPr>
      <p:cViewPr varScale="1">
        <p:scale>
          <a:sx n="92" d="100"/>
          <a:sy n="92" d="100"/>
        </p:scale>
        <p:origin x="10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8E255-E64A-4A12-8D3B-E083661FC63F}" type="datetimeFigureOut">
              <a:rPr lang="es-MX" smtClean="0"/>
              <a:t>08/05/2018</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75009F-44C1-46D0-AEFE-8D3CB7EEA48E}" type="slidenum">
              <a:rPr lang="es-MX" smtClean="0"/>
              <a:t>‹Nº›</a:t>
            </a:fld>
            <a:endParaRPr lang="es-MX"/>
          </a:p>
        </p:txBody>
      </p:sp>
    </p:spTree>
    <p:extLst>
      <p:ext uri="{BB962C8B-B14F-4D97-AF65-F5344CB8AC3E}">
        <p14:creationId xmlns:p14="http://schemas.microsoft.com/office/powerpoint/2010/main" val="1512617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B56AE70-9229-4311-9B4A-1E192CC362CE}" type="datetimeFigureOut">
              <a:rPr lang="es-MX" smtClean="0"/>
              <a:t>08/05/2018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42227B-835A-4266-803D-2D7DD94F4739}"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B56AE70-9229-4311-9B4A-1E192CC362CE}" type="datetimeFigureOut">
              <a:rPr lang="es-MX" smtClean="0"/>
              <a:t>08/05/2018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42227B-835A-4266-803D-2D7DD94F4739}"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B56AE70-9229-4311-9B4A-1E192CC362CE}" type="datetimeFigureOut">
              <a:rPr lang="es-MX" smtClean="0"/>
              <a:t>08/05/2018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42227B-835A-4266-803D-2D7DD94F4739}"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B56AE70-9229-4311-9B4A-1E192CC362CE}" type="datetimeFigureOut">
              <a:rPr lang="es-MX" smtClean="0"/>
              <a:t>08/05/2018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42227B-835A-4266-803D-2D7DD94F4739}"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B56AE70-9229-4311-9B4A-1E192CC362CE}" type="datetimeFigureOut">
              <a:rPr lang="es-MX" smtClean="0"/>
              <a:t>08/05/2018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42227B-835A-4266-803D-2D7DD94F4739}"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56AE70-9229-4311-9B4A-1E192CC362CE}" type="datetimeFigureOut">
              <a:rPr lang="es-MX" smtClean="0"/>
              <a:t>08/05/2018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642227B-835A-4266-803D-2D7DD94F4739}"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B56AE70-9229-4311-9B4A-1E192CC362CE}" type="datetimeFigureOut">
              <a:rPr lang="es-MX" smtClean="0"/>
              <a:t>08/05/2018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642227B-835A-4266-803D-2D7DD94F4739}"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EB56AE70-9229-4311-9B4A-1E192CC362CE}" type="datetimeFigureOut">
              <a:rPr lang="es-MX" smtClean="0"/>
              <a:t>08/05/2018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642227B-835A-4266-803D-2D7DD94F4739}"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6AE70-9229-4311-9B4A-1E192CC362CE}" type="datetimeFigureOut">
              <a:rPr lang="es-MX" smtClean="0"/>
              <a:t>08/05/2018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642227B-835A-4266-803D-2D7DD94F4739}"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B56AE70-9229-4311-9B4A-1E192CC362CE}" type="datetimeFigureOut">
              <a:rPr lang="es-MX" smtClean="0"/>
              <a:t>08/05/2018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642227B-835A-4266-803D-2D7DD94F4739}" type="slidenum">
              <a:rPr lang="es-MX" smtClean="0"/>
              <a:t>‹Nº›</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Date Placeholder 7"/>
          <p:cNvSpPr>
            <a:spLocks noGrp="1"/>
          </p:cNvSpPr>
          <p:nvPr>
            <p:ph type="dt" sz="half" idx="10"/>
          </p:nvPr>
        </p:nvSpPr>
        <p:spPr/>
        <p:txBody>
          <a:bodyPr/>
          <a:lstStyle/>
          <a:p>
            <a:fld id="{EB56AE70-9229-4311-9B4A-1E192CC362CE}" type="datetimeFigureOut">
              <a:rPr lang="es-MX" smtClean="0"/>
              <a:t>08/05/2018</a:t>
            </a:fld>
            <a:endParaRPr lang="es-MX"/>
          </a:p>
        </p:txBody>
      </p:sp>
      <p:sp>
        <p:nvSpPr>
          <p:cNvPr id="9" name="Slide Number Placeholder 8"/>
          <p:cNvSpPr>
            <a:spLocks noGrp="1"/>
          </p:cNvSpPr>
          <p:nvPr>
            <p:ph type="sldNum" sz="quarter" idx="11"/>
          </p:nvPr>
        </p:nvSpPr>
        <p:spPr/>
        <p:txBody>
          <a:bodyPr/>
          <a:lstStyle/>
          <a:p>
            <a:fld id="{F642227B-835A-4266-803D-2D7DD94F4739}" type="slidenum">
              <a:rPr lang="es-MX" smtClean="0"/>
              <a:t>‹Nº›</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642227B-835A-4266-803D-2D7DD94F4739}" type="slidenum">
              <a:rPr lang="es-MX" smtClean="0"/>
              <a:t>‹Nº›</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B56AE70-9229-4311-9B4A-1E192CC362CE}" type="datetimeFigureOut">
              <a:rPr lang="es-MX" smtClean="0"/>
              <a:t>08/05/2018</a:t>
            </a:fld>
            <a:endParaRPr lang="es-MX"/>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3429000"/>
            <a:ext cx="7772400" cy="1470025"/>
          </a:xfrm>
        </p:spPr>
        <p:txBody>
          <a:bodyPr>
            <a:noAutofit/>
          </a:bodyPr>
          <a:lstStyle/>
          <a:p>
            <a:r>
              <a:rPr lang="es-MX" sz="3200" dirty="0">
                <a:latin typeface="Eras Demi ITC" panose="020B0805030504020804" pitchFamily="34" charset="0"/>
                <a:cs typeface="Aharoni" panose="02010803020104030203" pitchFamily="2" charset="-79"/>
              </a:rPr>
              <a:t/>
            </a:r>
            <a:br>
              <a:rPr lang="es-MX" sz="3200" dirty="0">
                <a:latin typeface="Eras Demi ITC" panose="020B0805030504020804" pitchFamily="34" charset="0"/>
                <a:cs typeface="Aharoni" panose="02010803020104030203" pitchFamily="2" charset="-79"/>
              </a:rPr>
            </a:br>
            <a:r>
              <a:rPr lang="es-MX" sz="3200" dirty="0">
                <a:latin typeface="Eras Demi ITC" panose="020B0805030504020804" pitchFamily="34" charset="0"/>
                <a:cs typeface="Aharoni" panose="02010803020104030203" pitchFamily="2" charset="-79"/>
              </a:rPr>
              <a:t/>
            </a:r>
            <a:br>
              <a:rPr lang="es-MX" sz="3200" dirty="0">
                <a:latin typeface="Eras Demi ITC" panose="020B0805030504020804" pitchFamily="34" charset="0"/>
                <a:cs typeface="Aharoni" panose="02010803020104030203" pitchFamily="2" charset="-79"/>
              </a:rPr>
            </a:br>
            <a:r>
              <a:rPr lang="es-MX" sz="3200" dirty="0">
                <a:latin typeface="Eras Demi ITC" panose="020B0805030504020804" pitchFamily="34" charset="0"/>
                <a:cs typeface="Aharoni" panose="02010803020104030203" pitchFamily="2" charset="-79"/>
              </a:rPr>
              <a:t/>
            </a:r>
            <a:br>
              <a:rPr lang="es-MX" sz="3200" dirty="0">
                <a:latin typeface="Eras Demi ITC" panose="020B0805030504020804" pitchFamily="34" charset="0"/>
                <a:cs typeface="Aharoni" panose="02010803020104030203" pitchFamily="2" charset="-79"/>
              </a:rPr>
            </a:br>
            <a:r>
              <a:rPr lang="es-MX" sz="3200" dirty="0">
                <a:latin typeface="Eras Demi ITC" panose="020B0805030504020804" pitchFamily="34" charset="0"/>
                <a:cs typeface="Aharoni" panose="02010803020104030203" pitchFamily="2" charset="-79"/>
              </a:rPr>
              <a:t>Licenciatura en Bioingeniería Médica</a:t>
            </a:r>
            <a:br>
              <a:rPr lang="es-MX" sz="3200" dirty="0">
                <a:latin typeface="Eras Demi ITC" panose="020B0805030504020804" pitchFamily="34" charset="0"/>
                <a:cs typeface="Aharoni" panose="02010803020104030203" pitchFamily="2" charset="-79"/>
              </a:rPr>
            </a:br>
            <a:r>
              <a:rPr lang="es-MX" sz="3200" b="1" dirty="0">
                <a:latin typeface="Eras Demi ITC" panose="020B0805030504020804" pitchFamily="34" charset="0"/>
                <a:cs typeface="Aharoni" panose="02010803020104030203" pitchFamily="2" charset="-79"/>
              </a:rPr>
              <a:t/>
            </a:r>
            <a:br>
              <a:rPr lang="es-MX" sz="3200" b="1" dirty="0">
                <a:latin typeface="Eras Demi ITC" panose="020B0805030504020804" pitchFamily="34" charset="0"/>
                <a:cs typeface="Aharoni" panose="02010803020104030203" pitchFamily="2" charset="-79"/>
              </a:rPr>
            </a:br>
            <a:r>
              <a:rPr lang="es-MX" sz="3200" dirty="0">
                <a:solidFill>
                  <a:schemeClr val="tx1"/>
                </a:solidFill>
                <a:effectLst>
                  <a:outerShdw blurRad="38100" dist="38100" dir="2700000" algn="tl">
                    <a:srgbClr val="000000">
                      <a:alpha val="43137"/>
                    </a:srgbClr>
                  </a:outerShdw>
                </a:effectLst>
                <a:latin typeface="Eras Demi ITC" panose="020B0805030504020804" pitchFamily="34" charset="0"/>
                <a:cs typeface="Aharoni" panose="02010803020104030203" pitchFamily="2" charset="-79"/>
              </a:rPr>
              <a:t>Adquisición y tratamiento de señales fisiológicas</a:t>
            </a:r>
            <a:br>
              <a:rPr lang="es-MX" sz="3200" dirty="0">
                <a:solidFill>
                  <a:schemeClr val="tx1"/>
                </a:solidFill>
                <a:effectLst>
                  <a:outerShdw blurRad="38100" dist="38100" dir="2700000" algn="tl">
                    <a:srgbClr val="000000">
                      <a:alpha val="43137"/>
                    </a:srgbClr>
                  </a:outerShdw>
                </a:effectLst>
                <a:latin typeface="Eras Demi ITC" panose="020B0805030504020804" pitchFamily="34" charset="0"/>
                <a:cs typeface="Aharoni" panose="02010803020104030203" pitchFamily="2" charset="-79"/>
              </a:rPr>
            </a:br>
            <a:r>
              <a:rPr lang="es-MX" sz="3200" b="1" dirty="0">
                <a:solidFill>
                  <a:schemeClr val="accent2">
                    <a:lumMod val="75000"/>
                  </a:schemeClr>
                </a:solidFill>
                <a:effectLst>
                  <a:outerShdw blurRad="38100" dist="38100" dir="2700000" algn="tl">
                    <a:srgbClr val="000000">
                      <a:alpha val="43137"/>
                    </a:srgbClr>
                  </a:outerShdw>
                </a:effectLst>
                <a:latin typeface="Eras Demi ITC" panose="020B0805030504020804" pitchFamily="34" charset="0"/>
                <a:cs typeface="Aharoni" panose="02010803020104030203" pitchFamily="2" charset="-79"/>
              </a:rPr>
              <a:t/>
            </a:r>
            <a:br>
              <a:rPr lang="es-MX" sz="3200" b="1" dirty="0">
                <a:solidFill>
                  <a:schemeClr val="accent2">
                    <a:lumMod val="75000"/>
                  </a:schemeClr>
                </a:solidFill>
                <a:effectLst>
                  <a:outerShdw blurRad="38100" dist="38100" dir="2700000" algn="tl">
                    <a:srgbClr val="000000">
                      <a:alpha val="43137"/>
                    </a:srgbClr>
                  </a:outerShdw>
                </a:effectLst>
                <a:latin typeface="Eras Demi ITC" panose="020B0805030504020804" pitchFamily="34" charset="0"/>
                <a:cs typeface="Aharoni" panose="02010803020104030203" pitchFamily="2" charset="-79"/>
              </a:rPr>
            </a:br>
            <a:r>
              <a:rPr lang="es-MX" sz="3200" b="1" dirty="0">
                <a:solidFill>
                  <a:schemeClr val="accent2">
                    <a:lumMod val="75000"/>
                  </a:schemeClr>
                </a:solidFill>
                <a:effectLst>
                  <a:outerShdw blurRad="38100" dist="38100" dir="2700000" algn="tl">
                    <a:srgbClr val="000000">
                      <a:alpha val="43137"/>
                    </a:srgbClr>
                  </a:outerShdw>
                </a:effectLst>
                <a:latin typeface="Eras Demi ITC" panose="020B0805030504020804" pitchFamily="34" charset="0"/>
                <a:cs typeface="Aharoni" panose="02010803020104030203" pitchFamily="2" charset="-79"/>
              </a:rPr>
              <a:t>DISEÑO DE FILTROS</a:t>
            </a:r>
          </a:p>
        </p:txBody>
      </p:sp>
      <p:sp>
        <p:nvSpPr>
          <p:cNvPr id="3" name="2 Subtítulo"/>
          <p:cNvSpPr>
            <a:spLocks noGrp="1"/>
          </p:cNvSpPr>
          <p:nvPr>
            <p:ph type="subTitle" idx="1"/>
          </p:nvPr>
        </p:nvSpPr>
        <p:spPr>
          <a:xfrm>
            <a:off x="1403648" y="5229200"/>
            <a:ext cx="6400800" cy="1752600"/>
          </a:xfrm>
        </p:spPr>
        <p:txBody>
          <a:bodyPr>
            <a:normAutofit/>
          </a:bodyPr>
          <a:lstStyle/>
          <a:p>
            <a:r>
              <a:rPr lang="es-MX" sz="2400" b="1" dirty="0">
                <a:solidFill>
                  <a:schemeClr val="tx1"/>
                </a:solidFill>
              </a:rPr>
              <a:t>Profesor: </a:t>
            </a:r>
          </a:p>
          <a:p>
            <a:r>
              <a:rPr lang="es-MX" sz="2400" b="1" dirty="0">
                <a:solidFill>
                  <a:schemeClr val="tx1"/>
                </a:solidFill>
              </a:rPr>
              <a:t>M. en C. José Javier Reyes Lagos</a:t>
            </a:r>
          </a:p>
        </p:txBody>
      </p:sp>
      <p:pic>
        <p:nvPicPr>
          <p:cNvPr id="1026" name="Picture 2" descr="http://sc.uaemex.mx/lanmr/2014/images/uaeme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4829960"/>
            <a:ext cx="2304256" cy="2029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463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r>
              <a:rPr lang="es-MX" dirty="0"/>
              <a:t>Son sistemas cuya salida depende además de salidas anteriores y que, estando en reposo, al ser estimulados con una entrada </a:t>
            </a:r>
            <a:r>
              <a:rPr lang="es-MX" dirty="0" err="1"/>
              <a:t>impulsional</a:t>
            </a:r>
            <a:r>
              <a:rPr lang="es-MX" dirty="0"/>
              <a:t> su salida no vuelve al reposo, de ahí el calificativo de filtros de respuesta </a:t>
            </a:r>
            <a:r>
              <a:rPr lang="es-MX" dirty="0" err="1"/>
              <a:t>impulsional</a:t>
            </a:r>
            <a:r>
              <a:rPr lang="es-MX" dirty="0"/>
              <a:t> infinita (</a:t>
            </a:r>
            <a:r>
              <a:rPr lang="es-MX" dirty="0" err="1"/>
              <a:t>IIR</a:t>
            </a:r>
            <a:r>
              <a:rPr lang="es-MX" dirty="0"/>
              <a:t>). La ecuación en diferencias general es de la forma:</a:t>
            </a:r>
          </a:p>
          <a:p>
            <a:endParaRPr lang="es-MX"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48680"/>
            <a:ext cx="8964371" cy="4425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192422" y="5409140"/>
            <a:ext cx="7776864" cy="1200329"/>
          </a:xfrm>
          <a:prstGeom prst="rect">
            <a:avLst/>
          </a:prstGeom>
        </p:spPr>
        <p:txBody>
          <a:bodyPr wrap="square">
            <a:spAutoFit/>
          </a:bodyPr>
          <a:lstStyle/>
          <a:p>
            <a:pPr marL="114300" indent="0" algn="just">
              <a:buNone/>
            </a:pPr>
            <a:r>
              <a:rPr lang="es-MX" dirty="0"/>
              <a:t>Son sistemas cuya salida depende además de salidas anteriores y que, estando en reposo, al ser estimulados con una entrada </a:t>
            </a:r>
            <a:r>
              <a:rPr lang="es-MX" dirty="0" err="1"/>
              <a:t>impulsional</a:t>
            </a:r>
            <a:r>
              <a:rPr lang="es-MX" dirty="0"/>
              <a:t> su salida no vuelve al reposo, de ahí el calificativo de filtros de respuesta </a:t>
            </a:r>
            <a:r>
              <a:rPr lang="es-MX" dirty="0" err="1"/>
              <a:t>impulsional</a:t>
            </a:r>
            <a:r>
              <a:rPr lang="es-MX" dirty="0"/>
              <a:t> infinita (</a:t>
            </a:r>
            <a:r>
              <a:rPr lang="es-MX" dirty="0" err="1"/>
              <a:t>IIR</a:t>
            </a:r>
            <a:r>
              <a:rPr lang="es-MX" dirty="0"/>
              <a:t>). La ecuación en diferencias general es de la forma:</a:t>
            </a:r>
          </a:p>
        </p:txBody>
      </p:sp>
    </p:spTree>
    <p:extLst>
      <p:ext uri="{BB962C8B-B14F-4D97-AF65-F5344CB8AC3E}">
        <p14:creationId xmlns:p14="http://schemas.microsoft.com/office/powerpoint/2010/main" val="131729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a:t>DISEÑO DE FILTROS </a:t>
            </a:r>
            <a:r>
              <a:rPr lang="es-MX" b="1" dirty="0" err="1"/>
              <a:t>IIR</a:t>
            </a:r>
            <a:endParaRPr lang="es-MX" b="1" dirty="0"/>
          </a:p>
        </p:txBody>
      </p:sp>
      <p:sp>
        <p:nvSpPr>
          <p:cNvPr id="3" name="2 Marcador de contenido"/>
          <p:cNvSpPr>
            <a:spLocks noGrp="1"/>
          </p:cNvSpPr>
          <p:nvPr>
            <p:ph idx="1"/>
          </p:nvPr>
        </p:nvSpPr>
        <p:spPr/>
        <p:txBody>
          <a:bodyPr>
            <a:normAutofit/>
          </a:bodyPr>
          <a:lstStyle/>
          <a:p>
            <a:pPr algn="just"/>
            <a:r>
              <a:rPr lang="es-MX" sz="2400" dirty="0"/>
              <a:t>Dado que los filtros analógicos presentan una respuesta al impulso de duración infinita, resulta evidente que los filtros digitales </a:t>
            </a:r>
            <a:r>
              <a:rPr lang="es-MX" sz="2400" dirty="0" err="1"/>
              <a:t>IIR</a:t>
            </a:r>
            <a:r>
              <a:rPr lang="es-MX" sz="2400" dirty="0"/>
              <a:t> puedan emularlos.</a:t>
            </a:r>
          </a:p>
          <a:p>
            <a:pPr algn="just"/>
            <a:endParaRPr lang="es-MX" sz="2400" dirty="0"/>
          </a:p>
          <a:p>
            <a:pPr algn="just"/>
            <a:r>
              <a:rPr lang="es-MX" sz="2400" dirty="0"/>
              <a:t>El método tradicional de diseño de filtros </a:t>
            </a:r>
            <a:r>
              <a:rPr lang="es-MX" sz="2400" dirty="0" err="1"/>
              <a:t>IIR</a:t>
            </a:r>
            <a:r>
              <a:rPr lang="es-MX" sz="2400" dirty="0"/>
              <a:t> en tiempo discreto se basa en la </a:t>
            </a:r>
            <a:r>
              <a:rPr lang="es-MX" sz="2400" b="1" dirty="0"/>
              <a:t>transformación</a:t>
            </a:r>
            <a:r>
              <a:rPr lang="es-MX" sz="2400" dirty="0"/>
              <a:t> de un filtro en el tiempo continuo en tiempo discreto.</a:t>
            </a:r>
          </a:p>
          <a:p>
            <a:pPr algn="just"/>
            <a:endParaRPr lang="es-MX" sz="2400" dirty="0"/>
          </a:p>
          <a:p>
            <a:pPr algn="just"/>
            <a:r>
              <a:rPr lang="es-MX" sz="2400" dirty="0"/>
              <a:t>Al realizar la transformación se  desea que la respuesta en frecuencia del filtro digital preserve las propiedades esenciales de su contraparte continua.</a:t>
            </a:r>
          </a:p>
        </p:txBody>
      </p:sp>
    </p:spTree>
    <p:extLst>
      <p:ext uri="{BB962C8B-B14F-4D97-AF65-F5344CB8AC3E}">
        <p14:creationId xmlns:p14="http://schemas.microsoft.com/office/powerpoint/2010/main" val="330604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FDATOOL</a:t>
            </a:r>
            <a:r>
              <a:rPr lang="es-MX" dirty="0"/>
              <a:t> Matlab –Filtros </a:t>
            </a:r>
            <a:r>
              <a:rPr lang="es-MX" dirty="0" err="1"/>
              <a:t>IIR</a:t>
            </a:r>
            <a:endParaRPr lang="es-MX" dirty="0"/>
          </a:p>
        </p:txBody>
      </p:sp>
      <p:sp>
        <p:nvSpPr>
          <p:cNvPr id="3" name="2 Marcador de contenido"/>
          <p:cNvSpPr>
            <a:spLocks noGrp="1"/>
          </p:cNvSpPr>
          <p:nvPr>
            <p:ph idx="1"/>
          </p:nvPr>
        </p:nvSpPr>
        <p:spPr/>
        <p:txBody>
          <a:bodyPr/>
          <a:lstStyle/>
          <a:p>
            <a:pPr marL="114300" indent="0" algn="just">
              <a:buNone/>
            </a:pPr>
            <a:r>
              <a:rPr lang="es-MX" dirty="0"/>
              <a:t>Abre la herramienta de diseño de filtros digitales </a:t>
            </a:r>
            <a:r>
              <a:rPr lang="es-MX" dirty="0" err="1"/>
              <a:t>fdatool</a:t>
            </a:r>
            <a:r>
              <a:rPr lang="es-MX" dirty="0"/>
              <a:t> en MATLAB.</a:t>
            </a:r>
          </a:p>
          <a:p>
            <a:pPr marL="114300" indent="0">
              <a:buNone/>
            </a:pPr>
            <a:endParaRPr lang="es-MX" dirty="0"/>
          </a:p>
          <a:p>
            <a:pPr marL="114300" indent="0">
              <a:buNone/>
            </a:pPr>
            <a:r>
              <a:rPr lang="es-MX" dirty="0"/>
              <a:t>1. Escribe </a:t>
            </a:r>
            <a:r>
              <a:rPr lang="es-MX" dirty="0" err="1"/>
              <a:t>help</a:t>
            </a:r>
            <a:r>
              <a:rPr lang="es-MX" dirty="0"/>
              <a:t> sos2tf.</a:t>
            </a:r>
          </a:p>
          <a:p>
            <a:pPr marL="114300" indent="0">
              <a:buNone/>
            </a:pPr>
            <a:r>
              <a:rPr lang="es-MX" dirty="0"/>
              <a:t>2.Observa lo que sucede con la respuesta del filtro cuando modificas el orden del filtro, prueba con: 1, 3, 6, 9 y 12. ¿Qué sucede con la banda de transición?</a:t>
            </a:r>
          </a:p>
          <a:p>
            <a:pPr marL="114300" indent="0">
              <a:buNone/>
            </a:pPr>
            <a:r>
              <a:rPr lang="es-MX" dirty="0"/>
              <a:t>3.-Importa los coeficientes con la instrucción [</a:t>
            </a:r>
            <a:r>
              <a:rPr lang="es-MX" dirty="0" err="1"/>
              <a:t>B,A</a:t>
            </a:r>
            <a:r>
              <a:rPr lang="es-MX" dirty="0"/>
              <a:t>] = sos2tf(</a:t>
            </a:r>
            <a:r>
              <a:rPr lang="es-MX" dirty="0" err="1"/>
              <a:t>SOS,G</a:t>
            </a:r>
            <a:r>
              <a:rPr lang="es-MX" dirty="0"/>
              <a:t>);</a:t>
            </a:r>
          </a:p>
          <a:p>
            <a:pPr marL="114300" indent="0">
              <a:buNone/>
            </a:pPr>
            <a:r>
              <a:rPr lang="es-MX" dirty="0"/>
              <a:t>4.-Escribe en tu cuaderno la función de transferencia H(z)  para los filtros con coeficientes de  1, 3 y 6.</a:t>
            </a:r>
          </a:p>
          <a:p>
            <a:pPr marL="114300" indent="0">
              <a:buNone/>
            </a:pPr>
            <a:endParaRPr lang="es-MX" dirty="0"/>
          </a:p>
          <a:p>
            <a:pPr marL="571500" indent="-457200">
              <a:buAutoNum type="arabicPeriod"/>
            </a:pPr>
            <a:endParaRPr lang="es-MX" dirty="0"/>
          </a:p>
          <a:p>
            <a:endParaRPr lang="es-MX" dirty="0"/>
          </a:p>
        </p:txBody>
      </p:sp>
    </p:spTree>
    <p:extLst>
      <p:ext uri="{BB962C8B-B14F-4D97-AF65-F5344CB8AC3E}">
        <p14:creationId xmlns:p14="http://schemas.microsoft.com/office/powerpoint/2010/main" val="217288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FDATOOL</a:t>
            </a:r>
            <a:r>
              <a:rPr lang="es-MX" dirty="0"/>
              <a:t> Matlab –Filtros </a:t>
            </a:r>
            <a:r>
              <a:rPr lang="es-MX" dirty="0" err="1"/>
              <a:t>IIR</a:t>
            </a:r>
            <a:endParaRPr lang="es-MX" dirty="0"/>
          </a:p>
        </p:txBody>
      </p:sp>
      <p:sp>
        <p:nvSpPr>
          <p:cNvPr id="3" name="2 Marcador de contenido"/>
          <p:cNvSpPr>
            <a:spLocks noGrp="1"/>
          </p:cNvSpPr>
          <p:nvPr>
            <p:ph idx="1"/>
          </p:nvPr>
        </p:nvSpPr>
        <p:spPr/>
        <p:txBody>
          <a:bodyPr>
            <a:normAutofit lnSpcReduction="10000"/>
          </a:bodyPr>
          <a:lstStyle/>
          <a:p>
            <a:pPr marL="114300" indent="0">
              <a:buNone/>
            </a:pPr>
            <a:r>
              <a:rPr lang="es-MX" dirty="0"/>
              <a:t>Programa en MATLAB:</a:t>
            </a:r>
          </a:p>
          <a:p>
            <a:pPr marL="571500" indent="-457200">
              <a:buAutoNum type="arabicParenR"/>
            </a:pPr>
            <a:endParaRPr lang="es-MX" dirty="0"/>
          </a:p>
          <a:p>
            <a:pPr marL="571500" indent="-457200">
              <a:buAutoNum type="arabicParenR"/>
            </a:pPr>
            <a:r>
              <a:rPr lang="es-MX" dirty="0"/>
              <a:t>Construye una señal con la suma de las siguientes </a:t>
            </a:r>
            <a:r>
              <a:rPr lang="es-MX" dirty="0" err="1"/>
              <a:t>senoidales</a:t>
            </a:r>
            <a:r>
              <a:rPr lang="es-MX" dirty="0"/>
              <a:t>: 3 Hz, 15 Hz y 150 Hz. (Fm= 900 Hz)</a:t>
            </a:r>
          </a:p>
          <a:p>
            <a:pPr marL="571500" indent="-457200">
              <a:buAutoNum type="arabicParenR"/>
            </a:pPr>
            <a:r>
              <a:rPr lang="es-MX" dirty="0"/>
              <a:t>Construye un filtro </a:t>
            </a:r>
            <a:r>
              <a:rPr lang="es-MX" dirty="0" err="1"/>
              <a:t>IIR</a:t>
            </a:r>
            <a:r>
              <a:rPr lang="es-MX" dirty="0"/>
              <a:t> </a:t>
            </a:r>
            <a:r>
              <a:rPr lang="es-MX" dirty="0" err="1"/>
              <a:t>Butterworth</a:t>
            </a:r>
            <a:r>
              <a:rPr lang="es-MX" dirty="0"/>
              <a:t> pasa bajas de 5 orden con frecuencia de corte en 3 Hz.</a:t>
            </a:r>
          </a:p>
          <a:p>
            <a:pPr marL="571500" indent="-457200">
              <a:buAutoNum type="arabicParenR"/>
            </a:pPr>
            <a:r>
              <a:rPr lang="es-MX" dirty="0"/>
              <a:t>Construye un filtro </a:t>
            </a:r>
            <a:r>
              <a:rPr lang="es-MX" dirty="0" err="1"/>
              <a:t>IIR</a:t>
            </a:r>
            <a:r>
              <a:rPr lang="es-MX" dirty="0"/>
              <a:t> </a:t>
            </a:r>
            <a:r>
              <a:rPr lang="es-MX" dirty="0" err="1"/>
              <a:t>Butterworth</a:t>
            </a:r>
            <a:r>
              <a:rPr lang="es-MX" dirty="0"/>
              <a:t> pasa altas  de 5 orden con frecuencia de corte en 150 Hz.</a:t>
            </a:r>
          </a:p>
          <a:p>
            <a:pPr marL="114300" indent="0">
              <a:buNone/>
            </a:pPr>
            <a:endParaRPr lang="es-MX" dirty="0"/>
          </a:p>
          <a:p>
            <a:pPr marL="114300" indent="0" algn="just">
              <a:buNone/>
            </a:pPr>
            <a:r>
              <a:rPr lang="es-MX" dirty="0"/>
              <a:t>Usa los siguientes comandos cuando hayas calculado los coeficientes del filtro:</a:t>
            </a:r>
          </a:p>
          <a:p>
            <a:pPr marL="114300" indent="0" algn="just">
              <a:buNone/>
            </a:pPr>
            <a:r>
              <a:rPr lang="es-MX" dirty="0"/>
              <a:t>[</a:t>
            </a:r>
            <a:r>
              <a:rPr lang="es-MX" dirty="0" err="1"/>
              <a:t>B,A</a:t>
            </a:r>
            <a:r>
              <a:rPr lang="es-MX" dirty="0"/>
              <a:t>] = sos2tf(</a:t>
            </a:r>
            <a:r>
              <a:rPr lang="es-MX" dirty="0" err="1"/>
              <a:t>SOS,G</a:t>
            </a:r>
            <a:r>
              <a:rPr lang="es-MX" dirty="0"/>
              <a:t>);</a:t>
            </a:r>
          </a:p>
          <a:p>
            <a:pPr marL="114300" indent="0" algn="just">
              <a:buNone/>
            </a:pPr>
            <a:r>
              <a:rPr lang="es-MX" dirty="0"/>
              <a:t>salida=</a:t>
            </a:r>
            <a:r>
              <a:rPr lang="es-MX" dirty="0" err="1"/>
              <a:t>filtfilt</a:t>
            </a:r>
            <a:r>
              <a:rPr lang="es-MX" dirty="0"/>
              <a:t>(</a:t>
            </a:r>
            <a:r>
              <a:rPr lang="es-MX" dirty="0" err="1"/>
              <a:t>B,A,SEÑAL_CONSTRUIDA</a:t>
            </a:r>
            <a:r>
              <a:rPr lang="es-MX" dirty="0"/>
              <a:t>);</a:t>
            </a:r>
          </a:p>
        </p:txBody>
      </p:sp>
    </p:spTree>
    <p:extLst>
      <p:ext uri="{BB962C8B-B14F-4D97-AF65-F5344CB8AC3E}">
        <p14:creationId xmlns:p14="http://schemas.microsoft.com/office/powerpoint/2010/main" val="319290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endParaRPr lang="es-MX" dirty="0"/>
          </a:p>
        </p:txBody>
      </p:sp>
      <p:sp>
        <p:nvSpPr>
          <p:cNvPr id="4" name="AutoShape 2" descr="data:image/jpeg;base64,/9j/4AAQSkZJRgABAQAAAQABAAD/2wCEAAkGBxITEhUUEhQUFBUUFBQUFBQUFBQVFBQVFBQWFhQUFBQYHCggGBolHBQUITEhJSksLi4uFx8zODMsNygtLisBCgoKDg0OGhAQGiwcHBwsLCwsLCwsLCwsLCwsLCwsLCwsLCwsLCwsLCwsLCwsLCwsLDcsLDc3LCw3LCwsNzcrK//AABEIAMMBAwMBIgACEQEDEQH/xAAcAAABBQEBAQAAAAAAAAAAAAAEAAECAwUGBwj/xABREAABAwICBAkIBAgKCwAAAAABAAIDBBEhMQUSE1EGByJBYXGBkbEUIzJScqHB0XOCsvAVM0JikrPC4RYXNkNEY4OEk7QIJCUmNFNkoqPE4v/EABkBAAMBAQEAAAAAAAAAAAAAAAABAwIEBf/EACMRAQEAAgICAgMBAQEAAAAAAAABAhEDEiFREzEiQWEykRT/2gAMAwEAAhEDEQA/APH3hVYo2ZiHEaNhWnCmY0g1IGAU2NTWV0TUAixMGIjUwTaqCVBikI1a1isDUDakRqQj6FbcDnHeE22Zzub3hBbQEQUtj0e5LyqP1u4EpeXR9PcgvKQhG5QmpA4bupP+EGbne75pvwiPVPeE9UeUBo4bypCgb096X4QPqjv/AHJeWu9Ue9PVHk/kTd3vKXkrd3im8qed3cm2r9/uCeqPKWwG4KJhG5LlnnKbUdvKOoQMSrdGrDEenvVL4kdTRcFW5J8ape1JpMuG9RLxvVRCiQloLg8ZXUlTCMexX2QEUrn7lSsmsgDKb0R2+KSem9EdvikjQFyxYKLKZaMLAUXDSIY2wXU6pdEuml0egJqSyQmTmDVncFIVrhkAhjme1IXKemxLq+Q847AoGpf6xUWUzzkxx6mkrVoOC9bNbZ007r5ERut3lPQ3GZtHese8pAE9PWu5ouKrSj86ct9pzB8VtUvE1XH0hG3rkHwT6h5cIlYIl7DBxKz/AJUsQ/SPwR8HEt61QzsYT8VrU9l5eJCFWNgK95h4nIR6U5PVGPmjoeKWkGckh7GhH4+y8vn1tKdytbRncvoqLixoRntD9YD4IuPi90eP5onrefgnvEar5vZQu3FWt0c7cvpaLgVQDKBvaXH4ohnBeiGVPH+jfxR2xLrXzSzRbtxREeiH7ivpdmhKYZQRf4bfkrm0cTco4x9Ro+CO+Poda+bYtASH8kolnBiU5Md3FfRnIHqjuCY1MY/LYPrNS7z0On9fPH8EKg5RPP1XfJVP4D1ZyglP9m75L6Hk0rA3OaMfXb80HNwoomelUxD64KO/8HX+vnuXi/rzlTTH6hQNRwA0mP6HNbeQ0eJX0DU8YGjWZ1LCegOPgFxun+MejffVmJG4Mk+Scsv2Vuvry8hfwMrxnTuHW6MftLN0toSopw0zRlmtcN5TXZZ+iTbNejT8OKW/pPPVG74rG4R8KaWphfEBIXHFhLQAHjEHPDnHas3qJll+44OAYohDsNir7rFUOmSSusgbTnkjt8Uk1P6I7fFJMOsoqEHMLVZoTnBIRdPR6vMul0bCCLKkiFrl26PlaOZwQFXD6zS3sWvw84SGgfGxsLX7RjnXLi21nWtYBcNV8P534CKIfpH4pXRzG1z0ljM7W5nm46A7Edy7WPSUZHKZqH80At6MMCPeuCqaove55sC4kmwsMc8FMaQksBrYDDILPlS47dnVacjZhrY5jByI0Vw+fCcHOtuAIHcuAfO45m6Qeb5rUtLpHtlLxwyAAGJx6mj4laDOOD/p5T2MH7S8HE7vWd+kU4m3nvKN0+r3N3G6/mp3/Wkjb+yVV/G/L/yIx7VQ34MXirTuRDIHnJjj1Ncfgn5LX9ewu44Z+aOmHW97vAoeTjequbycdTJD8V5fHo6c5Qyn+zf8kQ3QdWbWglx3sI8UtFv+u+l42aw/zsY9mH5oSTjRrT/SHD2YowuXHBGvJsKaS+X5PzUv4HV/PDq+1JGP2keC3Pbefxj1hzqZ+wRjwQ0vDyqdnUVP+JbwWc3gVWH8mIdc0fwKubwGqzm6nH9rfwalue4XbH2U3C2d2cs5653Kg8IJDm6Q9crijBwEnvYzU4+s8jv1ES3i9kwvU04vfDlm1t+GCfbH3P8Ao7Y+2Y3TruntcSp/hx33J+a1/wCL2wua2G/qtje49QxVQ4COtfbE9ULserHoWbnh7hd8GRNpt5HN7/mgJ9JOO7uW+/gg0GxlkvuEP/0qZ+Csbc5Jcr/i293pI74+4O+DmpK11rYfoi/eg5JSfuF0z+D0IzfMcMLNZnuOOCEk0HHzGQ9rLo74+2pyYudc8qoldM7QDbXAfhncjPcMOzsQs+hmjeOs3ss/Jj7anJiwSrIedbVHouLXAeHOGRsdUptJUEbJHtjBDQ94Fzc2D3Ae6y1uWeD7TemWlZEmFNsllpZT+iO3xSUo22CSYeqPr22V1BpSzguKgmcUdFIQp/M5bWtxmaJbVGnk2mrZkjNUNuSRy73uvP8A+DzBm927C2a7Wqqy4xNPMZPfE5ZUzMepR5eay+Gby5S6YTeD8frO7x8lNmgIsb6xPMdbDuWhKbKbWrE5M/Y+TL2Ej4PQ9faUbT6Bg9QHrxRESNhS+XL2xc8va2n0LTgC0cXXqNJWjT0DBg1rQObktHwQ8LkfC5YvLl7YuVGQ0otnz5XKJZTNGNse1VQFaLIjZc+fN7rG1ZhBFjiL3t02smbSM9UdwVrgkCl8mxtOKADAYDowCM2TTzIaNGRQnNRz5JFu8660Fmibbpv7rbkKWI+oj3IF63x8ksT2qLRfJSFufvzKrkVT3KkyjeWe4aVgBUhLfnsAP3Id8qpc9O1LaU8mPTZZ9XJfDm3KyV6BncqTKNQJOUDKehGTIKVUmUaih70HMTY2zzx3omRUuC3LpXG6C0jH67bkZjJG6Qpryy/SyfaTQN5Q6wqdKV2rNKP615/7iujiy3tTHLtkpfTKl0Ci6vUfKlTaqL22KSZzrpJ6adNTsRbGIanyRjCuC5OPKm1fORdcn6p6DIvc71oxfjI/ad743hABwDR1KXJfpLIBVYC6GhqXk4IypxBQdAbXVML+KuP+WtCd6OhKBieio3LnyyStHxlGwOWdG9FxOUrmzW1SrTjmFlz8UhRcc65M7tlsGxyUSxCwSIh0uCnM7DFUzhuV0lUsk1ByTCdTzu7spWltbqmVqGjmxV8kjQBjdKcljUVCO5VE0GCaSp5grWZco4KnzZTynndAzTHmQ9TFqoyXSFjybC3Rn1rNqKjW5+ZUw5crfJShnyC1rY3zQUhVkj1Trb12TNWKZQgpgrKypsgRUXVsO2tqSGkVdlY4qKrKcpQjlDrCB0zT3nlP9Y/7RWlA3lDrCE0tJaeb6WT7RV+G/anFfyZLqYqsxFHl4KrcFd0bDtCSm5Mqz6adTThFsCHpwjGheTlXDki0eci+kA7wR8Vx81S64xK7F+Dovpo/e4BcXs7ntKtxWa8t8ev2bbHeUdSyWWZMLFW7TAY4q2WMsVs3G/CRZEsesajkyWix64uTHVcvJjqtGN61aNocFgRSLRgrAMlx82N14T02sAE0TkBDV71cJ9y5bLCjTbNYYIqGU2x51jMnsrG1J3rGX1pqtJ5Qz5UO+q6UMZrpTG1OfY7yjpSNUs58iq2y1MFI1G1IVs2kL9W5Y+0UDKn8ZXHYmWXNCPkTPlQksyvhiOq+WUDMoGprcMEJU1CBkkXfx8P7quOKyaYlJjyTcqtqsar3xNN1eCmUAU91JhfTnlNH5wWZpr/iJvpZPtlaVP6beseKzNLnz830sv2yrcF81Ti/0DunDkxTBdToJySRKZVn027CnCMYEHTo1i8fKuHJVVG2zP8AXQ/rGrlnNsSPzj4rp9ImzWndLEf/ACNXNVWD3e27xKpx/RwNPDrIR8dkcSh6hdOGV+lcLfoRSuwWgyRZVO5GtcpcuPlnOeRrXq2N6Cjer2uXPlijY04Z0THUBZtPIBnzDDDMqQlXLlx7Z01zK05Kd7LHbMrRUbypXiZylGyTKG3QTpVWZlqcZdRz5lAzoB0yZ0ipOJvHFoOmUDMgmypF2B6M++yfxt6EPlQlRMqnzISWVdHHxHMTSvVSjrJ9Zdc8KrGlSD1TdSBWbGbF+upByH1lIOWLiz1F0ruW32h4rP0o7z0v0sv6xyLonecZ7Q8UDXnzsv0sv6xypwzzW+KaqhMkmKuue6SYpK8vht2FOUYxZ9OUa0rxM/txZKdLfiz0Fh7nArmq4+cf7b/tFdDpg+Zf7PgQud0h+Nk9t3ir8H0cUayqnOCtcFTLkunH7UxKByMZIs+IlXhyeeOzymx8cllc16z2SImN658sUbi0o4za6gZFA1Y1QBzZ9KpD1CY39s6FNeph46cvegtqpmbBFwGl7pCq3SKhzlWXLUwPqKJVrZW6hBHKuCD33CDdKedQdKn02eMojaKD5UM6RVl6pONTqvkehy5QMqd7hzKsx0ciTnblHWQ5eptct9T0vukCqdZS1lnRLNZOHqkuS1kaGh1A7zjPab4oKsd5yT6ST7bkTox3nWe23xQU55b/AG3/AGynhPyp4TyZJMElRU6SSSvPpvbqadyMa5ZkD0WHrxc448ojpZ3mZPYKwK4+cf0uv3i62dIPvG8fmu8Fi1TuVfeGnvaFfhnglGsoEKT3Gw93SEgDdXjUukQE5apBidoujseyAVgNlEkY2Ujj3LO2amHWU2SKAZz7sE99wz9yxS8CJYHtGsRgefMKlj07XWBBJt0ZH5qq4H36UpPB+F8kuSq2iUr281+jcoNY7Oy1JNH40k591GxU2stnb5J5WkAHmN/ciX9Qu36DSFQL1c0ixJIHMqXx3F+YDDpxVca3Ki7LPuzUddVl25QuqyKaXNI3XwwxtinaoMGF/v1q4ArNuitkTaw92J6kyt1cPvimIU+yfZVZIqxyYhGxKt0WfPR+23xQTnYu9p32itDRrLSx79cdyyw7xPit4ebVMPtZdPdQBTqjad0kgkqz6a024XogSLNZIrNqvOywQsX1cnJd7LvBc0a7Lqb7mhbcsmB6iuTf8AujgwmrtvDCftrMrOo/JENnB92HiufBUtc71W8MovFjW+JW/v6Cpa7cOgLn9qd5UhM7es/B/S+H+ug2gvh2dqlHUjC4xGH71geVO3peVOWf/Oz8DfjqDc2Isc96cOBxJ5+bPJYPljvuFPy93R1o+Cj4Ws43uL2t71ON7b4m+FrELGdXOOaTaoc90fDdH8LcbIBzXFvv8VGWq3YjKxvusFkeWDmuPvdN5WlOAvhajJ+cnEG2+2Kk2fAg8rOx3dSx21dt6n5aNx8fFO8J3hFvOeWOAAyHUroRcFuNsQOjoQrK5lxe4tlgc1J9a3mKLjl6GWORjEVYyO7Thj4Yqvytpzdn2qflTGgDDpIOad7D8lzG4DouOwqcsmDcb2vn05oCSrF8MuZNt7hZ+O3zS+O/Y0Se5SwIvcXJtbd0rPEqltE7xH0E66cSBCGRNtU/jHRs6PeDIzmxWKwoiins9p++SDhOA6k8MOtrWGOtiAU4KrBU2laUWtTpm5JKk+jXtkU9ogw9PrqHVjS2ok5Luo+CwFp1hu09nisxV45qNQkkydUMkkySAdJIqcULnYNa5xtezQTh2ICF0910dbwYeKqGmY2W7xStkc5tw2WeON0gBAsA10hGPqldjxQaDpn6YqoZYmzQxwTmMVEbH4NqImskIc21y0nEDnKA8rSXtWg+CUEMun4pIIpBDDtaZz42u2bJI55IzEXA2sNQXHO3oVPAfRsFHoGbSYhimqSXajp2CRrA2URANacvyibYm+dgkHjd0rr17je0LTmhoNIRwxwy1GyErYmhjH7WHaXLRzgtIvnY43sF0HGvVUGjGQsZouikNTHMNfZRMMZaGAOFozc+cvzZIDwG6e69bqtD038FI6jYQicusZtkzan/AF1zcZLa3o2GeWClxg6IpodA6Mnjp4WyvNIZJGxMa+S9K9zg94F3XIBN0B5DdPdfQnB2s0fU6KqdIHRNCwwbW0QhiIdsmNdi7Zi177ljcT8NHpCq0jNJQ0zWWp3RwGKN8cWEgcIwW2F9W5sAgPFLprr0jQ+lqXSGl6FooKWnjD3MkijYx0ctw43e3UANrc4K9JZo7R8ul59Gv0dRCJtK2ZsjIWslBJYHAub7eBFiLc6A+brp7onS1KIp5Y2kkRyyRgnMhjy0E9yETCWsnbIVBJAWbQpGQqtPdILIpSCFfGcAhAiYnYIoXgqTSqwVIFYAqPJJNEcEluUBg9S1lTdK6zoLS5Aw+l3om6FZ6XanAvc0bgoOYNykkUBDZBRfHZWNKjJkmFbWLf4FUtRJUsjgqPJy9zGvcKgU7nMc9oLWnWGucb6oucFhsyR+hdJOp5mzNaHOYH6oJIAc6NzGuw52lwd2ID0nR9RXv0jLUeXxuga6qnETdJxFoYGyOhaWCSwaHGMG+A51dxJCb8MT7eYVEnkL7yCcVAI2tPYbUOINhha+C8v0fpAxMna0AmeEQl1yCxu1ZI6w577MN6iVq8BuFz9GVDqhkbZS+F0Ja4loAc9j73HPyLdqA9n4MSNqNDTVgN3v0W6ll3l1Iydocekh9+5c/ow/7nSfX/zYXB8FOHs1HRVFG2NkjKgSYuc4GMyR7N2qBnkCreCfD19JSyUc0DKullJJie9zC0m19V4BwJANrZ4hAdvxqn/YGiuul/yj1tcenCZ1LFDCIIJRUw1DC+Vms+LkxtvEb4Hl37AvKOG/DmXSAhj2TIIIB5qBhLgCAGgucQL2AsMBbFPxgcOZNKGAyQsi2AkA1HOdrbTUve45tT3oDt6r+Rsftf8AvvT8aH8m9Ff3P/JyLhpOHEh0S3ReyZqNN9rrO1/x5m9G1szZb9BxtvZSwU0lDTTMgjjjaZSXXMbNQP1S0gG1+8oDe4v/AOS+kP73+pYqv9Gs8qv9in8ZlxOg+HctNo2fR7YWObPtbyFzg5u1YGmzQLG1lHi+4cyaKMxjiZNthGDruLdXZ6+Vs76/uQG1wb4Smu05QPMMEGzeY9WBuq12Eh1iN+PuXp1XOanTdRQuLomeRtlE1O98M97xiznsPLHLNrg2svIa/jC16ulqo6OngNKXu1IuS2UvAHLIaMre9EQcaMzdJv0j5PGXvgEBj13aoALDra1r35HvQHDaXpdlPLHcu2csjNY5u1Hltz0myERWkqgzTSSkAGSR8hAOAL3F1h3oVMEknsUyASSSYoB1dCVQrYSkBLSpAqsFPdZA2HIffnTpqc8kdvikmFGzG5NqBJJMG1Ao7Ft8kkkA+zCWzCSSYLZhMYxuSSQCEQ3KWyG5JJIG2Y3JGIbkkkQGbENycRjckkgH2Y3JtmNySSYLZjcnEY3JkkgfZjcmMQ3JJIBbIbkhENySSAbZDcmELdySSYPshuT7Fu5JJAMIW7kjC3cmSQD7Fu5OIm7kySQTEYTiMJ0kARC3AJ0kk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5" name="AutoShape 4" descr="data:image/jpeg;base64,/9j/4AAQSkZJRgABAQAAAQABAAD/2wCEAAkGBxITEhUUEhQUFBUUFBQUFBQUFBQVFBQVFBQWFhQUFBQYHCggGBolHBQUITEhJSksLi4uFx8zODMsNygtLisBCgoKDg0OGhAQGiwcHBwsLCwsLCwsLCwsLCwsLCwsLCwsLCwsLCwsLCwsLCwsLCwsLDcsLDc3LCw3LCwsNzcrK//AABEIAMMBAwMBIgACEQEDEQH/xAAcAAABBQEBAQAAAAAAAAAAAAAEAAECAwUGBwj/xABREAABAwICBAkIBAgKCwAAAAABAAIDBBEhMQUSE1EGByJBYXGBkbEUIzJScqHB0XOCsvAVM0JikrPC4RYXNkNEY4OEk7QIJCUmNFNkoqPE4v/EABkBAAMBAQEAAAAAAAAAAAAAAAABAwIEBf/EACMRAQEAAgICAgMBAQEAAAAAAAABAhEDEiFREzEiQWEykRT/2gAMAwEAAhEDEQA/APH3hVYo2ZiHEaNhWnCmY0g1IGAU2NTWV0TUAixMGIjUwTaqCVBikI1a1isDUDakRqQj6FbcDnHeE22Zzub3hBbQEQUtj0e5LyqP1u4EpeXR9PcgvKQhG5QmpA4bupP+EGbne75pvwiPVPeE9UeUBo4bypCgb096X4QPqjv/AHJeWu9Ue9PVHk/kTd3vKXkrd3im8qed3cm2r9/uCeqPKWwG4KJhG5LlnnKbUdvKOoQMSrdGrDEenvVL4kdTRcFW5J8ape1JpMuG9RLxvVRCiQloLg8ZXUlTCMexX2QEUrn7lSsmsgDKb0R2+KSem9EdvikjQFyxYKLKZaMLAUXDSIY2wXU6pdEuml0egJqSyQmTmDVncFIVrhkAhjme1IXKemxLq+Q847AoGpf6xUWUzzkxx6mkrVoOC9bNbZ007r5ERut3lPQ3GZtHese8pAE9PWu5ouKrSj86ct9pzB8VtUvE1XH0hG3rkHwT6h5cIlYIl7DBxKz/AJUsQ/SPwR8HEt61QzsYT8VrU9l5eJCFWNgK95h4nIR6U5PVGPmjoeKWkGckh7GhH4+y8vn1tKdytbRncvoqLixoRntD9YD4IuPi90eP5onrefgnvEar5vZQu3FWt0c7cvpaLgVQDKBvaXH4ohnBeiGVPH+jfxR2xLrXzSzRbtxREeiH7ivpdmhKYZQRf4bfkrm0cTco4x9Ro+CO+Poda+bYtASH8kolnBiU5Md3FfRnIHqjuCY1MY/LYPrNS7z0On9fPH8EKg5RPP1XfJVP4D1ZyglP9m75L6Hk0rA3OaMfXb80HNwoomelUxD64KO/8HX+vnuXi/rzlTTH6hQNRwA0mP6HNbeQ0eJX0DU8YGjWZ1LCegOPgFxun+MejffVmJG4Mk+Scsv2Vuvry8hfwMrxnTuHW6MftLN0toSopw0zRlmtcN5TXZZ+iTbNejT8OKW/pPPVG74rG4R8KaWphfEBIXHFhLQAHjEHPDnHas3qJll+44OAYohDsNir7rFUOmSSusgbTnkjt8Uk1P6I7fFJMOsoqEHMLVZoTnBIRdPR6vMul0bCCLKkiFrl26PlaOZwQFXD6zS3sWvw84SGgfGxsLX7RjnXLi21nWtYBcNV8P534CKIfpH4pXRzG1z0ljM7W5nm46A7Edy7WPSUZHKZqH80At6MMCPeuCqaove55sC4kmwsMc8FMaQksBrYDDILPlS47dnVacjZhrY5jByI0Vw+fCcHOtuAIHcuAfO45m6Qeb5rUtLpHtlLxwyAAGJx6mj4laDOOD/p5T2MH7S8HE7vWd+kU4m3nvKN0+r3N3G6/mp3/Wkjb+yVV/G/L/yIx7VQ34MXirTuRDIHnJjj1Ncfgn5LX9ewu44Z+aOmHW97vAoeTjequbycdTJD8V5fHo6c5Qyn+zf8kQ3QdWbWglx3sI8UtFv+u+l42aw/zsY9mH5oSTjRrT/SHD2YowuXHBGvJsKaS+X5PzUv4HV/PDq+1JGP2keC3Pbefxj1hzqZ+wRjwQ0vDyqdnUVP+JbwWc3gVWH8mIdc0fwKubwGqzm6nH9rfwalue4XbH2U3C2d2cs5653Kg8IJDm6Q9crijBwEnvYzU4+s8jv1ES3i9kwvU04vfDlm1t+GCfbH3P8Ao7Y+2Y3TruntcSp/hx33J+a1/wCL2wua2G/qtje49QxVQ4COtfbE9ULserHoWbnh7hd8GRNpt5HN7/mgJ9JOO7uW+/gg0GxlkvuEP/0qZ+Csbc5Jcr/i293pI74+4O+DmpK11rYfoi/eg5JSfuF0z+D0IzfMcMLNZnuOOCEk0HHzGQ9rLo74+2pyYudc8qoldM7QDbXAfhncjPcMOzsQs+hmjeOs3ss/Jj7anJiwSrIedbVHouLXAeHOGRsdUptJUEbJHtjBDQ94Fzc2D3Ae6y1uWeD7TemWlZEmFNsllpZT+iO3xSUo22CSYeqPr22V1BpSzguKgmcUdFIQp/M5bWtxmaJbVGnk2mrZkjNUNuSRy73uvP8A+DzBm927C2a7Wqqy4xNPMZPfE5ZUzMepR5eay+Gby5S6YTeD8frO7x8lNmgIsb6xPMdbDuWhKbKbWrE5M/Y+TL2Ej4PQ9faUbT6Bg9QHrxRESNhS+XL2xc8va2n0LTgC0cXXqNJWjT0DBg1rQObktHwQ8LkfC5YvLl7YuVGQ0otnz5XKJZTNGNse1VQFaLIjZc+fN7rG1ZhBFjiL3t02smbSM9UdwVrgkCl8mxtOKADAYDowCM2TTzIaNGRQnNRz5JFu8660Fmibbpv7rbkKWI+oj3IF63x8ksT2qLRfJSFufvzKrkVT3KkyjeWe4aVgBUhLfnsAP3Id8qpc9O1LaU8mPTZZ9XJfDm3KyV6BncqTKNQJOUDKehGTIKVUmUaih70HMTY2zzx3omRUuC3LpXG6C0jH67bkZjJG6Qpryy/SyfaTQN5Q6wqdKV2rNKP615/7iujiy3tTHLtkpfTKl0Ci6vUfKlTaqL22KSZzrpJ6adNTsRbGIanyRjCuC5OPKm1fORdcn6p6DIvc71oxfjI/ad743hABwDR1KXJfpLIBVYC6GhqXk4IypxBQdAbXVML+KuP+WtCd6OhKBieio3LnyyStHxlGwOWdG9FxOUrmzW1SrTjmFlz8UhRcc65M7tlsGxyUSxCwSIh0uCnM7DFUzhuV0lUsk1ByTCdTzu7spWltbqmVqGjmxV8kjQBjdKcljUVCO5VE0GCaSp5grWZco4KnzZTynndAzTHmQ9TFqoyXSFjybC3Rn1rNqKjW5+ZUw5crfJShnyC1rY3zQUhVkj1Trb12TNWKZQgpgrKypsgRUXVsO2tqSGkVdlY4qKrKcpQjlDrCB0zT3nlP9Y/7RWlA3lDrCE0tJaeb6WT7RV+G/anFfyZLqYqsxFHl4KrcFd0bDtCSm5Mqz6adTThFsCHpwjGheTlXDki0eci+kA7wR8Vx81S64xK7F+Dovpo/e4BcXs7ntKtxWa8t8ev2bbHeUdSyWWZMLFW7TAY4q2WMsVs3G/CRZEsesajkyWix64uTHVcvJjqtGN61aNocFgRSLRgrAMlx82N14T02sAE0TkBDV71cJ9y5bLCjTbNYYIqGU2x51jMnsrG1J3rGX1pqtJ5Qz5UO+q6UMZrpTG1OfY7yjpSNUs58iq2y1MFI1G1IVs2kL9W5Y+0UDKn8ZXHYmWXNCPkTPlQksyvhiOq+WUDMoGprcMEJU1CBkkXfx8P7quOKyaYlJjyTcqtqsar3xNN1eCmUAU91JhfTnlNH5wWZpr/iJvpZPtlaVP6beseKzNLnz830sv2yrcF81Ti/0DunDkxTBdToJySRKZVn027CnCMYEHTo1i8fKuHJVVG2zP8AXQ/rGrlnNsSPzj4rp9ImzWndLEf/ACNXNVWD3e27xKpx/RwNPDrIR8dkcSh6hdOGV+lcLfoRSuwWgyRZVO5GtcpcuPlnOeRrXq2N6Cjer2uXPlijY04Z0THUBZtPIBnzDDDMqQlXLlx7Z01zK05Kd7LHbMrRUbypXiZylGyTKG3QTpVWZlqcZdRz5lAzoB0yZ0ipOJvHFoOmUDMgmypF2B6M++yfxt6EPlQlRMqnzISWVdHHxHMTSvVSjrJ9Zdc8KrGlSD1TdSBWbGbF+upByH1lIOWLiz1F0ruW32h4rP0o7z0v0sv6xyLonecZ7Q8UDXnzsv0sv6xypwzzW+KaqhMkmKuue6SYpK8vht2FOUYxZ9OUa0rxM/txZKdLfiz0Fh7nArmq4+cf7b/tFdDpg+Zf7PgQud0h+Nk9t3ir8H0cUayqnOCtcFTLkunH7UxKByMZIs+IlXhyeeOzymx8cllc16z2SImN658sUbi0o4za6gZFA1Y1QBzZ9KpD1CY39s6FNeph46cvegtqpmbBFwGl7pCq3SKhzlWXLUwPqKJVrZW6hBHKuCD33CDdKedQdKn02eMojaKD5UM6RVl6pONTqvkehy5QMqd7hzKsx0ciTnblHWQ5eptct9T0vukCqdZS1lnRLNZOHqkuS1kaGh1A7zjPab4oKsd5yT6ST7bkTox3nWe23xQU55b/AG3/AGynhPyp4TyZJMElRU6SSSvPpvbqadyMa5ZkD0WHrxc448ojpZ3mZPYKwK4+cf0uv3i62dIPvG8fmu8Fi1TuVfeGnvaFfhnglGsoEKT3Gw93SEgDdXjUukQE5apBidoujseyAVgNlEkY2Ujj3LO2amHWU2SKAZz7sE99wz9yxS8CJYHtGsRgefMKlj07XWBBJt0ZH5qq4H36UpPB+F8kuSq2iUr281+jcoNY7Oy1JNH40k591GxU2stnb5J5WkAHmN/ciX9Qu36DSFQL1c0ixJIHMqXx3F+YDDpxVca3Ki7LPuzUddVl25QuqyKaXNI3XwwxtinaoMGF/v1q4ArNuitkTaw92J6kyt1cPvimIU+yfZVZIqxyYhGxKt0WfPR+23xQTnYu9p32itDRrLSx79cdyyw7xPit4ebVMPtZdPdQBTqjad0kgkqz6a024XogSLNZIrNqvOywQsX1cnJd7LvBc0a7Lqb7mhbcsmB6iuTf8AujgwmrtvDCftrMrOo/JENnB92HiufBUtc71W8MovFjW+JW/v6Cpa7cOgLn9qd5UhM7es/B/S+H+ug2gvh2dqlHUjC4xGH71geVO3peVOWf/Oz8DfjqDc2Isc96cOBxJ5+bPJYPljvuFPy93R1o+Cj4Ws43uL2t71ON7b4m+FrELGdXOOaTaoc90fDdH8LcbIBzXFvv8VGWq3YjKxvusFkeWDmuPvdN5WlOAvhajJ+cnEG2+2Kk2fAg8rOx3dSx21dt6n5aNx8fFO8J3hFvOeWOAAyHUroRcFuNsQOjoQrK5lxe4tlgc1J9a3mKLjl6GWORjEVYyO7Thj4Yqvytpzdn2qflTGgDDpIOad7D8lzG4DouOwqcsmDcb2vn05oCSrF8MuZNt7hZ+O3zS+O/Y0Se5SwIvcXJtbd0rPEqltE7xH0E66cSBCGRNtU/jHRs6PeDIzmxWKwoiins9p++SDhOA6k8MOtrWGOtiAU4KrBU2laUWtTpm5JKk+jXtkU9ogw9PrqHVjS2ok5Luo+CwFp1hu09nisxV45qNQkkydUMkkySAdJIqcULnYNa5xtezQTh2ICF0910dbwYeKqGmY2W7xStkc5tw2WeON0gBAsA10hGPqldjxQaDpn6YqoZYmzQxwTmMVEbH4NqImskIc21y0nEDnKA8rSXtWg+CUEMun4pIIpBDDtaZz42u2bJI55IzEXA2sNQXHO3oVPAfRsFHoGbSYhimqSXajp2CRrA2URANacvyibYm+dgkHjd0rr17je0LTmhoNIRwxwy1GyErYmhjH7WHaXLRzgtIvnY43sF0HGvVUGjGQsZouikNTHMNfZRMMZaGAOFozc+cvzZIDwG6e69bqtD038FI6jYQicusZtkzan/AF1zcZLa3o2GeWClxg6IpodA6Mnjp4WyvNIZJGxMa+S9K9zg94F3XIBN0B5DdPdfQnB2s0fU6KqdIHRNCwwbW0QhiIdsmNdi7Zi177ljcT8NHpCq0jNJQ0zWWp3RwGKN8cWEgcIwW2F9W5sAgPFLprr0jQ+lqXSGl6FooKWnjD3MkijYx0ctw43e3UANrc4K9JZo7R8ul59Gv0dRCJtK2ZsjIWslBJYHAub7eBFiLc6A+brp7onS1KIp5Y2kkRyyRgnMhjy0E9yETCWsnbIVBJAWbQpGQqtPdILIpSCFfGcAhAiYnYIoXgqTSqwVIFYAqPJJNEcEluUBg9S1lTdK6zoLS5Aw+l3om6FZ6XanAvc0bgoOYNykkUBDZBRfHZWNKjJkmFbWLf4FUtRJUsjgqPJy9zGvcKgU7nMc9oLWnWGucb6oucFhsyR+hdJOp5mzNaHOYH6oJIAc6NzGuw52lwd2ID0nR9RXv0jLUeXxuga6qnETdJxFoYGyOhaWCSwaHGMG+A51dxJCb8MT7eYVEnkL7yCcVAI2tPYbUOINhha+C8v0fpAxMna0AmeEQl1yCxu1ZI6w577MN6iVq8BuFz9GVDqhkbZS+F0Ja4loAc9j73HPyLdqA9n4MSNqNDTVgN3v0W6ll3l1Iydocekh9+5c/ow/7nSfX/zYXB8FOHs1HRVFG2NkjKgSYuc4GMyR7N2qBnkCreCfD19JSyUc0DKullJJie9zC0m19V4BwJANrZ4hAdvxqn/YGiuul/yj1tcenCZ1LFDCIIJRUw1DC+Vms+LkxtvEb4Hl37AvKOG/DmXSAhj2TIIIB5qBhLgCAGgucQL2AsMBbFPxgcOZNKGAyQsi2AkA1HOdrbTUve45tT3oDt6r+Rsftf8AvvT8aH8m9Ff3P/JyLhpOHEh0S3ReyZqNN9rrO1/x5m9G1szZb9BxtvZSwU0lDTTMgjjjaZSXXMbNQP1S0gG1+8oDe4v/AOS+kP73+pYqv9Gs8qv9in8ZlxOg+HctNo2fR7YWObPtbyFzg5u1YGmzQLG1lHi+4cyaKMxjiZNthGDruLdXZ6+Vs76/uQG1wb4Smu05QPMMEGzeY9WBuq12Eh1iN+PuXp1XOanTdRQuLomeRtlE1O98M97xiznsPLHLNrg2svIa/jC16ulqo6OngNKXu1IuS2UvAHLIaMre9EQcaMzdJv0j5PGXvgEBj13aoALDra1r35HvQHDaXpdlPLHcu2csjNY5u1Hltz0myERWkqgzTSSkAGSR8hAOAL3F1h3oVMEknsUyASSSYoB1dCVQrYSkBLSpAqsFPdZA2HIffnTpqc8kdvikmFGzG5NqBJJMG1Ao7Ft8kkkA+zCWzCSSYLZhMYxuSSQCEQ3KWyG5JJIG2Y3JGIbkkkQGbENycRjckkgH2Y3JtmNySSYLZjcnEY3JkkgfZjcmMQ3JJIBbIbkhENySSAbZDcmELdySSYPshuT7Fu5JJAMIW7kjC3cmSQD7Fu5OIm7kySQTEYTiMJ0kARC3AJ0kk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6" descr="data:image/jpeg;base64,/9j/4AAQSkZJRgABAQAAAQABAAD/2wCEAAkGBxITEhUUEhQUFBUUFBQUFBQUFBQVFBQVFBQWFhQUFBQYHCggGBolHBQUITEhJSksLi4uFx8zODMsNygtLisBCgoKDg0OGhAQGiwcHBwsLCwsLCwsLCwsLCwsLCwsLCwsLCwsLCwsLCwsLCwsLCwsLDcsLDc3LCw3LCwsNzcrK//AABEIAMMBAwMBIgACEQEDEQH/xAAcAAABBQEBAQAAAAAAAAAAAAAEAAECAwUGBwj/xABREAABAwICBAkIBAgKCwAAAAABAAIDBBEhMQUSE1EGByJBYXGBkbEUIzJScqHB0XOCsvAVM0JikrPC4RYXNkNEY4OEk7QIJCUmNFNkoqPE4v/EABkBAAMBAQEAAAAAAAAAAAAAAAABAwIEBf/EACMRAQEAAgICAgMBAQEAAAAAAAABAhEDEiFREzEiQWEykRT/2gAMAwEAAhEDEQA/APH3hVYo2ZiHEaNhWnCmY0g1IGAU2NTWV0TUAixMGIjUwTaqCVBikI1a1isDUDakRqQj6FbcDnHeE22Zzub3hBbQEQUtj0e5LyqP1u4EpeXR9PcgvKQhG5QmpA4bupP+EGbne75pvwiPVPeE9UeUBo4bypCgb096X4QPqjv/AHJeWu9Ue9PVHk/kTd3vKXkrd3im8qed3cm2r9/uCeqPKWwG4KJhG5LlnnKbUdvKOoQMSrdGrDEenvVL4kdTRcFW5J8ape1JpMuG9RLxvVRCiQloLg8ZXUlTCMexX2QEUrn7lSsmsgDKb0R2+KSem9EdvikjQFyxYKLKZaMLAUXDSIY2wXU6pdEuml0egJqSyQmTmDVncFIVrhkAhjme1IXKemxLq+Q847AoGpf6xUWUzzkxx6mkrVoOC9bNbZ007r5ERut3lPQ3GZtHese8pAE9PWu5ouKrSj86ct9pzB8VtUvE1XH0hG3rkHwT6h5cIlYIl7DBxKz/AJUsQ/SPwR8HEt61QzsYT8VrU9l5eJCFWNgK95h4nIR6U5PVGPmjoeKWkGckh7GhH4+y8vn1tKdytbRncvoqLixoRntD9YD4IuPi90eP5onrefgnvEar5vZQu3FWt0c7cvpaLgVQDKBvaXH4ohnBeiGVPH+jfxR2xLrXzSzRbtxREeiH7ivpdmhKYZQRf4bfkrm0cTco4x9Ro+CO+Poda+bYtASH8kolnBiU5Md3FfRnIHqjuCY1MY/LYPrNS7z0On9fPH8EKg5RPP1XfJVP4D1ZyglP9m75L6Hk0rA3OaMfXb80HNwoomelUxD64KO/8HX+vnuXi/rzlTTH6hQNRwA0mP6HNbeQ0eJX0DU8YGjWZ1LCegOPgFxun+MejffVmJG4Mk+Scsv2Vuvry8hfwMrxnTuHW6MftLN0toSopw0zRlmtcN5TXZZ+iTbNejT8OKW/pPPVG74rG4R8KaWphfEBIXHFhLQAHjEHPDnHas3qJll+44OAYohDsNir7rFUOmSSusgbTnkjt8Uk1P6I7fFJMOsoqEHMLVZoTnBIRdPR6vMul0bCCLKkiFrl26PlaOZwQFXD6zS3sWvw84SGgfGxsLX7RjnXLi21nWtYBcNV8P534CKIfpH4pXRzG1z0ljM7W5nm46A7Edy7WPSUZHKZqH80At6MMCPeuCqaove55sC4kmwsMc8FMaQksBrYDDILPlS47dnVacjZhrY5jByI0Vw+fCcHOtuAIHcuAfO45m6Qeb5rUtLpHtlLxwyAAGJx6mj4laDOOD/p5T2MH7S8HE7vWd+kU4m3nvKN0+r3N3G6/mp3/Wkjb+yVV/G/L/yIx7VQ34MXirTuRDIHnJjj1Ncfgn5LX9ewu44Z+aOmHW97vAoeTjequbycdTJD8V5fHo6c5Qyn+zf8kQ3QdWbWglx3sI8UtFv+u+l42aw/zsY9mH5oSTjRrT/SHD2YowuXHBGvJsKaS+X5PzUv4HV/PDq+1JGP2keC3Pbefxj1hzqZ+wRjwQ0vDyqdnUVP+JbwWc3gVWH8mIdc0fwKubwGqzm6nH9rfwalue4XbH2U3C2d2cs5653Kg8IJDm6Q9crijBwEnvYzU4+s8jv1ES3i9kwvU04vfDlm1t+GCfbH3P8Ao7Y+2Y3TruntcSp/hx33J+a1/wCL2wua2G/qtje49QxVQ4COtfbE9ULserHoWbnh7hd8GRNpt5HN7/mgJ9JOO7uW+/gg0GxlkvuEP/0qZ+Csbc5Jcr/i293pI74+4O+DmpK11rYfoi/eg5JSfuF0z+D0IzfMcMLNZnuOOCEk0HHzGQ9rLo74+2pyYudc8qoldM7QDbXAfhncjPcMOzsQs+hmjeOs3ss/Jj7anJiwSrIedbVHouLXAeHOGRsdUptJUEbJHtjBDQ94Fzc2D3Ae6y1uWeD7TemWlZEmFNsllpZT+iO3xSUo22CSYeqPr22V1BpSzguKgmcUdFIQp/M5bWtxmaJbVGnk2mrZkjNUNuSRy73uvP8A+DzBm927C2a7Wqqy4xNPMZPfE5ZUzMepR5eay+Gby5S6YTeD8frO7x8lNmgIsb6xPMdbDuWhKbKbWrE5M/Y+TL2Ej4PQ9faUbT6Bg9QHrxRESNhS+XL2xc8va2n0LTgC0cXXqNJWjT0DBg1rQObktHwQ8LkfC5YvLl7YuVGQ0otnz5XKJZTNGNse1VQFaLIjZc+fN7rG1ZhBFjiL3t02smbSM9UdwVrgkCl8mxtOKADAYDowCM2TTzIaNGRQnNRz5JFu8660Fmibbpv7rbkKWI+oj3IF63x8ksT2qLRfJSFufvzKrkVT3KkyjeWe4aVgBUhLfnsAP3Id8qpc9O1LaU8mPTZZ9XJfDm3KyV6BncqTKNQJOUDKehGTIKVUmUaih70HMTY2zzx3omRUuC3LpXG6C0jH67bkZjJG6Qpryy/SyfaTQN5Q6wqdKV2rNKP615/7iujiy3tTHLtkpfTKl0Ci6vUfKlTaqL22KSZzrpJ6adNTsRbGIanyRjCuC5OPKm1fORdcn6p6DIvc71oxfjI/ad743hABwDR1KXJfpLIBVYC6GhqXk4IypxBQdAbXVML+KuP+WtCd6OhKBieio3LnyyStHxlGwOWdG9FxOUrmzW1SrTjmFlz8UhRcc65M7tlsGxyUSxCwSIh0uCnM7DFUzhuV0lUsk1ByTCdTzu7spWltbqmVqGjmxV8kjQBjdKcljUVCO5VE0GCaSp5grWZco4KnzZTynndAzTHmQ9TFqoyXSFjybC3Rn1rNqKjW5+ZUw5crfJShnyC1rY3zQUhVkj1Trb12TNWKZQgpgrKypsgRUXVsO2tqSGkVdlY4qKrKcpQjlDrCB0zT3nlP9Y/7RWlA3lDrCE0tJaeb6WT7RV+G/anFfyZLqYqsxFHl4KrcFd0bDtCSm5Mqz6adTThFsCHpwjGheTlXDki0eci+kA7wR8Vx81S64xK7F+Dovpo/e4BcXs7ntKtxWa8t8ev2bbHeUdSyWWZMLFW7TAY4q2WMsVs3G/CRZEsesajkyWix64uTHVcvJjqtGN61aNocFgRSLRgrAMlx82N14T02sAE0TkBDV71cJ9y5bLCjTbNYYIqGU2x51jMnsrG1J3rGX1pqtJ5Qz5UO+q6UMZrpTG1OfY7yjpSNUs58iq2y1MFI1G1IVs2kL9W5Y+0UDKn8ZXHYmWXNCPkTPlQksyvhiOq+WUDMoGprcMEJU1CBkkXfx8P7quOKyaYlJjyTcqtqsar3xNN1eCmUAU91JhfTnlNH5wWZpr/iJvpZPtlaVP6beseKzNLnz830sv2yrcF81Ti/0DunDkxTBdToJySRKZVn027CnCMYEHTo1i8fKuHJVVG2zP8AXQ/rGrlnNsSPzj4rp9ImzWndLEf/ACNXNVWD3e27xKpx/RwNPDrIR8dkcSh6hdOGV+lcLfoRSuwWgyRZVO5GtcpcuPlnOeRrXq2N6Cjer2uXPlijY04Z0THUBZtPIBnzDDDMqQlXLlx7Z01zK05Kd7LHbMrRUbypXiZylGyTKG3QTpVWZlqcZdRz5lAzoB0yZ0ipOJvHFoOmUDMgmypF2B6M++yfxt6EPlQlRMqnzISWVdHHxHMTSvVSjrJ9Zdc8KrGlSD1TdSBWbGbF+upByH1lIOWLiz1F0ruW32h4rP0o7z0v0sv6xyLonecZ7Q8UDXnzsv0sv6xypwzzW+KaqhMkmKuue6SYpK8vht2FOUYxZ9OUa0rxM/txZKdLfiz0Fh7nArmq4+cf7b/tFdDpg+Zf7PgQud0h+Nk9t3ir8H0cUayqnOCtcFTLkunH7UxKByMZIs+IlXhyeeOzymx8cllc16z2SImN658sUbi0o4za6gZFA1Y1QBzZ9KpD1CY39s6FNeph46cvegtqpmbBFwGl7pCq3SKhzlWXLUwPqKJVrZW6hBHKuCD33CDdKedQdKn02eMojaKD5UM6RVl6pONTqvkehy5QMqd7hzKsx0ciTnblHWQ5eptct9T0vukCqdZS1lnRLNZOHqkuS1kaGh1A7zjPab4oKsd5yT6ST7bkTox3nWe23xQU55b/AG3/AGynhPyp4TyZJMElRU6SSSvPpvbqadyMa5ZkD0WHrxc448ojpZ3mZPYKwK4+cf0uv3i62dIPvG8fmu8Fi1TuVfeGnvaFfhnglGsoEKT3Gw93SEgDdXjUukQE5apBidoujseyAVgNlEkY2Ujj3LO2amHWU2SKAZz7sE99wz9yxS8CJYHtGsRgefMKlj07XWBBJt0ZH5qq4H36UpPB+F8kuSq2iUr281+jcoNY7Oy1JNH40k591GxU2stnb5J5WkAHmN/ciX9Qu36DSFQL1c0ixJIHMqXx3F+YDDpxVca3Ki7LPuzUddVl25QuqyKaXNI3XwwxtinaoMGF/v1q4ArNuitkTaw92J6kyt1cPvimIU+yfZVZIqxyYhGxKt0WfPR+23xQTnYu9p32itDRrLSx79cdyyw7xPit4ebVMPtZdPdQBTqjad0kgkqz6a024XogSLNZIrNqvOywQsX1cnJd7LvBc0a7Lqb7mhbcsmB6iuTf8AujgwmrtvDCftrMrOo/JENnB92HiufBUtc71W8MovFjW+JW/v6Cpa7cOgLn9qd5UhM7es/B/S+H+ug2gvh2dqlHUjC4xGH71geVO3peVOWf/Oz8DfjqDc2Isc96cOBxJ5+bPJYPljvuFPy93R1o+Cj4Ws43uL2t71ON7b4m+FrELGdXOOaTaoc90fDdH8LcbIBzXFvv8VGWq3YjKxvusFkeWDmuPvdN5WlOAvhajJ+cnEG2+2Kk2fAg8rOx3dSx21dt6n5aNx8fFO8J3hFvOeWOAAyHUroRcFuNsQOjoQrK5lxe4tlgc1J9a3mKLjl6GWORjEVYyO7Thj4Yqvytpzdn2qflTGgDDpIOad7D8lzG4DouOwqcsmDcb2vn05oCSrF8MuZNt7hZ+O3zS+O/Y0Se5SwIvcXJtbd0rPEqltE7xH0E66cSBCGRNtU/jHRs6PeDIzmxWKwoiins9p++SDhOA6k8MOtrWGOtiAU4KrBU2laUWtTpm5JKk+jXtkU9ogw9PrqHVjS2ok5Luo+CwFp1hu09nisxV45qNQkkydUMkkySAdJIqcULnYNa5xtezQTh2ICF0910dbwYeKqGmY2W7xStkc5tw2WeON0gBAsA10hGPqldjxQaDpn6YqoZYmzQxwTmMVEbH4NqImskIc21y0nEDnKA8rSXtWg+CUEMun4pIIpBDDtaZz42u2bJI55IzEXA2sNQXHO3oVPAfRsFHoGbSYhimqSXajp2CRrA2URANacvyibYm+dgkHjd0rr17je0LTmhoNIRwxwy1GyErYmhjH7WHaXLRzgtIvnY43sF0HGvVUGjGQsZouikNTHMNfZRMMZaGAOFozc+cvzZIDwG6e69bqtD038FI6jYQicusZtkzan/AF1zcZLa3o2GeWClxg6IpodA6Mnjp4WyvNIZJGxMa+S9K9zg94F3XIBN0B5DdPdfQnB2s0fU6KqdIHRNCwwbW0QhiIdsmNdi7Zi177ljcT8NHpCq0jNJQ0zWWp3RwGKN8cWEgcIwW2F9W5sAgPFLprr0jQ+lqXSGl6FooKWnjD3MkijYx0ctw43e3UANrc4K9JZo7R8ul59Gv0dRCJtK2ZsjIWslBJYHAub7eBFiLc6A+brp7onS1KIp5Y2kkRyyRgnMhjy0E9yETCWsnbIVBJAWbQpGQqtPdILIpSCFfGcAhAiYnYIoXgqTSqwVIFYAqPJJNEcEluUBg9S1lTdK6zoLS5Aw+l3om6FZ6XanAvc0bgoOYNykkUBDZBRfHZWNKjJkmFbWLf4FUtRJUsjgqPJy9zGvcKgU7nMc9oLWnWGucb6oucFhsyR+hdJOp5mzNaHOYH6oJIAc6NzGuw52lwd2ID0nR9RXv0jLUeXxuga6qnETdJxFoYGyOhaWCSwaHGMG+A51dxJCb8MT7eYVEnkL7yCcVAI2tPYbUOINhha+C8v0fpAxMna0AmeEQl1yCxu1ZI6w577MN6iVq8BuFz9GVDqhkbZS+F0Ja4loAc9j73HPyLdqA9n4MSNqNDTVgN3v0W6ll3l1Iydocekh9+5c/ow/7nSfX/zYXB8FOHs1HRVFG2NkjKgSYuc4GMyR7N2qBnkCreCfD19JSyUc0DKullJJie9zC0m19V4BwJANrZ4hAdvxqn/YGiuul/yj1tcenCZ1LFDCIIJRUw1DC+Vms+LkxtvEb4Hl37AvKOG/DmXSAhj2TIIIB5qBhLgCAGgucQL2AsMBbFPxgcOZNKGAyQsi2AkA1HOdrbTUve45tT3oDt6r+Rsftf8AvvT8aH8m9Ff3P/JyLhpOHEh0S3ReyZqNN9rrO1/x5m9G1szZb9BxtvZSwU0lDTTMgjjjaZSXXMbNQP1S0gG1+8oDe4v/AOS+kP73+pYqv9Gs8qv9in8ZlxOg+HctNo2fR7YWObPtbyFzg5u1YGmzQLG1lHi+4cyaKMxjiZNthGDruLdXZ6+Vs76/uQG1wb4Smu05QPMMEGzeY9WBuq12Eh1iN+PuXp1XOanTdRQuLomeRtlE1O98M97xiznsPLHLNrg2svIa/jC16ulqo6OngNKXu1IuS2UvAHLIaMre9EQcaMzdJv0j5PGXvgEBj13aoALDra1r35HvQHDaXpdlPLHcu2csjNY5u1Hltz0myERWkqgzTSSkAGSR8hAOAL3F1h3oVMEknsUyASSSYoB1dCVQrYSkBLSpAqsFPdZA2HIffnTpqc8kdvikmFGzG5NqBJJMG1Ao7Ft8kkkA+zCWzCSSYLZhMYxuSSQCEQ3KWyG5JJIG2Y3JGIbkkkQGbENycRjckkgH2Y3JtmNySSYLZjcnEY3JkkgfZjcmMQ3JJIBbIbkhENySSAbZDcmELdySSYPshuT7Fu5JJAMIW7kjC3cmSQD7Fu5OIm7kySQTEYTiMJ0kARC3AJ0kk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8" descr="data:image/jpeg;base64,/9j/4AAQSkZJRgABAQAAAQABAAD/2wCEAAkGBxITEhUUEhQUFBUUFBQUFBQUFBQVFBQVFBQWFhQUFBQYHCggGBolHBQUITEhJSksLi4uFx8zODMsNygtLisBCgoKDg0OGhAQGiwcHBwsLCwsLCwsLCwsLCwsLCwsLCwsLCwsLCwsLCwsLCwsLCwsLDcsLDc3LCw3LCwsNzcrK//AABEIAMMBAwMBIgACEQEDEQH/xAAcAAABBQEBAQAAAAAAAAAAAAAEAAECAwUGBwj/xABREAABAwICBAkIBAgKCwAAAAABAAIDBBEhMQUSE1EGByJBYXGBkbEUIzJScqHB0XOCsvAVM0JikrPC4RYXNkNEY4OEk7QIJCUmNFNkoqPE4v/EABkBAAMBAQEAAAAAAAAAAAAAAAABAwIEBf/EACMRAQEAAgICAgMBAQEAAAAAAAABAhEDEiFREzEiQWEykRT/2gAMAwEAAhEDEQA/APH3hVYo2ZiHEaNhWnCmY0g1IGAU2NTWV0TUAixMGIjUwTaqCVBikI1a1isDUDakRqQj6FbcDnHeE22Zzub3hBbQEQUtj0e5LyqP1u4EpeXR9PcgvKQhG5QmpA4bupP+EGbne75pvwiPVPeE9UeUBo4bypCgb096X4QPqjv/AHJeWu9Ue9PVHk/kTd3vKXkrd3im8qed3cm2r9/uCeqPKWwG4KJhG5LlnnKbUdvKOoQMSrdGrDEenvVL4kdTRcFW5J8ape1JpMuG9RLxvVRCiQloLg8ZXUlTCMexX2QEUrn7lSsmsgDKb0R2+KSem9EdvikjQFyxYKLKZaMLAUXDSIY2wXU6pdEuml0egJqSyQmTmDVncFIVrhkAhjme1IXKemxLq+Q847AoGpf6xUWUzzkxx6mkrVoOC9bNbZ007r5ERut3lPQ3GZtHese8pAE9PWu5ouKrSj86ct9pzB8VtUvE1XH0hG3rkHwT6h5cIlYIl7DBxKz/AJUsQ/SPwR8HEt61QzsYT8VrU9l5eJCFWNgK95h4nIR6U5PVGPmjoeKWkGckh7GhH4+y8vn1tKdytbRncvoqLixoRntD9YD4IuPi90eP5onrefgnvEar5vZQu3FWt0c7cvpaLgVQDKBvaXH4ohnBeiGVPH+jfxR2xLrXzSzRbtxREeiH7ivpdmhKYZQRf4bfkrm0cTco4x9Ro+CO+Poda+bYtASH8kolnBiU5Md3FfRnIHqjuCY1MY/LYPrNS7z0On9fPH8EKg5RPP1XfJVP4D1ZyglP9m75L6Hk0rA3OaMfXb80HNwoomelUxD64KO/8HX+vnuXi/rzlTTH6hQNRwA0mP6HNbeQ0eJX0DU8YGjWZ1LCegOPgFxun+MejffVmJG4Mk+Scsv2Vuvry8hfwMrxnTuHW6MftLN0toSopw0zRlmtcN5TXZZ+iTbNejT8OKW/pPPVG74rG4R8KaWphfEBIXHFhLQAHjEHPDnHas3qJll+44OAYohDsNir7rFUOmSSusgbTnkjt8Uk1P6I7fFJMOsoqEHMLVZoTnBIRdPR6vMul0bCCLKkiFrl26PlaOZwQFXD6zS3sWvw84SGgfGxsLX7RjnXLi21nWtYBcNV8P534CKIfpH4pXRzG1z0ljM7W5nm46A7Edy7WPSUZHKZqH80At6MMCPeuCqaove55sC4kmwsMc8FMaQksBrYDDILPlS47dnVacjZhrY5jByI0Vw+fCcHOtuAIHcuAfO45m6Qeb5rUtLpHtlLxwyAAGJx6mj4laDOOD/p5T2MH7S8HE7vWd+kU4m3nvKN0+r3N3G6/mp3/Wkjb+yVV/G/L/yIx7VQ34MXirTuRDIHnJjj1Ncfgn5LX9ewu44Z+aOmHW97vAoeTjequbycdTJD8V5fHo6c5Qyn+zf8kQ3QdWbWglx3sI8UtFv+u+l42aw/zsY9mH5oSTjRrT/SHD2YowuXHBGvJsKaS+X5PzUv4HV/PDq+1JGP2keC3Pbefxj1hzqZ+wRjwQ0vDyqdnUVP+JbwWc3gVWH8mIdc0fwKubwGqzm6nH9rfwalue4XbH2U3C2d2cs5653Kg8IJDm6Q9crijBwEnvYzU4+s8jv1ES3i9kwvU04vfDlm1t+GCfbH3P8Ao7Y+2Y3TruntcSp/hx33J+a1/wCL2wua2G/qtje49QxVQ4COtfbE9ULserHoWbnh7hd8GRNpt5HN7/mgJ9JOO7uW+/gg0GxlkvuEP/0qZ+Csbc5Jcr/i293pI74+4O+DmpK11rYfoi/eg5JSfuF0z+D0IzfMcMLNZnuOOCEk0HHzGQ9rLo74+2pyYudc8qoldM7QDbXAfhncjPcMOzsQs+hmjeOs3ss/Jj7anJiwSrIedbVHouLXAeHOGRsdUptJUEbJHtjBDQ94Fzc2D3Ae6y1uWeD7TemWlZEmFNsllpZT+iO3xSUo22CSYeqPr22V1BpSzguKgmcUdFIQp/M5bWtxmaJbVGnk2mrZkjNUNuSRy73uvP8A+DzBm927C2a7Wqqy4xNPMZPfE5ZUzMepR5eay+Gby5S6YTeD8frO7x8lNmgIsb6xPMdbDuWhKbKbWrE5M/Y+TL2Ej4PQ9faUbT6Bg9QHrxRESNhS+XL2xc8va2n0LTgC0cXXqNJWjT0DBg1rQObktHwQ8LkfC5YvLl7YuVGQ0otnz5XKJZTNGNse1VQFaLIjZc+fN7rG1ZhBFjiL3t02smbSM9UdwVrgkCl8mxtOKADAYDowCM2TTzIaNGRQnNRz5JFu8660Fmibbpv7rbkKWI+oj3IF63x8ksT2qLRfJSFufvzKrkVT3KkyjeWe4aVgBUhLfnsAP3Id8qpc9O1LaU8mPTZZ9XJfDm3KyV6BncqTKNQJOUDKehGTIKVUmUaih70HMTY2zzx3omRUuC3LpXG6C0jH67bkZjJG6Qpryy/SyfaTQN5Q6wqdKV2rNKP615/7iujiy3tTHLtkpfTKl0Ci6vUfKlTaqL22KSZzrpJ6adNTsRbGIanyRjCuC5OPKm1fORdcn6p6DIvc71oxfjI/ad743hABwDR1KXJfpLIBVYC6GhqXk4IypxBQdAbXVML+KuP+WtCd6OhKBieio3LnyyStHxlGwOWdG9FxOUrmzW1SrTjmFlz8UhRcc65M7tlsGxyUSxCwSIh0uCnM7DFUzhuV0lUsk1ByTCdTzu7spWltbqmVqGjmxV8kjQBjdKcljUVCO5VE0GCaSp5grWZco4KnzZTynndAzTHmQ9TFqoyXSFjybC3Rn1rNqKjW5+ZUw5crfJShnyC1rY3zQUhVkj1Trb12TNWKZQgpgrKypsgRUXVsO2tqSGkVdlY4qKrKcpQjlDrCB0zT3nlP9Y/7RWlA3lDrCE0tJaeb6WT7RV+G/anFfyZLqYqsxFHl4KrcFd0bDtCSm5Mqz6adTThFsCHpwjGheTlXDki0eci+kA7wR8Vx81S64xK7F+Dovpo/e4BcXs7ntKtxWa8t8ev2bbHeUdSyWWZMLFW7TAY4q2WMsVs3G/CRZEsesajkyWix64uTHVcvJjqtGN61aNocFgRSLRgrAMlx82N14T02sAE0TkBDV71cJ9y5bLCjTbNYYIqGU2x51jMnsrG1J3rGX1pqtJ5Qz5UO+q6UMZrpTG1OfY7yjpSNUs58iq2y1MFI1G1IVs2kL9W5Y+0UDKn8ZXHYmWXNCPkTPlQksyvhiOq+WUDMoGprcMEJU1CBkkXfx8P7quOKyaYlJjyTcqtqsar3xNN1eCmUAU91JhfTnlNH5wWZpr/iJvpZPtlaVP6beseKzNLnz830sv2yrcF81Ti/0DunDkxTBdToJySRKZVn027CnCMYEHTo1i8fKuHJVVG2zP8AXQ/rGrlnNsSPzj4rp9ImzWndLEf/ACNXNVWD3e27xKpx/RwNPDrIR8dkcSh6hdOGV+lcLfoRSuwWgyRZVO5GtcpcuPlnOeRrXq2N6Cjer2uXPlijY04Z0THUBZtPIBnzDDDMqQlXLlx7Z01zK05Kd7LHbMrRUbypXiZylGyTKG3QTpVWZlqcZdRz5lAzoB0yZ0ipOJvHFoOmUDMgmypF2B6M++yfxt6EPlQlRMqnzISWVdHHxHMTSvVSjrJ9Zdc8KrGlSD1TdSBWbGbF+upByH1lIOWLiz1F0ruW32h4rP0o7z0v0sv6xyLonecZ7Q8UDXnzsv0sv6xypwzzW+KaqhMkmKuue6SYpK8vht2FOUYxZ9OUa0rxM/txZKdLfiz0Fh7nArmq4+cf7b/tFdDpg+Zf7PgQud0h+Nk9t3ir8H0cUayqnOCtcFTLkunH7UxKByMZIs+IlXhyeeOzymx8cllc16z2SImN658sUbi0o4za6gZFA1Y1QBzZ9KpD1CY39s6FNeph46cvegtqpmbBFwGl7pCq3SKhzlWXLUwPqKJVrZW6hBHKuCD33CDdKedQdKn02eMojaKD5UM6RVl6pONTqvkehy5QMqd7hzKsx0ciTnblHWQ5eptct9T0vukCqdZS1lnRLNZOHqkuS1kaGh1A7zjPab4oKsd5yT6ST7bkTox3nWe23xQU55b/AG3/AGynhPyp4TyZJMElRU6SSSvPpvbqadyMa5ZkD0WHrxc448ojpZ3mZPYKwK4+cf0uv3i62dIPvG8fmu8Fi1TuVfeGnvaFfhnglGsoEKT3Gw93SEgDdXjUukQE5apBidoujseyAVgNlEkY2Ujj3LO2amHWU2SKAZz7sE99wz9yxS8CJYHtGsRgefMKlj07XWBBJt0ZH5qq4H36UpPB+F8kuSq2iUr281+jcoNY7Oy1JNH40k591GxU2stnb5J5WkAHmN/ciX9Qu36DSFQL1c0ixJIHMqXx3F+YDDpxVca3Ki7LPuzUddVl25QuqyKaXNI3XwwxtinaoMGF/v1q4ArNuitkTaw92J6kyt1cPvimIU+yfZVZIqxyYhGxKt0WfPR+23xQTnYu9p32itDRrLSx79cdyyw7xPit4ebVMPtZdPdQBTqjad0kgkqz6a024XogSLNZIrNqvOywQsX1cnJd7LvBc0a7Lqb7mhbcsmB6iuTf8AujgwmrtvDCftrMrOo/JENnB92HiufBUtc71W8MovFjW+JW/v6Cpa7cOgLn9qd5UhM7es/B/S+H+ug2gvh2dqlHUjC4xGH71geVO3peVOWf/Oz8DfjqDc2Isc96cOBxJ5+bPJYPljvuFPy93R1o+Cj4Ws43uL2t71ON7b4m+FrELGdXOOaTaoc90fDdH8LcbIBzXFvv8VGWq3YjKxvusFkeWDmuPvdN5WlOAvhajJ+cnEG2+2Kk2fAg8rOx3dSx21dt6n5aNx8fFO8J3hFvOeWOAAyHUroRcFuNsQOjoQrK5lxe4tlgc1J9a3mKLjl6GWORjEVYyO7Thj4Yqvytpzdn2qflTGgDDpIOad7D8lzG4DouOwqcsmDcb2vn05oCSrF8MuZNt7hZ+O3zS+O/Y0Se5SwIvcXJtbd0rPEqltE7xH0E66cSBCGRNtU/jHRs6PeDIzmxWKwoiins9p++SDhOA6k8MOtrWGOtiAU4KrBU2laUWtTpm5JKk+jXtkU9ogw9PrqHVjS2ok5Luo+CwFp1hu09nisxV45qNQkkydUMkkySAdJIqcULnYNa5xtezQTh2ICF0910dbwYeKqGmY2W7xStkc5tw2WeON0gBAsA10hGPqldjxQaDpn6YqoZYmzQxwTmMVEbH4NqImskIc21y0nEDnKA8rSXtWg+CUEMun4pIIpBDDtaZz42u2bJI55IzEXA2sNQXHO3oVPAfRsFHoGbSYhimqSXajp2CRrA2URANacvyibYm+dgkHjd0rr17je0LTmhoNIRwxwy1GyErYmhjH7WHaXLRzgtIvnY43sF0HGvVUGjGQsZouikNTHMNfZRMMZaGAOFozc+cvzZIDwG6e69bqtD038FI6jYQicusZtkzan/AF1zcZLa3o2GeWClxg6IpodA6Mnjp4WyvNIZJGxMa+S9K9zg94F3XIBN0B5DdPdfQnB2s0fU6KqdIHRNCwwbW0QhiIdsmNdi7Zi177ljcT8NHpCq0jNJQ0zWWp3RwGKN8cWEgcIwW2F9W5sAgPFLprr0jQ+lqXSGl6FooKWnjD3MkijYx0ctw43e3UANrc4K9JZo7R8ul59Gv0dRCJtK2ZsjIWslBJYHAub7eBFiLc6A+brp7onS1KIp5Y2kkRyyRgnMhjy0E9yETCWsnbIVBJAWbQpGQqtPdILIpSCFfGcAhAiYnYIoXgqTSqwVIFYAqPJJNEcEluUBg9S1lTdK6zoLS5Aw+l3om6FZ6XanAvc0bgoOYNykkUBDZBRfHZWNKjJkmFbWLf4FUtRJUsjgqPJy9zGvcKgU7nMc9oLWnWGucb6oucFhsyR+hdJOp5mzNaHOYH6oJIAc6NzGuw52lwd2ID0nR9RXv0jLUeXxuga6qnETdJxFoYGyOhaWCSwaHGMG+A51dxJCb8MT7eYVEnkL7yCcVAI2tPYbUOINhha+C8v0fpAxMna0AmeEQl1yCxu1ZI6w577MN6iVq8BuFz9GVDqhkbZS+F0Ja4loAc9j73HPyLdqA9n4MSNqNDTVgN3v0W6ll3l1Iydocekh9+5c/ow/7nSfX/zYXB8FOHs1HRVFG2NkjKgSYuc4GMyR7N2qBnkCreCfD19JSyUc0DKullJJie9zC0m19V4BwJANrZ4hAdvxqn/YGiuul/yj1tcenCZ1LFDCIIJRUw1DC+Vms+LkxtvEb4Hl37AvKOG/DmXSAhj2TIIIB5qBhLgCAGgucQL2AsMBbFPxgcOZNKGAyQsi2AkA1HOdrbTUve45tT3oDt6r+Rsftf8AvvT8aH8m9Ff3P/JyLhpOHEh0S3ReyZqNN9rrO1/x5m9G1szZb9BxtvZSwU0lDTTMgjjjaZSXXMbNQP1S0gG1+8oDe4v/AOS+kP73+pYqv9Gs8qv9in8ZlxOg+HctNo2fR7YWObPtbyFzg5u1YGmzQLG1lHi+4cyaKMxjiZNthGDruLdXZ6+Vs76/uQG1wb4Smu05QPMMEGzeY9WBuq12Eh1iN+PuXp1XOanTdRQuLomeRtlE1O98M97xiznsPLHLNrg2svIa/jC16ulqo6OngNKXu1IuS2UvAHLIaMre9EQcaMzdJv0j5PGXvgEBj13aoALDra1r35HvQHDaXpdlPLHcu2csjNY5u1Hltz0myERWkqgzTSSkAGSR8hAOAL3F1h3oVMEknsUyASSSYoB1dCVQrYSkBLSpAqsFPdZA2HIffnTpqc8kdvikmFGzG5NqBJJMG1Ao7Ft8kkkA+zCWzCSSYLZhMYxuSSQCEQ3KWyG5JJIG2Y3JGIbkkkQGbENycRjckkgH2Y3JtmNySSYLZjcnEY3JkkgfZjcmMQ3JJIBbIbkhENySSAbZDcmELdySSYPshuT7Fu5JJAMIW7kjC3cmSQD7Fu5OIm7kySQTEYTiMJ0kARC3AJ0kk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10" descr="data:image/jpeg;base64,/9j/4AAQSkZJRgABAQAAAQABAAD/2wCEAAkGBxITEhUUEhQUFBUUFBQUFBQUFBQVFBQVFBQWFhQUFBQYHCggGBolHBQUITEhJSksLi4uFx8zODMsNygtLisBCgoKDg0OGhAQGiwcHBwsLCwsLCwsLCwsLCwsLCwsLCwsLCwsLCwsLCwsLCwsLCwsLDcsLDc3LCw3LCwsNzcrK//AABEIAMMBAwMBIgACEQEDEQH/xAAcAAABBQEBAQAAAAAAAAAAAAAEAAECAwUGBwj/xABREAABAwICBAkIBAgKCwAAAAABAAIDBBEhMQUSE1EGByJBYXGBkbEUIzJScqHB0XOCsvAVM0JikrPC4RYXNkNEY4OEk7QIJCUmNFNkoqPE4v/EABkBAAMBAQEAAAAAAAAAAAAAAAABAwIEBf/EACMRAQEAAgICAgMBAQEAAAAAAAABAhEDEiFREzEiQWEykRT/2gAMAwEAAhEDEQA/APH3hVYo2ZiHEaNhWnCmY0g1IGAU2NTWV0TUAixMGIjUwTaqCVBikI1a1isDUDakRqQj6FbcDnHeE22Zzub3hBbQEQUtj0e5LyqP1u4EpeXR9PcgvKQhG5QmpA4bupP+EGbne75pvwiPVPeE9UeUBo4bypCgb096X4QPqjv/AHJeWu9Ue9PVHk/kTd3vKXkrd3im8qed3cm2r9/uCeqPKWwG4KJhG5LlnnKbUdvKOoQMSrdGrDEenvVL4kdTRcFW5J8ape1JpMuG9RLxvVRCiQloLg8ZXUlTCMexX2QEUrn7lSsmsgDKb0R2+KSem9EdvikjQFyxYKLKZaMLAUXDSIY2wXU6pdEuml0egJqSyQmTmDVncFIVrhkAhjme1IXKemxLq+Q847AoGpf6xUWUzzkxx6mkrVoOC9bNbZ007r5ERut3lPQ3GZtHese8pAE9PWu5ouKrSj86ct9pzB8VtUvE1XH0hG3rkHwT6h5cIlYIl7DBxKz/AJUsQ/SPwR8HEt61QzsYT8VrU9l5eJCFWNgK95h4nIR6U5PVGPmjoeKWkGckh7GhH4+y8vn1tKdytbRncvoqLixoRntD9YD4IuPi90eP5onrefgnvEar5vZQu3FWt0c7cvpaLgVQDKBvaXH4ohnBeiGVPH+jfxR2xLrXzSzRbtxREeiH7ivpdmhKYZQRf4bfkrm0cTco4x9Ro+CO+Poda+bYtASH8kolnBiU5Md3FfRnIHqjuCY1MY/LYPrNS7z0On9fPH8EKg5RPP1XfJVP4D1ZyglP9m75L6Hk0rA3OaMfXb80HNwoomelUxD64KO/8HX+vnuXi/rzlTTH6hQNRwA0mP6HNbeQ0eJX0DU8YGjWZ1LCegOPgFxun+MejffVmJG4Mk+Scsv2Vuvry8hfwMrxnTuHW6MftLN0toSopw0zRlmtcN5TXZZ+iTbNejT8OKW/pPPVG74rG4R8KaWphfEBIXHFhLQAHjEHPDnHas3qJll+44OAYohDsNir7rFUOmSSusgbTnkjt8Uk1P6I7fFJMOsoqEHMLVZoTnBIRdPR6vMul0bCCLKkiFrl26PlaOZwQFXD6zS3sWvw84SGgfGxsLX7RjnXLi21nWtYBcNV8P534CKIfpH4pXRzG1z0ljM7W5nm46A7Edy7WPSUZHKZqH80At6MMCPeuCqaove55sC4kmwsMc8FMaQksBrYDDILPlS47dnVacjZhrY5jByI0Vw+fCcHOtuAIHcuAfO45m6Qeb5rUtLpHtlLxwyAAGJx6mj4laDOOD/p5T2MH7S8HE7vWd+kU4m3nvKN0+r3N3G6/mp3/Wkjb+yVV/G/L/yIx7VQ34MXirTuRDIHnJjj1Ncfgn5LX9ewu44Z+aOmHW97vAoeTjequbycdTJD8V5fHo6c5Qyn+zf8kQ3QdWbWglx3sI8UtFv+u+l42aw/zsY9mH5oSTjRrT/SHD2YowuXHBGvJsKaS+X5PzUv4HV/PDq+1JGP2keC3Pbefxj1hzqZ+wRjwQ0vDyqdnUVP+JbwWc3gVWH8mIdc0fwKubwGqzm6nH9rfwalue4XbH2U3C2d2cs5653Kg8IJDm6Q9crijBwEnvYzU4+s8jv1ES3i9kwvU04vfDlm1t+GCfbH3P8Ao7Y+2Y3TruntcSp/hx33J+a1/wCL2wua2G/qtje49QxVQ4COtfbE9ULserHoWbnh7hd8GRNpt5HN7/mgJ9JOO7uW+/gg0GxlkvuEP/0qZ+Csbc5Jcr/i293pI74+4O+DmpK11rYfoi/eg5JSfuF0z+D0IzfMcMLNZnuOOCEk0HHzGQ9rLo74+2pyYudc8qoldM7QDbXAfhncjPcMOzsQs+hmjeOs3ss/Jj7anJiwSrIedbVHouLXAeHOGRsdUptJUEbJHtjBDQ94Fzc2D3Ae6y1uWeD7TemWlZEmFNsllpZT+iO3xSUo22CSYeqPr22V1BpSzguKgmcUdFIQp/M5bWtxmaJbVGnk2mrZkjNUNuSRy73uvP8A+DzBm927C2a7Wqqy4xNPMZPfE5ZUzMepR5eay+Gby5S6YTeD8frO7x8lNmgIsb6xPMdbDuWhKbKbWrE5M/Y+TL2Ej4PQ9faUbT6Bg9QHrxRESNhS+XL2xc8va2n0LTgC0cXXqNJWjT0DBg1rQObktHwQ8LkfC5YvLl7YuVGQ0otnz5XKJZTNGNse1VQFaLIjZc+fN7rG1ZhBFjiL3t02smbSM9UdwVrgkCl8mxtOKADAYDowCM2TTzIaNGRQnNRz5JFu8660Fmibbpv7rbkKWI+oj3IF63x8ksT2qLRfJSFufvzKrkVT3KkyjeWe4aVgBUhLfnsAP3Id8qpc9O1LaU8mPTZZ9XJfDm3KyV6BncqTKNQJOUDKehGTIKVUmUaih70HMTY2zzx3omRUuC3LpXG6C0jH67bkZjJG6Qpryy/SyfaTQN5Q6wqdKV2rNKP615/7iujiy3tTHLtkpfTKl0Ci6vUfKlTaqL22KSZzrpJ6adNTsRbGIanyRjCuC5OPKm1fORdcn6p6DIvc71oxfjI/ad743hABwDR1KXJfpLIBVYC6GhqXk4IypxBQdAbXVML+KuP+WtCd6OhKBieio3LnyyStHxlGwOWdG9FxOUrmzW1SrTjmFlz8UhRcc65M7tlsGxyUSxCwSIh0uCnM7DFUzhuV0lUsk1ByTCdTzu7spWltbqmVqGjmxV8kjQBjdKcljUVCO5VE0GCaSp5grWZco4KnzZTynndAzTHmQ9TFqoyXSFjybC3Rn1rNqKjW5+ZUw5crfJShnyC1rY3zQUhVkj1Trb12TNWKZQgpgrKypsgRUXVsO2tqSGkVdlY4qKrKcpQjlDrCB0zT3nlP9Y/7RWlA3lDrCE0tJaeb6WT7RV+G/anFfyZLqYqsxFHl4KrcFd0bDtCSm5Mqz6adTThFsCHpwjGheTlXDki0eci+kA7wR8Vx81S64xK7F+Dovpo/e4BcXs7ntKtxWa8t8ev2bbHeUdSyWWZMLFW7TAY4q2WMsVs3G/CRZEsesajkyWix64uTHVcvJjqtGN61aNocFgRSLRgrAMlx82N14T02sAE0TkBDV71cJ9y5bLCjTbNYYIqGU2x51jMnsrG1J3rGX1pqtJ5Qz5UO+q6UMZrpTG1OfY7yjpSNUs58iq2y1MFI1G1IVs2kL9W5Y+0UDKn8ZXHYmWXNCPkTPlQksyvhiOq+WUDMoGprcMEJU1CBkkXfx8P7quOKyaYlJjyTcqtqsar3xNN1eCmUAU91JhfTnlNH5wWZpr/iJvpZPtlaVP6beseKzNLnz830sv2yrcF81Ti/0DunDkxTBdToJySRKZVn027CnCMYEHTo1i8fKuHJVVG2zP8AXQ/rGrlnNsSPzj4rp9ImzWndLEf/ACNXNVWD3e27xKpx/RwNPDrIR8dkcSh6hdOGV+lcLfoRSuwWgyRZVO5GtcpcuPlnOeRrXq2N6Cjer2uXPlijY04Z0THUBZtPIBnzDDDMqQlXLlx7Z01zK05Kd7LHbMrRUbypXiZylGyTKG3QTpVWZlqcZdRz5lAzoB0yZ0ipOJvHFoOmUDMgmypF2B6M++yfxt6EPlQlRMqnzISWVdHHxHMTSvVSjrJ9Zdc8KrGlSD1TdSBWbGbF+upByH1lIOWLiz1F0ruW32h4rP0o7z0v0sv6xyLonecZ7Q8UDXnzsv0sv6xypwzzW+KaqhMkmKuue6SYpK8vht2FOUYxZ9OUa0rxM/txZKdLfiz0Fh7nArmq4+cf7b/tFdDpg+Zf7PgQud0h+Nk9t3ir8H0cUayqnOCtcFTLkunH7UxKByMZIs+IlXhyeeOzymx8cllc16z2SImN658sUbi0o4za6gZFA1Y1QBzZ9KpD1CY39s6FNeph46cvegtqpmbBFwGl7pCq3SKhzlWXLUwPqKJVrZW6hBHKuCD33CDdKedQdKn02eMojaKD5UM6RVl6pONTqvkehy5QMqd7hzKsx0ciTnblHWQ5eptct9T0vukCqdZS1lnRLNZOHqkuS1kaGh1A7zjPab4oKsd5yT6ST7bkTox3nWe23xQU55b/AG3/AGynhPyp4TyZJMElRU6SSSvPpvbqadyMa5ZkD0WHrxc448ojpZ3mZPYKwK4+cf0uv3i62dIPvG8fmu8Fi1TuVfeGnvaFfhnglGsoEKT3Gw93SEgDdXjUukQE5apBidoujseyAVgNlEkY2Ujj3LO2amHWU2SKAZz7sE99wz9yxS8CJYHtGsRgefMKlj07XWBBJt0ZH5qq4H36UpPB+F8kuSq2iUr281+jcoNY7Oy1JNH40k591GxU2stnb5J5WkAHmN/ciX9Qu36DSFQL1c0ixJIHMqXx3F+YDDpxVca3Ki7LPuzUddVl25QuqyKaXNI3XwwxtinaoMGF/v1q4ArNuitkTaw92J6kyt1cPvimIU+yfZVZIqxyYhGxKt0WfPR+23xQTnYu9p32itDRrLSx79cdyyw7xPit4ebVMPtZdPdQBTqjad0kgkqz6a024XogSLNZIrNqvOywQsX1cnJd7LvBc0a7Lqb7mhbcsmB6iuTf8AujgwmrtvDCftrMrOo/JENnB92HiufBUtc71W8MovFjW+JW/v6Cpa7cOgLn9qd5UhM7es/B/S+H+ug2gvh2dqlHUjC4xGH71geVO3peVOWf/Oz8DfjqDc2Isc96cOBxJ5+bPJYPljvuFPy93R1o+Cj4Ws43uL2t71ON7b4m+FrELGdXOOaTaoc90fDdH8LcbIBzXFvv8VGWq3YjKxvusFkeWDmuPvdN5WlOAvhajJ+cnEG2+2Kk2fAg8rOx3dSx21dt6n5aNx8fFO8J3hFvOeWOAAyHUroRcFuNsQOjoQrK5lxe4tlgc1J9a3mKLjl6GWORjEVYyO7Thj4Yqvytpzdn2qflTGgDDpIOad7D8lzG4DouOwqcsmDcb2vn05oCSrF8MuZNt7hZ+O3zS+O/Y0Se5SwIvcXJtbd0rPEqltE7xH0E66cSBCGRNtU/jHRs6PeDIzmxWKwoiins9p++SDhOA6k8MOtrWGOtiAU4KrBU2laUWtTpm5JKk+jXtkU9ogw9PrqHVjS2ok5Luo+CwFp1hu09nisxV45qNQkkydUMkkySAdJIqcULnYNa5xtezQTh2ICF0910dbwYeKqGmY2W7xStkc5tw2WeON0gBAsA10hGPqldjxQaDpn6YqoZYmzQxwTmMVEbH4NqImskIc21y0nEDnKA8rSXtWg+CUEMun4pIIpBDDtaZz42u2bJI55IzEXA2sNQXHO3oVPAfRsFHoGbSYhimqSXajp2CRrA2URANacvyibYm+dgkHjd0rr17je0LTmhoNIRwxwy1GyErYmhjH7WHaXLRzgtIvnY43sF0HGvVUGjGQsZouikNTHMNfZRMMZaGAOFozc+cvzZIDwG6e69bqtD038FI6jYQicusZtkzan/AF1zcZLa3o2GeWClxg6IpodA6Mnjp4WyvNIZJGxMa+S9K9zg94F3XIBN0B5DdPdfQnB2s0fU6KqdIHRNCwwbW0QhiIdsmNdi7Zi177ljcT8NHpCq0jNJQ0zWWp3RwGKN8cWEgcIwW2F9W5sAgPFLprr0jQ+lqXSGl6FooKWnjD3MkijYx0ctw43e3UANrc4K9JZo7R8ul59Gv0dRCJtK2ZsjIWslBJYHAub7eBFiLc6A+brp7onS1KIp5Y2kkRyyRgnMhjy0E9yETCWsnbIVBJAWbQpGQqtPdILIpSCFfGcAhAiYnYIoXgqTSqwVIFYAqPJJNEcEluUBg9S1lTdK6zoLS5Aw+l3om6FZ6XanAvc0bgoOYNykkUBDZBRfHZWNKjJkmFbWLf4FUtRJUsjgqPJy9zGvcKgU7nMc9oLWnWGucb6oucFhsyR+hdJOp5mzNaHOYH6oJIAc6NzGuw52lwd2ID0nR9RXv0jLUeXxuga6qnETdJxFoYGyOhaWCSwaHGMG+A51dxJCb8MT7eYVEnkL7yCcVAI2tPYbUOINhha+C8v0fpAxMna0AmeEQl1yCxu1ZI6w577MN6iVq8BuFz9GVDqhkbZS+F0Ja4loAc9j73HPyLdqA9n4MSNqNDTVgN3v0W6ll3l1Iydocekh9+5c/ow/7nSfX/zYXB8FOHs1HRVFG2NkjKgSYuc4GMyR7N2qBnkCreCfD19JSyUc0DKullJJie9zC0m19V4BwJANrZ4hAdvxqn/YGiuul/yj1tcenCZ1LFDCIIJRUw1DC+Vms+LkxtvEb4Hl37AvKOG/DmXSAhj2TIIIB5qBhLgCAGgucQL2AsMBbFPxgcOZNKGAyQsi2AkA1HOdrbTUve45tT3oDt6r+Rsftf8AvvT8aH8m9Ff3P/JyLhpOHEh0S3ReyZqNN9rrO1/x5m9G1szZb9BxtvZSwU0lDTTMgjjjaZSXXMbNQP1S0gG1+8oDe4v/AOS+kP73+pYqv9Gs8qv9in8ZlxOg+HctNo2fR7YWObPtbyFzg5u1YGmzQLG1lHi+4cyaKMxjiZNthGDruLdXZ6+Vs76/uQG1wb4Smu05QPMMEGzeY9WBuq12Eh1iN+PuXp1XOanTdRQuLomeRtlE1O98M97xiznsPLHLNrg2svIa/jC16ulqo6OngNKXu1IuS2UvAHLIaMre9EQcaMzdJv0j5PGXvgEBj13aoALDra1r35HvQHDaXpdlPLHcu2csjNY5u1Hltz0myERWkqgzTSSkAGSR8hAOAL3F1h3oVMEknsUyASSSYoB1dCVQrYSkBLSpAqsFPdZA2HIffnTpqc8kdvikmFGzG5NqBJJMG1Ao7Ft8kkkA+zCWzCSSYLZhMYxuSSQCEQ3KWyG5JJIG2Y3JGIbkkkQGbENycRjckkgH2Y3JtmNySSYLZjcnEY3JkkgfZjcmMQ3JJIBbIbkhENySSAbZDcmELdySSYPshuT7Fu5JJAMIW7kjC3cmSQD7Fu5OIm7kySQTEYTiMJ0kARC3AJ0kk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204" name="Picture 12" descr="https://encrypted-tbn0.gstatic.com/images?q=tbn:ANd9GcTRfl7nKTTISha1ze4wfC4tPoxR_HgjUyGtVeIvyDaQPquAMRu8G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804" y="1326922"/>
            <a:ext cx="7033564"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309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err="1"/>
              <a:t>FDATOOL</a:t>
            </a:r>
            <a:r>
              <a:rPr lang="es-MX" dirty="0"/>
              <a:t> Matlab –Filtros </a:t>
            </a:r>
            <a:r>
              <a:rPr lang="es-MX" dirty="0" err="1"/>
              <a:t>IIR</a:t>
            </a:r>
            <a:r>
              <a:rPr lang="es-MX" dirty="0"/>
              <a:t/>
            </a:r>
            <a:br>
              <a:rPr lang="es-MX" dirty="0"/>
            </a:br>
            <a:r>
              <a:rPr lang="es-MX" dirty="0"/>
              <a:t>Señal fisiológica ECG</a:t>
            </a:r>
          </a:p>
        </p:txBody>
      </p:sp>
      <p:sp>
        <p:nvSpPr>
          <p:cNvPr id="3" name="2 Marcador de contenido"/>
          <p:cNvSpPr>
            <a:spLocks noGrp="1"/>
          </p:cNvSpPr>
          <p:nvPr>
            <p:ph idx="1"/>
          </p:nvPr>
        </p:nvSpPr>
        <p:spPr/>
        <p:txBody>
          <a:bodyPr/>
          <a:lstStyle/>
          <a:p>
            <a:pPr marL="114300" indent="0">
              <a:buNone/>
            </a:pPr>
            <a:endParaRPr lang="es-MX" dirty="0"/>
          </a:p>
          <a:p>
            <a:pPr marL="114300" indent="0">
              <a:buNone/>
            </a:pPr>
            <a:endParaRPr lang="es-MX" dirty="0"/>
          </a:p>
          <a:p>
            <a:pPr marL="114300" indent="0">
              <a:buNone/>
            </a:pPr>
            <a:endParaRPr lang="es-MX" dirty="0"/>
          </a:p>
        </p:txBody>
      </p:sp>
      <p:sp>
        <p:nvSpPr>
          <p:cNvPr id="4" name="3 CuadroTexto"/>
          <p:cNvSpPr txBox="1"/>
          <p:nvPr/>
        </p:nvSpPr>
        <p:spPr>
          <a:xfrm>
            <a:off x="611560" y="1737682"/>
            <a:ext cx="7128792" cy="646331"/>
          </a:xfrm>
          <a:prstGeom prst="rect">
            <a:avLst/>
          </a:prstGeom>
          <a:noFill/>
        </p:spPr>
        <p:txBody>
          <a:bodyPr wrap="square" rtlCol="0">
            <a:spAutoFit/>
          </a:bodyPr>
          <a:lstStyle/>
          <a:p>
            <a:r>
              <a:rPr lang="es-MX" dirty="0"/>
              <a:t>1- Abre el archivo el ECG Hiperventilación y diseña el siguiente filtro digital </a:t>
            </a:r>
            <a:r>
              <a:rPr lang="es-MX" dirty="0" err="1"/>
              <a:t>IIR</a:t>
            </a:r>
            <a:r>
              <a:rPr lang="es-MX" dirty="0"/>
              <a:t>  ¿Qué es lo qué está ocurriendo?</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9023" t="11423" r="25360" b="8621"/>
          <a:stretch/>
        </p:blipFill>
        <p:spPr bwMode="auto">
          <a:xfrm>
            <a:off x="1547664" y="2384013"/>
            <a:ext cx="5543700" cy="4480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6164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err="1"/>
              <a:t>FDATOOL</a:t>
            </a:r>
            <a:r>
              <a:rPr lang="es-MX" dirty="0"/>
              <a:t> Matlab –Filtros </a:t>
            </a:r>
            <a:r>
              <a:rPr lang="es-MX" dirty="0" err="1"/>
              <a:t>IIR</a:t>
            </a:r>
            <a:r>
              <a:rPr lang="es-MX" dirty="0"/>
              <a:t/>
            </a:r>
            <a:br>
              <a:rPr lang="es-MX" dirty="0"/>
            </a:br>
            <a:r>
              <a:rPr lang="es-MX" dirty="0"/>
              <a:t>Señal fisiológica </a:t>
            </a:r>
            <a:r>
              <a:rPr lang="es-MX" dirty="0" err="1"/>
              <a:t>EEG</a:t>
            </a:r>
            <a:endParaRPr lang="es-MX" dirty="0"/>
          </a:p>
        </p:txBody>
      </p:sp>
      <p:sp>
        <p:nvSpPr>
          <p:cNvPr id="3" name="2 Marcador de contenido"/>
          <p:cNvSpPr>
            <a:spLocks noGrp="1"/>
          </p:cNvSpPr>
          <p:nvPr>
            <p:ph idx="1"/>
          </p:nvPr>
        </p:nvSpPr>
        <p:spPr/>
        <p:txBody>
          <a:bodyPr/>
          <a:lstStyle/>
          <a:p>
            <a:pPr marL="114300" indent="0">
              <a:buNone/>
            </a:pPr>
            <a:endParaRPr lang="es-MX" dirty="0"/>
          </a:p>
          <a:p>
            <a:pPr marL="114300" indent="0">
              <a:buNone/>
            </a:pPr>
            <a:endParaRPr lang="es-MX" dirty="0"/>
          </a:p>
          <a:p>
            <a:pPr marL="114300" indent="0">
              <a:buNone/>
            </a:pPr>
            <a:endParaRPr lang="es-MX"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297" t="9267" r="25239" b="10344"/>
          <a:stretch/>
        </p:blipFill>
        <p:spPr bwMode="auto">
          <a:xfrm>
            <a:off x="1259632" y="2354190"/>
            <a:ext cx="5472608" cy="4380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431540" y="1679803"/>
            <a:ext cx="7128792" cy="369332"/>
          </a:xfrm>
          <a:prstGeom prst="rect">
            <a:avLst/>
          </a:prstGeom>
          <a:noFill/>
        </p:spPr>
        <p:txBody>
          <a:bodyPr wrap="square" rtlCol="0">
            <a:spAutoFit/>
          </a:bodyPr>
          <a:lstStyle/>
          <a:p>
            <a:r>
              <a:rPr lang="es-MX" dirty="0"/>
              <a:t>2- Realiza el siguiente filtro digital </a:t>
            </a:r>
            <a:r>
              <a:rPr lang="es-MX" dirty="0" err="1"/>
              <a:t>IIR</a:t>
            </a:r>
            <a:r>
              <a:rPr lang="es-MX" dirty="0"/>
              <a:t>  ¿Qué es lo qué está ocurriendo?</a:t>
            </a:r>
          </a:p>
        </p:txBody>
      </p:sp>
    </p:spTree>
    <p:extLst>
      <p:ext uri="{BB962C8B-B14F-4D97-AF65-F5344CB8AC3E}">
        <p14:creationId xmlns:p14="http://schemas.microsoft.com/office/powerpoint/2010/main" val="660882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FDATOOL</a:t>
            </a:r>
            <a:r>
              <a:rPr lang="es-MX" dirty="0"/>
              <a:t> Matlab –Filtros </a:t>
            </a:r>
            <a:r>
              <a:rPr lang="es-MX" dirty="0" err="1"/>
              <a:t>IIR</a:t>
            </a:r>
            <a:r>
              <a:rPr lang="es-MX" dirty="0"/>
              <a:t/>
            </a:r>
            <a:br>
              <a:rPr lang="es-MX" dirty="0"/>
            </a:br>
            <a:r>
              <a:rPr lang="es-MX" dirty="0"/>
              <a:t>Señal fisiológica ECG y </a:t>
            </a:r>
            <a:r>
              <a:rPr lang="es-MX" dirty="0" err="1"/>
              <a:t>EEG</a:t>
            </a:r>
            <a:endParaRPr lang="es-MX" dirty="0"/>
          </a:p>
        </p:txBody>
      </p:sp>
      <p:sp>
        <p:nvSpPr>
          <p:cNvPr id="3" name="2 Marcador de contenido"/>
          <p:cNvSpPr>
            <a:spLocks noGrp="1"/>
          </p:cNvSpPr>
          <p:nvPr>
            <p:ph idx="1"/>
          </p:nvPr>
        </p:nvSpPr>
        <p:spPr>
          <a:xfrm>
            <a:off x="395536" y="2029232"/>
            <a:ext cx="7620000" cy="4800600"/>
          </a:xfrm>
        </p:spPr>
        <p:txBody>
          <a:bodyPr/>
          <a:lstStyle/>
          <a:p>
            <a:r>
              <a:rPr lang="es-MX" dirty="0"/>
              <a:t>1.- Abre el archivo de señal 3. </a:t>
            </a:r>
            <a:r>
              <a:rPr lang="es-MX" dirty="0" err="1"/>
              <a:t>dat</a:t>
            </a:r>
            <a:r>
              <a:rPr lang="es-MX" dirty="0"/>
              <a:t> y propón un filtro digital </a:t>
            </a:r>
            <a:r>
              <a:rPr lang="es-MX" dirty="0" err="1"/>
              <a:t>IIR</a:t>
            </a:r>
            <a:r>
              <a:rPr lang="es-MX" dirty="0"/>
              <a:t> para eliminar el ECG fetal y la señal </a:t>
            </a:r>
            <a:r>
              <a:rPr lang="es-MX"/>
              <a:t>de EHG (Fm=900 Hz).</a:t>
            </a:r>
            <a:endParaRPr lang="es-MX" dirty="0"/>
          </a:p>
          <a:p>
            <a:endParaRPr lang="es-MX" dirty="0"/>
          </a:p>
          <a:p>
            <a:r>
              <a:rPr lang="es-MX" dirty="0"/>
              <a:t>2.-Abre el archivo hiperventilación </a:t>
            </a:r>
            <a:r>
              <a:rPr lang="es-MX" dirty="0" err="1"/>
              <a:t>EEG</a:t>
            </a:r>
            <a:r>
              <a:rPr lang="es-MX" dirty="0"/>
              <a:t> y diseña un filtro digital </a:t>
            </a:r>
            <a:r>
              <a:rPr lang="es-MX" dirty="0" err="1"/>
              <a:t>IIR</a:t>
            </a:r>
            <a:r>
              <a:rPr lang="es-MX" dirty="0"/>
              <a:t> para estimar la señal respiratoria.</a:t>
            </a:r>
          </a:p>
          <a:p>
            <a:endParaRPr lang="es-MX" dirty="0"/>
          </a:p>
          <a:p>
            <a:r>
              <a:rPr lang="es-MX" dirty="0"/>
              <a:t>3.- Diseña un filtro digital </a:t>
            </a:r>
            <a:r>
              <a:rPr lang="es-MX" dirty="0" err="1"/>
              <a:t>IIR</a:t>
            </a:r>
            <a:r>
              <a:rPr lang="es-MX" dirty="0"/>
              <a:t> para mostrar únicamente la señal de </a:t>
            </a:r>
            <a:r>
              <a:rPr lang="es-MX" dirty="0" err="1"/>
              <a:t>EEG</a:t>
            </a:r>
            <a:r>
              <a:rPr lang="es-MX" dirty="0"/>
              <a:t>.</a:t>
            </a:r>
          </a:p>
          <a:p>
            <a:endParaRPr lang="es-MX" dirty="0"/>
          </a:p>
          <a:p>
            <a:r>
              <a:rPr lang="es-MX" dirty="0"/>
              <a:t>4- Contamina la señal de ECG filtrada (</a:t>
            </a:r>
            <a:r>
              <a:rPr lang="es-MX" dirty="0" err="1"/>
              <a:t>ECG_hiperventilacion</a:t>
            </a:r>
            <a:r>
              <a:rPr lang="es-MX" dirty="0"/>
              <a:t>) con la señal de 60Hz.dat Extrae su </a:t>
            </a:r>
            <a:r>
              <a:rPr lang="es-MX" dirty="0" err="1"/>
              <a:t>FFT</a:t>
            </a:r>
            <a:r>
              <a:rPr lang="es-MX" dirty="0"/>
              <a:t>, diseña un filtro </a:t>
            </a:r>
            <a:r>
              <a:rPr lang="es-MX" dirty="0" err="1"/>
              <a:t>rechazabandas</a:t>
            </a:r>
            <a:r>
              <a:rPr lang="es-MX" dirty="0"/>
              <a:t>.</a:t>
            </a:r>
          </a:p>
        </p:txBody>
      </p:sp>
    </p:spTree>
    <p:extLst>
      <p:ext uri="{BB962C8B-B14F-4D97-AF65-F5344CB8AC3E}">
        <p14:creationId xmlns:p14="http://schemas.microsoft.com/office/powerpoint/2010/main" val="897333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Herramienta </a:t>
            </a:r>
            <a:r>
              <a:rPr lang="es-MX" dirty="0" err="1"/>
              <a:t>sptool</a:t>
            </a:r>
            <a:endParaRPr lang="es-MX" dirty="0"/>
          </a:p>
        </p:txBody>
      </p:sp>
      <p:sp>
        <p:nvSpPr>
          <p:cNvPr id="3" name="2 Marcador de contenido"/>
          <p:cNvSpPr>
            <a:spLocks noGrp="1"/>
          </p:cNvSpPr>
          <p:nvPr>
            <p:ph idx="1"/>
          </p:nvPr>
        </p:nvSpPr>
        <p:spPr>
          <a:xfrm>
            <a:off x="476250" y="1600200"/>
            <a:ext cx="7620000" cy="4800600"/>
          </a:xfrm>
        </p:spPr>
        <p:txBody>
          <a:bodyPr vert="horz" lIns="91440" tIns="45720" rIns="91440" bIns="45720" rtlCol="0" anchor="t">
            <a:normAutofit/>
          </a:bodyPr>
          <a:lstStyle/>
          <a:p>
            <a:r>
              <a:rPr lang="es-MX" dirty="0"/>
              <a:t>Teclea </a:t>
            </a:r>
            <a:r>
              <a:rPr lang="es-MX" dirty="0" err="1"/>
              <a:t>sptool</a:t>
            </a:r>
            <a:r>
              <a:rPr lang="es-MX" dirty="0"/>
              <a:t> </a:t>
            </a:r>
            <a:r>
              <a:rPr lang="es-MX" dirty="0">
                <a:sym typeface="Wingdings" panose="05000000000000000000" pitchFamily="2" charset="2"/>
              </a:rPr>
              <a:t> File  </a:t>
            </a:r>
            <a:r>
              <a:rPr lang="es-MX" dirty="0" err="1">
                <a:sym typeface="Wingdings" panose="05000000000000000000" pitchFamily="2" charset="2"/>
              </a:rPr>
              <a:t>Import</a:t>
            </a:r>
            <a:r>
              <a:rPr lang="es-MX" dirty="0">
                <a:sym typeface="Wingdings" panose="05000000000000000000" pitchFamily="2" charset="2"/>
              </a:rPr>
              <a:t> -- &gt; Importa la señal de EEG original. Modifica la frecuencia de muestreo a 200 y etiqueta tu señal.</a:t>
            </a:r>
            <a:endParaRPr lang="es-MX"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07" t="6251" r="54563" b="52155"/>
          <a:stretch/>
        </p:blipFill>
        <p:spPr bwMode="auto">
          <a:xfrm>
            <a:off x="827584" y="2870783"/>
            <a:ext cx="6941771" cy="381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0114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7620000" cy="6068144"/>
          </a:xfrm>
        </p:spPr>
        <p:txBody>
          <a:bodyPr/>
          <a:lstStyle/>
          <a:p>
            <a:r>
              <a:rPr lang="es-MX" dirty="0"/>
              <a:t>Da </a:t>
            </a:r>
            <a:r>
              <a:rPr lang="es-MX" dirty="0" err="1"/>
              <a:t>click</a:t>
            </a:r>
            <a:r>
              <a:rPr lang="es-MX" dirty="0"/>
              <a:t> en la casilla que dice </a:t>
            </a:r>
            <a:r>
              <a:rPr lang="es-MX" dirty="0" err="1"/>
              <a:t>Signals</a:t>
            </a:r>
            <a:r>
              <a:rPr lang="es-MX" dirty="0"/>
              <a:t>, en tu señal de interés.</a:t>
            </a:r>
            <a:r>
              <a:rPr lang="es-MX" dirty="0">
                <a:sym typeface="Wingdings" panose="05000000000000000000" pitchFamily="2" charset="2"/>
              </a:rPr>
              <a:t></a:t>
            </a:r>
            <a:r>
              <a:rPr lang="es-MX" dirty="0" err="1">
                <a:sym typeface="Wingdings" panose="05000000000000000000" pitchFamily="2" charset="2"/>
              </a:rPr>
              <a:t>Click</a:t>
            </a:r>
            <a:r>
              <a:rPr lang="es-MX" dirty="0">
                <a:sym typeface="Wingdings" panose="05000000000000000000" pitchFamily="2" charset="2"/>
              </a:rPr>
              <a:t> en </a:t>
            </a:r>
            <a:r>
              <a:rPr lang="es-MX" dirty="0" err="1">
                <a:sym typeface="Wingdings" panose="05000000000000000000" pitchFamily="2" charset="2"/>
              </a:rPr>
              <a:t>view</a:t>
            </a:r>
            <a:r>
              <a:rPr lang="es-MX" dirty="0">
                <a:sym typeface="Wingdings" panose="05000000000000000000" pitchFamily="2" charset="2"/>
              </a:rPr>
              <a:t>.</a:t>
            </a:r>
          </a:p>
          <a:p>
            <a:r>
              <a:rPr lang="es-MX" dirty="0">
                <a:sym typeface="Wingdings" panose="05000000000000000000" pitchFamily="2" charset="2"/>
              </a:rPr>
              <a:t>Juega con las casillas en la parte superior de la señal, despliega algunos valores estadísticos de la señal, picos, etc.</a:t>
            </a:r>
          </a:p>
          <a:p>
            <a:pPr marL="114300" indent="0">
              <a:buNone/>
            </a:pPr>
            <a:endParaRPr lang="es-MX"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421" t="14894" r="29722" b="23138"/>
          <a:stretch/>
        </p:blipFill>
        <p:spPr bwMode="auto">
          <a:xfrm>
            <a:off x="395536" y="1999284"/>
            <a:ext cx="7918316" cy="4533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485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67544" y="332656"/>
            <a:ext cx="7620000" cy="1143000"/>
          </a:xfrm>
        </p:spPr>
        <p:txBody>
          <a:bodyPr/>
          <a:lstStyle/>
          <a:p>
            <a:pPr eaLnBrk="1" hangingPunct="1"/>
            <a:r>
              <a:rPr lang="es-CO" altLang="es-MX" dirty="0"/>
              <a:t>Filtros analógicos</a:t>
            </a:r>
            <a:endParaRPr lang="pt-BR" altLang="es-MX" dirty="0"/>
          </a:p>
        </p:txBody>
      </p:sp>
      <p:sp>
        <p:nvSpPr>
          <p:cNvPr id="2" name="1 Marcador de contenido"/>
          <p:cNvSpPr>
            <a:spLocks noGrp="1"/>
          </p:cNvSpPr>
          <p:nvPr>
            <p:ph idx="1"/>
          </p:nvPr>
        </p:nvSpPr>
        <p:spPr/>
        <p:txBody>
          <a:bodyPr/>
          <a:lstStyle/>
          <a:p>
            <a:endParaRPr lang="es-MX"/>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67864"/>
            <a:ext cx="7920880" cy="48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1849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a:xfrm>
            <a:off x="457200" y="476672"/>
            <a:ext cx="7620000" cy="5924128"/>
          </a:xfrm>
        </p:spPr>
        <p:txBody>
          <a:bodyPr/>
          <a:lstStyle/>
          <a:p>
            <a:pPr marL="114300" indent="0">
              <a:buNone/>
            </a:pPr>
            <a:endParaRPr lang="es-MX" dirty="0"/>
          </a:p>
          <a:p>
            <a:pPr marL="114300" indent="0">
              <a:buNone/>
            </a:pPr>
            <a:endParaRPr lang="es-MX" dirty="0"/>
          </a:p>
          <a:p>
            <a:pPr marL="114300" indent="0">
              <a:buNone/>
            </a:pPr>
            <a:r>
              <a:rPr lang="es-MX" dirty="0"/>
              <a:t>En la sección de </a:t>
            </a:r>
            <a:r>
              <a:rPr lang="es-MX" dirty="0" err="1"/>
              <a:t>spectra</a:t>
            </a:r>
            <a:r>
              <a:rPr lang="es-MX" dirty="0"/>
              <a:t> da </a:t>
            </a:r>
            <a:r>
              <a:rPr lang="es-MX" dirty="0" err="1"/>
              <a:t>click</a:t>
            </a:r>
            <a:r>
              <a:rPr lang="es-MX" dirty="0"/>
              <a:t> en </a:t>
            </a:r>
            <a:r>
              <a:rPr lang="es-MX" dirty="0" err="1"/>
              <a:t>create</a:t>
            </a:r>
            <a:r>
              <a:rPr lang="es-MX" dirty="0"/>
              <a:t>, selecciona </a:t>
            </a:r>
            <a:r>
              <a:rPr lang="es-MX" dirty="0" err="1"/>
              <a:t>FFT</a:t>
            </a:r>
            <a:r>
              <a:rPr lang="es-MX" dirty="0"/>
              <a:t> y observa el resultado.</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019" t="7979" r="21049" b="34043"/>
          <a:stretch/>
        </p:blipFill>
        <p:spPr bwMode="auto">
          <a:xfrm>
            <a:off x="160139" y="2204864"/>
            <a:ext cx="8968903" cy="4241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253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DISEÑO DE FILTROS </a:t>
            </a:r>
            <a:r>
              <a:rPr lang="es-MX" dirty="0" err="1"/>
              <a:t>FIR</a:t>
            </a:r>
            <a:endParaRPr lang="es-MX" dirty="0"/>
          </a:p>
        </p:txBody>
      </p:sp>
      <p:sp>
        <p:nvSpPr>
          <p:cNvPr id="3" name="2 Marcador de contenido"/>
          <p:cNvSpPr>
            <a:spLocks noGrp="1"/>
          </p:cNvSpPr>
          <p:nvPr>
            <p:ph idx="1"/>
          </p:nvPr>
        </p:nvSpPr>
        <p:spPr/>
        <p:txBody>
          <a:bodyPr>
            <a:normAutofit/>
          </a:bodyPr>
          <a:lstStyle/>
          <a:p>
            <a:r>
              <a:rPr lang="es-MX" dirty="0"/>
              <a:t>El diseño de filtros </a:t>
            </a:r>
            <a:r>
              <a:rPr lang="es-MX" dirty="0" err="1"/>
              <a:t>FIR</a:t>
            </a:r>
            <a:r>
              <a:rPr lang="es-MX" dirty="0"/>
              <a:t> requieren la selección de la secuencia que mejor representa la respuesta a impulso de un filtro ideal.</a:t>
            </a:r>
          </a:p>
          <a:p>
            <a:r>
              <a:rPr lang="es-MX" dirty="0"/>
              <a:t>Los filtros </a:t>
            </a:r>
            <a:r>
              <a:rPr lang="es-MX" dirty="0" err="1"/>
              <a:t>FIR</a:t>
            </a:r>
            <a:r>
              <a:rPr lang="es-MX" dirty="0"/>
              <a:t> son siempre estables y son capaces de tener una respuesta de fase que es lineal, lo que equivale a decir que su respuesta tiene un retraso constante.</a:t>
            </a:r>
          </a:p>
          <a:p>
            <a:r>
              <a:rPr lang="es-MX" dirty="0"/>
              <a:t>El mayor problema de los filtros </a:t>
            </a:r>
            <a:r>
              <a:rPr lang="es-MX" dirty="0" err="1"/>
              <a:t>FIR</a:t>
            </a:r>
            <a:r>
              <a:rPr lang="es-MX" dirty="0"/>
              <a:t> es que para unas especificaciones dadas requieren un filtro de orden mucho mayor que los filtros </a:t>
            </a:r>
            <a:r>
              <a:rPr lang="es-MX" dirty="0" err="1"/>
              <a:t>IIR</a:t>
            </a:r>
            <a:r>
              <a:rPr lang="es-MX" dirty="0"/>
              <a:t>.</a:t>
            </a:r>
          </a:p>
          <a:p>
            <a:r>
              <a:rPr lang="es-MX" dirty="0"/>
              <a:t>Un filtro </a:t>
            </a:r>
            <a:r>
              <a:rPr lang="es-MX" dirty="0" err="1"/>
              <a:t>FIR</a:t>
            </a:r>
            <a:r>
              <a:rPr lang="es-MX" dirty="0"/>
              <a:t> de longitud </a:t>
            </a:r>
            <a:r>
              <a:rPr lang="es-MX" i="1" dirty="0"/>
              <a:t>M </a:t>
            </a:r>
            <a:r>
              <a:rPr lang="es-MX" dirty="0"/>
              <a:t>con entrada </a:t>
            </a:r>
            <a:r>
              <a:rPr lang="es-MX" i="1" dirty="0"/>
              <a:t>x[n] </a:t>
            </a:r>
            <a:r>
              <a:rPr lang="es-MX" dirty="0"/>
              <a:t>y salida </a:t>
            </a:r>
            <a:r>
              <a:rPr lang="es-MX" i="1" dirty="0"/>
              <a:t>y[n] </a:t>
            </a:r>
            <a:r>
              <a:rPr lang="es-MX" dirty="0"/>
              <a:t>se describe mediante la ecuación diferencia:</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445224"/>
            <a:ext cx="625792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984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…DISEÑO DE FILTROS </a:t>
            </a:r>
            <a:r>
              <a:rPr lang="es-MX" dirty="0" err="1"/>
              <a:t>FIR</a:t>
            </a:r>
            <a:endParaRPr lang="es-MX" dirty="0"/>
          </a:p>
        </p:txBody>
      </p:sp>
      <p:sp>
        <p:nvSpPr>
          <p:cNvPr id="3" name="2 Marcador de contenido"/>
          <p:cNvSpPr>
            <a:spLocks noGrp="1"/>
          </p:cNvSpPr>
          <p:nvPr>
            <p:ph idx="1"/>
          </p:nvPr>
        </p:nvSpPr>
        <p:spPr/>
        <p:txBody>
          <a:bodyPr>
            <a:normAutofit/>
          </a:bodyPr>
          <a:lstStyle/>
          <a:p>
            <a:r>
              <a:rPr lang="es-MX" dirty="0"/>
              <a:t>Hay tres métodos de diseño de filtros </a:t>
            </a:r>
            <a:r>
              <a:rPr lang="es-MX" dirty="0" err="1"/>
              <a:t>FIR</a:t>
            </a:r>
            <a:r>
              <a:rPr lang="es-MX" dirty="0"/>
              <a:t>:</a:t>
            </a:r>
          </a:p>
          <a:p>
            <a:r>
              <a:rPr lang="es-MX" b="1" dirty="0"/>
              <a:t>Método de ventanas</a:t>
            </a:r>
          </a:p>
          <a:p>
            <a:r>
              <a:rPr lang="es-MX" b="1" dirty="0"/>
              <a:t> Método del Muestreo en Frecuencia.</a:t>
            </a:r>
          </a:p>
          <a:p>
            <a:r>
              <a:rPr lang="es-MX" b="1" dirty="0"/>
              <a:t>Métodos Iterativos basados en condiciones óptimas de diseño.</a:t>
            </a:r>
          </a:p>
          <a:p>
            <a:endParaRPr lang="es-MX" dirty="0"/>
          </a:p>
          <a:p>
            <a:r>
              <a:rPr lang="es-MX" b="1" dirty="0"/>
              <a:t>El método por ventanas </a:t>
            </a:r>
            <a:r>
              <a:rPr lang="es-MX" dirty="0"/>
              <a:t>se basa en seleccionar la respuesta a impulso </a:t>
            </a:r>
            <a:r>
              <a:rPr lang="es-MX" i="1" dirty="0" err="1"/>
              <a:t>hN</a:t>
            </a:r>
            <a:r>
              <a:rPr lang="es-MX" i="1" dirty="0"/>
              <a:t>[n] </a:t>
            </a:r>
            <a:r>
              <a:rPr lang="es-MX" dirty="0"/>
              <a:t>como una versión truncada de la respuesta a impulso </a:t>
            </a:r>
            <a:r>
              <a:rPr lang="es-MX" i="1" dirty="0"/>
              <a:t>h[n] </a:t>
            </a:r>
            <a:r>
              <a:rPr lang="es-MX" dirty="0"/>
              <a:t>de un filtro ideal con repuesta </a:t>
            </a:r>
            <a:r>
              <a:rPr lang="es-MX" dirty="0" err="1"/>
              <a:t>frecuencial</a:t>
            </a:r>
            <a:r>
              <a:rPr lang="es-MX" dirty="0"/>
              <a:t> </a:t>
            </a:r>
            <a:r>
              <a:rPr lang="es-MX" i="1" dirty="0"/>
              <a:t>H(F)</a:t>
            </a:r>
            <a:r>
              <a:rPr lang="es-MX" dirty="0"/>
              <a:t>.</a:t>
            </a:r>
          </a:p>
          <a:p>
            <a:endParaRPr lang="es-MX" dirty="0"/>
          </a:p>
        </p:txBody>
      </p:sp>
    </p:spTree>
    <p:extLst>
      <p:ext uri="{BB962C8B-B14F-4D97-AF65-F5344CB8AC3E}">
        <p14:creationId xmlns:p14="http://schemas.microsoft.com/office/powerpoint/2010/main" val="3291396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a:t>¿Qué hace la técnica de ventaneo?</a:t>
            </a:r>
          </a:p>
        </p:txBody>
      </p:sp>
      <p:sp>
        <p:nvSpPr>
          <p:cNvPr id="3" name="2 Marcador de contenido"/>
          <p:cNvSpPr>
            <a:spLocks noGrp="1"/>
          </p:cNvSpPr>
          <p:nvPr>
            <p:ph idx="1"/>
          </p:nvPr>
        </p:nvSpPr>
        <p:spPr/>
        <p:txBody>
          <a:bodyPr/>
          <a:lstStyle/>
          <a:p>
            <a:pPr marL="114300" indent="0" algn="just">
              <a:buNone/>
            </a:pPr>
            <a:endParaRPr lang="es-ES" dirty="0"/>
          </a:p>
          <a:p>
            <a:pPr marL="114300" indent="0" algn="just">
              <a:buNone/>
            </a:pPr>
            <a:endParaRPr lang="es-ES" dirty="0"/>
          </a:p>
          <a:p>
            <a:pPr marL="114300" indent="0" algn="just">
              <a:buNone/>
            </a:pPr>
            <a:endParaRPr lang="es-ES" dirty="0"/>
          </a:p>
          <a:p>
            <a:pPr marL="114300" indent="0" algn="just">
              <a:buNone/>
            </a:pPr>
            <a:r>
              <a:rPr lang="es-ES" dirty="0"/>
              <a:t>La técnica de ventaneo se basa en la respuesta de un filtro al aplicarle una ventana deseada por medio de una multiplicación de sus ecuaciones, la ventana hace que en el filtro real diseñado  se tengan menos variaciones de transición o supresión y con esto se logre y filtrado más efectivo</a:t>
            </a:r>
            <a:r>
              <a:rPr lang="es-ES" b="1" dirty="0"/>
              <a:t>.</a:t>
            </a:r>
            <a:endParaRPr lang="es-MX" dirty="0"/>
          </a:p>
          <a:p>
            <a:endParaRPr lang="es-MX" dirty="0"/>
          </a:p>
        </p:txBody>
      </p:sp>
    </p:spTree>
    <p:extLst>
      <p:ext uri="{BB962C8B-B14F-4D97-AF65-F5344CB8AC3E}">
        <p14:creationId xmlns:p14="http://schemas.microsoft.com/office/powerpoint/2010/main" val="1848627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604" t="20065" r="16406" b="9540"/>
          <a:stretch/>
        </p:blipFill>
        <p:spPr bwMode="auto">
          <a:xfrm>
            <a:off x="18800" y="764704"/>
            <a:ext cx="8325853" cy="5149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100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7201908" cy="4728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947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59068"/>
            <a:ext cx="7056784" cy="4743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113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FDATOOL</a:t>
            </a:r>
            <a:r>
              <a:rPr lang="es-MX" dirty="0"/>
              <a:t> Matlab –Filtros </a:t>
            </a:r>
            <a:r>
              <a:rPr lang="es-MX" dirty="0" err="1"/>
              <a:t>FIR</a:t>
            </a:r>
            <a:endParaRPr lang="es-MX" dirty="0"/>
          </a:p>
        </p:txBody>
      </p:sp>
      <p:sp>
        <p:nvSpPr>
          <p:cNvPr id="3" name="2 Marcador de contenido"/>
          <p:cNvSpPr>
            <a:spLocks noGrp="1"/>
          </p:cNvSpPr>
          <p:nvPr>
            <p:ph idx="1"/>
          </p:nvPr>
        </p:nvSpPr>
        <p:spPr/>
        <p:txBody>
          <a:bodyPr>
            <a:normAutofit/>
          </a:bodyPr>
          <a:lstStyle/>
          <a:p>
            <a:pPr marL="114300" indent="0">
              <a:buNone/>
            </a:pPr>
            <a:r>
              <a:rPr lang="es-MX" dirty="0"/>
              <a:t>Programa en MATLAB:</a:t>
            </a:r>
          </a:p>
          <a:p>
            <a:pPr marL="114300" indent="0">
              <a:buNone/>
            </a:pPr>
            <a:endParaRPr lang="es-MX" dirty="0"/>
          </a:p>
          <a:p>
            <a:pPr marL="114300" indent="0">
              <a:buNone/>
            </a:pPr>
            <a:endParaRPr lang="es-MX" dirty="0"/>
          </a:p>
          <a:p>
            <a:pPr marL="114300" indent="0">
              <a:buNone/>
            </a:pPr>
            <a:r>
              <a:rPr lang="es-MX" dirty="0"/>
              <a:t>1. Utiliza filtros de ventana  </a:t>
            </a:r>
            <a:r>
              <a:rPr lang="es-MX" dirty="0" err="1"/>
              <a:t>Barlett-Hanning</a:t>
            </a:r>
            <a:endParaRPr lang="es-MX" dirty="0"/>
          </a:p>
          <a:p>
            <a:pPr marL="114300" indent="0">
              <a:buNone/>
            </a:pPr>
            <a:r>
              <a:rPr lang="es-MX" dirty="0"/>
              <a:t>Intenta realizar el filtrado con un orden de 10 y realiza los mismos procedimientos descritos con los filtros </a:t>
            </a:r>
            <a:r>
              <a:rPr lang="es-MX" dirty="0" err="1"/>
              <a:t>IIR</a:t>
            </a:r>
            <a:r>
              <a:rPr lang="es-MX" dirty="0"/>
              <a:t> en los ejercicios vistos.</a:t>
            </a:r>
          </a:p>
          <a:p>
            <a:pPr marL="114300" indent="0">
              <a:buNone/>
            </a:pPr>
            <a:endParaRPr lang="es-MX" dirty="0"/>
          </a:p>
          <a:p>
            <a:pPr marL="114300" indent="0">
              <a:buNone/>
            </a:pPr>
            <a:r>
              <a:rPr lang="es-MX" dirty="0"/>
              <a:t>2. Modifica el orden del filtro a 201 y realiza los mismos procedimientos con los filtros </a:t>
            </a:r>
            <a:r>
              <a:rPr lang="es-MX" dirty="0" err="1"/>
              <a:t>IIR</a:t>
            </a:r>
            <a:r>
              <a:rPr lang="es-MX" dirty="0"/>
              <a:t> en los ejercicios vistos.</a:t>
            </a:r>
          </a:p>
          <a:p>
            <a:pPr marL="114300" indent="0">
              <a:buNone/>
            </a:pPr>
            <a:endParaRPr lang="es-MX" dirty="0"/>
          </a:p>
          <a:p>
            <a:pPr marL="114300" indent="0">
              <a:buNone/>
            </a:pPr>
            <a:endParaRPr lang="es-MX" dirty="0"/>
          </a:p>
          <a:p>
            <a:pPr marL="571500" indent="-457200">
              <a:buAutoNum type="arabicParenR"/>
            </a:pPr>
            <a:endParaRPr lang="es-MX" dirty="0"/>
          </a:p>
        </p:txBody>
      </p:sp>
    </p:spTree>
    <p:extLst>
      <p:ext uri="{BB962C8B-B14F-4D97-AF65-F5344CB8AC3E}">
        <p14:creationId xmlns:p14="http://schemas.microsoft.com/office/powerpoint/2010/main" val="2081537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Diseño de </a:t>
            </a:r>
            <a:r>
              <a:rPr lang="es-MX" dirty="0" err="1"/>
              <a:t>FIR</a:t>
            </a:r>
            <a:r>
              <a:rPr lang="es-MX" dirty="0"/>
              <a:t> pasa banda</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268760"/>
            <a:ext cx="4680520" cy="5416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276872"/>
            <a:ext cx="3170759" cy="4058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024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2656"/>
            <a:ext cx="7567486" cy="5945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692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19822"/>
            <a:ext cx="7620000" cy="1143000"/>
          </a:xfrm>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819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0543" t="17752" r="23384" b="37567"/>
          <a:stretch/>
        </p:blipFill>
        <p:spPr bwMode="auto">
          <a:xfrm>
            <a:off x="179512" y="1268760"/>
            <a:ext cx="8778103" cy="3932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466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normAutofit/>
          </a:bodyPr>
          <a:lstStyle/>
          <a:p>
            <a:pPr marL="114300" indent="0">
              <a:buNone/>
            </a:pPr>
            <a:r>
              <a:rPr lang="es-MX" dirty="0"/>
              <a:t>Es importante destacar que en la practica </a:t>
            </a:r>
            <a:r>
              <a:rPr lang="es-MX" b="1" dirty="0"/>
              <a:t>el ruido siempre resulta atenuado y no eliminado</a:t>
            </a:r>
            <a:r>
              <a:rPr lang="es-MX" dirty="0"/>
              <a:t>, ya que no es posible construir un filtro “ideal” por las limitaciones impuestas.</a:t>
            </a:r>
          </a:p>
          <a:p>
            <a:pPr marL="114300" indent="0">
              <a:buNone/>
            </a:pPr>
            <a:endParaRPr lang="es-MX" dirty="0"/>
          </a:p>
          <a:p>
            <a:pPr marL="114300" indent="0">
              <a:buNone/>
            </a:pPr>
            <a:r>
              <a:rPr lang="es-MX" dirty="0"/>
              <a:t>Selección de filtros </a:t>
            </a:r>
            <a:r>
              <a:rPr lang="es-MX" dirty="0" err="1"/>
              <a:t>IIR</a:t>
            </a:r>
            <a:r>
              <a:rPr lang="es-MX" dirty="0"/>
              <a:t> y </a:t>
            </a:r>
            <a:r>
              <a:rPr lang="es-MX" dirty="0" err="1"/>
              <a:t>FIR</a:t>
            </a:r>
            <a:r>
              <a:rPr lang="es-MX" dirty="0"/>
              <a:t> </a:t>
            </a:r>
            <a:r>
              <a:rPr lang="es-MX" dirty="0">
                <a:sym typeface="Wingdings" panose="05000000000000000000" pitchFamily="2" charset="2"/>
              </a:rPr>
              <a:t></a:t>
            </a:r>
            <a:r>
              <a:rPr lang="es-MX" dirty="0"/>
              <a:t> si la </a:t>
            </a:r>
            <a:r>
              <a:rPr lang="es-MX" b="1" dirty="0"/>
              <a:t>linealidad</a:t>
            </a:r>
            <a:r>
              <a:rPr lang="es-MX" dirty="0"/>
              <a:t>  de la fase es el factor más importante en el comportamiento del filtro que se va a diseñar, un filtro </a:t>
            </a:r>
            <a:r>
              <a:rPr lang="es-MX" dirty="0" err="1"/>
              <a:t>FIR</a:t>
            </a:r>
            <a:r>
              <a:rPr lang="es-MX" dirty="0"/>
              <a:t> es la opción adecuada, que además tiene la ventaja de ser estable con coeficientes cuantificados. </a:t>
            </a:r>
          </a:p>
          <a:p>
            <a:pPr marL="114300" indent="0">
              <a:buNone/>
            </a:pPr>
            <a:endParaRPr lang="es-MX" dirty="0"/>
          </a:p>
          <a:p>
            <a:pPr marL="114300" indent="0" algn="just">
              <a:buNone/>
            </a:pPr>
            <a:r>
              <a:rPr lang="es-MX" dirty="0"/>
              <a:t>De no ser así,  conviene usar un filtro </a:t>
            </a:r>
            <a:r>
              <a:rPr lang="es-MX" dirty="0" err="1"/>
              <a:t>IIR</a:t>
            </a:r>
            <a:r>
              <a:rPr lang="es-MX" dirty="0"/>
              <a:t>, ya que en la mayor </a:t>
            </a:r>
            <a:r>
              <a:rPr lang="es-MX" dirty="0" err="1"/>
              <a:t>ía</a:t>
            </a:r>
            <a:r>
              <a:rPr lang="es-MX" dirty="0"/>
              <a:t> de los casos el orden del filtro será menor que el del </a:t>
            </a:r>
            <a:r>
              <a:rPr lang="es-MX" dirty="0" err="1"/>
              <a:t>FIR</a:t>
            </a:r>
            <a:r>
              <a:rPr lang="es-MX" dirty="0"/>
              <a:t> equivalente. </a:t>
            </a:r>
          </a:p>
          <a:p>
            <a:pPr marL="114300" indent="0">
              <a:buNone/>
            </a:pPr>
            <a:endParaRPr lang="es-MX" dirty="0"/>
          </a:p>
        </p:txBody>
      </p:sp>
    </p:spTree>
    <p:extLst>
      <p:ext uri="{BB962C8B-B14F-4D97-AF65-F5344CB8AC3E}">
        <p14:creationId xmlns:p14="http://schemas.microsoft.com/office/powerpoint/2010/main" val="352232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a:t>Tipos de filtros</a:t>
            </a:r>
          </a:p>
        </p:txBody>
      </p:sp>
      <p:sp>
        <p:nvSpPr>
          <p:cNvPr id="3" name="2 Marcador de contenido"/>
          <p:cNvSpPr>
            <a:spLocks noGrp="1"/>
          </p:cNvSpPr>
          <p:nvPr>
            <p:ph idx="1"/>
          </p:nvPr>
        </p:nvSpPr>
        <p:spPr/>
        <p:txBody>
          <a:bodyPr/>
          <a:lstStyle/>
          <a:p>
            <a:endParaRPr lang="es-MX" dirty="0"/>
          </a:p>
        </p:txBody>
      </p:sp>
      <p:sp>
        <p:nvSpPr>
          <p:cNvPr id="4" name="3 Rectángulo"/>
          <p:cNvSpPr/>
          <p:nvPr/>
        </p:nvSpPr>
        <p:spPr>
          <a:xfrm>
            <a:off x="595507" y="3367844"/>
            <a:ext cx="1800200" cy="698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effectLst>
                  <a:outerShdw blurRad="38100" dist="38100" dir="2700000" algn="tl">
                    <a:srgbClr val="000000">
                      <a:alpha val="43137"/>
                    </a:srgbClr>
                  </a:outerShdw>
                </a:effectLst>
              </a:rPr>
              <a:t>FILTROS DIGITALES</a:t>
            </a:r>
          </a:p>
        </p:txBody>
      </p:sp>
      <p:sp>
        <p:nvSpPr>
          <p:cNvPr id="5" name="4 Rectángulo"/>
          <p:cNvSpPr/>
          <p:nvPr/>
        </p:nvSpPr>
        <p:spPr>
          <a:xfrm>
            <a:off x="3131840" y="2564904"/>
            <a:ext cx="1800200" cy="698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effectLst>
                  <a:outerShdw blurRad="38100" dist="38100" dir="2700000" algn="tl">
                    <a:srgbClr val="000000">
                      <a:alpha val="43137"/>
                    </a:srgbClr>
                  </a:outerShdw>
                </a:effectLst>
              </a:rPr>
              <a:t>FILTROS </a:t>
            </a:r>
            <a:r>
              <a:rPr lang="es-MX" b="1" dirty="0" err="1">
                <a:effectLst>
                  <a:outerShdw blurRad="38100" dist="38100" dir="2700000" algn="tl">
                    <a:srgbClr val="000000">
                      <a:alpha val="43137"/>
                    </a:srgbClr>
                  </a:outerShdw>
                </a:effectLst>
              </a:rPr>
              <a:t>IIR</a:t>
            </a:r>
            <a:endParaRPr lang="es-MX" b="1" dirty="0">
              <a:effectLst>
                <a:outerShdw blurRad="38100" dist="38100" dir="2700000" algn="tl">
                  <a:srgbClr val="000000">
                    <a:alpha val="43137"/>
                  </a:srgbClr>
                </a:outerShdw>
              </a:effectLst>
            </a:endParaRPr>
          </a:p>
        </p:txBody>
      </p:sp>
      <p:sp>
        <p:nvSpPr>
          <p:cNvPr id="7" name="6 Rectángulo"/>
          <p:cNvSpPr/>
          <p:nvPr/>
        </p:nvSpPr>
        <p:spPr>
          <a:xfrm>
            <a:off x="3114465" y="4653136"/>
            <a:ext cx="1800200" cy="698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effectLst>
                  <a:outerShdw blurRad="38100" dist="38100" dir="2700000" algn="tl">
                    <a:srgbClr val="000000">
                      <a:alpha val="43137"/>
                    </a:srgbClr>
                  </a:outerShdw>
                </a:effectLst>
              </a:rPr>
              <a:t>FILTROS </a:t>
            </a:r>
            <a:r>
              <a:rPr lang="es-MX" b="1" dirty="0" err="1">
                <a:effectLst>
                  <a:outerShdw blurRad="38100" dist="38100" dir="2700000" algn="tl">
                    <a:srgbClr val="000000">
                      <a:alpha val="43137"/>
                    </a:srgbClr>
                  </a:outerShdw>
                </a:effectLst>
              </a:rPr>
              <a:t>FIR</a:t>
            </a:r>
            <a:endParaRPr lang="es-MX" b="1" dirty="0">
              <a:effectLst>
                <a:outerShdw blurRad="38100" dist="38100" dir="2700000" algn="tl">
                  <a:srgbClr val="000000">
                    <a:alpha val="43137"/>
                  </a:srgbClr>
                </a:outerShdw>
              </a:effectLst>
            </a:endParaRPr>
          </a:p>
        </p:txBody>
      </p:sp>
      <p:sp>
        <p:nvSpPr>
          <p:cNvPr id="8" name="7 Rectángulo"/>
          <p:cNvSpPr/>
          <p:nvPr/>
        </p:nvSpPr>
        <p:spPr>
          <a:xfrm>
            <a:off x="6156176" y="2056094"/>
            <a:ext cx="1800200" cy="698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effectLst>
                  <a:outerShdw blurRad="38100" dist="38100" dir="2700000" algn="tl">
                    <a:srgbClr val="000000">
                      <a:alpha val="43137"/>
                    </a:srgbClr>
                  </a:outerShdw>
                </a:effectLst>
              </a:rPr>
              <a:t>Respuesta al impulso invariante</a:t>
            </a:r>
          </a:p>
        </p:txBody>
      </p:sp>
      <p:sp>
        <p:nvSpPr>
          <p:cNvPr id="9" name="8 Rectángulo"/>
          <p:cNvSpPr/>
          <p:nvPr/>
        </p:nvSpPr>
        <p:spPr>
          <a:xfrm>
            <a:off x="6156176" y="3018656"/>
            <a:ext cx="1800200" cy="698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effectLst>
                  <a:outerShdw blurRad="38100" dist="38100" dir="2700000" algn="tl">
                    <a:srgbClr val="000000">
                      <a:alpha val="43137"/>
                    </a:srgbClr>
                  </a:outerShdw>
                </a:effectLst>
              </a:rPr>
              <a:t>Transformación bilineal</a:t>
            </a:r>
          </a:p>
        </p:txBody>
      </p:sp>
      <p:sp>
        <p:nvSpPr>
          <p:cNvPr id="11" name="10 Rectángulo"/>
          <p:cNvSpPr/>
          <p:nvPr/>
        </p:nvSpPr>
        <p:spPr>
          <a:xfrm>
            <a:off x="6163308" y="4645150"/>
            <a:ext cx="1800200" cy="698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effectLst>
                  <a:outerShdw blurRad="38100" dist="38100" dir="2700000" algn="tl">
                    <a:srgbClr val="000000">
                      <a:alpha val="43137"/>
                    </a:srgbClr>
                  </a:outerShdw>
                </a:effectLst>
              </a:rPr>
              <a:t>Diseño por ventanas</a:t>
            </a:r>
          </a:p>
        </p:txBody>
      </p:sp>
      <p:sp>
        <p:nvSpPr>
          <p:cNvPr id="12" name="11 Flecha derecha"/>
          <p:cNvSpPr/>
          <p:nvPr/>
        </p:nvSpPr>
        <p:spPr>
          <a:xfrm rot="19706433">
            <a:off x="2468363" y="2811539"/>
            <a:ext cx="520109" cy="453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12 Flecha derecha"/>
          <p:cNvSpPr/>
          <p:nvPr/>
        </p:nvSpPr>
        <p:spPr>
          <a:xfrm rot="1784074">
            <a:off x="2466368" y="4187275"/>
            <a:ext cx="520109" cy="453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13 Flecha derecha"/>
          <p:cNvSpPr/>
          <p:nvPr/>
        </p:nvSpPr>
        <p:spPr>
          <a:xfrm rot="19706433">
            <a:off x="5228345" y="2213746"/>
            <a:ext cx="520109" cy="453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14 Flecha derecha"/>
          <p:cNvSpPr/>
          <p:nvPr/>
        </p:nvSpPr>
        <p:spPr>
          <a:xfrm rot="19706433">
            <a:off x="5228346" y="4717144"/>
            <a:ext cx="520109" cy="453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15 Flecha derecha"/>
          <p:cNvSpPr/>
          <p:nvPr/>
        </p:nvSpPr>
        <p:spPr>
          <a:xfrm rot="1784074">
            <a:off x="5226350" y="3164170"/>
            <a:ext cx="520109" cy="453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90325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2" y="308796"/>
            <a:ext cx="8739702" cy="1338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0162" b="-10162"/>
          <a:stretch/>
        </p:blipFill>
        <p:spPr bwMode="auto">
          <a:xfrm>
            <a:off x="755576" y="2060848"/>
            <a:ext cx="75914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1331640" y="4788643"/>
            <a:ext cx="5832648" cy="1754326"/>
          </a:xfrm>
          <a:prstGeom prst="rect">
            <a:avLst/>
          </a:prstGeom>
        </p:spPr>
        <p:txBody>
          <a:bodyPr wrap="square">
            <a:spAutoFit/>
          </a:bodyPr>
          <a:lstStyle/>
          <a:p>
            <a:r>
              <a:rPr lang="es-MX" b="1" dirty="0"/>
              <a:t>  Un filtro con una característica de fase no lineal originará una distorsión de fase puesto las componentes de distinta frecuencia al ser procesadas por el filtro tendrán un retraso que no será proporcional a la frecuencia y por lo tanto se alterará la relación original entre los distintos armónicos que la forman</a:t>
            </a:r>
            <a:endParaRPr lang="es-MX" dirty="0"/>
          </a:p>
        </p:txBody>
      </p:sp>
    </p:spTree>
    <p:extLst>
      <p:ext uri="{BB962C8B-B14F-4D97-AF65-F5344CB8AC3E}">
        <p14:creationId xmlns:p14="http://schemas.microsoft.com/office/powerpoint/2010/main" val="103883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7170" name="Picture 2" descr="Resultado de imagen para fase no line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76672"/>
            <a:ext cx="7050359" cy="5640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75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10939"/>
            <a:ext cx="7958904" cy="5482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492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Personalizado 3">
      <a:dk1>
        <a:srgbClr val="2F2B20"/>
      </a:dk1>
      <a:lt1>
        <a:srgbClr val="FFFFFF"/>
      </a:lt1>
      <a:dk2>
        <a:srgbClr val="92D050"/>
      </a:dk2>
      <a:lt2>
        <a:srgbClr val="FFC000"/>
      </a:lt2>
      <a:accent1>
        <a:srgbClr val="00B0F0"/>
      </a:accent1>
      <a:accent2>
        <a:srgbClr val="692C09"/>
      </a:accent2>
      <a:accent3>
        <a:srgbClr val="5E503E"/>
      </a:accent3>
      <a:accent4>
        <a:srgbClr val="95A39D"/>
      </a:accent4>
      <a:accent5>
        <a:srgbClr val="F09765"/>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14144</TotalTime>
  <Words>1049</Words>
  <Application>Microsoft Office PowerPoint</Application>
  <PresentationFormat>Presentación en pantalla (4:3)</PresentationFormat>
  <Paragraphs>91</Paragraphs>
  <Slides>28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Aharoni</vt:lpstr>
      <vt:lpstr>Arial</vt:lpstr>
      <vt:lpstr>Calibri</vt:lpstr>
      <vt:lpstr>Cambria</vt:lpstr>
      <vt:lpstr>Eras Demi ITC</vt:lpstr>
      <vt:lpstr>Wingdings</vt:lpstr>
      <vt:lpstr>Adyacencia</vt:lpstr>
      <vt:lpstr>   Licenciatura en Bioingeniería Médica  Adquisición y tratamiento de señales fisiológicas  DISEÑO DE FILTROS</vt:lpstr>
      <vt:lpstr>Filtros analógicos</vt:lpstr>
      <vt:lpstr>Presentación de PowerPoint</vt:lpstr>
      <vt:lpstr>Presentación de PowerPoint</vt:lpstr>
      <vt:lpstr>Presentación de PowerPoint</vt:lpstr>
      <vt:lpstr>Tipos de filtros</vt:lpstr>
      <vt:lpstr>Presentación de PowerPoint</vt:lpstr>
      <vt:lpstr>Presentación de PowerPoint</vt:lpstr>
      <vt:lpstr>Presentación de PowerPoint</vt:lpstr>
      <vt:lpstr>Presentación de PowerPoint</vt:lpstr>
      <vt:lpstr>DISEÑO DE FILTROS IIR</vt:lpstr>
      <vt:lpstr>FDATOOL Matlab –Filtros IIR</vt:lpstr>
      <vt:lpstr>FDATOOL Matlab –Filtros IIR</vt:lpstr>
      <vt:lpstr>Presentación de PowerPoint</vt:lpstr>
      <vt:lpstr>FDATOOL Matlab –Filtros IIR Señal fisiológica ECG</vt:lpstr>
      <vt:lpstr>FDATOOL Matlab –Filtros IIR Señal fisiológica EEG</vt:lpstr>
      <vt:lpstr>FDATOOL Matlab –Filtros IIR Señal fisiológica ECG y EEG</vt:lpstr>
      <vt:lpstr>Herramienta sptool</vt:lpstr>
      <vt:lpstr>Presentación de PowerPoint</vt:lpstr>
      <vt:lpstr>Presentación de PowerPoint</vt:lpstr>
      <vt:lpstr>DISEÑO DE FILTROS FIR</vt:lpstr>
      <vt:lpstr>…DISEÑO DE FILTROS FIR</vt:lpstr>
      <vt:lpstr>¿Qué hace la técnica de ventaneo?</vt:lpstr>
      <vt:lpstr>Presentación de PowerPoint</vt:lpstr>
      <vt:lpstr>Presentación de PowerPoint</vt:lpstr>
      <vt:lpstr>Presentación de PowerPoint</vt:lpstr>
      <vt:lpstr>FDATOOL Matlab –Filtros FIR</vt:lpstr>
      <vt:lpstr>Diseño de FIR pasa banda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de proyecto de investigación: “Análisis de indicadores vagales de la variabilidad de la frecuencia cardiaca de un modelo experimental de endotoxemia”</dc:title>
  <dc:creator>ADELLE</dc:creator>
  <cp:lastModifiedBy>Jose Javier Reyes Lagos</cp:lastModifiedBy>
  <cp:revision>456</cp:revision>
  <dcterms:created xsi:type="dcterms:W3CDTF">2015-07-10T05:36:18Z</dcterms:created>
  <dcterms:modified xsi:type="dcterms:W3CDTF">2018-05-08T18:37:08Z</dcterms:modified>
</cp:coreProperties>
</file>