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embeddedFontLst>
    <p:embeddedFont>
      <p:font typeface="Titillium Web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TitilliumWeb-bold.fntdata"/><Relationship Id="rId23" Type="http://schemas.openxmlformats.org/officeDocument/2006/relationships/font" Target="fonts/TitilliumWeb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-boldItalic.fntdata"/><Relationship Id="rId25" Type="http://schemas.openxmlformats.org/officeDocument/2006/relationships/font" Target="fonts/TitilliumWeb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25974" y="794446"/>
            <a:ext cx="6062999" cy="38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defRPr i="0" sz="5200" cap="none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25979" y="4720989"/>
            <a:ext cx="6062999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lnSpc>
                <a:spcPct val="100000"/>
              </a:lnSpc>
              <a:spcBef>
                <a:spcPts val="0"/>
              </a:spcBef>
              <a:buClr>
                <a:srgbClr val="7F7F7F"/>
              </a:buClr>
              <a:buFont typeface="Titillium Web"/>
              <a:buNone/>
              <a:defRPr b="1" i="0" sz="2000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Titillium Web"/>
              <a:buNone/>
              <a:defRPr sz="1800">
                <a:solidFill>
                  <a:srgbClr val="888888"/>
                </a:solidFill>
              </a:defRPr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Titillium Web"/>
              <a:buNone/>
              <a:defRPr sz="1600">
                <a:solidFill>
                  <a:srgbClr val="888888"/>
                </a:solidFill>
              </a:defRPr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Titillium Web"/>
              <a:buNone/>
              <a:defRPr sz="1400">
                <a:solidFill>
                  <a:srgbClr val="888888"/>
                </a:solidFill>
              </a:defRPr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Titillium Web"/>
              <a:buNone/>
              <a:defRPr sz="1400">
                <a:solidFill>
                  <a:srgbClr val="888888"/>
                </a:solidFill>
              </a:defRPr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Titillium Web"/>
              <a:buNone/>
              <a:defRPr sz="1400">
                <a:solidFill>
                  <a:srgbClr val="888888"/>
                </a:solidFill>
              </a:defRPr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Titillium Web"/>
              <a:buNone/>
              <a:defRPr sz="1400">
                <a:solidFill>
                  <a:srgbClr val="888888"/>
                </a:solidFill>
              </a:defRPr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Titillium Web"/>
              <a:buNone/>
              <a:defRPr sz="1400">
                <a:solidFill>
                  <a:srgbClr val="888888"/>
                </a:solidFill>
              </a:defRPr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Titillium Web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Shape 53"/>
          <p:cNvSpPr/>
          <p:nvPr/>
        </p:nvSpPr>
        <p:spPr>
          <a:xfrm>
            <a:off x="8005175" y="-142325"/>
            <a:ext cx="854700" cy="862499"/>
          </a:xfrm>
          <a:prstGeom prst="arc">
            <a:avLst>
              <a:gd fmla="val 17981568" name="adj1"/>
              <a:gd fmla="val 14115218" name="adj2"/>
            </a:avLst>
          </a:prstGeom>
          <a:noFill/>
          <a:ln cap="flat" cmpd="sng" w="101600">
            <a:solidFill>
              <a:srgbClr val="3197A0">
                <a:alpha val="7490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7511150" y="1400075"/>
            <a:ext cx="7407000" cy="7381200"/>
          </a:xfrm>
          <a:prstGeom prst="arc">
            <a:avLst>
              <a:gd fmla="val 8564242" name="adj1"/>
              <a:gd fmla="val 14997664" name="adj2"/>
            </a:avLst>
          </a:prstGeom>
          <a:noFill/>
          <a:ln cap="flat" cmpd="sng" w="76200">
            <a:solidFill>
              <a:srgbClr val="7DDB37">
                <a:alpha val="8000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6600325" y="354800"/>
            <a:ext cx="2895600" cy="2877300"/>
          </a:xfrm>
          <a:prstGeom prst="arc">
            <a:avLst>
              <a:gd fmla="val 2303716" name="adj1"/>
              <a:gd fmla="val 19273932" name="adj2"/>
            </a:avLst>
          </a:prstGeom>
          <a:noFill/>
          <a:ln cap="flat" cmpd="sng" w="177800">
            <a:solidFill>
              <a:srgbClr val="4ABAE1">
                <a:alpha val="6980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7177700" y="5473100"/>
            <a:ext cx="648599" cy="664499"/>
          </a:xfrm>
          <a:prstGeom prst="ellipse">
            <a:avLst/>
          </a:prstGeom>
          <a:noFill/>
          <a:ln cap="flat" cmpd="sng" w="254000">
            <a:solidFill>
              <a:srgbClr val="7DDB37">
                <a:alpha val="6000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450383" y="6557950"/>
            <a:ext cx="2133599" cy="239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s-419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rPr>
              <a:t>&lt;#&gt;</a:t>
            </a:r>
          </a:p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557946"/>
            <a:ext cx="2895600" cy="23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596302" y="6557946"/>
            <a:ext cx="2133599" cy="23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25745" y="3183856"/>
            <a:ext cx="4660200" cy="22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defRPr i="0" sz="540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425752" y="5531154"/>
            <a:ext cx="4660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7F7F7F"/>
              </a:buClr>
              <a:buFont typeface="Arial"/>
              <a:buNone/>
              <a:defRPr b="1" i="0" sz="20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457200" marR="0" rtl="0" algn="ctr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9144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1371600" marR="0" rtl="0" algn="ctr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1828800" marR="0" rtl="0" algn="ctr">
              <a:spcBef>
                <a:spcPts val="24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2286000" marR="0" rtl="0" algn="ctr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2743200" marR="0" rtl="0" algn="ctr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3200400" marR="0" rtl="0" algn="ctr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3657600" marR="0" rtl="0" algn="ctr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63" name="Shape 63"/>
          <p:cNvSpPr/>
          <p:nvPr/>
        </p:nvSpPr>
        <p:spPr>
          <a:xfrm>
            <a:off x="4858650" y="669675"/>
            <a:ext cx="603899" cy="606000"/>
          </a:xfrm>
          <a:prstGeom prst="ellipse">
            <a:avLst/>
          </a:prstGeom>
          <a:noFill/>
          <a:ln cap="flat" cmpd="sng" w="101600">
            <a:solidFill>
              <a:srgbClr val="3197A0">
                <a:alpha val="7490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5172825" y="2991550"/>
            <a:ext cx="1351199" cy="1322400"/>
          </a:xfrm>
          <a:prstGeom prst="ellipse">
            <a:avLst/>
          </a:prstGeom>
          <a:noFill/>
          <a:ln cap="flat" cmpd="sng" w="76200">
            <a:solidFill>
              <a:srgbClr val="7DCC35">
                <a:alpha val="9490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7250975" y="417275"/>
            <a:ext cx="2289900" cy="2243700"/>
          </a:xfrm>
          <a:prstGeom prst="arc">
            <a:avLst>
              <a:gd fmla="val 2445415" name="adj1"/>
              <a:gd fmla="val 19130638" name="adj2"/>
            </a:avLst>
          </a:prstGeom>
          <a:noFill/>
          <a:ln cap="flat" cmpd="sng" w="254000">
            <a:solidFill>
              <a:srgbClr val="4ABAE1">
                <a:alpha val="8471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6258675" y="6063750"/>
            <a:ext cx="3205800" cy="3581699"/>
          </a:xfrm>
          <a:prstGeom prst="arc">
            <a:avLst>
              <a:gd fmla="val 12746482" name="adj1"/>
              <a:gd fmla="val 19649400" name="adj2"/>
            </a:avLst>
          </a:prstGeom>
          <a:noFill/>
          <a:ln cap="flat" cmpd="sng" w="50800">
            <a:solidFill>
              <a:srgbClr val="74CC33">
                <a:alpha val="8000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5462550" y="5355425"/>
            <a:ext cx="2326499" cy="2401499"/>
          </a:xfrm>
          <a:prstGeom prst="arc">
            <a:avLst>
              <a:gd fmla="val 9718592" name="adj1"/>
              <a:gd fmla="val 1134132" name="adj2"/>
            </a:avLst>
          </a:prstGeom>
          <a:noFill/>
          <a:ln cap="flat" cmpd="sng" w="177800">
            <a:solidFill>
              <a:schemeClr val="accent2">
                <a:alpha val="698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7789050" y="4273650"/>
            <a:ext cx="1021200" cy="1017599"/>
          </a:xfrm>
          <a:prstGeom prst="ellipse">
            <a:avLst/>
          </a:prstGeom>
          <a:noFill/>
          <a:ln cap="flat" cmpd="sng" w="304800">
            <a:solidFill>
              <a:srgbClr val="74CC33">
                <a:alpha val="6000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6450383" y="6557950"/>
            <a:ext cx="2133599" cy="239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s-419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rPr>
              <a:t>&lt;#&gt;</a:t>
            </a:r>
          </a:p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557946"/>
            <a:ext cx="2895600" cy="23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596302" y="6557946"/>
            <a:ext cx="2133599" cy="23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26960" y="798772"/>
            <a:ext cx="6769799" cy="147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 i="0" sz="3600">
                <a:solidFill>
                  <a:srgbClr val="595959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26962" y="2370665"/>
            <a:ext cx="6769799" cy="38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Font typeface="Titillium Web"/>
              <a:defRPr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buFont typeface="Titillium Web"/>
              <a:defRPr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buFont typeface="Titillium Web"/>
              <a:defRPr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buFont typeface="Titillium Web"/>
              <a:defRPr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buFont typeface="Titillium Web"/>
              <a:defRPr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buFont typeface="Titillium Web"/>
              <a:defRPr i="0" sz="14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buFont typeface="Titillium Web"/>
              <a:defRPr i="0" sz="14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buFont typeface="Titillium Web"/>
              <a:defRPr i="0" sz="14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buFont typeface="Titillium Web"/>
              <a:defRPr i="0" sz="1400">
                <a:solidFill>
                  <a:srgbClr val="A5A5A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5" name="Shape 75"/>
          <p:cNvSpPr/>
          <p:nvPr/>
        </p:nvSpPr>
        <p:spPr>
          <a:xfrm>
            <a:off x="7848600" y="-1593350"/>
            <a:ext cx="4203000" cy="3415199"/>
          </a:xfrm>
          <a:prstGeom prst="arc">
            <a:avLst>
              <a:gd fmla="val 5601003" name="adj1"/>
              <a:gd fmla="val 11166498" name="adj2"/>
            </a:avLst>
          </a:prstGeom>
          <a:noFill/>
          <a:ln cap="flat" cmpd="sng" w="76200">
            <a:solidFill>
              <a:srgbClr val="7DDB37">
                <a:alpha val="8980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8484753" y="2296100"/>
            <a:ext cx="417300" cy="429299"/>
          </a:xfrm>
          <a:prstGeom prst="ellipse">
            <a:avLst/>
          </a:prstGeom>
          <a:noFill/>
          <a:ln cap="flat" cmpd="sng" w="152400">
            <a:solidFill>
              <a:srgbClr val="7DDB37">
                <a:alpha val="6000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6969300" y="-290300"/>
            <a:ext cx="941099" cy="951600"/>
          </a:xfrm>
          <a:prstGeom prst="arc">
            <a:avLst>
              <a:gd fmla="val 19698826" name="adj1"/>
              <a:gd fmla="val 12889152" name="adj2"/>
            </a:avLst>
          </a:prstGeom>
          <a:noFill/>
          <a:ln cap="flat" cmpd="sng" w="177800">
            <a:solidFill>
              <a:srgbClr val="4ABAE1">
                <a:alpha val="64709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596302" y="6557946"/>
            <a:ext cx="2133599" cy="23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6557946"/>
            <a:ext cx="2895600" cy="23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450383" y="6557950"/>
            <a:ext cx="2133599" cy="239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s-419" sz="700" u="none" cap="none" strike="noStrike">
                <a:solidFill>
                  <a:srgbClr val="7F7F7F"/>
                </a:solidFill>
                <a:latin typeface="Titillium Web"/>
                <a:ea typeface="Titillium Web"/>
                <a:cs typeface="Titillium Web"/>
                <a:sym typeface="Titillium Web"/>
              </a:rPr>
              <a:t>&lt;#&gt;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5790475" y="5045875"/>
            <a:ext cx="1812900" cy="130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5322375" y="5551200"/>
            <a:ext cx="3821700" cy="130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5055975" y="2775600"/>
            <a:ext cx="1635299" cy="167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4534000" y="368325"/>
            <a:ext cx="1394400" cy="130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50383" y="6557950"/>
            <a:ext cx="2133599" cy="2396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s-419"/>
              <a:t>&lt;#&gt;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531000" y="473433"/>
            <a:ext cx="7539299" cy="3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 sz="36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Instituto Politécnico Nacional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-419" sz="24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Escuela Superior de Cómputo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s-419" sz="24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Trabajo Terminal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-419" sz="24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2015-A032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-419" sz="24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Sistema Clasificador de Objetos para el apoyo a personas con discapacidades visuales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531000" y="4209500"/>
            <a:ext cx="8361599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400"/>
              </a:spcBef>
              <a:buNone/>
            </a:pPr>
            <a:r>
              <a:rPr b="1" lang="es-419" sz="18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Directores:</a:t>
            </a:r>
          </a:p>
          <a:p>
            <a:pPr lvl="0" rtl="0">
              <a:spcBef>
                <a:spcPts val="400"/>
              </a:spcBef>
              <a:buNone/>
            </a:pPr>
            <a:r>
              <a:rPr lang="es-419" sz="18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M. en C. Rocío Reséndiz Muñoz,   M. en C. Carlos Silva Sánchez</a:t>
            </a:r>
          </a:p>
          <a:p>
            <a:pPr lvl="0" rtl="0">
              <a:spcBef>
                <a:spcPts val="40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400"/>
              </a:spcBef>
              <a:buNone/>
            </a:pPr>
            <a:r>
              <a:rPr b="1" lang="es-419" sz="18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Presentan:</a:t>
            </a:r>
          </a:p>
          <a:p>
            <a:pPr lvl="0" rtl="0">
              <a:spcBef>
                <a:spcPts val="400"/>
              </a:spcBef>
              <a:buNone/>
            </a:pPr>
            <a:r>
              <a:rPr lang="es-419" sz="18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Bribiesca Enriquez Brandon,  Pacheco Espejel Ivan,  Rodriguez Cosme Angel Isaac</a:t>
            </a:r>
          </a:p>
        </p:txBody>
      </p:sp>
      <p:cxnSp>
        <p:nvCxnSpPr>
          <p:cNvPr id="92" name="Shape 92"/>
          <p:cNvCxnSpPr/>
          <p:nvPr/>
        </p:nvCxnSpPr>
        <p:spPr>
          <a:xfrm>
            <a:off x="605125" y="2096000"/>
            <a:ext cx="6511500" cy="0"/>
          </a:xfrm>
          <a:prstGeom prst="straightConnector1">
            <a:avLst/>
          </a:prstGeom>
          <a:noFill/>
          <a:ln cap="flat" cmpd="sng" w="19050">
            <a:solidFill>
              <a:srgbClr val="CFE2F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3" name="Shape 93"/>
          <p:cNvCxnSpPr/>
          <p:nvPr/>
        </p:nvCxnSpPr>
        <p:spPr>
          <a:xfrm>
            <a:off x="605125" y="4001000"/>
            <a:ext cx="6511500" cy="0"/>
          </a:xfrm>
          <a:prstGeom prst="straightConnector1">
            <a:avLst/>
          </a:prstGeom>
          <a:noFill/>
          <a:ln cap="flat" cmpd="sng" w="19050">
            <a:solidFill>
              <a:srgbClr val="CFE2F3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4" name="Shape 94"/>
          <p:cNvSpPr/>
          <p:nvPr/>
        </p:nvSpPr>
        <p:spPr>
          <a:xfrm>
            <a:off x="6258675" y="6063750"/>
            <a:ext cx="3205800" cy="3581699"/>
          </a:xfrm>
          <a:prstGeom prst="arc">
            <a:avLst>
              <a:gd fmla="val 12746482" name="adj1"/>
              <a:gd fmla="val 19649400" name="adj2"/>
            </a:avLst>
          </a:prstGeom>
          <a:noFill/>
          <a:ln cap="flat" cmpd="sng" w="50800">
            <a:solidFill>
              <a:srgbClr val="74CC33">
                <a:alpha val="8000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5005350" y="6193625"/>
            <a:ext cx="2326499" cy="2401499"/>
          </a:xfrm>
          <a:prstGeom prst="arc">
            <a:avLst>
              <a:gd fmla="val 9718592" name="adj1"/>
              <a:gd fmla="val 1134132" name="adj2"/>
            </a:avLst>
          </a:prstGeom>
          <a:noFill/>
          <a:ln cap="flat" cmpd="sng" w="177800">
            <a:solidFill>
              <a:schemeClr val="accent2">
                <a:alpha val="698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6" name="Shape 96"/>
          <p:cNvSpPr/>
          <p:nvPr/>
        </p:nvSpPr>
        <p:spPr>
          <a:xfrm rot="-5400000">
            <a:off x="8699999" y="835849"/>
            <a:ext cx="3205800" cy="3581699"/>
          </a:xfrm>
          <a:prstGeom prst="arc">
            <a:avLst>
              <a:gd fmla="val 12746482" name="adj1"/>
              <a:gd fmla="val 19649400" name="adj2"/>
            </a:avLst>
          </a:prstGeom>
          <a:noFill/>
          <a:ln cap="flat" cmpd="sng" w="50800">
            <a:solidFill>
              <a:srgbClr val="74CC33">
                <a:alpha val="8000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26960" y="798772"/>
            <a:ext cx="6769799" cy="147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Objetivo particular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26962" y="2370665"/>
            <a:ext cx="6769799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6450383" y="6557950"/>
            <a:ext cx="2133599" cy="2396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s-419"/>
              <a:t>&lt;#&gt;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26960" y="798772"/>
            <a:ext cx="6769799" cy="147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Objetivos especificos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26962" y="2370665"/>
            <a:ext cx="6769799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6450383" y="6557950"/>
            <a:ext cx="2133599" cy="2396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s-419"/>
              <a:t>&lt;#&gt;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26960" y="798772"/>
            <a:ext cx="6769799" cy="147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Metodología empleada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26962" y="2370665"/>
            <a:ext cx="6769799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6450383" y="6557950"/>
            <a:ext cx="2133599" cy="2396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s-419"/>
              <a:t>&lt;#&gt;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26960" y="798772"/>
            <a:ext cx="6769799" cy="147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Arquitectura del Sistema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26962" y="2370665"/>
            <a:ext cx="6769799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6450383" y="6557950"/>
            <a:ext cx="2133599" cy="2396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s-419"/>
              <a:t>&lt;#&gt;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25750" y="852166"/>
            <a:ext cx="6098999" cy="4574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Sistema de entrenamiento y clasificación fuera de línea</a:t>
            </a:r>
          </a:p>
        </p:txBody>
      </p:sp>
      <p:sp>
        <p:nvSpPr>
          <p:cNvPr id="186" name="Shape 186"/>
          <p:cNvSpPr txBox="1"/>
          <p:nvPr>
            <p:ph idx="1" type="subTitle"/>
          </p:nvPr>
        </p:nvSpPr>
        <p:spPr>
          <a:xfrm>
            <a:off x="425752" y="5531154"/>
            <a:ext cx="4660200" cy="53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6450383" y="6557950"/>
            <a:ext cx="2133599" cy="2396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&lt;#&gt;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26960" y="798772"/>
            <a:ext cx="6769799" cy="147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P1: Módulo de Adquisición de imágenes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26962" y="2370665"/>
            <a:ext cx="6769799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6450383" y="6557950"/>
            <a:ext cx="2133599" cy="2396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&lt;#&gt;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26960" y="798772"/>
            <a:ext cx="6769799" cy="147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P1: Módulo de Adquisición de imágenes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26962" y="2370665"/>
            <a:ext cx="6769799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6450383" y="6557950"/>
            <a:ext cx="2133599" cy="2396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&lt;#&gt;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26960" y="798772"/>
            <a:ext cx="6769799" cy="147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P2: Módulo de Preprocesamiento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26962" y="2370665"/>
            <a:ext cx="6769799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6450383" y="6557950"/>
            <a:ext cx="2133599" cy="2396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&lt;#&gt;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25750" y="2167866"/>
            <a:ext cx="4947899" cy="224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Presentación de prototipos</a:t>
            </a:r>
          </a:p>
        </p:txBody>
      </p:sp>
      <p:sp>
        <p:nvSpPr>
          <p:cNvPr id="214" name="Shape 214"/>
          <p:cNvSpPr txBox="1"/>
          <p:nvPr>
            <p:ph idx="1" type="subTitle"/>
          </p:nvPr>
        </p:nvSpPr>
        <p:spPr>
          <a:xfrm>
            <a:off x="425752" y="5531154"/>
            <a:ext cx="4660200" cy="53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6450383" y="6557950"/>
            <a:ext cx="2133599" cy="2396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&lt;#&gt;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544775" y="403399"/>
            <a:ext cx="6062999" cy="112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>
                <a:solidFill>
                  <a:srgbClr val="434343"/>
                </a:solidFill>
              </a:rPr>
              <a:t>Contenido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583350" y="1571633"/>
            <a:ext cx="6217799" cy="4876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es-419">
                <a:solidFill>
                  <a:srgbClr val="434343"/>
                </a:solidFill>
              </a:rPr>
              <a:t>Antecedentes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es-419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Introducción</a:t>
            </a:r>
            <a:r>
              <a:rPr lang="es-419">
                <a:solidFill>
                  <a:srgbClr val="434343"/>
                </a:solidFill>
              </a:rPr>
              <a:t>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es-419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Descripción del problema</a:t>
            </a:r>
            <a:r>
              <a:rPr lang="es-419">
                <a:solidFill>
                  <a:srgbClr val="434343"/>
                </a:solidFill>
              </a:rPr>
              <a:t>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es-419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Solución propuesta</a:t>
            </a:r>
            <a:r>
              <a:rPr lang="es-419">
                <a:solidFill>
                  <a:srgbClr val="434343"/>
                </a:solidFill>
              </a:rPr>
              <a:t>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es-419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Justificación</a:t>
            </a:r>
            <a:r>
              <a:rPr lang="es-419">
                <a:solidFill>
                  <a:srgbClr val="434343"/>
                </a:solidFill>
              </a:rPr>
              <a:t>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es-419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Estado del arte</a:t>
            </a:r>
            <a:r>
              <a:rPr lang="es-419">
                <a:solidFill>
                  <a:srgbClr val="434343"/>
                </a:solidFill>
              </a:rPr>
              <a:t>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es-419">
                <a:solidFill>
                  <a:srgbClr val="434343"/>
                </a:solidFill>
              </a:rPr>
              <a:t>Especificaciones del proyecto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es-419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Objetivos particulares y específicos</a:t>
            </a:r>
            <a:r>
              <a:rPr lang="es-419">
                <a:solidFill>
                  <a:srgbClr val="434343"/>
                </a:solidFill>
              </a:rPr>
              <a:t>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es-419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Metodología empleada</a:t>
            </a:r>
            <a:r>
              <a:rPr lang="es-419">
                <a:solidFill>
                  <a:srgbClr val="434343"/>
                </a:solidFill>
              </a:rPr>
              <a:t> 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es-419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Especificación, desarrollo y validación del sistema</a:t>
            </a:r>
            <a:r>
              <a:rPr lang="es-419">
                <a:solidFill>
                  <a:srgbClr val="434343"/>
                </a:solidFill>
              </a:rPr>
              <a:t>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es-419">
                <a:solidFill>
                  <a:srgbClr val="434343"/>
                </a:solidFill>
              </a:rPr>
              <a:t>Presentación de prototipos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es-419">
                <a:solidFill>
                  <a:srgbClr val="434343"/>
                </a:solidFill>
              </a:rPr>
              <a:t>Actividades para T.T. II</a:t>
            </a: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6450383" y="6557950"/>
            <a:ext cx="2133599" cy="2396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s-419"/>
              <a:t>&lt;#&gt;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25745" y="1456655"/>
            <a:ext cx="4660200" cy="224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Antecedentes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425752" y="5531154"/>
            <a:ext cx="4660200" cy="53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6450383" y="6557950"/>
            <a:ext cx="2133599" cy="2396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&lt;#&gt;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26960" y="798772"/>
            <a:ext cx="6769799" cy="147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Introducción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26962" y="2370665"/>
            <a:ext cx="6769799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6450383" y="6557950"/>
            <a:ext cx="2133599" cy="2396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s-419"/>
              <a:t>&lt;#&gt;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26960" y="798772"/>
            <a:ext cx="6769799" cy="147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Descripción del problema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26962" y="2370665"/>
            <a:ext cx="6769799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450383" y="6557950"/>
            <a:ext cx="2133599" cy="2396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s-419"/>
              <a:t>&lt;#&gt;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26960" y="798772"/>
            <a:ext cx="6769799" cy="147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Solución propuesta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26962" y="2370665"/>
            <a:ext cx="6769799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6450383" y="6557950"/>
            <a:ext cx="2133599" cy="2396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s-419"/>
              <a:t>&lt;#&gt;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26960" y="798772"/>
            <a:ext cx="6769799" cy="147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Justificación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26962" y="2370665"/>
            <a:ext cx="6769799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6450383" y="6557950"/>
            <a:ext cx="2133599" cy="2396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s-419"/>
              <a:t>&lt;#&gt;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26960" y="798772"/>
            <a:ext cx="6769799" cy="147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Estado del arte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26962" y="2370665"/>
            <a:ext cx="6769799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6450383" y="6557950"/>
            <a:ext cx="2133599" cy="2396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s-419"/>
              <a:t>&lt;#&gt;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25750" y="2167866"/>
            <a:ext cx="4947899" cy="224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Especificaciones del proyecto</a:t>
            </a:r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425752" y="5531154"/>
            <a:ext cx="4660200" cy="53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6450383" y="6557950"/>
            <a:ext cx="2133599" cy="239699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s-419"/>
              <a:t>&lt;#&gt;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