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3825" r:id="rId5"/>
    <p:sldId id="3826" r:id="rId6"/>
    <p:sldId id="3827" r:id="rId7"/>
    <p:sldId id="3831" r:id="rId8"/>
    <p:sldId id="3835" r:id="rId9"/>
    <p:sldId id="3834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F6BA1FB-59E5-4F16-A7B4-1533BB1F09E4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No se lleva a cabo un control de stock automatizado. </a:t>
          </a:r>
          <a:endParaRPr lang="es-ES" sz="1600" noProof="0" dirty="0"/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es-ES" noProof="0" dirty="0"/>
        </a:p>
      </dgm:t>
    </dgm:pt>
    <dgm:pt modelId="{7DBF5CB5-29DD-4671-A0F3-981D48571500}" type="sibTrans" cxnId="{F0FA65E5-FB81-4E7A-9467-65363565F4A0}">
      <dgm:prSet phldrT="2" phldr="0"/>
      <dgm:spPr/>
      <dgm:t>
        <a:bodyPr rtlCol="0"/>
        <a:lstStyle/>
        <a:p>
          <a:pPr rtl="0"/>
          <a:r>
            <a:rPr lang="es-ES" noProof="0"/>
            <a:t>2</a:t>
          </a:r>
          <a:endParaRPr lang="es-ES" noProof="0" dirty="0"/>
        </a:p>
      </dgm:t>
    </dgm:pt>
    <dgm:pt modelId="{1D096F01-AEA8-401D-8348-98E9A81F3CE0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Solo utilizan los medios convencionales para atraer nuevos clientes. </a:t>
          </a:r>
          <a:endParaRPr lang="es-ES" sz="1600" noProof="0" dirty="0"/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es-ES" noProof="0" dirty="0"/>
        </a:p>
      </dgm:t>
    </dgm:pt>
    <dgm:pt modelId="{6088456C-4B73-4948-985C-DD954DEF44EF}" type="sibTrans" cxnId="{FD2381C0-DA6F-4859-90D6-313730044E7C}">
      <dgm:prSet phldrT="3" phldr="0"/>
      <dgm:spPr/>
      <dgm:t>
        <a:bodyPr rtlCol="0"/>
        <a:lstStyle/>
        <a:p>
          <a:pPr rtl="0"/>
          <a:r>
            <a:rPr lang="es-ES" noProof="0"/>
            <a:t>3</a:t>
          </a:r>
          <a:endParaRPr lang="es-ES" noProof="0" dirty="0"/>
        </a:p>
      </dgm:t>
    </dgm:pt>
    <dgm:pt modelId="{DE16CBB4-D3F4-44AD-8379-3A5D78B889D5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El sistema actual no lleva a cabo un registro adecuado de los clientes y sus consultas.</a:t>
          </a:r>
          <a:endParaRPr lang="es-ES" sz="1600" noProof="0" dirty="0"/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es-ES" noProof="0" dirty="0"/>
        </a:p>
      </dgm:t>
    </dgm:pt>
    <dgm:pt modelId="{C2728830-9A00-4764-A9F1-670DDF9E57B3}" type="sibTrans" cxnId="{058D75E7-8E09-41CE-ADFC-EEAD1556353B}">
      <dgm:prSet phldrT="4" phldr="0"/>
      <dgm:spPr/>
      <dgm:t>
        <a:bodyPr rtlCol="0"/>
        <a:lstStyle/>
        <a:p>
          <a:pPr rtl="0"/>
          <a:r>
            <a:rPr lang="es-ES" noProof="0"/>
            <a:t>4</a:t>
          </a:r>
          <a:endParaRPr lang="es-ES" noProof="0" dirty="0"/>
        </a:p>
      </dgm:t>
    </dgm:pt>
    <dgm:pt modelId="{198ACE8E-34F4-43E6-BB2E-1809B1CC58DC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Únicamente se puede solicitar cita vía telefónica o de forma presencial.</a:t>
          </a:r>
          <a:endParaRPr lang="es-ES" sz="1600" noProof="0" dirty="0"/>
        </a:p>
      </dgm:t>
    </dgm:pt>
    <dgm:pt modelId="{C54063C4-24CD-4834-9424-53756AE38C6B}" type="sibTrans" cxnId="{8327A44B-5326-4A8B-9B23-A3D3C09A16F3}">
      <dgm:prSet phldrT="1" phldr="0"/>
      <dgm:spPr/>
      <dgm:t>
        <a:bodyPr rtlCol="0"/>
        <a:lstStyle/>
        <a:p>
          <a:pPr rtl="0"/>
          <a:r>
            <a:rPr lang="es-ES" noProof="0"/>
            <a:t>1</a:t>
          </a:r>
          <a:endParaRPr lang="es-ES" noProof="0" dirty="0"/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es-ES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4" custLinFactNeighborX="1168" custLinFactNeighborY="297"/>
      <dgm:spPr/>
    </dgm:pt>
    <dgm:pt modelId="{9C3A7F13-9585-42DF-AD32-B56F82B123C8}" type="pres">
      <dgm:prSet presAssocID="{C54063C4-24CD-4834-9424-53756AE38C6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8" custFlipVert="1" custScaleX="97980" custScaleY="2000000" custLinFactNeighborX="1168">
        <dgm:presLayoutVars/>
      </dgm:prSet>
      <dgm:spPr/>
    </dgm:pt>
    <dgm:pt modelId="{1636F17A-F9E0-460B-890B-A46A6E583FD1}" type="pres">
      <dgm:prSet presAssocID="{198ACE8E-34F4-43E6-BB2E-1809B1CC58DC}" presName="nodeText" presStyleLbl="bgAccFollowNode1" presStyleIdx="0" presStyleCnt="4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4"/>
      <dgm:spPr/>
    </dgm:pt>
    <dgm:pt modelId="{C08FC467-91FE-48BD-B243-273925C2B75A}" type="pres">
      <dgm:prSet presAssocID="{7DBF5CB5-29DD-4671-A0F3-981D4857150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8">
        <dgm:presLayoutVars/>
      </dgm:prSet>
      <dgm:spPr/>
    </dgm:pt>
    <dgm:pt modelId="{6209B655-7BD8-4C2E-802B-7A837190A817}" type="pres">
      <dgm:prSet presAssocID="{0F6BA1FB-59E5-4F16-A7B4-1533BB1F09E4}" presName="nodeText" presStyleLbl="bgAccFollowNode1" presStyleIdx="1" presStyleCnt="4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4" custScaleX="117056"/>
      <dgm:spPr/>
    </dgm:pt>
    <dgm:pt modelId="{4104A2F1-FB99-4C42-8067-46B8EEEC9610}" type="pres">
      <dgm:prSet presAssocID="{6088456C-4B73-4948-985C-DD954DEF44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8" custFlipVert="1" custScaleX="117001" custScaleY="2000000">
        <dgm:presLayoutVars/>
      </dgm:prSet>
      <dgm:spPr/>
    </dgm:pt>
    <dgm:pt modelId="{74E21D92-0946-4075-ABB7-F58F125D081F}" type="pres">
      <dgm:prSet presAssocID="{1D096F01-AEA8-401D-8348-98E9A81F3CE0}" presName="nodeText" presStyleLbl="bgAccFollowNode1" presStyleIdx="2" presStyleCnt="4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4"/>
      <dgm:spPr/>
    </dgm:pt>
    <dgm:pt modelId="{AC6B335A-D8B4-46D8-93DE-B9EF1773F6AC}" type="pres">
      <dgm:prSet presAssocID="{C2728830-9A00-4764-A9F1-670DDF9E57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8">
        <dgm:presLayoutVars/>
      </dgm:prSet>
      <dgm:spPr/>
    </dgm:pt>
    <dgm:pt modelId="{B80B8360-3897-45DE-BD0A-F9CCC9BAC34F}" type="pres">
      <dgm:prSet presAssocID="{DE16CBB4-D3F4-44AD-8379-3A5D78B889D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5" qsCatId="simple" csTypeId="urn:microsoft.com/office/officeart/2005/8/colors/accent4_2" csCatId="accent4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Ofrecer la posibilidad de solicitar citas de forma rápida y sencilla vía on-line.</a:t>
          </a:r>
          <a:endParaRPr lang="es-ES" sz="1600" noProof="0" dirty="0"/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es-ES" noProof="0" dirty="0"/>
        </a:p>
      </dgm:t>
    </dgm:pt>
    <dgm:pt modelId="{C54063C4-24CD-4834-9424-53756AE38C6B}" type="sibTrans" cxnId="{8327A44B-5326-4A8B-9B23-A3D3C09A16F3}">
      <dgm:prSet phldrT="1" phldr="0"/>
      <dgm:spPr/>
      <dgm:t>
        <a:bodyPr rtlCol="0"/>
        <a:lstStyle/>
        <a:p>
          <a:pPr rtl="0"/>
          <a:r>
            <a:rPr lang="es-ES" noProof="0"/>
            <a:t>1</a:t>
          </a:r>
          <a:endParaRPr lang="es-ES" noProof="0" dirty="0"/>
        </a:p>
      </dgm:t>
    </dgm:pt>
    <dgm:pt modelId="{0F6BA1FB-59E5-4F16-A7B4-1533BB1F09E4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Ofrecer un sistema que evite la gestión manual del stock existente. </a:t>
          </a:r>
          <a:endParaRPr lang="es-ES" sz="1600" noProof="0" dirty="0"/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es-ES" noProof="0" dirty="0"/>
        </a:p>
      </dgm:t>
    </dgm:pt>
    <dgm:pt modelId="{7DBF5CB5-29DD-4671-A0F3-981D48571500}" type="sibTrans" cxnId="{F0FA65E5-FB81-4E7A-9467-65363565F4A0}">
      <dgm:prSet phldrT="2" phldr="0"/>
      <dgm:spPr/>
      <dgm:t>
        <a:bodyPr rtlCol="0"/>
        <a:lstStyle/>
        <a:p>
          <a:pPr rtl="0"/>
          <a:r>
            <a:rPr lang="es-ES" noProof="0"/>
            <a:t>2</a:t>
          </a:r>
          <a:endParaRPr lang="es-ES" noProof="0" dirty="0"/>
        </a:p>
      </dgm:t>
    </dgm:pt>
    <dgm:pt modelId="{1D096F01-AEA8-401D-8348-98E9A81F3CE0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Creación de una aplicación web que permita atraer a nuevos clientes. </a:t>
          </a:r>
          <a:endParaRPr lang="es-ES" sz="1600" noProof="0" dirty="0"/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es-ES" noProof="0" dirty="0"/>
        </a:p>
      </dgm:t>
    </dgm:pt>
    <dgm:pt modelId="{6088456C-4B73-4948-985C-DD954DEF44EF}" type="sibTrans" cxnId="{FD2381C0-DA6F-4859-90D6-313730044E7C}">
      <dgm:prSet phldrT="3" phldr="0"/>
      <dgm:spPr/>
      <dgm:t>
        <a:bodyPr rtlCol="0"/>
        <a:lstStyle/>
        <a:p>
          <a:pPr rtl="0"/>
          <a:r>
            <a:rPr lang="es-ES" noProof="0"/>
            <a:t>3</a:t>
          </a:r>
          <a:endParaRPr lang="es-ES" noProof="0" dirty="0"/>
        </a:p>
      </dgm:t>
    </dgm:pt>
    <dgm:pt modelId="{DE16CBB4-D3F4-44AD-8379-3A5D78B889D5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Herramienta que facilite una correcta administración de los datos e historial del paciente. </a:t>
          </a:r>
          <a:endParaRPr lang="es-ES" sz="1600" noProof="0" dirty="0"/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es-ES" noProof="0" dirty="0"/>
        </a:p>
      </dgm:t>
    </dgm:pt>
    <dgm:pt modelId="{C2728830-9A00-4764-A9F1-670DDF9E57B3}" type="sibTrans" cxnId="{058D75E7-8E09-41CE-ADFC-EEAD1556353B}">
      <dgm:prSet phldrT="4" phldr="0"/>
      <dgm:spPr/>
      <dgm:t>
        <a:bodyPr rtlCol="0"/>
        <a:lstStyle/>
        <a:p>
          <a:pPr rtl="0"/>
          <a:r>
            <a:rPr lang="es-ES" noProof="0"/>
            <a:t>4</a:t>
          </a:r>
          <a:endParaRPr lang="es-ES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4"/>
      <dgm:spPr/>
    </dgm:pt>
    <dgm:pt modelId="{9C3A7F13-9585-42DF-AD32-B56F82B123C8}" type="pres">
      <dgm:prSet presAssocID="{C54063C4-24CD-4834-9424-53756AE38C6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8">
        <dgm:presLayoutVars/>
      </dgm:prSet>
      <dgm:spPr/>
    </dgm:pt>
    <dgm:pt modelId="{1636F17A-F9E0-460B-890B-A46A6E583FD1}" type="pres">
      <dgm:prSet presAssocID="{198ACE8E-34F4-43E6-BB2E-1809B1CC58DC}" presName="nodeText" presStyleLbl="bgAccFollowNode1" presStyleIdx="0" presStyleCnt="4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4"/>
      <dgm:spPr/>
    </dgm:pt>
    <dgm:pt modelId="{C08FC467-91FE-48BD-B243-273925C2B75A}" type="pres">
      <dgm:prSet presAssocID="{7DBF5CB5-29DD-4671-A0F3-981D4857150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8">
        <dgm:presLayoutVars/>
      </dgm:prSet>
      <dgm:spPr/>
    </dgm:pt>
    <dgm:pt modelId="{6209B655-7BD8-4C2E-802B-7A837190A817}" type="pres">
      <dgm:prSet presAssocID="{0F6BA1FB-59E5-4F16-A7B4-1533BB1F09E4}" presName="nodeText" presStyleLbl="bgAccFollowNode1" presStyleIdx="1" presStyleCnt="4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4"/>
      <dgm:spPr/>
    </dgm:pt>
    <dgm:pt modelId="{4104A2F1-FB99-4C42-8067-46B8EEEC9610}" type="pres">
      <dgm:prSet presAssocID="{6088456C-4B73-4948-985C-DD954DEF44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8">
        <dgm:presLayoutVars/>
      </dgm:prSet>
      <dgm:spPr/>
    </dgm:pt>
    <dgm:pt modelId="{74E21D92-0946-4075-ABB7-F58F125D081F}" type="pres">
      <dgm:prSet presAssocID="{1D096F01-AEA8-401D-8348-98E9A81F3CE0}" presName="nodeText" presStyleLbl="bgAccFollowNode1" presStyleIdx="2" presStyleCnt="4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4"/>
      <dgm:spPr/>
    </dgm:pt>
    <dgm:pt modelId="{AC6B335A-D8B4-46D8-93DE-B9EF1773F6AC}" type="pres">
      <dgm:prSet presAssocID="{C2728830-9A00-4764-A9F1-670DDF9E57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8">
        <dgm:presLayoutVars/>
      </dgm:prSet>
      <dgm:spPr/>
    </dgm:pt>
    <dgm:pt modelId="{B80B8360-3897-45DE-BD0A-F9CCC9BAC34F}" type="pres">
      <dgm:prSet presAssocID="{DE16CBB4-D3F4-44AD-8379-3A5D78B889D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27834" y="251039"/>
          <a:ext cx="2280061" cy="3192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762" tIns="330200" rIns="177762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Únicamente se puede solicitar cita vía telefónica o de forma presencial.</a:t>
          </a:r>
          <a:endParaRPr lang="es-ES" sz="1600" kern="1200" noProof="0" dirty="0"/>
        </a:p>
      </dsp:txBody>
      <dsp:txXfrm>
        <a:off x="27834" y="1464032"/>
        <a:ext cx="2280061" cy="1915251"/>
      </dsp:txXfrm>
    </dsp:sp>
    <dsp:sp modelId="{9C3A7F13-9585-42DF-AD32-B56F82B123C8}">
      <dsp:nvSpPr>
        <dsp:cNvPr id="0" name=""/>
        <dsp:cNvSpPr/>
      </dsp:nvSpPr>
      <dsp:spPr>
        <a:xfrm>
          <a:off x="662421" y="560767"/>
          <a:ext cx="957625" cy="9576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60" tIns="12700" rIns="74660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noProof="0"/>
            <a:t>1</a:t>
          </a:r>
          <a:endParaRPr lang="es-ES" sz="4700" kern="1200" noProof="0" dirty="0"/>
        </a:p>
      </dsp:txBody>
      <dsp:txXfrm>
        <a:off x="802662" y="701008"/>
        <a:ext cx="677143" cy="677143"/>
      </dsp:txXfrm>
    </dsp:sp>
    <dsp:sp modelId="{923B2301-552B-45D2-9EF0-53A10AA17FC6}">
      <dsp:nvSpPr>
        <dsp:cNvPr id="0" name=""/>
        <dsp:cNvSpPr/>
      </dsp:nvSpPr>
      <dsp:spPr>
        <a:xfrm flipV="1">
          <a:off x="50863" y="3432889"/>
          <a:ext cx="2234004" cy="1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509271" y="241558"/>
          <a:ext cx="2280061" cy="3192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762" tIns="330200" rIns="177762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No se lleva a cabo un control de stock automatizado. </a:t>
          </a:r>
          <a:endParaRPr lang="es-ES" sz="1600" kern="1200" noProof="0" dirty="0"/>
        </a:p>
      </dsp:txBody>
      <dsp:txXfrm>
        <a:off x="2509271" y="1454551"/>
        <a:ext cx="2280061" cy="1915251"/>
      </dsp:txXfrm>
    </dsp:sp>
    <dsp:sp modelId="{C08FC467-91FE-48BD-B243-273925C2B75A}">
      <dsp:nvSpPr>
        <dsp:cNvPr id="0" name=""/>
        <dsp:cNvSpPr/>
      </dsp:nvSpPr>
      <dsp:spPr>
        <a:xfrm>
          <a:off x="3170489" y="560767"/>
          <a:ext cx="957625" cy="9576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60" tIns="12700" rIns="74660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noProof="0"/>
            <a:t>2</a:t>
          </a:r>
          <a:endParaRPr lang="es-ES" sz="4700" kern="1200" noProof="0" dirty="0"/>
        </a:p>
      </dsp:txBody>
      <dsp:txXfrm>
        <a:off x="3310730" y="701008"/>
        <a:ext cx="677143" cy="677143"/>
      </dsp:txXfrm>
    </dsp:sp>
    <dsp:sp modelId="{DE393E47-CBB6-4D77-A342-C9AFD9FC8CB6}">
      <dsp:nvSpPr>
        <dsp:cNvPr id="0" name=""/>
        <dsp:cNvSpPr/>
      </dsp:nvSpPr>
      <dsp:spPr>
        <a:xfrm>
          <a:off x="2509271" y="3433573"/>
          <a:ext cx="2280061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5017339" y="241558"/>
          <a:ext cx="2668949" cy="3192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762" tIns="330200" rIns="177762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Solo utilizan los medios convencionales para atraer nuevos clientes. </a:t>
          </a:r>
          <a:endParaRPr lang="es-ES" sz="1600" kern="1200" noProof="0" dirty="0"/>
        </a:p>
      </dsp:txBody>
      <dsp:txXfrm>
        <a:off x="5017339" y="1454551"/>
        <a:ext cx="2668949" cy="1915251"/>
      </dsp:txXfrm>
    </dsp:sp>
    <dsp:sp modelId="{4104A2F1-FB99-4C42-8067-46B8EEEC9610}">
      <dsp:nvSpPr>
        <dsp:cNvPr id="0" name=""/>
        <dsp:cNvSpPr/>
      </dsp:nvSpPr>
      <dsp:spPr>
        <a:xfrm>
          <a:off x="5873000" y="560767"/>
          <a:ext cx="957625" cy="9576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60" tIns="12700" rIns="74660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noProof="0"/>
            <a:t>3</a:t>
          </a:r>
          <a:endParaRPr lang="es-ES" sz="4700" kern="1200" noProof="0" dirty="0"/>
        </a:p>
      </dsp:txBody>
      <dsp:txXfrm>
        <a:off x="6013241" y="701008"/>
        <a:ext cx="677143" cy="677143"/>
      </dsp:txXfrm>
    </dsp:sp>
    <dsp:sp modelId="{2EB92C72-3528-4913-AFF6-FF0B4F338399}">
      <dsp:nvSpPr>
        <dsp:cNvPr id="0" name=""/>
        <dsp:cNvSpPr/>
      </dsp:nvSpPr>
      <dsp:spPr>
        <a:xfrm flipV="1">
          <a:off x="5017966" y="3432889"/>
          <a:ext cx="2667695" cy="1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7914294" y="241558"/>
          <a:ext cx="2280061" cy="3192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762" tIns="330200" rIns="177762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El sistema actual no lleva a cabo un registro adecuado de los clientes y sus consultas.</a:t>
          </a:r>
          <a:endParaRPr lang="es-ES" sz="1600" kern="1200" noProof="0" dirty="0"/>
        </a:p>
      </dsp:txBody>
      <dsp:txXfrm>
        <a:off x="7914294" y="1454551"/>
        <a:ext cx="2280061" cy="1915251"/>
      </dsp:txXfrm>
    </dsp:sp>
    <dsp:sp modelId="{AC6B335A-D8B4-46D8-93DE-B9EF1773F6AC}">
      <dsp:nvSpPr>
        <dsp:cNvPr id="0" name=""/>
        <dsp:cNvSpPr/>
      </dsp:nvSpPr>
      <dsp:spPr>
        <a:xfrm>
          <a:off x="8575512" y="560767"/>
          <a:ext cx="957625" cy="9576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60" tIns="12700" rIns="74660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noProof="0"/>
            <a:t>4</a:t>
          </a:r>
          <a:endParaRPr lang="es-ES" sz="4700" kern="1200" noProof="0" dirty="0"/>
        </a:p>
      </dsp:txBody>
      <dsp:txXfrm>
        <a:off x="8715753" y="701008"/>
        <a:ext cx="677143" cy="677143"/>
      </dsp:txXfrm>
    </dsp:sp>
    <dsp:sp modelId="{7B3E0A16-DB85-46CA-87D6-4D39F6DBFC52}">
      <dsp:nvSpPr>
        <dsp:cNvPr id="0" name=""/>
        <dsp:cNvSpPr/>
      </dsp:nvSpPr>
      <dsp:spPr>
        <a:xfrm>
          <a:off x="7914294" y="3433573"/>
          <a:ext cx="2280061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2986" y="179174"/>
          <a:ext cx="2369671" cy="33175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Ofrecer la posibilidad de solicitar citas de forma rápida y sencilla vía on-line.</a:t>
          </a:r>
          <a:endParaRPr lang="es-ES" sz="1600" kern="1200" noProof="0" dirty="0"/>
        </a:p>
      </dsp:txBody>
      <dsp:txXfrm>
        <a:off x="2986" y="1439839"/>
        <a:ext cx="2369671" cy="1990523"/>
      </dsp:txXfrm>
    </dsp:sp>
    <dsp:sp modelId="{9C3A7F13-9585-42DF-AD32-B56F82B123C8}">
      <dsp:nvSpPr>
        <dsp:cNvPr id="0" name=""/>
        <dsp:cNvSpPr/>
      </dsp:nvSpPr>
      <dsp:spPr>
        <a:xfrm>
          <a:off x="690191" y="510928"/>
          <a:ext cx="995261" cy="9952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1</a:t>
          </a:r>
          <a:endParaRPr lang="es-ES" sz="4800" kern="1200" noProof="0" dirty="0"/>
        </a:p>
      </dsp:txBody>
      <dsp:txXfrm>
        <a:off x="835944" y="656681"/>
        <a:ext cx="703755" cy="703755"/>
      </dsp:txXfrm>
    </dsp:sp>
    <dsp:sp modelId="{923B2301-552B-45D2-9EF0-53A10AA17FC6}">
      <dsp:nvSpPr>
        <dsp:cNvPr id="0" name=""/>
        <dsp:cNvSpPr/>
      </dsp:nvSpPr>
      <dsp:spPr>
        <a:xfrm>
          <a:off x="2986" y="3496641"/>
          <a:ext cx="23696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609625" y="179174"/>
          <a:ext cx="2369671" cy="33175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Ofrecer un sistema que evite la gestión manual del stock existente. </a:t>
          </a:r>
          <a:endParaRPr lang="es-ES" sz="1600" kern="1200" noProof="0" dirty="0"/>
        </a:p>
      </dsp:txBody>
      <dsp:txXfrm>
        <a:off x="2609625" y="1439839"/>
        <a:ext cx="2369671" cy="1990523"/>
      </dsp:txXfrm>
    </dsp:sp>
    <dsp:sp modelId="{C08FC467-91FE-48BD-B243-273925C2B75A}">
      <dsp:nvSpPr>
        <dsp:cNvPr id="0" name=""/>
        <dsp:cNvSpPr/>
      </dsp:nvSpPr>
      <dsp:spPr>
        <a:xfrm>
          <a:off x="3296829" y="510928"/>
          <a:ext cx="995261" cy="9952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2</a:t>
          </a:r>
          <a:endParaRPr lang="es-ES" sz="4800" kern="1200" noProof="0" dirty="0"/>
        </a:p>
      </dsp:txBody>
      <dsp:txXfrm>
        <a:off x="3442582" y="656681"/>
        <a:ext cx="703755" cy="703755"/>
      </dsp:txXfrm>
    </dsp:sp>
    <dsp:sp modelId="{DE393E47-CBB6-4D77-A342-C9AFD9FC8CB6}">
      <dsp:nvSpPr>
        <dsp:cNvPr id="0" name=""/>
        <dsp:cNvSpPr/>
      </dsp:nvSpPr>
      <dsp:spPr>
        <a:xfrm>
          <a:off x="2609625" y="3496641"/>
          <a:ext cx="23696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5216263" y="179174"/>
          <a:ext cx="2369671" cy="33175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Creación de una aplicación web que permita atraer a nuevos clientes. </a:t>
          </a:r>
          <a:endParaRPr lang="es-ES" sz="1600" kern="1200" noProof="0" dirty="0"/>
        </a:p>
      </dsp:txBody>
      <dsp:txXfrm>
        <a:off x="5216263" y="1439839"/>
        <a:ext cx="2369671" cy="1990523"/>
      </dsp:txXfrm>
    </dsp:sp>
    <dsp:sp modelId="{4104A2F1-FB99-4C42-8067-46B8EEEC9610}">
      <dsp:nvSpPr>
        <dsp:cNvPr id="0" name=""/>
        <dsp:cNvSpPr/>
      </dsp:nvSpPr>
      <dsp:spPr>
        <a:xfrm>
          <a:off x="5903468" y="510928"/>
          <a:ext cx="995261" cy="9952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3</a:t>
          </a:r>
          <a:endParaRPr lang="es-ES" sz="4800" kern="1200" noProof="0" dirty="0"/>
        </a:p>
      </dsp:txBody>
      <dsp:txXfrm>
        <a:off x="6049221" y="656681"/>
        <a:ext cx="703755" cy="703755"/>
      </dsp:txXfrm>
    </dsp:sp>
    <dsp:sp modelId="{2EB92C72-3528-4913-AFF6-FF0B4F338399}">
      <dsp:nvSpPr>
        <dsp:cNvPr id="0" name=""/>
        <dsp:cNvSpPr/>
      </dsp:nvSpPr>
      <dsp:spPr>
        <a:xfrm>
          <a:off x="5216263" y="3496641"/>
          <a:ext cx="23696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7822901" y="179174"/>
          <a:ext cx="2369671" cy="33175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Herramienta que facilite una correcta administración de los datos e historial del paciente. </a:t>
          </a:r>
          <a:endParaRPr lang="es-ES" sz="1600" kern="1200" noProof="0" dirty="0"/>
        </a:p>
      </dsp:txBody>
      <dsp:txXfrm>
        <a:off x="7822901" y="1439839"/>
        <a:ext cx="2369671" cy="1990523"/>
      </dsp:txXfrm>
    </dsp:sp>
    <dsp:sp modelId="{AC6B335A-D8B4-46D8-93DE-B9EF1773F6AC}">
      <dsp:nvSpPr>
        <dsp:cNvPr id="0" name=""/>
        <dsp:cNvSpPr/>
      </dsp:nvSpPr>
      <dsp:spPr>
        <a:xfrm>
          <a:off x="8510106" y="510928"/>
          <a:ext cx="995261" cy="9952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4</a:t>
          </a:r>
          <a:endParaRPr lang="es-ES" sz="4800" kern="1200" noProof="0" dirty="0"/>
        </a:p>
      </dsp:txBody>
      <dsp:txXfrm>
        <a:off x="8655859" y="656681"/>
        <a:ext cx="703755" cy="703755"/>
      </dsp:txXfrm>
    </dsp:sp>
    <dsp:sp modelId="{7B3E0A16-DB85-46CA-87D6-4D39F6DBFC52}">
      <dsp:nvSpPr>
        <dsp:cNvPr id="0" name=""/>
        <dsp:cNvSpPr/>
      </dsp:nvSpPr>
      <dsp:spPr>
        <a:xfrm>
          <a:off x="7822901" y="3496641"/>
          <a:ext cx="23696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Proceso lineal básico numerado"/>
  <dgm:desc val="Se usa para mostrar una progresión o una escala de tiempo; pasos secuenciales de una tarea, un proceso o un flujo de trabajo; o bien enfatizar el movimiento o la dirección. Se han introducido números automáticos para mostrar los pasos del proceso, que aparece en un círculo. El texto de nivel 1 y el texto de nivel 2 aparecen en un rectángulo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Proceso lineal básico numerado"/>
  <dgm:desc val="Se usa para mostrar una progresión o una escala de tiempo; pasos secuenciales de una tarea, un proceso o un flujo de trabajo; o bien enfatizar el movimiento o la dirección. Se han introducido números automáticos para mostrar los pasos del proceso, que aparece en un círculo. El texto de nivel 1 y el texto de nivel 2 aparecen en un rectángulo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10/10/2020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10/10/2020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95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2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33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661835"/>
            <a:ext cx="7140665" cy="1889435"/>
          </a:xfrm>
        </p:spPr>
        <p:txBody>
          <a:bodyPr rtlCol="0">
            <a:noAutofit/>
          </a:bodyPr>
          <a:lstStyle/>
          <a:p>
            <a:pPr algn="ctr" rtl="0"/>
            <a:r>
              <a:rPr lang="es-ES" sz="6600" dirty="0">
                <a:solidFill>
                  <a:srgbClr val="FFFFFF"/>
                </a:solidFill>
              </a:rPr>
              <a:t>CLÍNICA</a:t>
            </a:r>
            <a:br>
              <a:rPr lang="es-ES" sz="6600" dirty="0">
                <a:solidFill>
                  <a:srgbClr val="FFFFFF"/>
                </a:solidFill>
              </a:rPr>
            </a:br>
            <a:r>
              <a:rPr lang="es-ES" sz="6600" dirty="0">
                <a:solidFill>
                  <a:srgbClr val="FFFFFF"/>
                </a:solidFill>
              </a:rPr>
              <a:t>LÓPEZ MUMPAO</a:t>
            </a:r>
            <a:endParaRPr lang="es-E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PROYECTO DE INGENIERÍA</a:t>
            </a:r>
          </a:p>
          <a:p>
            <a:pPr rtl="0"/>
            <a:r>
              <a:rPr lang="es-ES" dirty="0">
                <a:solidFill>
                  <a:srgbClr val="FFFFFF"/>
                </a:solidFill>
              </a:rPr>
              <a:t>DE REQUISITOS</a:t>
            </a:r>
          </a:p>
          <a:p>
            <a:pPr rtl="0"/>
            <a:endParaRPr lang="es-ES" dirty="0"/>
          </a:p>
        </p:txBody>
      </p:sp>
      <p:pic>
        <p:nvPicPr>
          <p:cNvPr id="4" name="Marcador de posición de imagen 14">
            <a:extLst>
              <a:ext uri="{FF2B5EF4-FFF2-40B4-BE49-F238E27FC236}">
                <a16:creationId xmlns:a16="http://schemas.microsoft.com/office/drawing/2014/main" id="{16865DBC-2A2F-4063-99DD-F3AA8A40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" r="318"/>
          <a:stretch/>
        </p:blipFill>
        <p:spPr>
          <a:xfrm>
            <a:off x="1569541" y="461639"/>
            <a:ext cx="2443165" cy="243999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127463"/>
            <a:ext cx="4616388" cy="458975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PARTICIPANTES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6403848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/>
              <a:t>JESÚS BARBA SIGÜENZA</a:t>
            </a:r>
          </a:p>
          <a:p>
            <a:pPr marL="0" indent="0" rtl="0">
              <a:buNone/>
            </a:pPr>
            <a:r>
              <a:rPr lang="es-ES" dirty="0"/>
              <a:t>FERNANDO HERNÁNDEZ QUESADA</a:t>
            </a:r>
          </a:p>
          <a:p>
            <a:pPr marL="0" indent="0" rtl="0">
              <a:buNone/>
            </a:pPr>
            <a:r>
              <a:rPr lang="es-ES" dirty="0"/>
              <a:t>MANUEL MOGUER VILLALBA</a:t>
            </a:r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127466"/>
            <a:ext cx="5806440" cy="3909350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Fundado en -.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Ofrece servicios de cirugía estética, dermatología y odontología.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Ubicada en Los Palacios y Villafranca, Dos Hermanas y Sevilla.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Cuenta con 15 empleados.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Marcador de posición de imagen 14" descr="Imagen que contiene interior, techo, cocina, cuarto&#10;&#10;Descripción generada automáticamente">
            <a:extLst>
              <a:ext uri="{FF2B5EF4-FFF2-40B4-BE49-F238E27FC236}">
                <a16:creationId xmlns:a16="http://schemas.microsoft.com/office/drawing/2014/main" id="{CFE11FF7-8DFD-4CE6-B107-701345C262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798" r="16798"/>
          <a:stretch>
            <a:fillRect/>
          </a:stretch>
        </p:blipFill>
        <p:spPr/>
      </p:pic>
      <p:pic>
        <p:nvPicPr>
          <p:cNvPr id="12" name="Marcador de posición de imagen 11" descr="Imagen que contiene persona, interior, hombre, cuarto de hospital&#10;&#10;Descripción generada automáticamente">
            <a:extLst>
              <a:ext uri="{FF2B5EF4-FFF2-40B4-BE49-F238E27FC236}">
                <a16:creationId xmlns:a16="http://schemas.microsoft.com/office/drawing/2014/main" id="{27FA2D34-0E0B-4EEF-B310-EECB6233D6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9270" r="19270"/>
          <a:stretch>
            <a:fillRect/>
          </a:stretch>
        </p:blipFill>
        <p:spPr>
          <a:xfrm>
            <a:off x="8451850" y="2574925"/>
            <a:ext cx="3089275" cy="3101975"/>
          </a:xfr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1EB11CB-233F-42F9-8247-39C3F7BE3D65}"/>
              </a:ext>
            </a:extLst>
          </p:cNvPr>
          <p:cNvSpPr/>
          <p:nvPr/>
        </p:nvSpPr>
        <p:spPr>
          <a:xfrm>
            <a:off x="656948" y="1278383"/>
            <a:ext cx="2547891" cy="532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Problemas</a:t>
            </a:r>
          </a:p>
        </p:txBody>
      </p:sp>
      <p:graphicFrame>
        <p:nvGraphicFramePr>
          <p:cNvPr id="4" name="Marcador de contenido 4" descr="elemento gráfico SmartArt de escala de tiempo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919142"/>
              </p:ext>
            </p:extLst>
          </p:nvPr>
        </p:nvGraphicFramePr>
        <p:xfrm>
          <a:off x="998220" y="2055813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70FFDE-3893-4F47-9FEF-05C1A53B7595}"/>
              </a:ext>
            </a:extLst>
          </p:cNvPr>
          <p:cNvSpPr/>
          <p:nvPr/>
        </p:nvSpPr>
        <p:spPr>
          <a:xfrm>
            <a:off x="8874" y="5589272"/>
            <a:ext cx="2467993" cy="126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EE59E9-8574-49C4-AB85-D4489B1A2AEE}"/>
              </a:ext>
            </a:extLst>
          </p:cNvPr>
          <p:cNvSpPr/>
          <p:nvPr/>
        </p:nvSpPr>
        <p:spPr>
          <a:xfrm>
            <a:off x="9420688" y="0"/>
            <a:ext cx="2539014" cy="1433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95841F-098E-4082-8770-760813762C51}"/>
              </a:ext>
            </a:extLst>
          </p:cNvPr>
          <p:cNvSpPr/>
          <p:nvPr/>
        </p:nvSpPr>
        <p:spPr>
          <a:xfrm>
            <a:off x="674707" y="1268728"/>
            <a:ext cx="2272682" cy="71800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Soluciones</a:t>
            </a:r>
          </a:p>
        </p:txBody>
      </p:sp>
      <p:graphicFrame>
        <p:nvGraphicFramePr>
          <p:cNvPr id="4" name="Marcador de contenido 4" descr="elemento gráfico SmartArt de escala de tiempo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57042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180492-6404-4E6F-8927-1B9374268356}"/>
              </a:ext>
            </a:extLst>
          </p:cNvPr>
          <p:cNvSpPr/>
          <p:nvPr/>
        </p:nvSpPr>
        <p:spPr>
          <a:xfrm>
            <a:off x="665831" y="1278312"/>
            <a:ext cx="2210539" cy="62216"/>
          </a:xfrm>
          <a:prstGeom prst="rect">
            <a:avLst/>
          </a:pr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898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834501"/>
            <a:ext cx="4616388" cy="4625266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s-ES" smtClean="0"/>
              <a:pPr lvl="0"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formas</Template>
  <TotalTime>178</TotalTime>
  <Words>174</Words>
  <Application>Microsoft Office PowerPoint</Application>
  <PresentationFormat>Panorámica</PresentationFormat>
  <Paragraphs>42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CLÍNICA LÓPEZ MUMPAO</vt:lpstr>
      <vt:lpstr>PARTICIPANTES</vt:lpstr>
      <vt:lpstr>Introducción</vt:lpstr>
      <vt:lpstr>Problemas</vt:lpstr>
      <vt:lpstr>Soluciones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ODONTOLÓGICO CLÍNICA AURORA</dc:title>
  <dc:creator>jesbarsig@alum.us.es</dc:creator>
  <cp:lastModifiedBy>jesbarsig@alum.us.es</cp:lastModifiedBy>
  <cp:revision>20</cp:revision>
  <dcterms:created xsi:type="dcterms:W3CDTF">2020-10-09T16:25:10Z</dcterms:created>
  <dcterms:modified xsi:type="dcterms:W3CDTF">2020-10-10T17:50:19Z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