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01D2023-F81B-D46B-BBFB-A631FD1DF4D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2317295" y="1898752"/>
            <a:ext cx="7367603" cy="3439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D06F1FD-4FFE-8B08-48A9-535A84DCB292}"/>
              </a:ext>
            </a:extLst>
          </p:cNvPr>
          <p:cNvCxnSpPr>
            <a:cxnSpLocks/>
          </p:cNvCxnSpPr>
          <p:nvPr/>
        </p:nvCxnSpPr>
        <p:spPr>
          <a:xfrm>
            <a:off x="10562093" y="2163864"/>
            <a:ext cx="0" cy="32433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F5AE16-55D1-6AAE-25DA-04683AF33F46}"/>
              </a:ext>
            </a:extLst>
          </p:cNvPr>
          <p:cNvCxnSpPr>
            <a:cxnSpLocks/>
          </p:cNvCxnSpPr>
          <p:nvPr/>
        </p:nvCxnSpPr>
        <p:spPr>
          <a:xfrm>
            <a:off x="1695999" y="2198258"/>
            <a:ext cx="0" cy="32433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6375862" y="633244"/>
            <a:ext cx="6234" cy="2576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097386" y="795614"/>
            <a:ext cx="111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Son:</a:t>
            </a:r>
            <a:endParaRPr lang="en-US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6375862" y="1157215"/>
            <a:ext cx="4156" cy="2244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4231178" y="1281241"/>
            <a:ext cx="4289368" cy="12350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/>
              <a:t>son estructuras lineales en las que los elementos pueden ser añadidos o eliminados solo por el final y una lista  solo pueden ser añadidos por un extremo y eliminados por el otro</a:t>
            </a:r>
            <a:endParaRPr lang="en-US" sz="1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5016730" y="168044"/>
            <a:ext cx="2730731" cy="530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PILAS Y COLAS</a:t>
            </a:r>
          </a:p>
        </p:txBody>
      </p:sp>
      <p:sp>
        <p:nvSpPr>
          <p:cNvPr id="7" name="Rectángulo redondeado 3">
            <a:extLst>
              <a:ext uri="{FF2B5EF4-FFF2-40B4-BE49-F238E27FC236}">
                <a16:creationId xmlns:a16="http://schemas.microsoft.com/office/drawing/2014/main" id="{853E682D-EE35-030E-7169-D8EE9A7E7E0F}"/>
              </a:ext>
            </a:extLst>
          </p:cNvPr>
          <p:cNvSpPr/>
          <p:nvPr/>
        </p:nvSpPr>
        <p:spPr>
          <a:xfrm>
            <a:off x="1062236" y="1668032"/>
            <a:ext cx="1255059" cy="530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PILAS</a:t>
            </a:r>
          </a:p>
        </p:txBody>
      </p:sp>
      <p:sp>
        <p:nvSpPr>
          <p:cNvPr id="12" name="Rectángulo redondeado 3">
            <a:extLst>
              <a:ext uri="{FF2B5EF4-FFF2-40B4-BE49-F238E27FC236}">
                <a16:creationId xmlns:a16="http://schemas.microsoft.com/office/drawing/2014/main" id="{028C1217-BD5C-A069-19E0-09E45EE709C8}"/>
              </a:ext>
            </a:extLst>
          </p:cNvPr>
          <p:cNvSpPr/>
          <p:nvPr/>
        </p:nvSpPr>
        <p:spPr>
          <a:xfrm>
            <a:off x="9684898" y="1633639"/>
            <a:ext cx="1499061" cy="530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COLAS</a:t>
            </a:r>
          </a:p>
        </p:txBody>
      </p:sp>
      <p:sp>
        <p:nvSpPr>
          <p:cNvPr id="13" name="Rectángulo redondeado 9">
            <a:extLst>
              <a:ext uri="{FF2B5EF4-FFF2-40B4-BE49-F238E27FC236}">
                <a16:creationId xmlns:a16="http://schemas.microsoft.com/office/drawing/2014/main" id="{A3B0B3AF-847B-BD9D-361D-36E15A5C3F2C}"/>
              </a:ext>
            </a:extLst>
          </p:cNvPr>
          <p:cNvSpPr/>
          <p:nvPr/>
        </p:nvSpPr>
        <p:spPr>
          <a:xfrm>
            <a:off x="268778" y="2778703"/>
            <a:ext cx="3146775" cy="13005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/>
              <a:t>Una pila (</a:t>
            </a:r>
            <a:r>
              <a:rPr lang="es-ES" sz="1400" dirty="0" err="1"/>
              <a:t>stack</a:t>
            </a:r>
            <a:r>
              <a:rPr lang="es-ES" sz="1400" dirty="0"/>
              <a:t>) es una colecciona ordenada de elementos en la cual los datos se insertan o se retiran por el mismo extremo llamado “parte superior” de la pila</a:t>
            </a:r>
            <a:endParaRPr lang="en-US" sz="1400" b="1" dirty="0"/>
          </a:p>
        </p:txBody>
      </p:sp>
      <p:sp>
        <p:nvSpPr>
          <p:cNvPr id="14" name="Rectángulo redondeado 9">
            <a:extLst>
              <a:ext uri="{FF2B5EF4-FFF2-40B4-BE49-F238E27FC236}">
                <a16:creationId xmlns:a16="http://schemas.microsoft.com/office/drawing/2014/main" id="{F4B12DD2-5F3C-D2EA-6BE7-F4EA460519C3}"/>
              </a:ext>
            </a:extLst>
          </p:cNvPr>
          <p:cNvSpPr/>
          <p:nvPr/>
        </p:nvSpPr>
        <p:spPr>
          <a:xfrm>
            <a:off x="268778" y="4298754"/>
            <a:ext cx="3630707" cy="986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/>
              <a:t>. En lenguajes procedurales como Pascal o C, la pila es una estructura indispensable, debido a las llamadas a función</a:t>
            </a:r>
            <a:endParaRPr lang="en-US" sz="1400" b="1" dirty="0"/>
          </a:p>
        </p:txBody>
      </p:sp>
      <p:sp>
        <p:nvSpPr>
          <p:cNvPr id="15" name="Rectángulo redondeado 9">
            <a:extLst>
              <a:ext uri="{FF2B5EF4-FFF2-40B4-BE49-F238E27FC236}">
                <a16:creationId xmlns:a16="http://schemas.microsoft.com/office/drawing/2014/main" id="{D14C63C0-239A-0F95-0005-173CD9E5A065}"/>
              </a:ext>
            </a:extLst>
          </p:cNvPr>
          <p:cNvSpPr/>
          <p:nvPr/>
        </p:nvSpPr>
        <p:spPr>
          <a:xfrm>
            <a:off x="187932" y="5505041"/>
            <a:ext cx="4097034" cy="12278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/>
              <a:t>Una pila está conformada por dos elementos: • Un espacio suficiente para almacenar los elementos insertados en la pila. • Una elemento que indique cuál es el elemento en la cima de la pila</a:t>
            </a:r>
            <a:endParaRPr lang="en-US" sz="1400" b="1" dirty="0"/>
          </a:p>
        </p:txBody>
      </p:sp>
      <p:sp>
        <p:nvSpPr>
          <p:cNvPr id="16" name="Rectángulo redondeado 9">
            <a:extLst>
              <a:ext uri="{FF2B5EF4-FFF2-40B4-BE49-F238E27FC236}">
                <a16:creationId xmlns:a16="http://schemas.microsoft.com/office/drawing/2014/main" id="{9AFF8058-3A27-C622-8A0D-E30F17A9D135}"/>
              </a:ext>
            </a:extLst>
          </p:cNvPr>
          <p:cNvSpPr/>
          <p:nvPr/>
        </p:nvSpPr>
        <p:spPr>
          <a:xfrm>
            <a:off x="8776449" y="2792149"/>
            <a:ext cx="3146775" cy="1062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/>
              <a:t>En una cola hay dos extremos, uno es llamado la parte delantera y el otro extremo se llama la parte </a:t>
            </a:r>
            <a:r>
              <a:rPr lang="es-ES" sz="1400" dirty="0" err="1"/>
              <a:t>traser</a:t>
            </a:r>
            <a:endParaRPr lang="en-US" sz="1400" b="1" dirty="0"/>
          </a:p>
        </p:txBody>
      </p:sp>
      <p:sp>
        <p:nvSpPr>
          <p:cNvPr id="17" name="Rectángulo redondeado 9">
            <a:extLst>
              <a:ext uri="{FF2B5EF4-FFF2-40B4-BE49-F238E27FC236}">
                <a16:creationId xmlns:a16="http://schemas.microsoft.com/office/drawing/2014/main" id="{D1989487-1ED9-DDDA-272E-9B712DCC36C7}"/>
              </a:ext>
            </a:extLst>
          </p:cNvPr>
          <p:cNvSpPr/>
          <p:nvPr/>
        </p:nvSpPr>
        <p:spPr>
          <a:xfrm>
            <a:off x="8292517" y="3989693"/>
            <a:ext cx="3630707" cy="986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/>
              <a:t>• En general, operaciones en redes de computadoras. </a:t>
            </a:r>
          </a:p>
          <a:p>
            <a:pPr algn="just"/>
            <a:r>
              <a:rPr lang="es-ES" sz="1400" dirty="0"/>
              <a:t>– Trabajos enviados a una impresora </a:t>
            </a:r>
          </a:p>
          <a:p>
            <a:pPr algn="just"/>
            <a:r>
              <a:rPr lang="es-ES" sz="1400" dirty="0"/>
              <a:t>– Solicitudes a un servido</a:t>
            </a:r>
            <a:endParaRPr lang="en-US" sz="1400" b="1" dirty="0"/>
          </a:p>
        </p:txBody>
      </p:sp>
      <p:sp>
        <p:nvSpPr>
          <p:cNvPr id="18" name="Rectángulo redondeado 9">
            <a:extLst>
              <a:ext uri="{FF2B5EF4-FFF2-40B4-BE49-F238E27FC236}">
                <a16:creationId xmlns:a16="http://schemas.microsoft.com/office/drawing/2014/main" id="{79659F43-16B9-7825-2B7B-51B05554471E}"/>
              </a:ext>
            </a:extLst>
          </p:cNvPr>
          <p:cNvSpPr/>
          <p:nvPr/>
        </p:nvSpPr>
        <p:spPr>
          <a:xfrm>
            <a:off x="6375862" y="5111348"/>
            <a:ext cx="5713697" cy="16215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/>
              <a:t>el tipo cola, que debe tener los siguientes elementos: </a:t>
            </a:r>
          </a:p>
          <a:p>
            <a:pPr algn="just"/>
            <a:r>
              <a:rPr lang="es-ES" sz="1400" dirty="0"/>
              <a:t>•Un arreglo de n elementos de algún tipo específico</a:t>
            </a:r>
          </a:p>
          <a:p>
            <a:pPr algn="just"/>
            <a:r>
              <a:rPr lang="es-ES" sz="1400" dirty="0"/>
              <a:t>•Un número que indica el elemento que está en la posición del frente de la cola. </a:t>
            </a:r>
          </a:p>
          <a:p>
            <a:pPr algn="just"/>
            <a:r>
              <a:rPr lang="es-ES" sz="1400" dirty="0"/>
              <a:t>•Un número que indica el elemento que está en la posición trasera de la cola.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246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6CCED8E94361499A7D3AC7D2D79CAD" ma:contentTypeVersion="11" ma:contentTypeDescription="Crear nuevo documento." ma:contentTypeScope="" ma:versionID="cc57324e70cc495539d1b509e432b00f">
  <xsd:schema xmlns:xsd="http://www.w3.org/2001/XMLSchema" xmlns:xs="http://www.w3.org/2001/XMLSchema" xmlns:p="http://schemas.microsoft.com/office/2006/metadata/properties" xmlns:ns2="a5bdb8aa-104c-4b10-a5e3-e262f3b8bd5b" xmlns:ns3="231c5073-2521-4c36-b1f2-e432bfa2704c" targetNamespace="http://schemas.microsoft.com/office/2006/metadata/properties" ma:root="true" ma:fieldsID="29c660e013938df90802549fce9cd73c" ns2:_="" ns3:_="">
    <xsd:import namespace="a5bdb8aa-104c-4b10-a5e3-e262f3b8bd5b"/>
    <xsd:import namespace="231c5073-2521-4c36-b1f2-e432bfa2704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db8aa-104c-4b10-a5e3-e262f3b8bd5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5c380107-cfc6-4603-812f-b1c621fe0c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5073-2521-4c36-b1f2-e432bfa2704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39a7a93-268a-42d8-9e9b-2dfe88fa3756}" ma:internalName="TaxCatchAll" ma:showField="CatchAllData" ma:web="231c5073-2521-4c36-b1f2-e432bfa270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5bdb8aa-104c-4b10-a5e3-e262f3b8bd5b" xsi:nil="true"/>
    <TaxCatchAll xmlns="231c5073-2521-4c36-b1f2-e432bfa2704c" xsi:nil="true"/>
    <lcf76f155ced4ddcb4097134ff3c332f xmlns="a5bdb8aa-104c-4b10-a5e3-e262f3b8bd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E5770F-CE1E-4578-80F5-71BD4ED79662}"/>
</file>

<file path=customXml/itemProps2.xml><?xml version="1.0" encoding="utf-8"?>
<ds:datastoreItem xmlns:ds="http://schemas.openxmlformats.org/officeDocument/2006/customXml" ds:itemID="{ACD8C641-67AA-4496-A12C-720A0B588800}"/>
</file>

<file path=customXml/itemProps3.xml><?xml version="1.0" encoding="utf-8"?>
<ds:datastoreItem xmlns:ds="http://schemas.openxmlformats.org/officeDocument/2006/customXml" ds:itemID="{ABD3E61D-CA62-48AD-9E5D-3AA3263135CF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229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SL9</dc:creator>
  <cp:lastModifiedBy>Felix Vargas Olan</cp:lastModifiedBy>
  <cp:revision>4</cp:revision>
  <dcterms:created xsi:type="dcterms:W3CDTF">2022-05-12T16:09:04Z</dcterms:created>
  <dcterms:modified xsi:type="dcterms:W3CDTF">2022-05-13T03:52:42Z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0x010100576CCED8E94361499A7D3AC7D2D79CAD</vt:lpwstr>
  </property>
</Properties>
</file>