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4" r:id="rId5"/>
    <p:sldId id="272" r:id="rId6"/>
    <p:sldId id="273" r:id="rId7"/>
    <p:sldId id="274" r:id="rId8"/>
    <p:sldId id="275" r:id="rId9"/>
    <p:sldId id="276" r:id="rId10"/>
    <p:sldId id="271" r:id="rId11"/>
    <p:sldId id="277" r:id="rId12"/>
    <p:sldId id="278" r:id="rId13"/>
    <p:sldId id="265" r:id="rId14"/>
    <p:sldId id="286" r:id="rId15"/>
    <p:sldId id="268" r:id="rId16"/>
    <p:sldId id="279" r:id="rId17"/>
    <p:sldId id="280" r:id="rId18"/>
    <p:sldId id="281" r:id="rId19"/>
    <p:sldId id="282" r:id="rId20"/>
    <p:sldId id="283" r:id="rId21"/>
    <p:sldId id="284" r:id="rId22"/>
    <p:sldId id="285" r:id="rId23"/>
    <p:sldId id="287" r:id="rId24"/>
    <p:sldId id="288" r:id="rId25"/>
    <p:sldId id="289" r:id="rId26"/>
    <p:sldId id="290" r:id="rId27"/>
    <p:sldId id="270" r:id="rId28"/>
    <p:sldId id="291"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366"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F5EEBB-C16C-4E15-B2ED-B010695057A5}"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5EEBB-C16C-4E15-B2ED-B010695057A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2F5EEBB-C16C-4E15-B2ED-B010695057A5}"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2F5EEBB-C16C-4E15-B2ED-B010695057A5}"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F5EEBB-C16C-4E15-B2ED-B010695057A5}"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7C87494-289A-46A2-93C7-21D911C0C34E}" type="datetimeFigureOut">
              <a:rPr lang="en-IN" smtClean="0"/>
              <a:pPr/>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F5EEBB-C16C-4E15-B2ED-B010695057A5}"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2F5EEBB-C16C-4E15-B2ED-B010695057A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2F5EEBB-C16C-4E15-B2ED-B010695057A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2F5EEBB-C16C-4E15-B2ED-B010695057A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2F5EEBB-C16C-4E15-B2ED-B010695057A5}"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7C87494-289A-46A2-93C7-21D911C0C34E}" type="datetimeFigureOut">
              <a:rPr lang="en-IN" smtClean="0"/>
              <a:pPr/>
              <a:t>01-05-2024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2F5EEBB-C16C-4E15-B2ED-B010695057A5}"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7C87494-289A-46A2-93C7-21D911C0C34E}" type="datetimeFigureOut">
              <a:rPr lang="en-IN" smtClean="0"/>
              <a:pPr/>
              <a:t>01-05-2024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7C87494-289A-46A2-93C7-21D911C0C34E}" type="datetimeFigureOut">
              <a:rPr lang="en-IN" smtClean="0"/>
              <a:pPr/>
              <a:t>01-05-2024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2F5EEBB-C16C-4E15-B2ED-B010695057A5}"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2800" b="1" smtClean="0"/>
              <a:t>DEVELOP A SUITABLE TECHNOLOGY TO TRACK DEEP SEA FISHERMAN OR THEIR LOCATION ENSURING EFFICTIVE MONITORING AND ENHANCING SAFETY</a:t>
            </a:r>
            <a:endParaRPr lang="en-US" sz="2800" dirty="0"/>
          </a:p>
        </p:txBody>
      </p:sp>
    </p:spTree>
    <p:extLst>
      <p:ext uri="{BB962C8B-B14F-4D97-AF65-F5344CB8AC3E}">
        <p14:creationId xmlns="" xmlns:p14="http://schemas.microsoft.com/office/powerpoint/2010/main" val="90650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 </a:t>
            </a:r>
            <a:endParaRPr lang="en-IN" b="1" dirty="0"/>
          </a:p>
        </p:txBody>
      </p:sp>
      <p:sp>
        <p:nvSpPr>
          <p:cNvPr id="6" name="Content Placeholder 5"/>
          <p:cNvSpPr>
            <a:spLocks noGrp="1"/>
          </p:cNvSpPr>
          <p:nvPr>
            <p:ph sz="quarter" idx="1"/>
          </p:nvPr>
        </p:nvSpPr>
        <p:spPr/>
        <p:txBody>
          <a:bodyPr/>
          <a:lstStyle/>
          <a:p>
            <a:endParaRPr lang="en-IN" dirty="0"/>
          </a:p>
        </p:txBody>
      </p:sp>
      <p:sp>
        <p:nvSpPr>
          <p:cNvPr id="7" name="Rounded Rectangle 6"/>
          <p:cNvSpPr/>
          <p:nvPr/>
        </p:nvSpPr>
        <p:spPr>
          <a:xfrm>
            <a:off x="6246561" y="3240720"/>
            <a:ext cx="259228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Human movement detection </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568" y="2007494"/>
            <a:ext cx="2232248" cy="1376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Down Arrow 7"/>
          <p:cNvSpPr/>
          <p:nvPr/>
        </p:nvSpPr>
        <p:spPr>
          <a:xfrm>
            <a:off x="1637674" y="3501008"/>
            <a:ext cx="32403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3941930" y="3320988"/>
            <a:ext cx="194421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Processing</a:t>
            </a:r>
            <a:endParaRPr lang="en-IN" dirty="0"/>
          </a:p>
        </p:txBody>
      </p:sp>
      <p:sp>
        <p:nvSpPr>
          <p:cNvPr id="10" name="Rounded Rectangle 9"/>
          <p:cNvSpPr/>
          <p:nvPr/>
        </p:nvSpPr>
        <p:spPr>
          <a:xfrm>
            <a:off x="6444208" y="4837093"/>
            <a:ext cx="2376264" cy="532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and Analysis </a:t>
            </a:r>
            <a:endParaRPr lang="en-IN" dirty="0"/>
          </a:p>
        </p:txBody>
      </p:sp>
      <p:sp>
        <p:nvSpPr>
          <p:cNvPr id="11" name="Rounded Rectangle 10"/>
          <p:cNvSpPr/>
          <p:nvPr/>
        </p:nvSpPr>
        <p:spPr>
          <a:xfrm>
            <a:off x="3941930" y="4725144"/>
            <a:ext cx="1944216" cy="756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Training YOLO Algorithm</a:t>
            </a:r>
            <a:endParaRPr lang="en-IN" dirty="0"/>
          </a:p>
        </p:txBody>
      </p:sp>
      <p:sp>
        <p:nvSpPr>
          <p:cNvPr id="12" name="Rounded Rectangle 11"/>
          <p:cNvSpPr/>
          <p:nvPr/>
        </p:nvSpPr>
        <p:spPr>
          <a:xfrm>
            <a:off x="3671900" y="2132856"/>
            <a:ext cx="2484276" cy="650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Live video feed captured </a:t>
            </a:r>
            <a:endParaRPr lang="en-IN" dirty="0"/>
          </a:p>
        </p:txBody>
      </p:sp>
      <p:sp>
        <p:nvSpPr>
          <p:cNvPr id="13" name="Right Arrow 12"/>
          <p:cNvSpPr/>
          <p:nvPr/>
        </p:nvSpPr>
        <p:spPr>
          <a:xfrm>
            <a:off x="3095836" y="2348880"/>
            <a:ext cx="46805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752020" y="2816932"/>
            <a:ext cx="32403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719830" y="4227748"/>
            <a:ext cx="32403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886146" y="4914165"/>
            <a:ext cx="558062" cy="378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Up Arrow 14"/>
          <p:cNvSpPr/>
          <p:nvPr/>
        </p:nvSpPr>
        <p:spPr>
          <a:xfrm>
            <a:off x="7284703" y="4001492"/>
            <a:ext cx="368049" cy="5400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683568" y="400506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Location of disaster place</a:t>
            </a:r>
            <a:endParaRPr lang="en-IN" dirty="0"/>
          </a:p>
        </p:txBody>
      </p:sp>
    </p:spTree>
    <p:extLst>
      <p:ext uri="{BB962C8B-B14F-4D97-AF65-F5344CB8AC3E}">
        <p14:creationId xmlns="" xmlns:p14="http://schemas.microsoft.com/office/powerpoint/2010/main" val="399932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MODULES DESCRIPTION</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7500" lnSpcReduction="20000"/>
          </a:bodyPr>
          <a:lstStyle/>
          <a:p>
            <a:pPr algn="just">
              <a:lnSpc>
                <a:spcPct val="170000"/>
              </a:lnSpc>
              <a:buNone/>
            </a:pPr>
            <a:r>
              <a:rPr lang="en-US" b="1" dirty="0" smtClean="0">
                <a:latin typeface="Times New Roman" pitchFamily="18" charset="0"/>
                <a:cs typeface="Times New Roman" pitchFamily="18" charset="0"/>
              </a:rPr>
              <a:t> Camera:</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The camera module is responsible for capturing live video feed as the drone navigates disaster-stricken areas. It ensures that real-time footage of the environment is available for analysis by the system.</a:t>
            </a:r>
          </a:p>
          <a:p>
            <a:pPr algn="just">
              <a:lnSpc>
                <a:spcPct val="170000"/>
              </a:lnSpc>
              <a:buNone/>
            </a:pPr>
            <a:r>
              <a:rPr lang="en-US" b="1" dirty="0" smtClean="0">
                <a:latin typeface="Times New Roman" pitchFamily="18" charset="0"/>
                <a:cs typeface="Times New Roman" pitchFamily="18" charset="0"/>
              </a:rPr>
              <a:t>Live Video Feed Captured:</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This module handles the processing of the live video feed captured by the camera. It ensures that the video feed is available for further analysis by other modules in the system.</a:t>
            </a:r>
          </a:p>
          <a:p>
            <a:pPr algn="just">
              <a:lnSpc>
                <a:spcPct val="170000"/>
              </a:lnSpc>
              <a:buNone/>
            </a:pPr>
            <a:r>
              <a:rPr lang="en-US" b="1" dirty="0" smtClean="0">
                <a:latin typeface="Times New Roman" pitchFamily="18" charset="0"/>
                <a:cs typeface="Times New Roman" pitchFamily="18" charset="0"/>
              </a:rPr>
              <a:t>Data Processing:</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The data processing module is responsible for preprocessing the live video feed before it is input into the YOLO algorithm. It may involve tasks such as resizing, normalization, or other preprocessing techniques to optimize the data for object detection.</a:t>
            </a:r>
          </a:p>
          <a:p>
            <a:pPr algn="just">
              <a:lnSpc>
                <a:spcPct val="170000"/>
              </a:lnSpc>
              <a:buNone/>
            </a:pPr>
            <a:r>
              <a:rPr lang="en-US" b="1" dirty="0" smtClean="0">
                <a:latin typeface="Times New Roman" pitchFamily="18" charset="0"/>
                <a:cs typeface="Times New Roman" pitchFamily="18" charset="0"/>
              </a:rPr>
              <a:t> Training YOLO Algorithm:</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This module involves training the YOLO algorithm on labeled datasets to enable it to accurately detect and track human movements in the disaster environment. Training involves optimizing the model's parameters and fine-tuning its architecture to achieve high accuracy.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MODULES DESCRIPTION</a:t>
            </a:r>
            <a:endParaRPr lang="en-US" dirty="0"/>
          </a:p>
        </p:txBody>
      </p:sp>
      <p:sp>
        <p:nvSpPr>
          <p:cNvPr id="3" name="Content Placeholder 2"/>
          <p:cNvSpPr>
            <a:spLocks noGrp="1"/>
          </p:cNvSpPr>
          <p:nvPr>
            <p:ph sz="quarter" idx="1"/>
          </p:nvPr>
        </p:nvSpPr>
        <p:spPr/>
        <p:txBody>
          <a:bodyPr>
            <a:normAutofit fontScale="47500" lnSpcReduction="20000"/>
          </a:bodyPr>
          <a:lstStyle/>
          <a:p>
            <a:pPr algn="just">
              <a:lnSpc>
                <a:spcPct val="170000"/>
              </a:lnSpc>
              <a:buNone/>
            </a:pPr>
            <a:r>
              <a:rPr lang="en-US" b="1" dirty="0" smtClean="0">
                <a:latin typeface="Times New Roman" pitchFamily="18" charset="0"/>
                <a:cs typeface="Times New Roman" pitchFamily="18" charset="0"/>
              </a:rPr>
              <a:t>Testing and Analysis:</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The testing and analysis module evaluates the performance of the entire system in simulated disaster scenarios. It involves conducting tests to assess the accuracy, speed, and reliability of the system in detecting and tracking human movements. Analysis of the test results helps identify areas for improvement and optimization.</a:t>
            </a:r>
          </a:p>
          <a:p>
            <a:pPr algn="just">
              <a:lnSpc>
                <a:spcPct val="170000"/>
              </a:lnSpc>
              <a:buNone/>
            </a:pPr>
            <a:r>
              <a:rPr lang="en-US" b="1" dirty="0" smtClean="0">
                <a:latin typeface="Times New Roman" pitchFamily="18" charset="0"/>
                <a:cs typeface="Times New Roman" pitchFamily="18" charset="0"/>
              </a:rPr>
              <a:t> Human Movement Detection:</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This module utilizes the trained YOLO algorithm to detect and track human movements in real-time. It processes the preprocessed video feed and identifies human presence amidst rubble, debris, or hazardous environments.</a:t>
            </a:r>
          </a:p>
          <a:p>
            <a:pPr algn="just">
              <a:lnSpc>
                <a:spcPct val="170000"/>
              </a:lnSpc>
              <a:buNone/>
            </a:pPr>
            <a:r>
              <a:rPr lang="en-US" b="1" dirty="0" smtClean="0">
                <a:latin typeface="Times New Roman" pitchFamily="18" charset="0"/>
                <a:cs typeface="Times New Roman" pitchFamily="18" charset="0"/>
              </a:rPr>
              <a:t>Location of Disaster Place:</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The location of the disaster place module utilizes the information gathered from human movement detection to pinpoint the location of survivors. It provides spatial coordinates or a map of the disaster area to guide first responders to the precise location of survivors for swift intervention and rescue operations.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ADVANTAGE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Rapid detection and identification of human movements in disaster zones.</a:t>
            </a:r>
          </a:p>
          <a:p>
            <a:pPr algn="just">
              <a:lnSpc>
                <a:spcPct val="150000"/>
              </a:lnSpc>
            </a:pPr>
            <a:r>
              <a:rPr lang="en-US" sz="1800" dirty="0" smtClean="0">
                <a:latin typeface="Times New Roman" pitchFamily="18" charset="0"/>
                <a:cs typeface="Times New Roman" pitchFamily="18" charset="0"/>
              </a:rPr>
              <a:t>Real-time monitoring capabilities enable immediate response and rescue efforts.</a:t>
            </a:r>
          </a:p>
          <a:p>
            <a:pPr algn="just">
              <a:lnSpc>
                <a:spcPct val="150000"/>
              </a:lnSpc>
            </a:pPr>
            <a:r>
              <a:rPr lang="en-US" sz="1800" dirty="0" smtClean="0">
                <a:latin typeface="Times New Roman" pitchFamily="18" charset="0"/>
                <a:cs typeface="Times New Roman" pitchFamily="18" charset="0"/>
              </a:rPr>
              <a:t>Enhanced situational awareness for first responders, leading to more effective decision-making.</a:t>
            </a:r>
          </a:p>
          <a:p>
            <a:pPr algn="just">
              <a:lnSpc>
                <a:spcPct val="150000"/>
              </a:lnSpc>
            </a:pPr>
            <a:r>
              <a:rPr lang="en-US" sz="1800" dirty="0" smtClean="0">
                <a:latin typeface="Times New Roman" pitchFamily="18" charset="0"/>
                <a:cs typeface="Times New Roman" pitchFamily="18" charset="0"/>
              </a:rPr>
              <a:t>Cost-effective solution compared to traditional search and rescue methods.</a:t>
            </a:r>
          </a:p>
          <a:p>
            <a:pPr algn="just">
              <a:lnSpc>
                <a:spcPct val="150000"/>
              </a:lnSpc>
            </a:pPr>
            <a:r>
              <a:rPr lang="en-US" sz="1800" dirty="0" smtClean="0">
                <a:latin typeface="Times New Roman" pitchFamily="18" charset="0"/>
                <a:cs typeface="Times New Roman" pitchFamily="18" charset="0"/>
              </a:rPr>
              <a:t>Minimizes risk to rescue personnel by providing remote reconnaissance capabilities</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331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YOLO ALGORITHM</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YOLO (You Only Look Once) algorithm is a real-time object detection system that works by dividing an image into a grid and predicting bounding boxes and class probabilities for each grid cell. </a:t>
            </a:r>
          </a:p>
          <a:p>
            <a:pPr algn="just">
              <a:lnSpc>
                <a:spcPct val="170000"/>
              </a:lnSpc>
            </a:pPr>
            <a:r>
              <a:rPr lang="en-US" dirty="0" smtClean="0">
                <a:latin typeface="Times New Roman" pitchFamily="18" charset="0"/>
                <a:cs typeface="Times New Roman" pitchFamily="18" charset="0"/>
              </a:rPr>
              <a:t>The traditional object detection methods that rely on region proposals, YOLO predicts all bounding boxes directly in one pass through the neural network. </a:t>
            </a:r>
          </a:p>
          <a:p>
            <a:pPr algn="just">
              <a:lnSpc>
                <a:spcPct val="170000"/>
              </a:lnSpc>
            </a:pPr>
            <a:r>
              <a:rPr lang="en-US" dirty="0" smtClean="0">
                <a:latin typeface="Times New Roman" pitchFamily="18" charset="0"/>
                <a:cs typeface="Times New Roman" pitchFamily="18" charset="0"/>
              </a:rPr>
              <a:t>It uses a single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 (CNN) to simultaneously predict multiple bounding boxes and their corresponding class probabilities. </a:t>
            </a:r>
          </a:p>
          <a:p>
            <a:pPr algn="just">
              <a:lnSpc>
                <a:spcPct val="170000"/>
              </a:lnSpc>
            </a:pPr>
            <a:r>
              <a:rPr lang="en-US" dirty="0" smtClean="0">
                <a:latin typeface="Times New Roman" pitchFamily="18" charset="0"/>
                <a:cs typeface="Times New Roman" pitchFamily="18" charset="0"/>
              </a:rPr>
              <a:t>By considering the entire image at once, YOLO is fast and efficient, making it suitable for real-time applications.</a:t>
            </a:r>
          </a:p>
          <a:p>
            <a:pPr algn="just">
              <a:lnSpc>
                <a:spcPct val="170000"/>
              </a:lnSpc>
            </a:pPr>
            <a:r>
              <a:rPr lang="en-US" dirty="0" smtClean="0">
                <a:latin typeface="Times New Roman" pitchFamily="18" charset="0"/>
                <a:cs typeface="Times New Roman" pitchFamily="18" charset="0"/>
              </a:rPr>
              <a:t>YOLO performs non-maximum suppression to remove duplicate detections and refine the final output.</a:t>
            </a:r>
          </a:p>
          <a:p>
            <a:pPr algn="just">
              <a:lnSpc>
                <a:spcPct val="170000"/>
              </a:lnSpc>
            </a:pPr>
            <a:r>
              <a:rPr lang="en-US" dirty="0" smtClean="0">
                <a:latin typeface="Times New Roman" pitchFamily="18" charset="0"/>
                <a:cs typeface="Times New Roman" pitchFamily="18" charset="0"/>
              </a:rPr>
              <a:t>This makes it a popular choice for various tasks, including human detection and tracking in disaster response scenarios.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886700" cy="929216"/>
          </a:xfrm>
        </p:spPr>
        <p:txBody>
          <a:bodyPr>
            <a:normAutofit/>
          </a:bodyPr>
          <a:lstStyle/>
          <a:p>
            <a:r>
              <a:rPr lang="en-US" sz="3200" b="1" dirty="0" smtClean="0">
                <a:latin typeface="Times New Roman" panose="02020603050405020304" pitchFamily="18" charset="0"/>
                <a:cs typeface="Times New Roman" panose="02020603050405020304" pitchFamily="18" charset="0"/>
              </a:rPr>
              <a:t>SYSTEM REQUIREMENT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28650" y="1477895"/>
            <a:ext cx="7886700" cy="4351338"/>
          </a:xfrm>
        </p:spPr>
        <p:txBody>
          <a:bodyPr>
            <a:normAutofit/>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H/W </a:t>
            </a:r>
            <a:r>
              <a:rPr lang="en-US" sz="1800" b="1" dirty="0">
                <a:latin typeface="Times New Roman" panose="02020603050405020304" pitchFamily="18" charset="0"/>
                <a:cs typeface="Times New Roman" panose="02020603050405020304" pitchFamily="18" charset="0"/>
              </a:rPr>
              <a:t>SYSTEM CONFIGURATION:-</a:t>
            </a:r>
            <a:endParaRPr lang="en-IN" sz="1800" dirty="0">
              <a:latin typeface="Times New Roman" panose="02020603050405020304" pitchFamily="18" charset="0"/>
              <a:cs typeface="Times New Roman" panose="02020603050405020304" pitchFamily="18" charset="0"/>
            </a:endParaRPr>
          </a:p>
          <a:p>
            <a:pPr lvl="0" algn="just">
              <a:lnSpc>
                <a:spcPct val="150000"/>
              </a:lnSpc>
            </a:pPr>
            <a:r>
              <a:rPr lang="en-US" sz="1800" dirty="0">
                <a:latin typeface="Times New Roman" panose="02020603050405020304" pitchFamily="18" charset="0"/>
                <a:cs typeface="Times New Roman" panose="02020603050405020304" pitchFamily="18" charset="0"/>
              </a:rPr>
              <a:t>processor - Pentium – IV</a:t>
            </a:r>
            <a:endParaRPr lang="en-IN" sz="1800" dirty="0">
              <a:latin typeface="Times New Roman" panose="02020603050405020304" pitchFamily="18" charset="0"/>
              <a:cs typeface="Times New Roman" panose="02020603050405020304" pitchFamily="18" charset="0"/>
            </a:endParaRPr>
          </a:p>
          <a:p>
            <a:pPr lvl="0" algn="just">
              <a:lnSpc>
                <a:spcPct val="150000"/>
              </a:lnSpc>
            </a:pPr>
            <a:r>
              <a:rPr lang="en-US" sz="1800" dirty="0">
                <a:latin typeface="Times New Roman" panose="02020603050405020304" pitchFamily="18" charset="0"/>
                <a:cs typeface="Times New Roman" panose="02020603050405020304" pitchFamily="18" charset="0"/>
              </a:rPr>
              <a:t>RAM - 4 GB (min) </a:t>
            </a:r>
            <a:endParaRPr lang="en-IN" sz="1800" dirty="0">
              <a:latin typeface="Times New Roman" panose="02020603050405020304" pitchFamily="18" charset="0"/>
              <a:cs typeface="Times New Roman" panose="02020603050405020304" pitchFamily="18" charset="0"/>
            </a:endParaRPr>
          </a:p>
          <a:p>
            <a:pPr lvl="0" algn="just">
              <a:lnSpc>
                <a:spcPct val="150000"/>
              </a:lnSpc>
            </a:pPr>
            <a:r>
              <a:rPr lang="en-US" sz="1800" dirty="0">
                <a:latin typeface="Times New Roman" panose="02020603050405020304" pitchFamily="18" charset="0"/>
                <a:cs typeface="Times New Roman" panose="02020603050405020304" pitchFamily="18" charset="0"/>
              </a:rPr>
              <a:t>Hard Disk - 20 GB</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S/W </a:t>
            </a:r>
            <a:r>
              <a:rPr lang="en-US" sz="1800" b="1" dirty="0">
                <a:latin typeface="Times New Roman" panose="02020603050405020304" pitchFamily="18" charset="0"/>
                <a:cs typeface="Times New Roman" panose="02020603050405020304" pitchFamily="18" charset="0"/>
              </a:rPr>
              <a:t>SYSTEM CONFIGURATION:-</a:t>
            </a:r>
            <a:endParaRPr lang="en-IN" sz="1800" dirty="0">
              <a:latin typeface="Times New Roman" panose="02020603050405020304" pitchFamily="18" charset="0"/>
              <a:cs typeface="Times New Roman" panose="02020603050405020304" pitchFamily="18" charset="0"/>
            </a:endParaRPr>
          </a:p>
          <a:p>
            <a:pPr lvl="0" algn="just">
              <a:lnSpc>
                <a:spcPct val="150000"/>
              </a:lnSpc>
            </a:pPr>
            <a:r>
              <a:rPr lang="en-US" sz="1800" dirty="0">
                <a:latin typeface="Times New Roman" panose="02020603050405020304" pitchFamily="18" charset="0"/>
                <a:cs typeface="Times New Roman" panose="02020603050405020304" pitchFamily="18" charset="0"/>
              </a:rPr>
              <a:t>Operating System : Windows 7 or 8 </a:t>
            </a:r>
            <a:endParaRPr lang="en-IN" sz="1800" dirty="0">
              <a:latin typeface="Times New Roman" panose="02020603050405020304" pitchFamily="18" charset="0"/>
              <a:cs typeface="Times New Roman" panose="02020603050405020304" pitchFamily="18" charset="0"/>
            </a:endParaRPr>
          </a:p>
          <a:p>
            <a:pPr lvl="0" algn="just">
              <a:lnSpc>
                <a:spcPct val="150000"/>
              </a:lnSpc>
            </a:pPr>
            <a:r>
              <a:rPr lang="en-IN" sz="1800" dirty="0" smtClean="0">
                <a:latin typeface="Times New Roman" panose="02020603050405020304" pitchFamily="18" charset="0"/>
                <a:cs typeface="Times New Roman" panose="02020603050405020304" pitchFamily="18" charset="0"/>
              </a:rPr>
              <a:t>Frontend 	:HTML,CSS</a:t>
            </a:r>
          </a:p>
          <a:p>
            <a:pPr lvl="0" algn="just">
              <a:lnSpc>
                <a:spcPct val="150000"/>
              </a:lnSpc>
            </a:pPr>
            <a:r>
              <a:rPr lang="en-IN" sz="1800" dirty="0" smtClean="0">
                <a:latin typeface="Times New Roman" panose="02020603050405020304" pitchFamily="18" charset="0"/>
                <a:cs typeface="Times New Roman" panose="02020603050405020304" pitchFamily="18" charset="0"/>
              </a:rPr>
              <a:t>Backend	: python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420970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MODULES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Camera</a:t>
            </a:r>
          </a:p>
          <a:p>
            <a:r>
              <a:rPr lang="en-US" dirty="0" smtClean="0">
                <a:latin typeface="Times New Roman" pitchFamily="18" charset="0"/>
                <a:cs typeface="Times New Roman" pitchFamily="18" charset="0"/>
              </a:rPr>
              <a:t>Live Video Feed Captured</a:t>
            </a:r>
          </a:p>
          <a:p>
            <a:r>
              <a:rPr lang="en-US" dirty="0" smtClean="0">
                <a:latin typeface="Times New Roman" pitchFamily="18" charset="0"/>
                <a:cs typeface="Times New Roman" pitchFamily="18" charset="0"/>
              </a:rPr>
              <a:t>Data Processing</a:t>
            </a:r>
          </a:p>
          <a:p>
            <a:r>
              <a:rPr lang="en-US" dirty="0" smtClean="0">
                <a:latin typeface="Times New Roman" pitchFamily="18" charset="0"/>
                <a:cs typeface="Times New Roman" pitchFamily="18" charset="0"/>
              </a:rPr>
              <a:t>Training Yolo Algorithm</a:t>
            </a:r>
          </a:p>
          <a:p>
            <a:r>
              <a:rPr lang="en-US" dirty="0" smtClean="0">
                <a:latin typeface="Times New Roman" pitchFamily="18" charset="0"/>
                <a:cs typeface="Times New Roman" pitchFamily="18" charset="0"/>
              </a:rPr>
              <a:t>Testing And Analysis</a:t>
            </a:r>
          </a:p>
          <a:p>
            <a:r>
              <a:rPr lang="en-US" dirty="0" smtClean="0">
                <a:latin typeface="Times New Roman" pitchFamily="18" charset="0"/>
                <a:cs typeface="Times New Roman" pitchFamily="18" charset="0"/>
              </a:rPr>
              <a:t>Human Movement Detection</a:t>
            </a:r>
          </a:p>
          <a:p>
            <a:r>
              <a:rPr lang="en-US" dirty="0" smtClean="0">
                <a:latin typeface="Times New Roman" pitchFamily="18" charset="0"/>
                <a:cs typeface="Times New Roman" pitchFamily="18" charset="0"/>
              </a:rPr>
              <a:t>Location Of Disaster Place</a:t>
            </a:r>
          </a:p>
          <a:p>
            <a:endParaRPr lang="en-US"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CAMERA</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camera module is the cornerstone of the AI-enabled drone system for disaster response, capturing live video feed as the drone navigates through disaster-stricken areas. </a:t>
            </a:r>
          </a:p>
          <a:p>
            <a:pPr algn="just">
              <a:lnSpc>
                <a:spcPct val="170000"/>
              </a:lnSpc>
            </a:pPr>
            <a:r>
              <a:rPr lang="en-US" dirty="0" smtClean="0">
                <a:latin typeface="Times New Roman" pitchFamily="18" charset="0"/>
                <a:cs typeface="Times New Roman" pitchFamily="18" charset="0"/>
              </a:rPr>
              <a:t>With advanced imaging technology, it records the surrounding environment in real-time, enabling the system to detect and track human movements amidst rubble, debris, or hazardous conditions.</a:t>
            </a:r>
          </a:p>
          <a:p>
            <a:pPr algn="just">
              <a:lnSpc>
                <a:spcPct val="170000"/>
              </a:lnSpc>
            </a:pPr>
            <a:r>
              <a:rPr lang="en-US" dirty="0" smtClean="0">
                <a:latin typeface="Times New Roman" pitchFamily="18" charset="0"/>
                <a:cs typeface="Times New Roman" pitchFamily="18" charset="0"/>
              </a:rPr>
              <a:t> To withstand environmental challenges like unstable structures and adverse weather, the camera must be rugged and resilient, ensuring uninterrupted data capture.</a:t>
            </a:r>
          </a:p>
          <a:p>
            <a:pPr algn="just">
              <a:lnSpc>
                <a:spcPct val="170000"/>
              </a:lnSpc>
            </a:pPr>
            <a:r>
              <a:rPr lang="en-US" dirty="0" smtClean="0">
                <a:latin typeface="Times New Roman" pitchFamily="18" charset="0"/>
                <a:cs typeface="Times New Roman" pitchFamily="18" charset="0"/>
              </a:rPr>
              <a:t>Its optics and resolution should be optimized for clear and detailed imagery, aiding accurate analysis by the system's algorithms. </a:t>
            </a:r>
          </a:p>
          <a:p>
            <a:pPr algn="just">
              <a:lnSpc>
                <a:spcPct val="170000"/>
              </a:lnSpc>
            </a:pPr>
            <a:r>
              <a:rPr lang="en-US" dirty="0" smtClean="0">
                <a:latin typeface="Times New Roman" pitchFamily="18" charset="0"/>
                <a:cs typeface="Times New Roman" pitchFamily="18" charset="0"/>
              </a:rPr>
              <a:t>The camera module should be flexible and adaptable to different disaster environments, with adjustable parameters such as focus, exposure, and frame rate to optimize image quality. </a:t>
            </a:r>
          </a:p>
          <a:p>
            <a:pPr algn="just">
              <a:lnSpc>
                <a:spcPct val="170000"/>
              </a:lnSpc>
            </a:pPr>
            <a:r>
              <a:rPr lang="en-US" dirty="0" smtClean="0">
                <a:latin typeface="Times New Roman" pitchFamily="18" charset="0"/>
                <a:cs typeface="Times New Roman" pitchFamily="18" charset="0"/>
              </a:rPr>
              <a:t>In dynamic and unpredictable scenarios, the camera provides critical real-time situational awareness to guide effective search and rescue efforts.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LIVE VIDEO FEED CAPTURED</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7500" lnSpcReduction="20000"/>
          </a:bodyPr>
          <a:lstStyle/>
          <a:p>
            <a:pPr algn="just">
              <a:lnSpc>
                <a:spcPct val="170000"/>
              </a:lnSpc>
            </a:pPr>
            <a:r>
              <a:rPr lang="en-US" dirty="0" smtClean="0">
                <a:latin typeface="Times New Roman" pitchFamily="18" charset="0"/>
                <a:cs typeface="Times New Roman" pitchFamily="18" charset="0"/>
              </a:rPr>
              <a:t>The Live Video Feed Captured module is a critical component of the AI-enabled drone system, responsible for managing the incoming stream of video data from the drone's camera. </a:t>
            </a:r>
          </a:p>
          <a:p>
            <a:pPr algn="just">
              <a:lnSpc>
                <a:spcPct val="170000"/>
              </a:lnSpc>
            </a:pPr>
            <a:r>
              <a:rPr lang="en-US" dirty="0" smtClean="0">
                <a:latin typeface="Times New Roman" pitchFamily="18" charset="0"/>
                <a:cs typeface="Times New Roman" pitchFamily="18" charset="0"/>
              </a:rPr>
              <a:t>It processes the live feed, ensuring it's available for further analysis by other system modules. </a:t>
            </a:r>
          </a:p>
          <a:p>
            <a:pPr algn="just">
              <a:lnSpc>
                <a:spcPct val="170000"/>
              </a:lnSpc>
            </a:pPr>
            <a:r>
              <a:rPr lang="en-US" dirty="0" smtClean="0">
                <a:latin typeface="Times New Roman" pitchFamily="18" charset="0"/>
                <a:cs typeface="Times New Roman" pitchFamily="18" charset="0"/>
              </a:rPr>
              <a:t>This includes tasks like buffering, frame synchronization, and format conversion to prepare the data for analysis.</a:t>
            </a:r>
          </a:p>
          <a:p>
            <a:pPr algn="just">
              <a:lnSpc>
                <a:spcPct val="170000"/>
              </a:lnSpc>
            </a:pPr>
            <a:r>
              <a:rPr lang="en-US" dirty="0" smtClean="0">
                <a:latin typeface="Times New Roman" pitchFamily="18" charset="0"/>
                <a:cs typeface="Times New Roman" pitchFamily="18" charset="0"/>
              </a:rPr>
              <a:t>Once processed, the video feed is made available for real-time analysis by modules responsible for object detection, human movement tracking, and location identification. </a:t>
            </a:r>
          </a:p>
          <a:p>
            <a:pPr algn="just">
              <a:lnSpc>
                <a:spcPct val="170000"/>
              </a:lnSpc>
            </a:pPr>
            <a:r>
              <a:rPr lang="en-US" dirty="0" smtClean="0">
                <a:latin typeface="Times New Roman" pitchFamily="18" charset="0"/>
                <a:cs typeface="Times New Roman" pitchFamily="18" charset="0"/>
              </a:rPr>
              <a:t>By efficiently managing the flow of video data, this module ensures seamless system operation, providing timely and accurate information to support disaster response efforts. </a:t>
            </a:r>
          </a:p>
          <a:p>
            <a:pPr algn="just">
              <a:lnSpc>
                <a:spcPct val="170000"/>
              </a:lnSpc>
            </a:pPr>
            <a:r>
              <a:rPr lang="en-US" dirty="0" smtClean="0">
                <a:latin typeface="Times New Roman" pitchFamily="18" charset="0"/>
                <a:cs typeface="Times New Roman" pitchFamily="18" charset="0"/>
              </a:rPr>
              <a:t>It may also include features like data compression and quality-of-service mechanisms to optimize performance and respond rapidly to changing conditions in disaster areas.</a:t>
            </a:r>
          </a:p>
          <a:p>
            <a:pPr algn="just">
              <a:lnSpc>
                <a:spcPct val="170000"/>
              </a:lnSpc>
            </a:pPr>
            <a:r>
              <a:rPr lang="en-US" dirty="0" smtClean="0">
                <a:latin typeface="Times New Roman" pitchFamily="18" charset="0"/>
                <a:cs typeface="Times New Roman" pitchFamily="18" charset="0"/>
              </a:rPr>
              <a:t>The module plays a vital role in enhancing the effectiveness of the AI-enabled drone system in disaster response operations.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DATA PROCESSING</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Data Processing module is a crucial component of the AI-enabled drone system, responsible for preparing the live video feed captured by the camera for analysis by the You Only Look Once (YOLO) algorithm. </a:t>
            </a:r>
          </a:p>
          <a:p>
            <a:pPr algn="just">
              <a:lnSpc>
                <a:spcPct val="170000"/>
              </a:lnSpc>
            </a:pPr>
            <a:r>
              <a:rPr lang="en-US" dirty="0" smtClean="0">
                <a:latin typeface="Times New Roman" pitchFamily="18" charset="0"/>
                <a:cs typeface="Times New Roman" pitchFamily="18" charset="0"/>
              </a:rPr>
              <a:t>Its primary role is to preprocess the video data to optimize it for object detection. This involves tasks such as resizing, normalization, and other techniques to enhance the quality and suitability of the data for input into the YOLO algorithm. </a:t>
            </a:r>
          </a:p>
          <a:p>
            <a:pPr algn="just">
              <a:lnSpc>
                <a:spcPct val="170000"/>
              </a:lnSpc>
            </a:pPr>
            <a:r>
              <a:rPr lang="en-US" dirty="0" smtClean="0">
                <a:latin typeface="Times New Roman" pitchFamily="18" charset="0"/>
                <a:cs typeface="Times New Roman" pitchFamily="18" charset="0"/>
              </a:rPr>
              <a:t>By resizing video frames to a standard size and applying normalization techniques, the module ensures consistency and improves the algorithm's performance. </a:t>
            </a:r>
          </a:p>
          <a:p>
            <a:pPr algn="just">
              <a:lnSpc>
                <a:spcPct val="170000"/>
              </a:lnSpc>
            </a:pPr>
            <a:r>
              <a:rPr lang="en-US" dirty="0" smtClean="0">
                <a:latin typeface="Times New Roman" pitchFamily="18" charset="0"/>
                <a:cs typeface="Times New Roman" pitchFamily="18" charset="0"/>
              </a:rPr>
              <a:t>It may employ preprocessing techniques like noise reduction and contrast enhancement to improve clarity and accuracy. </a:t>
            </a:r>
          </a:p>
          <a:p>
            <a:pPr algn="just">
              <a:lnSpc>
                <a:spcPct val="170000"/>
              </a:lnSpc>
            </a:pPr>
            <a:r>
              <a:rPr lang="en-US" dirty="0" smtClean="0">
                <a:latin typeface="Times New Roman" pitchFamily="18" charset="0"/>
                <a:cs typeface="Times New Roman" pitchFamily="18" charset="0"/>
              </a:rPr>
              <a:t>These efforts help the YOLO algorithm accurately detect objects in disaster scenarios, enabling the drone system to provide valuable information for disaster response efforts.</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8368"/>
          </a:xfrm>
        </p:spPr>
        <p:txBody>
          <a:bodyPr>
            <a:normAutofit/>
          </a:bodyPr>
          <a:lstStyle/>
          <a:p>
            <a:r>
              <a:rPr lang="en-IN" sz="3200" b="1" dirty="0" smtClean="0">
                <a:latin typeface="Times New Roman" panose="02020603050405020304" pitchFamily="18" charset="0"/>
                <a:cs typeface="Times New Roman" panose="02020603050405020304" pitchFamily="18" charset="0"/>
              </a:rPr>
              <a:t>ABSTRACT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67544" y="1340768"/>
            <a:ext cx="8052200" cy="4351338"/>
          </a:xfrm>
        </p:spPr>
        <p:txBody>
          <a:bodyPr>
            <a:no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In disaster situations, the rapid detection of human movements is crucial for efficient search and rescue operations. This paper presents an AI-enabled drone system utilizing the You Only Look Once (YOLO) algorithm for automatic detection of human movements. </a:t>
            </a:r>
          </a:p>
          <a:p>
            <a:pPr algn="just">
              <a:lnSpc>
                <a:spcPct val="150000"/>
              </a:lnSpc>
            </a:pPr>
            <a:r>
              <a:rPr lang="en-US" sz="1600" dirty="0" smtClean="0">
                <a:latin typeface="Times New Roman" panose="02020603050405020304" pitchFamily="18" charset="0"/>
                <a:cs typeface="Times New Roman" panose="02020603050405020304" pitchFamily="18" charset="0"/>
              </a:rPr>
              <a:t>The system integrates a lightweight drone equipped with a camera and a real-time object detection algorithm based on YOLO. The YOLO algorithm enables the drone to quickly identify human presence amidst rubble, debris, or hazardous environments. </a:t>
            </a:r>
          </a:p>
          <a:p>
            <a:pPr algn="just">
              <a:lnSpc>
                <a:spcPct val="150000"/>
              </a:lnSpc>
            </a:pPr>
            <a:r>
              <a:rPr lang="en-US" sz="1600" dirty="0" smtClean="0">
                <a:latin typeface="Times New Roman" panose="02020603050405020304" pitchFamily="18" charset="0"/>
                <a:cs typeface="Times New Roman" panose="02020603050405020304" pitchFamily="18" charset="0"/>
              </a:rPr>
              <a:t>In this is deep learning techniques, the system can accurately detect and track human movements in real-time, providing valuable information to first responders for timely intervention. The proposed drone system offers a cost-effective and agile solution for enhancing disaster response efforts, potentially saving lives and minimizing casualties.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8848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TRAINING YOLO ALGORITHM</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42844" y="1527048"/>
            <a:ext cx="8662828" cy="5188100"/>
          </a:xfrm>
        </p:spPr>
        <p:txBody>
          <a:bodyPr>
            <a:normAutofit fontScale="47500" lnSpcReduction="20000"/>
          </a:bodyPr>
          <a:lstStyle/>
          <a:p>
            <a:pPr algn="just">
              <a:lnSpc>
                <a:spcPct val="170000"/>
              </a:lnSpc>
            </a:pPr>
            <a:r>
              <a:rPr lang="en-US" dirty="0" smtClean="0">
                <a:latin typeface="Times New Roman" pitchFamily="18" charset="0"/>
                <a:cs typeface="Times New Roman" pitchFamily="18" charset="0"/>
              </a:rPr>
              <a:t>The Training YOLO Algorithm module is a critical stage in developing the AI-enabled drone system, focusing on enhancing the algorithm's ability to detect and track human movements accurately in disaster environments. </a:t>
            </a:r>
          </a:p>
          <a:p>
            <a:pPr algn="just">
              <a:lnSpc>
                <a:spcPct val="170000"/>
              </a:lnSpc>
            </a:pPr>
            <a:r>
              <a:rPr lang="en-US" dirty="0" smtClean="0">
                <a:latin typeface="Times New Roman" pitchFamily="18" charset="0"/>
                <a:cs typeface="Times New Roman" pitchFamily="18" charset="0"/>
              </a:rPr>
              <a:t>This module involves training the YOLO algorithm on labeled datasets containing examples of humans amidst rubble, debris, or hazardous conditions. </a:t>
            </a:r>
          </a:p>
          <a:p>
            <a:pPr algn="just">
              <a:lnSpc>
                <a:spcPct val="170000"/>
              </a:lnSpc>
            </a:pPr>
            <a:r>
              <a:rPr lang="en-US" dirty="0" smtClean="0">
                <a:latin typeface="Times New Roman" pitchFamily="18" charset="0"/>
                <a:cs typeface="Times New Roman" pitchFamily="18" charset="0"/>
              </a:rPr>
              <a:t>During training, the algorithm learns to recognize patterns distinguishing humans from other objects or background elements in the video feed. </a:t>
            </a:r>
          </a:p>
          <a:p>
            <a:pPr algn="just">
              <a:lnSpc>
                <a:spcPct val="170000"/>
              </a:lnSpc>
            </a:pPr>
            <a:r>
              <a:rPr lang="en-US" dirty="0" smtClean="0">
                <a:latin typeface="Times New Roman" pitchFamily="18" charset="0"/>
                <a:cs typeface="Times New Roman" pitchFamily="18" charset="0"/>
              </a:rPr>
              <a:t>Parameters and architecture are carefully optimized, adjusting factors like learning rate, batch size, and regularization techniques to achieve high accuracy in human movement detection. </a:t>
            </a:r>
          </a:p>
          <a:p>
            <a:pPr algn="just">
              <a:lnSpc>
                <a:spcPct val="170000"/>
              </a:lnSpc>
            </a:pPr>
            <a:r>
              <a:rPr lang="en-US" dirty="0" smtClean="0">
                <a:latin typeface="Times New Roman" pitchFamily="18" charset="0"/>
                <a:cs typeface="Times New Roman" pitchFamily="18" charset="0"/>
              </a:rPr>
              <a:t>The YOLO model's architecture may be customized to suit specific challenges of disaster scenarios, such as varying lighting conditions or cluttered environments. </a:t>
            </a:r>
          </a:p>
          <a:p>
            <a:pPr algn="just">
              <a:lnSpc>
                <a:spcPct val="170000"/>
              </a:lnSpc>
            </a:pPr>
            <a:r>
              <a:rPr lang="en-US" dirty="0" smtClean="0">
                <a:latin typeface="Times New Roman" pitchFamily="18" charset="0"/>
                <a:cs typeface="Times New Roman" pitchFamily="18" charset="0"/>
              </a:rPr>
              <a:t>The iterative training process continuously improves the algorithm's performance by feeding labeled data, allowing it to adapt to different disaster scenarios over time. </a:t>
            </a:r>
          </a:p>
          <a:p>
            <a:pPr algn="just">
              <a:lnSpc>
                <a:spcPct val="170000"/>
              </a:lnSpc>
            </a:pPr>
            <a:r>
              <a:rPr lang="en-US" dirty="0" smtClean="0">
                <a:latin typeface="Times New Roman" pitchFamily="18" charset="0"/>
                <a:cs typeface="Times New Roman" pitchFamily="18" charset="0"/>
              </a:rPr>
              <a:t>Continuous monitoring and evaluation ensure the algorithm achieves the desired level of accuracy and reliability for real-world deployment.</a:t>
            </a:r>
          </a:p>
          <a:p>
            <a:pPr algn="just">
              <a:lnSpc>
                <a:spcPct val="170000"/>
              </a:lnSpc>
            </a:pPr>
            <a:r>
              <a:rPr lang="en-US" dirty="0" smtClean="0">
                <a:latin typeface="Times New Roman" pitchFamily="18" charset="0"/>
                <a:cs typeface="Times New Roman" pitchFamily="18" charset="0"/>
              </a:rPr>
              <a:t> The Training YOLO Algorithm module enhances the AI-enabled drone system's capabilities for disaster response by enabling accurate real-time detection and tracking of human movements, supporting search and rescue efforts effectively.</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HUMAN MOVEMENT DETECTION MODULE</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Human Movement Detection module is a crucial component of the AI-enabled drone system, responsible for utilizing the trained YOLO algorithm to detect and track human movements in real-time. </a:t>
            </a:r>
          </a:p>
          <a:p>
            <a:pPr algn="just">
              <a:lnSpc>
                <a:spcPct val="170000"/>
              </a:lnSpc>
            </a:pPr>
            <a:r>
              <a:rPr lang="en-US" dirty="0" smtClean="0">
                <a:latin typeface="Times New Roman" pitchFamily="18" charset="0"/>
                <a:cs typeface="Times New Roman" pitchFamily="18" charset="0"/>
              </a:rPr>
              <a:t>Building upon preprocessing by earlier modules, it takes the preprocessed video feed and applies the YOLO algorithm to identify human presence amidst rubble, debris, or hazardous environments.</a:t>
            </a:r>
          </a:p>
          <a:p>
            <a:pPr algn="just">
              <a:lnSpc>
                <a:spcPct val="170000"/>
              </a:lnSpc>
            </a:pPr>
            <a:r>
              <a:rPr lang="en-US" dirty="0" smtClean="0">
                <a:latin typeface="Times New Roman" pitchFamily="18" charset="0"/>
                <a:cs typeface="Times New Roman" pitchFamily="18" charset="0"/>
              </a:rPr>
              <a:t>In real-time operation, the module processes each frame of the video feed, leveraging the YOLO algorithm's object detection capabilities to identify and track human subjects. </a:t>
            </a:r>
          </a:p>
          <a:p>
            <a:pPr algn="just">
              <a:lnSpc>
                <a:spcPct val="170000"/>
              </a:lnSpc>
            </a:pPr>
            <a:r>
              <a:rPr lang="en-US" dirty="0" smtClean="0">
                <a:latin typeface="Times New Roman" pitchFamily="18" charset="0"/>
                <a:cs typeface="Times New Roman" pitchFamily="18" charset="0"/>
              </a:rPr>
              <a:t>By analyzing visual data for specific patterns and features associated with human movements, it accurately detects and monitors survivors in disaster areas. </a:t>
            </a:r>
          </a:p>
          <a:p>
            <a:pPr algn="just">
              <a:lnSpc>
                <a:spcPct val="170000"/>
              </a:lnSpc>
            </a:pPr>
            <a:r>
              <a:rPr lang="en-US" dirty="0" smtClean="0">
                <a:latin typeface="Times New Roman" pitchFamily="18" charset="0"/>
                <a:cs typeface="Times New Roman" pitchFamily="18" charset="0"/>
              </a:rPr>
              <a:t>Continuously analyzing the video feed, the module provides valuable information to first responders about survivor location and movements, aiding timely rescue efforts.</a:t>
            </a:r>
          </a:p>
          <a:p>
            <a:pPr algn="just">
              <a:lnSpc>
                <a:spcPct val="170000"/>
              </a:lnSpc>
            </a:pPr>
            <a:r>
              <a:rPr lang="en-US" dirty="0" smtClean="0">
                <a:latin typeface="Times New Roman" pitchFamily="18" charset="0"/>
                <a:cs typeface="Times New Roman" pitchFamily="18" charset="0"/>
              </a:rPr>
              <a:t>Its real-time operation ensures critical information is promptly available, enabling responders to prioritize areas for intervention and allocate resources effectively.</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LOCATION OF DISASTER PLACE</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7500" lnSpcReduction="20000"/>
          </a:bodyPr>
          <a:lstStyle/>
          <a:p>
            <a:pPr algn="just">
              <a:lnSpc>
                <a:spcPct val="170000"/>
              </a:lnSpc>
            </a:pPr>
            <a:r>
              <a:rPr lang="en-US" dirty="0" smtClean="0">
                <a:latin typeface="Times New Roman" pitchFamily="18" charset="0"/>
                <a:cs typeface="Times New Roman" pitchFamily="18" charset="0"/>
              </a:rPr>
              <a:t>The Location of Disaster Place module is a critical component of the AI-enabled drone system, responsible for pinpointing the exact location of survivors within the disaster area using information gathered from human movement detection. </a:t>
            </a:r>
          </a:p>
          <a:p>
            <a:pPr algn="just">
              <a:lnSpc>
                <a:spcPct val="170000"/>
              </a:lnSpc>
            </a:pPr>
            <a:r>
              <a:rPr lang="en-US" dirty="0" smtClean="0">
                <a:latin typeface="Times New Roman" pitchFamily="18" charset="0"/>
                <a:cs typeface="Times New Roman" pitchFamily="18" charset="0"/>
              </a:rPr>
              <a:t>It integrates data from the Human Movement Detection module with geographical information systems (GIS) or global positioning system (GPS) technology to accurately determine the spatial coordinates of detected human presence. </a:t>
            </a:r>
          </a:p>
          <a:p>
            <a:pPr algn="just">
              <a:lnSpc>
                <a:spcPct val="170000"/>
              </a:lnSpc>
            </a:pPr>
            <a:r>
              <a:rPr lang="en-US" dirty="0" smtClean="0">
                <a:latin typeface="Times New Roman" pitchFamily="18" charset="0"/>
                <a:cs typeface="Times New Roman" pitchFamily="18" charset="0"/>
              </a:rPr>
              <a:t>This module generates a real-time map of the disaster area, marking the locations where survivors have been detected and overlays this information onto digital maps accessible to first responders. </a:t>
            </a:r>
          </a:p>
          <a:p>
            <a:pPr algn="just">
              <a:lnSpc>
                <a:spcPct val="170000"/>
              </a:lnSpc>
            </a:pPr>
            <a:r>
              <a:rPr lang="en-US" dirty="0" smtClean="0">
                <a:latin typeface="Times New Roman" pitchFamily="18" charset="0"/>
                <a:cs typeface="Times New Roman" pitchFamily="18" charset="0"/>
              </a:rPr>
              <a:t>By providing accurate spatial information, it guides rescue teams to the precise locations of survivors, especially in complex and chaotic disaster environments. </a:t>
            </a:r>
          </a:p>
          <a:p>
            <a:pPr algn="just">
              <a:lnSpc>
                <a:spcPct val="170000"/>
              </a:lnSpc>
            </a:pPr>
            <a:r>
              <a:rPr lang="en-US" dirty="0" smtClean="0">
                <a:latin typeface="Times New Roman" pitchFamily="18" charset="0"/>
                <a:cs typeface="Times New Roman" pitchFamily="18" charset="0"/>
              </a:rPr>
              <a:t>This capability enhances the effectiveness of the AI-enabled drone system by enabling responders to quickly and accurately locate survivors, reducing response times and increasing the chances of successful rescues.</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USE CASE DIAGRAM</a:t>
            </a:r>
            <a:endParaRPr lang="en-US" sz="3200" b="1" dirty="0">
              <a:latin typeface="Times New Roman" pitchFamily="18" charset="0"/>
              <a:cs typeface="Times New Roman" pitchFamily="18" charset="0"/>
            </a:endParaRPr>
          </a:p>
        </p:txBody>
      </p:sp>
      <p:pic>
        <p:nvPicPr>
          <p:cNvPr id="4" name="Content Placeholder 3"/>
          <p:cNvPicPr/>
          <p:nvPr/>
        </p:nvPicPr>
        <p:blipFill>
          <a:blip r:embed="rId2"/>
          <a:stretch>
            <a:fillRect/>
          </a:stretch>
        </p:blipFill>
        <p:spPr>
          <a:xfrm>
            <a:off x="1706245" y="1592897"/>
            <a:ext cx="5731510" cy="36722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CLASS DIAGRAM</a:t>
            </a:r>
            <a:endParaRPr lang="en-US" b="1" dirty="0">
              <a:latin typeface="Times New Roman" pitchFamily="18" charset="0"/>
              <a:cs typeface="Times New Roman" pitchFamily="18" charset="0"/>
            </a:endParaRPr>
          </a:p>
        </p:txBody>
      </p:sp>
      <p:pic>
        <p:nvPicPr>
          <p:cNvPr id="4" name="Content Placeholder 3"/>
          <p:cNvPicPr/>
          <p:nvPr/>
        </p:nvPicPr>
        <p:blipFill>
          <a:blip r:embed="rId2"/>
          <a:stretch>
            <a:fillRect/>
          </a:stretch>
        </p:blipFill>
        <p:spPr>
          <a:xfrm>
            <a:off x="2005012" y="2195512"/>
            <a:ext cx="5495946" cy="32337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SEQUENCE DIAGRAM</a:t>
            </a:r>
            <a:endParaRPr lang="en-US" sz="3200" dirty="0">
              <a:latin typeface="Times New Roman" pitchFamily="18" charset="0"/>
              <a:cs typeface="Times New Roman" pitchFamily="18" charset="0"/>
            </a:endParaRPr>
          </a:p>
        </p:txBody>
      </p:sp>
      <p:pic>
        <p:nvPicPr>
          <p:cNvPr id="4" name="Content Placeholder 3"/>
          <p:cNvPicPr/>
          <p:nvPr/>
        </p:nvPicPr>
        <p:blipFill>
          <a:blip r:embed="rId2"/>
          <a:stretch>
            <a:fillRect/>
          </a:stretch>
        </p:blipFill>
        <p:spPr>
          <a:xfrm>
            <a:off x="1500166" y="1785926"/>
            <a:ext cx="5576421" cy="41057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DATA FLOW DIAGRAM</a:t>
            </a:r>
            <a:endParaRPr lang="en-US" sz="32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596325" y="2298893"/>
            <a:ext cx="6333261" cy="284461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CONCLUSION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a:latin typeface="Times New Roman" pitchFamily="18" charset="0"/>
                <a:cs typeface="Times New Roman" pitchFamily="18" charset="0"/>
              </a:rPr>
              <a:t>In conclusion, the integration of AI-enabled drones utilizing the You Only Look Once (YOLO) algorithm presents a transformative solution for enhancing search and rescue operations in disaster scenarios. By harnessing the power of real-time object detection, this system offers unparalleled efficiency in identifying human movements amidst challenging environments. The agility, cost-effectiveness, and remote monitoring capabilities of the proposed drone system make it a valuable asset for disaster response teams. Moving forward, continued advancements in AI and drone technology hold the promise of further improving the effectiveness and reliability of such systems, ultimately saving more lives and mitigating the impact of disasters on communities worldwide.</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3993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FUTURE ENHANCEMENT</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lvl="0" algn="just">
              <a:lnSpc>
                <a:spcPct val="170000"/>
              </a:lnSpc>
            </a:pPr>
            <a:r>
              <a:rPr lang="en-IN" dirty="0" smtClean="0">
                <a:latin typeface="Times New Roman" pitchFamily="18" charset="0"/>
                <a:cs typeface="Times New Roman" pitchFamily="18" charset="0"/>
              </a:rPr>
              <a:t>Continued advancements in AI algorithms, particularly in object detection techniques, can enhance the system's ability to detect and track human movements with greater accuracy and efficiency.</a:t>
            </a:r>
            <a:endParaRPr lang="en-US" dirty="0" smtClean="0">
              <a:latin typeface="Times New Roman" pitchFamily="18" charset="0"/>
              <a:cs typeface="Times New Roman" pitchFamily="18" charset="0"/>
            </a:endParaRPr>
          </a:p>
          <a:p>
            <a:pPr lvl="0" algn="just">
              <a:lnSpc>
                <a:spcPct val="170000"/>
              </a:lnSpc>
            </a:pPr>
            <a:r>
              <a:rPr lang="en-IN" dirty="0" smtClean="0">
                <a:latin typeface="Times New Roman" pitchFamily="18" charset="0"/>
                <a:cs typeface="Times New Roman" pitchFamily="18" charset="0"/>
              </a:rPr>
              <a:t>Developing autonomous navigation capabilities for drones can enable them to navigate complex disaster environments more effectively, including indoor areas or areas with limited GPS signal.</a:t>
            </a:r>
            <a:endParaRPr lang="en-US" dirty="0" smtClean="0">
              <a:latin typeface="Times New Roman" pitchFamily="18" charset="0"/>
              <a:cs typeface="Times New Roman" pitchFamily="18" charset="0"/>
            </a:endParaRPr>
          </a:p>
          <a:p>
            <a:pPr lvl="0" algn="just">
              <a:lnSpc>
                <a:spcPct val="170000"/>
              </a:lnSpc>
            </a:pPr>
            <a:r>
              <a:rPr lang="en-IN" dirty="0" smtClean="0">
                <a:latin typeface="Times New Roman" pitchFamily="18" charset="0"/>
                <a:cs typeface="Times New Roman" pitchFamily="18" charset="0"/>
              </a:rPr>
              <a:t>Improved communication systems, including better connectivity and bandwidth, can enable drones to relay real-time data more efficiently to disaster response teams, facilitating faster decision-making and coordination.</a:t>
            </a:r>
            <a:endParaRPr lang="en-US" dirty="0" smtClean="0">
              <a:latin typeface="Times New Roman" pitchFamily="18" charset="0"/>
              <a:cs typeface="Times New Roman" pitchFamily="18" charset="0"/>
            </a:endParaRPr>
          </a:p>
          <a:p>
            <a:pPr lvl="0" algn="just">
              <a:lnSpc>
                <a:spcPct val="170000"/>
              </a:lnSpc>
            </a:pPr>
            <a:r>
              <a:rPr lang="en-IN" dirty="0" smtClean="0">
                <a:latin typeface="Times New Roman" pitchFamily="18" charset="0"/>
                <a:cs typeface="Times New Roman" pitchFamily="18" charset="0"/>
              </a:rPr>
              <a:t>Implementing collaborative swarm systems where multiple drones work together can increase coverage area, redundancy, and overall system robustness in disaster scenarios.</a:t>
            </a:r>
            <a:endParaRPr lang="en-US" dirty="0" smtClean="0">
              <a:latin typeface="Times New Roman" pitchFamily="18" charset="0"/>
              <a:cs typeface="Times New Roman" pitchFamily="18" charset="0"/>
            </a:endParaRPr>
          </a:p>
          <a:p>
            <a:pPr lvl="0" algn="just">
              <a:lnSpc>
                <a:spcPct val="170000"/>
              </a:lnSpc>
            </a:pPr>
            <a:r>
              <a:rPr lang="en-IN" dirty="0" smtClean="0">
                <a:latin typeface="Times New Roman" pitchFamily="18" charset="0"/>
                <a:cs typeface="Times New Roman" pitchFamily="18" charset="0"/>
              </a:rPr>
              <a:t>Integrating the drone system with existing emergency response infrastructure, such as command </a:t>
            </a:r>
            <a:r>
              <a:rPr lang="en-IN" dirty="0" err="1" smtClean="0">
                <a:latin typeface="Times New Roman" pitchFamily="18" charset="0"/>
                <a:cs typeface="Times New Roman" pitchFamily="18" charset="0"/>
              </a:rPr>
              <a:t>centers</a:t>
            </a:r>
            <a:r>
              <a:rPr lang="en-IN" dirty="0" smtClean="0">
                <a:latin typeface="Times New Roman" pitchFamily="18" charset="0"/>
                <a:cs typeface="Times New Roman" pitchFamily="18" charset="0"/>
              </a:rPr>
              <a:t> and mapping systems, can streamline coordination and enhance the overall effectiveness of disaster response efforts.</a:t>
            </a:r>
            <a:endParaRPr lang="en-US" dirty="0" smtClean="0">
              <a:latin typeface="Times New Roman" pitchFamily="18" charset="0"/>
              <a:cs typeface="Times New Roman" pitchFamily="18" charset="0"/>
            </a:endParaRPr>
          </a:p>
          <a:p>
            <a:pPr algn="just">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REFERENCE</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7500" lnSpcReduction="20000"/>
          </a:bodyPr>
          <a:lstStyle/>
          <a:p>
            <a:pPr lvl="0" algn="just">
              <a:lnSpc>
                <a:spcPct val="170000"/>
              </a:lnSpc>
            </a:pPr>
            <a:r>
              <a:rPr lang="en-IN" dirty="0" smtClean="0">
                <a:latin typeface="Times New Roman" pitchFamily="18" charset="0"/>
                <a:cs typeface="Times New Roman" pitchFamily="18" charset="0"/>
              </a:rPr>
              <a:t>Khan, S. Gupta, and S. K. Gupta, “Emerging UAV technology for disaster detection, mitigation, response, and preparedness,” Journal of Field Robotics, vol. 39, no. 6, pp. 905–955, 2022.</a:t>
            </a:r>
            <a:endParaRPr lang="en-US" dirty="0" smtClean="0">
              <a:latin typeface="Times New Roman" pitchFamily="18" charset="0"/>
              <a:cs typeface="Times New Roman" pitchFamily="18" charset="0"/>
            </a:endParaRPr>
          </a:p>
          <a:p>
            <a:pPr lvl="0" algn="just">
              <a:lnSpc>
                <a:spcPct val="170000"/>
              </a:lnSpc>
            </a:pPr>
            <a:r>
              <a:rPr lang="en-IN" dirty="0" smtClean="0">
                <a:latin typeface="Times New Roman" pitchFamily="18" charset="0"/>
                <a:cs typeface="Times New Roman" pitchFamily="18" charset="0"/>
              </a:rPr>
              <a:t>Liu, W.; </a:t>
            </a:r>
            <a:r>
              <a:rPr lang="en-IN" dirty="0" err="1" smtClean="0">
                <a:latin typeface="Times New Roman" pitchFamily="18" charset="0"/>
                <a:cs typeface="Times New Roman" pitchFamily="18" charset="0"/>
              </a:rPr>
              <a:t>Quijano</a:t>
            </a:r>
            <a:r>
              <a:rPr lang="en-IN" dirty="0" smtClean="0">
                <a:latin typeface="Times New Roman" pitchFamily="18" charset="0"/>
                <a:cs typeface="Times New Roman" pitchFamily="18" charset="0"/>
              </a:rPr>
              <a:t>, K.; Crawford, M.M. YOLOv5-Tassel: Detecting Tassels in RGB UAV Imagery with Improved YOLOv5 Based on Transfer Learning. IEEE J. Sel. Top. Appl. Earth Obs. Remote Sens. 2022, 15, 8085–8094.</a:t>
            </a:r>
            <a:endParaRPr lang="en-US" dirty="0" smtClean="0">
              <a:latin typeface="Times New Roman" pitchFamily="18" charset="0"/>
              <a:cs typeface="Times New Roman" pitchFamily="18" charset="0"/>
            </a:endParaRPr>
          </a:p>
          <a:p>
            <a:pPr lvl="0" algn="just">
              <a:lnSpc>
                <a:spcPct val="170000"/>
              </a:lnSpc>
            </a:pPr>
            <a:r>
              <a:rPr lang="en-IN" dirty="0" err="1" smtClean="0">
                <a:latin typeface="Times New Roman" pitchFamily="18" charset="0"/>
                <a:cs typeface="Times New Roman" pitchFamily="18" charset="0"/>
              </a:rPr>
              <a:t>Gai</a:t>
            </a:r>
            <a:r>
              <a:rPr lang="en-IN" dirty="0" smtClean="0">
                <a:latin typeface="Times New Roman" pitchFamily="18" charset="0"/>
                <a:cs typeface="Times New Roman" pitchFamily="18" charset="0"/>
              </a:rPr>
              <a:t>, W.; Liu, Y.; Zhang, J.; Jing, G. An Improved Tiny YOLOv3 for Real-Time Object Detection. Syst. Sci. Control Eng. 2021, 9, 314–321</a:t>
            </a:r>
            <a:endParaRPr lang="en-US" dirty="0" smtClean="0">
              <a:latin typeface="Times New Roman" pitchFamily="18" charset="0"/>
              <a:cs typeface="Times New Roman" pitchFamily="18" charset="0"/>
            </a:endParaRPr>
          </a:p>
          <a:p>
            <a:pPr lvl="0" algn="just">
              <a:lnSpc>
                <a:spcPct val="170000"/>
              </a:lnSpc>
            </a:pPr>
            <a:r>
              <a:rPr lang="en-IN" dirty="0" err="1" smtClean="0">
                <a:latin typeface="Times New Roman" pitchFamily="18" charset="0"/>
                <a:cs typeface="Times New Roman" pitchFamily="18" charset="0"/>
              </a:rPr>
              <a:t>Karthi</a:t>
            </a:r>
            <a:r>
              <a:rPr lang="en-IN" dirty="0" smtClean="0">
                <a:latin typeface="Times New Roman" pitchFamily="18" charset="0"/>
                <a:cs typeface="Times New Roman" pitchFamily="18" charset="0"/>
              </a:rPr>
              <a:t>, M.; </a:t>
            </a:r>
            <a:r>
              <a:rPr lang="en-IN" dirty="0" err="1" smtClean="0">
                <a:latin typeface="Times New Roman" pitchFamily="18" charset="0"/>
                <a:cs typeface="Times New Roman" pitchFamily="18" charset="0"/>
              </a:rPr>
              <a:t>Muthulakshmi</a:t>
            </a:r>
            <a:r>
              <a:rPr lang="en-IN" dirty="0" smtClean="0">
                <a:latin typeface="Times New Roman" pitchFamily="18" charset="0"/>
                <a:cs typeface="Times New Roman" pitchFamily="18" charset="0"/>
              </a:rPr>
              <a:t>, V.; Priscilla, R.; Praveen, P.; </a:t>
            </a:r>
            <a:r>
              <a:rPr lang="en-IN" dirty="0" err="1" smtClean="0">
                <a:latin typeface="Times New Roman" pitchFamily="18" charset="0"/>
                <a:cs typeface="Times New Roman" pitchFamily="18" charset="0"/>
              </a:rPr>
              <a:t>Vanisri</a:t>
            </a:r>
            <a:r>
              <a:rPr lang="en-IN" dirty="0" smtClean="0">
                <a:latin typeface="Times New Roman" pitchFamily="18" charset="0"/>
                <a:cs typeface="Times New Roman" pitchFamily="18" charset="0"/>
              </a:rPr>
              <a:t>, K. Evolution of YOLO-V5 Algorithm for Object Detection: Automated Detection of Library Books and </a:t>
            </a:r>
            <a:r>
              <a:rPr lang="en-IN" dirty="0" err="1" smtClean="0">
                <a:latin typeface="Times New Roman" pitchFamily="18" charset="0"/>
                <a:cs typeface="Times New Roman" pitchFamily="18" charset="0"/>
              </a:rPr>
              <a:t>Performace</a:t>
            </a:r>
            <a:r>
              <a:rPr lang="en-IN" dirty="0" smtClean="0">
                <a:latin typeface="Times New Roman" pitchFamily="18" charset="0"/>
                <a:cs typeface="Times New Roman" pitchFamily="18" charset="0"/>
              </a:rPr>
              <a:t> Validation of Dataset. In Proceedings of the 2021 International Conference on Innovative Computing, Intelligent Communication and Smart Electrical Systems (ICSES), Chennai, India, 24–25 September 2021; IEEE: Piscataway, NJ, USA</a:t>
            </a:r>
            <a:endParaRPr lang="en-US" dirty="0" smtClean="0">
              <a:latin typeface="Times New Roman" pitchFamily="18" charset="0"/>
              <a:cs typeface="Times New Roman" pitchFamily="18" charset="0"/>
            </a:endParaRPr>
          </a:p>
          <a:p>
            <a:pPr lvl="0" algn="just">
              <a:lnSpc>
                <a:spcPct val="170000"/>
              </a:lnSpc>
            </a:pPr>
            <a:r>
              <a:rPr lang="en-IN" dirty="0" err="1" smtClean="0">
                <a:latin typeface="Times New Roman" pitchFamily="18" charset="0"/>
                <a:cs typeface="Times New Roman" pitchFamily="18" charset="0"/>
              </a:rPr>
              <a:t>Matinrad</a:t>
            </a:r>
            <a:r>
              <a:rPr lang="en-IN" dirty="0" smtClean="0">
                <a:latin typeface="Times New Roman" pitchFamily="18" charset="0"/>
                <a:cs typeface="Times New Roman" pitchFamily="18" charset="0"/>
              </a:rPr>
              <a:t>, N.; Reuter-</a:t>
            </a:r>
            <a:r>
              <a:rPr lang="en-IN" dirty="0" err="1" smtClean="0">
                <a:latin typeface="Times New Roman" pitchFamily="18" charset="0"/>
                <a:cs typeface="Times New Roman" pitchFamily="18" charset="0"/>
              </a:rPr>
              <a:t>Oppermann</a:t>
            </a:r>
            <a:r>
              <a:rPr lang="en-IN" dirty="0" smtClean="0">
                <a:latin typeface="Times New Roman" pitchFamily="18" charset="0"/>
                <a:cs typeface="Times New Roman" pitchFamily="18" charset="0"/>
              </a:rPr>
              <a:t>, M. A review on initiatives for the management of daily medical emergencies prior to the arrival of emergency medical services. Cent. Eur. J. </a:t>
            </a:r>
            <a:r>
              <a:rPr lang="en-IN" dirty="0" err="1" smtClean="0">
                <a:latin typeface="Times New Roman" pitchFamily="18" charset="0"/>
                <a:cs typeface="Times New Roman" pitchFamily="18" charset="0"/>
              </a:rPr>
              <a:t>Oper</a:t>
            </a:r>
            <a:r>
              <a:rPr lang="en-IN" dirty="0" smtClean="0">
                <a:latin typeface="Times New Roman" pitchFamily="18" charset="0"/>
                <a:cs typeface="Times New Roman" pitchFamily="18" charset="0"/>
              </a:rPr>
              <a:t>. Res. 2022, 30, 251–302.</a:t>
            </a:r>
            <a:endParaRPr lang="en-US" dirty="0" smtClean="0">
              <a:latin typeface="Times New Roman" pitchFamily="18" charset="0"/>
              <a:cs typeface="Times New Roman" pitchFamily="18" charset="0"/>
            </a:endParaRPr>
          </a:p>
          <a:p>
            <a:pPr algn="just">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INTRODUCTION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US" sz="1800" dirty="0" smtClean="0">
                <a:latin typeface="Times New Roman" pitchFamily="18" charset="0"/>
                <a:cs typeface="Times New Roman" pitchFamily="18" charset="0"/>
              </a:rPr>
              <a:t>In the wake of natural disasters and emergencies, the ability to swiftly locate and rescue survivors is paramount. </a:t>
            </a:r>
          </a:p>
          <a:p>
            <a:pPr algn="just">
              <a:lnSpc>
                <a:spcPct val="150000"/>
              </a:lnSpc>
            </a:pPr>
            <a:r>
              <a:rPr lang="en-US" sz="1800" dirty="0" smtClean="0">
                <a:latin typeface="Times New Roman" pitchFamily="18" charset="0"/>
                <a:cs typeface="Times New Roman" pitchFamily="18" charset="0"/>
              </a:rPr>
              <a:t>Traditional search and rescue operations often face challenges in identifying human presence amidst the chaos of disaster-stricken areas. </a:t>
            </a:r>
          </a:p>
          <a:p>
            <a:pPr algn="just">
              <a:lnSpc>
                <a:spcPct val="150000"/>
              </a:lnSpc>
            </a:pPr>
            <a:r>
              <a:rPr lang="en-US" sz="1800" dirty="0" smtClean="0">
                <a:latin typeface="Times New Roman" pitchFamily="18" charset="0"/>
                <a:cs typeface="Times New Roman" pitchFamily="18" charset="0"/>
              </a:rPr>
              <a:t>To address this critical need, the integration of artificial intelligence (AI) with drone technology has emerged as a promising solution. </a:t>
            </a:r>
          </a:p>
          <a:p>
            <a:pPr algn="just">
              <a:lnSpc>
                <a:spcPct val="150000"/>
              </a:lnSpc>
            </a:pPr>
            <a:r>
              <a:rPr lang="en-US" sz="1800" dirty="0" smtClean="0">
                <a:latin typeface="Times New Roman" pitchFamily="18" charset="0"/>
                <a:cs typeface="Times New Roman" pitchFamily="18" charset="0"/>
              </a:rPr>
              <a:t>This paper introduces an innovative approach leveraging the You Only Look Once (YOLO) algorithm for automatic detection of human movements using drones. </a:t>
            </a:r>
          </a:p>
          <a:p>
            <a:pPr algn="just">
              <a:lnSpc>
                <a:spcPct val="150000"/>
              </a:lnSpc>
            </a:pPr>
            <a:r>
              <a:rPr lang="en-US" sz="1800" dirty="0" smtClean="0">
                <a:latin typeface="Times New Roman" pitchFamily="18" charset="0"/>
                <a:cs typeface="Times New Roman" pitchFamily="18" charset="0"/>
              </a:rPr>
              <a:t>By combining the agility of drones with the efficiency of deep learning-based object detection, this system aims to enhance the effectiveness of disaster response efforts, ultimately saving lives and mitigating the impact of catastrophic events.</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13797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PROPOSED SYSTEM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proposed system consists of an AI-enabled drone equipped with a camera and onboard processing capabilities. </a:t>
            </a:r>
          </a:p>
          <a:p>
            <a:pPr algn="just">
              <a:lnSpc>
                <a:spcPct val="150000"/>
              </a:lnSpc>
            </a:pPr>
            <a:r>
              <a:rPr lang="en-US" sz="1800" dirty="0" smtClean="0">
                <a:latin typeface="Times New Roman" pitchFamily="18" charset="0"/>
                <a:cs typeface="Times New Roman" pitchFamily="18" charset="0"/>
              </a:rPr>
              <a:t>The system is the integration of the You Only Look Once (YOLO) algorithm for real-time object detection. </a:t>
            </a:r>
          </a:p>
          <a:p>
            <a:pPr algn="just">
              <a:lnSpc>
                <a:spcPct val="150000"/>
              </a:lnSpc>
            </a:pPr>
            <a:r>
              <a:rPr lang="en-US" sz="1800" dirty="0" smtClean="0">
                <a:latin typeface="Times New Roman" pitchFamily="18" charset="0"/>
                <a:cs typeface="Times New Roman" pitchFamily="18" charset="0"/>
              </a:rPr>
              <a:t>As the drone navigates disaster-stricken areas, the camera captures live footage, which is fed into the YOLO algorithm for human movement detection. </a:t>
            </a:r>
          </a:p>
          <a:p>
            <a:pPr algn="just">
              <a:lnSpc>
                <a:spcPct val="150000"/>
              </a:lnSpc>
            </a:pPr>
            <a:r>
              <a:rPr lang="en-US" sz="1800" dirty="0" smtClean="0">
                <a:latin typeface="Times New Roman" pitchFamily="18" charset="0"/>
                <a:cs typeface="Times New Roman" pitchFamily="18" charset="0"/>
              </a:rPr>
              <a:t>The algorithm processes the video stream, identifying and tracking human presence amidst rubble, debris, or hazardous environments</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500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971800"/>
            <a:ext cx="6172200" cy="1143000"/>
          </a:xfrm>
        </p:spPr>
        <p:txBody>
          <a:bodyPr>
            <a:normAutofit/>
          </a:bodyPr>
          <a:lstStyle/>
          <a:p>
            <a:pPr algn="ctr"/>
            <a:r>
              <a:rPr lang="en-US" sz="2800" b="1" dirty="0">
                <a:latin typeface="Times New Roman" pitchFamily="18" charset="0"/>
                <a:cs typeface="Times New Roman" pitchFamily="18" charset="0"/>
              </a:rPr>
              <a:t>LITERATURE SURVEY</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1269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259852359"/>
              </p:ext>
            </p:extLst>
          </p:nvPr>
        </p:nvGraphicFramePr>
        <p:xfrm>
          <a:off x="500035" y="381001"/>
          <a:ext cx="8001054" cy="4978877"/>
        </p:xfrm>
        <a:graphic>
          <a:graphicData uri="http://schemas.openxmlformats.org/drawingml/2006/table">
            <a:tbl>
              <a:tblPr firstRow="1" bandRow="1">
                <a:tableStyleId>{5940675A-B579-460E-94D1-54222C63F5DA}</a:tableStyleId>
              </a:tblPr>
              <a:tblGrid>
                <a:gridCol w="872842"/>
                <a:gridCol w="1963895"/>
                <a:gridCol w="1818421"/>
                <a:gridCol w="3345896"/>
              </a:tblGrid>
              <a:tr h="685801">
                <a:tc>
                  <a:txBody>
                    <a:bodyPr/>
                    <a:lstStyle/>
                    <a:p>
                      <a:pPr algn="just"/>
                      <a:r>
                        <a:rPr lang="en-US" sz="1600" b="1" dirty="0" smtClean="0">
                          <a:latin typeface="Times New Roman" pitchFamily="18" charset="0"/>
                          <a:cs typeface="Times New Roman" pitchFamily="18" charset="0"/>
                        </a:rPr>
                        <a:t>S.NO</a:t>
                      </a:r>
                      <a:endParaRPr lang="en-IN" sz="1600" b="1" dirty="0">
                        <a:latin typeface="Times New Roman" pitchFamily="18" charset="0"/>
                        <a:cs typeface="Times New Roman" pitchFamily="18" charset="0"/>
                      </a:endParaRPr>
                    </a:p>
                  </a:txBody>
                  <a:tcPr marL="68580" marR="68580"/>
                </a:tc>
                <a:tc>
                  <a:txBody>
                    <a:bodyPr/>
                    <a:lstStyle/>
                    <a:p>
                      <a:pPr algn="just"/>
                      <a:r>
                        <a:rPr lang="en-US" sz="1600" b="1" dirty="0" smtClean="0">
                          <a:latin typeface="Times New Roman" pitchFamily="18" charset="0"/>
                          <a:cs typeface="Times New Roman" pitchFamily="18" charset="0"/>
                        </a:rPr>
                        <a:t>TITLE</a:t>
                      </a:r>
                      <a:endParaRPr lang="en-IN" sz="1600" b="1" dirty="0">
                        <a:latin typeface="Times New Roman" pitchFamily="18" charset="0"/>
                        <a:cs typeface="Times New Roman" pitchFamily="18" charset="0"/>
                      </a:endParaRPr>
                    </a:p>
                  </a:txBody>
                  <a:tcPr marL="68580" marR="68580"/>
                </a:tc>
                <a:tc>
                  <a:txBody>
                    <a:bodyPr/>
                    <a:lstStyle/>
                    <a:p>
                      <a:pPr algn="just"/>
                      <a:r>
                        <a:rPr lang="en-US" sz="1600" b="1" dirty="0" smtClean="0">
                          <a:latin typeface="Times New Roman" pitchFamily="18" charset="0"/>
                          <a:cs typeface="Times New Roman" pitchFamily="18" charset="0"/>
                        </a:rPr>
                        <a:t>AUTHOR &amp; YEAR</a:t>
                      </a:r>
                      <a:endParaRPr lang="en-IN" sz="1600" b="1" dirty="0">
                        <a:latin typeface="Times New Roman" pitchFamily="18" charset="0"/>
                        <a:cs typeface="Times New Roman" pitchFamily="18" charset="0"/>
                      </a:endParaRPr>
                    </a:p>
                  </a:txBody>
                  <a:tcPr marL="68580" marR="68580"/>
                </a:tc>
                <a:tc>
                  <a:txBody>
                    <a:bodyPr/>
                    <a:lstStyle/>
                    <a:p>
                      <a:pPr algn="just"/>
                      <a:r>
                        <a:rPr lang="en-US" sz="1600" b="1" dirty="0" smtClean="0">
                          <a:latin typeface="Times New Roman" pitchFamily="18" charset="0"/>
                          <a:cs typeface="Times New Roman" pitchFamily="18" charset="0"/>
                        </a:rPr>
                        <a:t>DESCRIPTION</a:t>
                      </a:r>
                      <a:endParaRPr lang="en-IN" sz="1600" b="1" dirty="0">
                        <a:latin typeface="Times New Roman" pitchFamily="18" charset="0"/>
                        <a:cs typeface="Times New Roman" pitchFamily="18" charset="0"/>
                      </a:endParaRPr>
                    </a:p>
                  </a:txBody>
                  <a:tcPr marL="68580" marR="68580"/>
                </a:tc>
              </a:tr>
              <a:tr h="1576380">
                <a:tc>
                  <a:txBody>
                    <a:bodyPr/>
                    <a:lstStyle/>
                    <a:p>
                      <a:pPr algn="just"/>
                      <a:r>
                        <a:rPr lang="en-US" sz="1600" b="0" dirty="0" smtClean="0">
                          <a:latin typeface="Times New Roman" pitchFamily="18" charset="0"/>
                          <a:cs typeface="Times New Roman" pitchFamily="18" charset="0"/>
                        </a:rPr>
                        <a:t>1</a:t>
                      </a:r>
                      <a:endParaRPr lang="en-IN" sz="1600" b="0" dirty="0">
                        <a:latin typeface="Times New Roman" pitchFamily="18" charset="0"/>
                        <a:cs typeface="Times New Roman"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tx1"/>
                          </a:solidFill>
                          <a:effectLst/>
                          <a:latin typeface="Times New Roman" pitchFamily="18" charset="0"/>
                          <a:ea typeface="+mn-ea"/>
                          <a:cs typeface="Times New Roman" pitchFamily="18" charset="0"/>
                        </a:rPr>
                        <a:t>A 3D-Inception CNN for </a:t>
                      </a:r>
                      <a:r>
                        <a:rPr kumimoji="0" lang="en-IN" sz="1600" b="0" kern="1200" dirty="0" err="1" smtClean="0">
                          <a:solidFill>
                            <a:schemeClr val="tx1"/>
                          </a:solidFill>
                          <a:effectLst/>
                          <a:latin typeface="Times New Roman" pitchFamily="18" charset="0"/>
                          <a:ea typeface="+mn-ea"/>
                          <a:cs typeface="Times New Roman" pitchFamily="18" charset="0"/>
                        </a:rPr>
                        <a:t>Hyperspectral</a:t>
                      </a:r>
                      <a:r>
                        <a:rPr kumimoji="0" lang="en-IN" sz="1600" b="0" kern="1200" dirty="0" smtClean="0">
                          <a:solidFill>
                            <a:schemeClr val="tx1"/>
                          </a:solidFill>
                          <a:effectLst/>
                          <a:latin typeface="Times New Roman" pitchFamily="18" charset="0"/>
                          <a:ea typeface="+mn-ea"/>
                          <a:cs typeface="Times New Roman" pitchFamily="18" charset="0"/>
                        </a:rPr>
                        <a:t> Image Classification</a:t>
                      </a:r>
                    </a:p>
                    <a:p>
                      <a:pPr algn="just"/>
                      <a:endParaRPr lang="en-IN" sz="1600" b="0" dirty="0">
                        <a:latin typeface="Times New Roman" pitchFamily="18" charset="0"/>
                        <a:cs typeface="Times New Roman" pitchFamily="18" charset="0"/>
                      </a:endParaRPr>
                    </a:p>
                  </a:txBody>
                  <a:tcPr marL="68580" marR="68580"/>
                </a:tc>
                <a:tc>
                  <a:txBody>
                    <a:bodyPr/>
                    <a:lstStyle/>
                    <a:p>
                      <a:pPr algn="just"/>
                      <a:r>
                        <a:rPr kumimoji="0" lang="en-IN" sz="1600" b="0" kern="1200" dirty="0" smtClean="0">
                          <a:solidFill>
                            <a:schemeClr val="tx1"/>
                          </a:solidFill>
                          <a:effectLst/>
                          <a:latin typeface="Times New Roman" pitchFamily="18" charset="0"/>
                          <a:ea typeface="+mn-ea"/>
                          <a:cs typeface="Times New Roman" pitchFamily="18" charset="0"/>
                        </a:rPr>
                        <a:t> </a:t>
                      </a:r>
                      <a:r>
                        <a:rPr kumimoji="0" lang="en-IN" sz="1600" b="0" kern="1200" dirty="0" err="1" smtClean="0">
                          <a:solidFill>
                            <a:schemeClr val="tx1"/>
                          </a:solidFill>
                          <a:effectLst/>
                          <a:latin typeface="Times New Roman" pitchFamily="18" charset="0"/>
                          <a:ea typeface="+mn-ea"/>
                          <a:cs typeface="Times New Roman" pitchFamily="18" charset="0"/>
                        </a:rPr>
                        <a:t>Murali</a:t>
                      </a:r>
                      <a:r>
                        <a:rPr kumimoji="0" lang="en-IN" sz="1600" b="0" kern="1200" dirty="0" smtClean="0">
                          <a:solidFill>
                            <a:schemeClr val="tx1"/>
                          </a:solidFill>
                          <a:effectLst/>
                          <a:latin typeface="Times New Roman" pitchFamily="18" charset="0"/>
                          <a:ea typeface="+mn-ea"/>
                          <a:cs typeface="Times New Roman" pitchFamily="18" charset="0"/>
                        </a:rPr>
                        <a:t> </a:t>
                      </a:r>
                      <a:r>
                        <a:rPr kumimoji="0" lang="en-IN" sz="1600" b="0" kern="1200" dirty="0" err="1" smtClean="0">
                          <a:solidFill>
                            <a:schemeClr val="tx1"/>
                          </a:solidFill>
                          <a:effectLst/>
                          <a:latin typeface="Times New Roman" pitchFamily="18" charset="0"/>
                          <a:ea typeface="+mn-ea"/>
                          <a:cs typeface="Times New Roman" pitchFamily="18" charset="0"/>
                        </a:rPr>
                        <a:t>Kanthi</a:t>
                      </a:r>
                      <a:r>
                        <a:rPr kumimoji="0" lang="en-IN" sz="1600" b="0" kern="1200" dirty="0" smtClean="0">
                          <a:solidFill>
                            <a:schemeClr val="tx1"/>
                          </a:solidFill>
                          <a:effectLst/>
                          <a:latin typeface="Times New Roman" pitchFamily="18" charset="0"/>
                          <a:ea typeface="+mn-ea"/>
                          <a:cs typeface="Times New Roman" pitchFamily="18" charset="0"/>
                        </a:rPr>
                        <a:t>, T. </a:t>
                      </a:r>
                      <a:r>
                        <a:rPr kumimoji="0" lang="en-IN" sz="1600" b="0" kern="1200" dirty="0" err="1" smtClean="0">
                          <a:solidFill>
                            <a:schemeClr val="tx1"/>
                          </a:solidFill>
                          <a:effectLst/>
                          <a:latin typeface="Times New Roman" pitchFamily="18" charset="0"/>
                          <a:ea typeface="+mn-ea"/>
                          <a:cs typeface="Times New Roman" pitchFamily="18" charset="0"/>
                        </a:rPr>
                        <a:t>Hitendra</a:t>
                      </a:r>
                      <a:r>
                        <a:rPr kumimoji="0" lang="en-IN" sz="1600" b="0" kern="1200" dirty="0" smtClean="0">
                          <a:solidFill>
                            <a:schemeClr val="tx1"/>
                          </a:solidFill>
                          <a:effectLst/>
                          <a:latin typeface="Times New Roman" pitchFamily="18" charset="0"/>
                          <a:ea typeface="+mn-ea"/>
                          <a:cs typeface="Times New Roman" pitchFamily="18" charset="0"/>
                        </a:rPr>
                        <a:t> </a:t>
                      </a:r>
                      <a:r>
                        <a:rPr kumimoji="0" lang="en-IN" sz="1600" b="0" kern="1200" dirty="0" err="1" smtClean="0">
                          <a:solidFill>
                            <a:schemeClr val="tx1"/>
                          </a:solidFill>
                          <a:effectLst/>
                          <a:latin typeface="Times New Roman" pitchFamily="18" charset="0"/>
                          <a:ea typeface="+mn-ea"/>
                          <a:cs typeface="Times New Roman" pitchFamily="18" charset="0"/>
                        </a:rPr>
                        <a:t>Sarma</a:t>
                      </a:r>
                      <a:r>
                        <a:rPr kumimoji="0" lang="en-IN" sz="1600" b="0" kern="1200" dirty="0" smtClean="0">
                          <a:solidFill>
                            <a:schemeClr val="tx1"/>
                          </a:solidFill>
                          <a:effectLst/>
                          <a:latin typeface="Times New Roman" pitchFamily="18" charset="0"/>
                          <a:ea typeface="+mn-ea"/>
                          <a:cs typeface="Times New Roman" pitchFamily="18" charset="0"/>
                        </a:rPr>
                        <a:t> C. </a:t>
                      </a:r>
                      <a:r>
                        <a:rPr kumimoji="0" lang="en-IN" sz="1600" b="0" kern="1200" dirty="0" err="1" smtClean="0">
                          <a:solidFill>
                            <a:schemeClr val="tx1"/>
                          </a:solidFill>
                          <a:effectLst/>
                          <a:latin typeface="Times New Roman" pitchFamily="18" charset="0"/>
                          <a:ea typeface="+mn-ea"/>
                          <a:cs typeface="Times New Roman" pitchFamily="18" charset="0"/>
                        </a:rPr>
                        <a:t>Shoba</a:t>
                      </a:r>
                      <a:r>
                        <a:rPr kumimoji="0" lang="en-IN" sz="1600" b="0" kern="1200" dirty="0" smtClean="0">
                          <a:solidFill>
                            <a:schemeClr val="tx1"/>
                          </a:solidFill>
                          <a:effectLst/>
                          <a:latin typeface="Times New Roman" pitchFamily="18" charset="0"/>
                          <a:ea typeface="+mn-ea"/>
                          <a:cs typeface="Times New Roman" pitchFamily="18" charset="0"/>
                        </a:rPr>
                        <a:t> </a:t>
                      </a:r>
                      <a:r>
                        <a:rPr kumimoji="0" lang="en-IN" sz="1600" b="0" kern="1200" dirty="0" err="1" smtClean="0">
                          <a:solidFill>
                            <a:schemeClr val="tx1"/>
                          </a:solidFill>
                          <a:effectLst/>
                          <a:latin typeface="Times New Roman" pitchFamily="18" charset="0"/>
                          <a:ea typeface="+mn-ea"/>
                          <a:cs typeface="Times New Roman" pitchFamily="18" charset="0"/>
                        </a:rPr>
                        <a:t>Bindu</a:t>
                      </a:r>
                      <a:endParaRPr kumimoji="0" lang="en-IN" sz="1600" b="0" kern="1200" dirty="0" smtClean="0">
                        <a:solidFill>
                          <a:schemeClr val="tx1"/>
                        </a:solidFill>
                        <a:effectLst/>
                        <a:latin typeface="Times New Roman" pitchFamily="18" charset="0"/>
                        <a:ea typeface="+mn-ea"/>
                        <a:cs typeface="Times New Roman" pitchFamily="18" charset="0"/>
                      </a:endParaRPr>
                    </a:p>
                    <a:p>
                      <a:pPr algn="just"/>
                      <a:r>
                        <a:rPr kumimoji="0" lang="en-IN" sz="1600" b="0" kern="1200" dirty="0" smtClean="0">
                          <a:solidFill>
                            <a:schemeClr val="tx1"/>
                          </a:solidFill>
                          <a:effectLst/>
                          <a:latin typeface="Times New Roman" pitchFamily="18" charset="0"/>
                          <a:ea typeface="+mn-ea"/>
                          <a:cs typeface="Times New Roman" pitchFamily="18" charset="0"/>
                        </a:rPr>
                        <a:t>YEAR: 2021</a:t>
                      </a:r>
                    </a:p>
                    <a:p>
                      <a:pPr algn="just"/>
                      <a:endParaRPr lang="en-IN" sz="1600" b="0" dirty="0">
                        <a:latin typeface="Times New Roman" pitchFamily="18" charset="0"/>
                        <a:cs typeface="Times New Roman" pitchFamily="18" charset="0"/>
                      </a:endParaRPr>
                    </a:p>
                  </a:txBody>
                  <a:tcPr marL="68580" marR="68580"/>
                </a:tc>
                <a:tc>
                  <a:txBody>
                    <a:bodyPr/>
                    <a:lstStyle/>
                    <a:p>
                      <a:pPr algn="just"/>
                      <a:r>
                        <a:rPr kumimoji="0" lang="en-IN" sz="1600" b="0" kern="1200" dirty="0" smtClean="0">
                          <a:solidFill>
                            <a:schemeClr val="tx1"/>
                          </a:solidFill>
                          <a:effectLst/>
                          <a:latin typeface="Times New Roman" pitchFamily="18" charset="0"/>
                          <a:ea typeface="+mn-ea"/>
                          <a:cs typeface="Times New Roman" pitchFamily="18" charset="0"/>
                        </a:rPr>
                        <a:t>The proposed 3D-Inception CNN model obtained accuracies of 86.25% on the Ahmedabad-1(AH1) dataset. </a:t>
                      </a:r>
                      <a:endParaRPr lang="en-IN" sz="1600" b="0" dirty="0">
                        <a:latin typeface="Times New Roman" pitchFamily="18" charset="0"/>
                        <a:cs typeface="Times New Roman" pitchFamily="18" charset="0"/>
                      </a:endParaRPr>
                    </a:p>
                  </a:txBody>
                  <a:tcPr marL="68580" marR="68580"/>
                </a:tc>
              </a:tr>
              <a:tr h="2716696">
                <a:tc>
                  <a:txBody>
                    <a:bodyPr/>
                    <a:lstStyle/>
                    <a:p>
                      <a:pPr algn="just"/>
                      <a:r>
                        <a:rPr lang="en-US" sz="1600" b="0" dirty="0" smtClean="0">
                          <a:latin typeface="Times New Roman" pitchFamily="18" charset="0"/>
                          <a:cs typeface="Times New Roman" pitchFamily="18" charset="0"/>
                        </a:rPr>
                        <a:t>2</a:t>
                      </a:r>
                      <a:endParaRPr lang="en-IN" sz="1600" b="0" dirty="0">
                        <a:latin typeface="Times New Roman" pitchFamily="18" charset="0"/>
                        <a:cs typeface="Times New Roman"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tx1"/>
                          </a:solidFill>
                          <a:effectLst/>
                          <a:latin typeface="Times New Roman" pitchFamily="18" charset="0"/>
                          <a:ea typeface="+mn-ea"/>
                          <a:cs typeface="Times New Roman" pitchFamily="18" charset="0"/>
                        </a:rPr>
                        <a:t>Heterogeneous Transfer Learning for </a:t>
                      </a:r>
                      <a:r>
                        <a:rPr kumimoji="0" lang="en-IN" sz="1600" b="0" kern="1200" dirty="0" err="1" smtClean="0">
                          <a:solidFill>
                            <a:schemeClr val="tx1"/>
                          </a:solidFill>
                          <a:effectLst/>
                          <a:latin typeface="Times New Roman" pitchFamily="18" charset="0"/>
                          <a:ea typeface="+mn-ea"/>
                          <a:cs typeface="Times New Roman" pitchFamily="18" charset="0"/>
                        </a:rPr>
                        <a:t>Hyperspectral</a:t>
                      </a:r>
                      <a:r>
                        <a:rPr kumimoji="0" lang="en-IN" sz="1600" b="0" kern="1200" dirty="0" smtClean="0">
                          <a:solidFill>
                            <a:schemeClr val="tx1"/>
                          </a:solidFill>
                          <a:effectLst/>
                          <a:latin typeface="Times New Roman" pitchFamily="18" charset="0"/>
                          <a:ea typeface="+mn-ea"/>
                          <a:cs typeface="Times New Roman" pitchFamily="18" charset="0"/>
                        </a:rPr>
                        <a:t> Image Classification Based on Convolutional Neural Network </a:t>
                      </a:r>
                    </a:p>
                    <a:p>
                      <a:pPr algn="just"/>
                      <a:endParaRPr lang="en-IN" sz="1600" b="0" dirty="0">
                        <a:latin typeface="Times New Roman" pitchFamily="18" charset="0"/>
                        <a:cs typeface="Times New Roman" pitchFamily="18" charset="0"/>
                      </a:endParaRPr>
                    </a:p>
                  </a:txBody>
                  <a:tcPr marL="68580" marR="68580"/>
                </a:tc>
                <a:tc>
                  <a:txBody>
                    <a:bodyPr/>
                    <a:lstStyle/>
                    <a:p>
                      <a:pPr algn="just"/>
                      <a:r>
                        <a:rPr kumimoji="0" lang="en-IN" sz="1600" b="0" u="sng" kern="1200" dirty="0" err="1" smtClean="0">
                          <a:solidFill>
                            <a:schemeClr val="tx1"/>
                          </a:solidFill>
                          <a:effectLst/>
                          <a:latin typeface="Times New Roman" pitchFamily="18" charset="0"/>
                          <a:ea typeface="+mn-ea"/>
                          <a:cs typeface="Times New Roman" pitchFamily="18" charset="0"/>
                          <a:hlinkClick r:id=""/>
                        </a:rPr>
                        <a:t>Yushi</a:t>
                      </a:r>
                      <a:r>
                        <a:rPr kumimoji="0" lang="en-IN" sz="1600" b="0" u="sng" kern="1200" dirty="0" smtClean="0">
                          <a:solidFill>
                            <a:schemeClr val="tx1"/>
                          </a:solidFill>
                          <a:effectLst/>
                          <a:latin typeface="Times New Roman" pitchFamily="18" charset="0"/>
                          <a:ea typeface="+mn-ea"/>
                          <a:cs typeface="Times New Roman" pitchFamily="18" charset="0"/>
                          <a:hlinkClick r:id=""/>
                        </a:rPr>
                        <a:t> Chen</a:t>
                      </a:r>
                      <a:r>
                        <a:rPr kumimoji="0" lang="en-IN" sz="1600" b="0" kern="1200" dirty="0" smtClean="0">
                          <a:solidFill>
                            <a:schemeClr val="tx1"/>
                          </a:solidFill>
                          <a:effectLst/>
                          <a:latin typeface="Times New Roman" pitchFamily="18" charset="0"/>
                          <a:ea typeface="+mn-ea"/>
                          <a:cs typeface="Times New Roman" pitchFamily="18" charset="0"/>
                        </a:rPr>
                        <a:t>; </a:t>
                      </a:r>
                      <a:r>
                        <a:rPr kumimoji="0" lang="en-IN" sz="1600" b="0" u="sng" kern="1200" dirty="0" err="1" smtClean="0">
                          <a:solidFill>
                            <a:schemeClr val="tx1"/>
                          </a:solidFill>
                          <a:effectLst/>
                          <a:latin typeface="Times New Roman" pitchFamily="18" charset="0"/>
                          <a:ea typeface="+mn-ea"/>
                          <a:cs typeface="Times New Roman" pitchFamily="18" charset="0"/>
                          <a:hlinkClick r:id=""/>
                        </a:rPr>
                        <a:t>Pedram</a:t>
                      </a:r>
                      <a:r>
                        <a:rPr kumimoji="0" lang="en-IN" sz="1600" b="0" u="sng" kern="1200" dirty="0" smtClean="0">
                          <a:solidFill>
                            <a:schemeClr val="tx1"/>
                          </a:solidFill>
                          <a:effectLst/>
                          <a:latin typeface="Times New Roman" pitchFamily="18" charset="0"/>
                          <a:ea typeface="+mn-ea"/>
                          <a:cs typeface="Times New Roman" pitchFamily="18" charset="0"/>
                          <a:hlinkClick r:id=""/>
                        </a:rPr>
                        <a:t> </a:t>
                      </a:r>
                      <a:r>
                        <a:rPr kumimoji="0" lang="en-IN" sz="1600" b="0" u="sng" kern="1200" dirty="0" err="1" smtClean="0">
                          <a:solidFill>
                            <a:schemeClr val="tx1"/>
                          </a:solidFill>
                          <a:effectLst/>
                          <a:latin typeface="Times New Roman" pitchFamily="18" charset="0"/>
                          <a:ea typeface="+mn-ea"/>
                          <a:cs typeface="Times New Roman" pitchFamily="18" charset="0"/>
                          <a:hlinkClick r:id=""/>
                        </a:rPr>
                        <a:t>Ghamis</a:t>
                      </a:r>
                      <a:endParaRPr kumimoji="0" lang="en-IN" sz="1600" b="0" kern="1200" dirty="0" smtClean="0">
                        <a:solidFill>
                          <a:schemeClr val="tx1"/>
                        </a:solidFill>
                        <a:effectLst/>
                        <a:latin typeface="Times New Roman" pitchFamily="18" charset="0"/>
                        <a:ea typeface="+mn-ea"/>
                        <a:cs typeface="Times New Roman" pitchFamily="18" charset="0"/>
                      </a:endParaRPr>
                    </a:p>
                    <a:p>
                      <a:pPr algn="just"/>
                      <a:r>
                        <a:rPr kumimoji="0" lang="en-IN" sz="1600" b="0" kern="1200" dirty="0" smtClean="0">
                          <a:solidFill>
                            <a:schemeClr val="tx1"/>
                          </a:solidFill>
                          <a:effectLst/>
                          <a:latin typeface="Times New Roman" pitchFamily="18" charset="0"/>
                          <a:ea typeface="+mn-ea"/>
                          <a:cs typeface="Times New Roman" pitchFamily="18" charset="0"/>
                        </a:rPr>
                        <a:t>YEAR: 2020</a:t>
                      </a:r>
                    </a:p>
                    <a:p>
                      <a:pPr algn="just"/>
                      <a:endParaRPr lang="en-IN" sz="1600" b="0" dirty="0">
                        <a:latin typeface="Times New Roman" pitchFamily="18" charset="0"/>
                        <a:cs typeface="Times New Roman"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600" b="0" kern="1200" dirty="0" smtClean="0">
                          <a:solidFill>
                            <a:schemeClr val="tx1"/>
                          </a:solidFill>
                          <a:effectLst/>
                          <a:latin typeface="Times New Roman" pitchFamily="18" charset="0"/>
                          <a:ea typeface="+mn-ea"/>
                          <a:cs typeface="Times New Roman" pitchFamily="18" charset="0"/>
                        </a:rPr>
                        <a:t>In addition, the idea of heterogeneous transfer learning may open a new window for further research.</a:t>
                      </a:r>
                    </a:p>
                    <a:p>
                      <a:pPr algn="just"/>
                      <a:endParaRPr lang="en-IN" sz="1600" b="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42083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088961918"/>
              </p:ext>
            </p:extLst>
          </p:nvPr>
        </p:nvGraphicFramePr>
        <p:xfrm>
          <a:off x="285720" y="381001"/>
          <a:ext cx="8501122" cy="5962817"/>
        </p:xfrm>
        <a:graphic>
          <a:graphicData uri="http://schemas.openxmlformats.org/drawingml/2006/table">
            <a:tbl>
              <a:tblPr firstRow="1" bandRow="1">
                <a:tableStyleId>{5940675A-B579-460E-94D1-54222C63F5DA}</a:tableStyleId>
              </a:tblPr>
              <a:tblGrid>
                <a:gridCol w="939717"/>
                <a:gridCol w="2083244"/>
                <a:gridCol w="1928930"/>
                <a:gridCol w="3549231"/>
              </a:tblGrid>
              <a:tr h="685801">
                <a:tc>
                  <a:txBody>
                    <a:bodyPr/>
                    <a:lstStyle/>
                    <a:p>
                      <a:pPr algn="ctr"/>
                      <a:r>
                        <a:rPr lang="en-US" b="1" dirty="0" smtClean="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marL="68580" marR="68580"/>
                </a:tc>
                <a:tc>
                  <a:txBody>
                    <a:bodyPr/>
                    <a:lstStyle/>
                    <a:p>
                      <a:pPr algn="ctr"/>
                      <a:r>
                        <a:rPr lang="en-US" b="1" dirty="0" smtClean="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marL="68580" marR="68580"/>
                </a:tc>
                <a:tc>
                  <a:txBody>
                    <a:bodyPr/>
                    <a:lstStyle/>
                    <a:p>
                      <a:pPr algn="ctr"/>
                      <a:r>
                        <a:rPr lang="en-US" b="1" dirty="0" smtClean="0">
                          <a:latin typeface="Times New Roman" pitchFamily="18" charset="0"/>
                          <a:cs typeface="Times New Roman" pitchFamily="18" charset="0"/>
                        </a:rPr>
                        <a:t>AUTHOR &amp; YEAR</a:t>
                      </a:r>
                      <a:endParaRPr lang="en-IN" b="1" dirty="0">
                        <a:latin typeface="Times New Roman" pitchFamily="18" charset="0"/>
                        <a:cs typeface="Times New Roman" pitchFamily="18" charset="0"/>
                      </a:endParaRPr>
                    </a:p>
                  </a:txBody>
                  <a:tcPr marL="68580" marR="68580"/>
                </a:tc>
                <a:tc>
                  <a:txBody>
                    <a:bodyPr/>
                    <a:lstStyle/>
                    <a:p>
                      <a:pPr algn="ctr"/>
                      <a:r>
                        <a:rPr lang="en-US" b="1" dirty="0" smtClean="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marL="68580" marR="68580"/>
                </a:tc>
              </a:tr>
              <a:tr h="2433636">
                <a:tc>
                  <a:txBody>
                    <a:bodyPr/>
                    <a:lstStyle/>
                    <a:p>
                      <a:r>
                        <a:rPr lang="en-US" dirty="0" smtClean="0"/>
                        <a:t>3</a:t>
                      </a:r>
                      <a:endParaRPr lang="en-IN"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err="1" smtClean="0">
                          <a:solidFill>
                            <a:schemeClr val="tx1"/>
                          </a:solidFill>
                          <a:effectLst/>
                          <a:latin typeface="Times New Roman" pitchFamily="18" charset="0"/>
                          <a:ea typeface="+mn-ea"/>
                          <a:cs typeface="Times New Roman" pitchFamily="18" charset="0"/>
                        </a:rPr>
                        <a:t>Deep&amp;Dense</a:t>
                      </a:r>
                      <a:r>
                        <a:rPr kumimoji="0" lang="en-IN" sz="1800" b="0" kern="1200" dirty="0" smtClean="0">
                          <a:solidFill>
                            <a:schemeClr val="tx1"/>
                          </a:solidFill>
                          <a:effectLst/>
                          <a:latin typeface="Times New Roman" pitchFamily="18" charset="0"/>
                          <a:ea typeface="+mn-ea"/>
                          <a:cs typeface="Times New Roman" pitchFamily="18" charset="0"/>
                        </a:rPr>
                        <a:t> Convolutional Neural Network for </a:t>
                      </a:r>
                      <a:r>
                        <a:rPr kumimoji="0" lang="en-IN" sz="1800" b="0" kern="1200" dirty="0" err="1" smtClean="0">
                          <a:solidFill>
                            <a:schemeClr val="tx1"/>
                          </a:solidFill>
                          <a:effectLst/>
                          <a:latin typeface="Times New Roman" pitchFamily="18" charset="0"/>
                          <a:ea typeface="+mn-ea"/>
                          <a:cs typeface="Times New Roman" pitchFamily="18" charset="0"/>
                        </a:rPr>
                        <a:t>Hyperspectral</a:t>
                      </a:r>
                      <a:r>
                        <a:rPr kumimoji="0" lang="en-IN" sz="1800" b="0" kern="1200" dirty="0" smtClean="0">
                          <a:solidFill>
                            <a:schemeClr val="tx1"/>
                          </a:solidFill>
                          <a:effectLst/>
                          <a:latin typeface="Times New Roman" pitchFamily="18" charset="0"/>
                          <a:ea typeface="+mn-ea"/>
                          <a:cs typeface="Times New Roman" pitchFamily="18" charset="0"/>
                        </a:rPr>
                        <a:t> Image Classification</a:t>
                      </a:r>
                    </a:p>
                    <a:p>
                      <a:endParaRPr lang="en-IN" sz="1800" b="0" dirty="0">
                        <a:latin typeface="Times New Roman" pitchFamily="18" charset="0"/>
                        <a:cs typeface="Times New Roman" pitchFamily="18" charset="0"/>
                      </a:endParaRPr>
                    </a:p>
                  </a:txBody>
                  <a:tcPr marL="68580" marR="68580"/>
                </a:tc>
                <a:tc>
                  <a:txBody>
                    <a:bodyPr/>
                    <a:lstStyle/>
                    <a:p>
                      <a:r>
                        <a:rPr kumimoji="0" lang="en-IN" sz="1800" b="0" kern="1200" dirty="0" smtClean="0">
                          <a:solidFill>
                            <a:schemeClr val="tx1"/>
                          </a:solidFill>
                          <a:effectLst/>
                          <a:latin typeface="Times New Roman" pitchFamily="18" charset="0"/>
                          <a:ea typeface="+mn-ea"/>
                          <a:cs typeface="Times New Roman" pitchFamily="18" charset="0"/>
                        </a:rPr>
                        <a:t>Mercedes E. </a:t>
                      </a:r>
                      <a:r>
                        <a:rPr kumimoji="0" lang="en-IN" sz="1800" b="0" kern="1200" dirty="0" err="1" smtClean="0">
                          <a:solidFill>
                            <a:schemeClr val="tx1"/>
                          </a:solidFill>
                          <a:effectLst/>
                          <a:latin typeface="Times New Roman" pitchFamily="18" charset="0"/>
                          <a:ea typeface="+mn-ea"/>
                          <a:cs typeface="Times New Roman" pitchFamily="18" charset="0"/>
                        </a:rPr>
                        <a:t>Paoletti</a:t>
                      </a:r>
                      <a:r>
                        <a:rPr kumimoji="0" lang="en-IN" sz="1800" b="0" kern="1200" dirty="0" smtClean="0">
                          <a:solidFill>
                            <a:schemeClr val="tx1"/>
                          </a:solidFill>
                          <a:effectLst/>
                          <a:latin typeface="Times New Roman" pitchFamily="18" charset="0"/>
                          <a:ea typeface="+mn-ea"/>
                          <a:cs typeface="Times New Roman" pitchFamily="18" charset="0"/>
                        </a:rPr>
                        <a:t> </a:t>
                      </a:r>
                      <a:r>
                        <a:rPr kumimoji="0" lang="en-IN" sz="1800" b="0" kern="1200" dirty="0" err="1" smtClean="0">
                          <a:solidFill>
                            <a:schemeClr val="tx1"/>
                          </a:solidFill>
                          <a:effectLst/>
                          <a:latin typeface="Times New Roman" pitchFamily="18" charset="0"/>
                          <a:ea typeface="+mn-ea"/>
                          <a:cs typeface="Times New Roman" pitchFamily="18" charset="0"/>
                        </a:rPr>
                        <a:t>ORCID,Juan</a:t>
                      </a:r>
                      <a:r>
                        <a:rPr kumimoji="0" lang="en-IN" sz="1800" b="0" kern="1200" dirty="0" smtClean="0">
                          <a:solidFill>
                            <a:schemeClr val="tx1"/>
                          </a:solidFill>
                          <a:effectLst/>
                          <a:latin typeface="Times New Roman" pitchFamily="18" charset="0"/>
                          <a:ea typeface="+mn-ea"/>
                          <a:cs typeface="Times New Roman" pitchFamily="18" charset="0"/>
                        </a:rPr>
                        <a:t> M. Haut </a:t>
                      </a:r>
                      <a:r>
                        <a:rPr kumimoji="0" lang="en-IN" sz="1800" b="0" kern="1200" dirty="0" err="1" smtClean="0">
                          <a:solidFill>
                            <a:schemeClr val="tx1"/>
                          </a:solidFill>
                          <a:effectLst/>
                          <a:latin typeface="Times New Roman" pitchFamily="18" charset="0"/>
                          <a:ea typeface="+mn-ea"/>
                          <a:cs typeface="Times New Roman" pitchFamily="18" charset="0"/>
                        </a:rPr>
                        <a:t>ORCID,Javier</a:t>
                      </a:r>
                      <a:r>
                        <a:rPr kumimoji="0" lang="en-IN" sz="1800" b="0" kern="1200" dirty="0" smtClean="0">
                          <a:solidFill>
                            <a:schemeClr val="tx1"/>
                          </a:solidFill>
                          <a:effectLst/>
                          <a:latin typeface="Times New Roman" pitchFamily="18" charset="0"/>
                          <a:ea typeface="+mn-ea"/>
                          <a:cs typeface="Times New Roman" pitchFamily="18" charset="0"/>
                        </a:rPr>
                        <a:t> Plaza and Antonio Plaza </a:t>
                      </a:r>
                    </a:p>
                    <a:p>
                      <a:r>
                        <a:rPr kumimoji="0" lang="en-IN" sz="1800" b="0" kern="1200" dirty="0" smtClean="0">
                          <a:solidFill>
                            <a:schemeClr val="tx1"/>
                          </a:solidFill>
                          <a:effectLst/>
                          <a:latin typeface="Times New Roman" pitchFamily="18" charset="0"/>
                          <a:ea typeface="+mn-ea"/>
                          <a:cs typeface="Times New Roman" pitchFamily="18" charset="0"/>
                        </a:rPr>
                        <a:t>YEAR: 2018</a:t>
                      </a:r>
                    </a:p>
                    <a:p>
                      <a:endParaRPr lang="en-IN" sz="1800" b="0" dirty="0">
                        <a:latin typeface="Times New Roman" pitchFamily="18" charset="0"/>
                        <a:cs typeface="Times New Roman" pitchFamily="18"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smtClean="0">
                          <a:solidFill>
                            <a:schemeClr val="tx1"/>
                          </a:solidFill>
                          <a:effectLst/>
                          <a:latin typeface="Times New Roman" pitchFamily="18" charset="0"/>
                          <a:ea typeface="+mn-ea"/>
                          <a:cs typeface="Times New Roman" pitchFamily="18" charset="0"/>
                        </a:rPr>
                        <a:t>the proposed </a:t>
                      </a:r>
                      <a:r>
                        <a:rPr kumimoji="0" lang="en-IN" sz="1800" b="0" kern="1200" dirty="0" err="1" smtClean="0">
                          <a:solidFill>
                            <a:schemeClr val="tx1"/>
                          </a:solidFill>
                          <a:effectLst/>
                          <a:latin typeface="Times New Roman" pitchFamily="18" charset="0"/>
                          <a:ea typeface="+mn-ea"/>
                          <a:cs typeface="Times New Roman" pitchFamily="18" charset="0"/>
                        </a:rPr>
                        <a:t>deep&amp;dense</a:t>
                      </a:r>
                      <a:r>
                        <a:rPr kumimoji="0" lang="en-IN" sz="1800" b="0" kern="1200" dirty="0" smtClean="0">
                          <a:solidFill>
                            <a:schemeClr val="tx1"/>
                          </a:solidFill>
                          <a:effectLst/>
                          <a:latin typeface="Times New Roman" pitchFamily="18" charset="0"/>
                          <a:ea typeface="+mn-ea"/>
                          <a:cs typeface="Times New Roman" pitchFamily="18" charset="0"/>
                        </a:rPr>
                        <a:t> CNN model can provide competitive advantages in terms of classification accuracy when compared to other state-of-the-methods for HSI classification</a:t>
                      </a:r>
                    </a:p>
                    <a:p>
                      <a:endParaRPr lang="en-IN" sz="1800" b="0" dirty="0">
                        <a:latin typeface="Times New Roman" pitchFamily="18" charset="0"/>
                        <a:cs typeface="Times New Roman" pitchFamily="18" charset="0"/>
                      </a:endParaRPr>
                    </a:p>
                  </a:txBody>
                  <a:tcPr marL="68580" marR="68580"/>
                </a:tc>
              </a:tr>
              <a:tr h="2716696">
                <a:tc>
                  <a:txBody>
                    <a:bodyPr/>
                    <a:lstStyle/>
                    <a:p>
                      <a:r>
                        <a:rPr lang="en-US" dirty="0" smtClean="0"/>
                        <a:t>4</a:t>
                      </a:r>
                      <a:endParaRPr lang="en-IN"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smtClean="0">
                          <a:solidFill>
                            <a:schemeClr val="tx1"/>
                          </a:solidFill>
                          <a:effectLst/>
                          <a:latin typeface="Times New Roman" pitchFamily="18" charset="0"/>
                          <a:ea typeface="+mn-ea"/>
                          <a:cs typeface="Times New Roman" pitchFamily="18" charset="0"/>
                        </a:rPr>
                        <a:t>Application of GIS and Machine Learning to Predict Flood Areas in Nigeria</a:t>
                      </a:r>
                    </a:p>
                    <a:p>
                      <a:endParaRPr lang="en-IN" sz="1800" b="0" dirty="0">
                        <a:latin typeface="Times New Roman" pitchFamily="18" charset="0"/>
                        <a:cs typeface="Times New Roman" pitchFamily="18" charset="0"/>
                      </a:endParaRPr>
                    </a:p>
                  </a:txBody>
                  <a:tcPr marL="68580" marR="68580"/>
                </a:tc>
                <a:tc>
                  <a:txBody>
                    <a:bodyPr/>
                    <a:lstStyle/>
                    <a:p>
                      <a:r>
                        <a:rPr kumimoji="0" lang="en-IN" sz="1800" b="0" kern="1200" dirty="0" err="1" smtClean="0">
                          <a:solidFill>
                            <a:schemeClr val="tx1"/>
                          </a:solidFill>
                          <a:effectLst/>
                          <a:latin typeface="Times New Roman" pitchFamily="18" charset="0"/>
                          <a:ea typeface="+mn-ea"/>
                          <a:cs typeface="Times New Roman" pitchFamily="18" charset="0"/>
                        </a:rPr>
                        <a:t>Eseosa</a:t>
                      </a:r>
                      <a:r>
                        <a:rPr kumimoji="0" lang="en-IN" sz="1800" b="0" kern="1200" dirty="0" smtClean="0">
                          <a:solidFill>
                            <a:schemeClr val="tx1"/>
                          </a:solidFill>
                          <a:effectLst/>
                          <a:latin typeface="Times New Roman" pitchFamily="18" charset="0"/>
                          <a:ea typeface="+mn-ea"/>
                          <a:cs typeface="Times New Roman" pitchFamily="18" charset="0"/>
                        </a:rPr>
                        <a:t> Halima </a:t>
                      </a:r>
                      <a:r>
                        <a:rPr kumimoji="0" lang="en-IN" sz="1800" b="0" kern="1200" dirty="0" err="1" smtClean="0">
                          <a:solidFill>
                            <a:schemeClr val="tx1"/>
                          </a:solidFill>
                          <a:effectLst/>
                          <a:latin typeface="Times New Roman" pitchFamily="18" charset="0"/>
                          <a:ea typeface="+mn-ea"/>
                          <a:cs typeface="Times New Roman" pitchFamily="18" charset="0"/>
                        </a:rPr>
                        <a:t>Ighile</a:t>
                      </a:r>
                      <a:r>
                        <a:rPr kumimoji="0" lang="en-IN" sz="1800" b="0" kern="1200" dirty="0" smtClean="0">
                          <a:solidFill>
                            <a:schemeClr val="tx1"/>
                          </a:solidFill>
                          <a:effectLst/>
                          <a:latin typeface="Times New Roman" pitchFamily="18" charset="0"/>
                          <a:ea typeface="+mn-ea"/>
                          <a:cs typeface="Times New Roman" pitchFamily="18" charset="0"/>
                        </a:rPr>
                        <a:t> ,Hiroaki </a:t>
                      </a:r>
                      <a:r>
                        <a:rPr kumimoji="0" lang="en-IN" sz="1800" b="0" kern="1200" dirty="0" err="1" smtClean="0">
                          <a:solidFill>
                            <a:schemeClr val="tx1"/>
                          </a:solidFill>
                          <a:effectLst/>
                          <a:latin typeface="Times New Roman" pitchFamily="18" charset="0"/>
                          <a:ea typeface="+mn-ea"/>
                          <a:cs typeface="Times New Roman" pitchFamily="18" charset="0"/>
                        </a:rPr>
                        <a:t>Shirakawa</a:t>
                      </a:r>
                      <a:endParaRPr kumimoji="0" lang="en-IN" sz="1800" b="0" kern="1200" dirty="0" smtClean="0">
                        <a:solidFill>
                          <a:schemeClr val="tx1"/>
                        </a:solidFill>
                        <a:effectLst/>
                        <a:latin typeface="Times New Roman" pitchFamily="18" charset="0"/>
                        <a:ea typeface="+mn-ea"/>
                        <a:cs typeface="Times New Roman" pitchFamily="18" charset="0"/>
                      </a:endParaRPr>
                    </a:p>
                    <a:p>
                      <a:r>
                        <a:rPr kumimoji="0" lang="en-IN" sz="1800" b="0" kern="1200" dirty="0" smtClean="0">
                          <a:solidFill>
                            <a:schemeClr val="tx1"/>
                          </a:solidFill>
                          <a:effectLst/>
                          <a:latin typeface="Times New Roman" pitchFamily="18" charset="0"/>
                          <a:ea typeface="+mn-ea"/>
                          <a:cs typeface="Times New Roman" pitchFamily="18" charset="0"/>
                        </a:rPr>
                        <a:t>YEAR: 2022</a:t>
                      </a:r>
                    </a:p>
                    <a:p>
                      <a:endParaRPr lang="en-IN" sz="1800" b="0" dirty="0">
                        <a:latin typeface="Times New Roman" pitchFamily="18" charset="0"/>
                        <a:cs typeface="Times New Roman" pitchFamily="18" charset="0"/>
                      </a:endParaRPr>
                    </a:p>
                  </a:txBody>
                  <a:tcPr marL="68580" marR="68580"/>
                </a:tc>
                <a:tc>
                  <a:txBody>
                    <a:bodyPr/>
                    <a:lstStyle/>
                    <a:p>
                      <a:r>
                        <a:rPr kumimoji="0" lang="en-IN" sz="1800" b="0" kern="1200" dirty="0" smtClean="0">
                          <a:solidFill>
                            <a:schemeClr val="tx1"/>
                          </a:solidFill>
                          <a:effectLst/>
                          <a:latin typeface="Times New Roman" pitchFamily="18" charset="0"/>
                          <a:ea typeface="+mn-ea"/>
                          <a:cs typeface="Times New Roman" pitchFamily="18" charset="0"/>
                        </a:rPr>
                        <a:t>This study predicted the flood susceptible areas in Nigeria based on historical flood records from 1985~2020 and various conditioning factors.</a:t>
                      </a:r>
                      <a:endParaRPr lang="en-IN" sz="1800" b="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420831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534400" cy="936104"/>
          </a:xfrm>
        </p:spPr>
        <p:txBody>
          <a:bodyPr>
            <a:noAutofit/>
          </a:bodyPr>
          <a:lstStyle/>
          <a:p>
            <a:r>
              <a:rPr lang="en-IN" sz="3200" b="1" dirty="0"/>
              <a:t>EXISTING SYSTEM</a:t>
            </a:r>
            <a:r>
              <a:rPr lang="en-IN" sz="3200" dirty="0"/>
              <a:t/>
            </a:r>
            <a:br>
              <a:rPr lang="en-IN" sz="3200" dirty="0"/>
            </a:b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IN" sz="1800" dirty="0">
                <a:latin typeface="Times New Roman" pitchFamily="18" charset="0"/>
                <a:cs typeface="Times New Roman" pitchFamily="18" charset="0"/>
              </a:rPr>
              <a:t>In the existing system in floods have become the most well-known and lethal cataclysmic events of this century. Absence of a successful flood forecasting framework has brought about grave loss of human existence and infrastructure.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has reiterated on the importance of having in place a flood prediction system. </a:t>
            </a:r>
            <a:endParaRPr lang="en-IN" sz="1800" dirty="0" smtClean="0">
              <a:latin typeface="Times New Roman" pitchFamily="18" charset="0"/>
              <a:cs typeface="Times New Roman" pitchFamily="18" charset="0"/>
            </a:endParaRPr>
          </a:p>
          <a:p>
            <a:pPr algn="just">
              <a:lnSpc>
                <a:spcPct val="150000"/>
              </a:lnSpc>
            </a:pPr>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paper looks at developing the most effective flood determining model. AI calculations and a hearty, productive and precise flood expectation framework will give all the fundamental aid and assistance needed to the residents and government.</a:t>
            </a:r>
          </a:p>
        </p:txBody>
      </p:sp>
    </p:spTree>
    <p:extLst>
      <p:ext uri="{BB962C8B-B14F-4D97-AF65-F5344CB8AC3E}">
        <p14:creationId xmlns:p14="http://schemas.microsoft.com/office/powerpoint/2010/main" xmlns="" val="317703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lgn="just">
              <a:lnSpc>
                <a:spcPct val="150000"/>
              </a:lnSpc>
            </a:pPr>
            <a:r>
              <a:rPr lang="en-IN" sz="1800" dirty="0">
                <a:latin typeface="Times New Roman" pitchFamily="18" charset="0"/>
                <a:cs typeface="Times New Roman" pitchFamily="18" charset="0"/>
              </a:rPr>
              <a:t>Sensitivity to Noisy Data</a:t>
            </a:r>
          </a:p>
          <a:p>
            <a:pPr lvl="0" algn="just">
              <a:lnSpc>
                <a:spcPct val="150000"/>
              </a:lnSpc>
            </a:pPr>
            <a:r>
              <a:rPr lang="en-IN" sz="1800" dirty="0">
                <a:latin typeface="Times New Roman" pitchFamily="18" charset="0"/>
                <a:cs typeface="Times New Roman" pitchFamily="18" charset="0"/>
              </a:rPr>
              <a:t>Limited Interpretability</a:t>
            </a:r>
          </a:p>
          <a:p>
            <a:pPr lvl="0" algn="just">
              <a:lnSpc>
                <a:spcPct val="150000"/>
              </a:lnSpc>
            </a:pPr>
            <a:r>
              <a:rPr lang="en-IN" sz="1800" dirty="0">
                <a:latin typeface="Times New Roman" pitchFamily="18" charset="0"/>
                <a:cs typeface="Times New Roman" pitchFamily="18" charset="0"/>
              </a:rPr>
              <a:t>Inability to Capture Linear Relationships</a:t>
            </a:r>
          </a:p>
          <a:p>
            <a:pPr lvl="0" algn="just">
              <a:lnSpc>
                <a:spcPct val="150000"/>
              </a:lnSpc>
            </a:pPr>
            <a:r>
              <a:rPr lang="en-US" sz="1800" dirty="0">
                <a:latin typeface="Times New Roman" pitchFamily="18" charset="0"/>
                <a:cs typeface="Times New Roman" pitchFamily="18" charset="0"/>
              </a:rPr>
              <a:t>Less accuracy</a:t>
            </a:r>
            <a:endParaRPr lang="en-IN"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Poor performance</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buNone/>
            </a:pPr>
            <a:endParaRPr lang="en-IN" dirty="0"/>
          </a:p>
        </p:txBody>
      </p:sp>
      <p:sp>
        <p:nvSpPr>
          <p:cNvPr id="4" name="Title 3"/>
          <p:cNvSpPr>
            <a:spLocks noGrp="1"/>
          </p:cNvSpPr>
          <p:nvPr>
            <p:ph type="title"/>
          </p:nvPr>
        </p:nvSpPr>
        <p:spPr>
          <a:xfrm>
            <a:off x="301752" y="228600"/>
            <a:ext cx="8534400" cy="1112168"/>
          </a:xfrm>
        </p:spPr>
        <p:txBody>
          <a:bodyPr/>
          <a:lstStyle/>
          <a:p>
            <a:r>
              <a:rPr lang="en-IN" b="1" dirty="0"/>
              <a:t>DISADVANTAGE</a:t>
            </a:r>
            <a:r>
              <a:rPr lang="en-IN" dirty="0"/>
              <a:t/>
            </a:r>
            <a:br>
              <a:rPr lang="en-IN" dirty="0"/>
            </a:br>
            <a:endParaRPr lang="en-IN" dirty="0"/>
          </a:p>
        </p:txBody>
      </p:sp>
    </p:spTree>
    <p:extLst>
      <p:ext uri="{BB962C8B-B14F-4D97-AF65-F5344CB8AC3E}">
        <p14:creationId xmlns:p14="http://schemas.microsoft.com/office/powerpoint/2010/main" xmlns="" val="20625362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576</TotalTime>
  <Words>2778</Words>
  <Application>Microsoft Office PowerPoint</Application>
  <PresentationFormat>On-screen Show (4:3)</PresentationFormat>
  <Paragraphs>169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DEVELOP A SUITABLE TECHNOLOGY TO TRACK DEEP SEA FISHERMAN OR THEIR LOCATION ENSURING EFFICTIVE MONITORING AND ENHANCING SAFETY</vt:lpstr>
      <vt:lpstr>ABSTRACT </vt:lpstr>
      <vt:lpstr>INTRODUCTION </vt:lpstr>
      <vt:lpstr>PROPOSED SYSTEM </vt:lpstr>
      <vt:lpstr>LITERATURE SURVEY</vt:lpstr>
      <vt:lpstr>Slide 6</vt:lpstr>
      <vt:lpstr>Slide 7</vt:lpstr>
      <vt:lpstr>EXISTING SYSTEM </vt:lpstr>
      <vt:lpstr>DISADVANTAGE </vt:lpstr>
      <vt:lpstr>SYSTEM ARCHITECTURE </vt:lpstr>
      <vt:lpstr>MODULES DESCRIPTION</vt:lpstr>
      <vt:lpstr>MODULES DESCRIPTION</vt:lpstr>
      <vt:lpstr>ADVANTAGE </vt:lpstr>
      <vt:lpstr>YOLO ALGORITHM</vt:lpstr>
      <vt:lpstr>SYSTEM REQUIREMENT</vt:lpstr>
      <vt:lpstr>MODULES</vt:lpstr>
      <vt:lpstr>CAMERA</vt:lpstr>
      <vt:lpstr> LIVE VIDEO FEED CAPTURED</vt:lpstr>
      <vt:lpstr>DATA PROCESSING</vt:lpstr>
      <vt:lpstr>TRAINING YOLO ALGORITHM</vt:lpstr>
      <vt:lpstr>HUMAN MOVEMENT DETECTION MODULE</vt:lpstr>
      <vt:lpstr>LOCATION OF DISASTER PLACE</vt:lpstr>
      <vt:lpstr>USE CASE DIAGRAM</vt:lpstr>
      <vt:lpstr>CLASS DIAGRAM</vt:lpstr>
      <vt:lpstr>SEQUENCE DIAGRAM</vt:lpstr>
      <vt:lpstr>DATA FLOW DIAGRAM</vt:lpstr>
      <vt:lpstr>CONCLUSION </vt:lpstr>
      <vt:lpstr>FUTURE ENHANCEMENT</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2024-03-20T06:13:05Z</dcterms:created>
  <dcterms:modified xsi:type="dcterms:W3CDTF">2024-05-01T12:42:57Z</dcterms:modified>
</cp:coreProperties>
</file>