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sldIdLst>
    <p:sldId id="266" r:id="rId2"/>
    <p:sldId id="296" r:id="rId3"/>
    <p:sldId id="264" r:id="rId4"/>
    <p:sldId id="257" r:id="rId5"/>
    <p:sldId id="271" r:id="rId6"/>
    <p:sldId id="273" r:id="rId7"/>
    <p:sldId id="258" r:id="rId8"/>
    <p:sldId id="259" r:id="rId9"/>
    <p:sldId id="274" r:id="rId10"/>
    <p:sldId id="275" r:id="rId11"/>
    <p:sldId id="276" r:id="rId12"/>
    <p:sldId id="288" r:id="rId13"/>
    <p:sldId id="289" r:id="rId14"/>
    <p:sldId id="277" r:id="rId15"/>
    <p:sldId id="279" r:id="rId16"/>
    <p:sldId id="294" r:id="rId17"/>
    <p:sldId id="291" r:id="rId18"/>
    <p:sldId id="295" r:id="rId19"/>
    <p:sldId id="280" r:id="rId20"/>
    <p:sldId id="281" r:id="rId21"/>
    <p:sldId id="262"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6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71" d="100"/>
          <a:sy n="71"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26906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352004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9289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324982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985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1945824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377190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32832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232077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07324-4898-41C8-9104-1D112D48B6B9}"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257127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707324-4898-41C8-9104-1D112D48B6B9}"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251153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707324-4898-41C8-9104-1D112D48B6B9}"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338403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707324-4898-41C8-9104-1D112D48B6B9}"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41039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07324-4898-41C8-9104-1D112D48B6B9}"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122256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707324-4898-41C8-9104-1D112D48B6B9}"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205FB-74F5-41E3-A741-BBA6770F07E6}" type="slidenum">
              <a:rPr lang="en-IN" smtClean="0"/>
              <a:t>‹#›</a:t>
            </a:fld>
            <a:endParaRPr lang="en-IN"/>
          </a:p>
        </p:txBody>
      </p:sp>
    </p:spTree>
    <p:extLst>
      <p:ext uri="{BB962C8B-B14F-4D97-AF65-F5344CB8AC3E}">
        <p14:creationId xmlns:p14="http://schemas.microsoft.com/office/powerpoint/2010/main" val="185093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5205FB-74F5-41E3-A741-BBA6770F07E6}" type="slidenum">
              <a:rPr lang="en-IN" smtClean="0"/>
              <a:t>‹#›</a:t>
            </a:fld>
            <a:endParaRPr lang="en-IN"/>
          </a:p>
        </p:txBody>
      </p:sp>
      <p:sp>
        <p:nvSpPr>
          <p:cNvPr id="5" name="Date Placeholder 4"/>
          <p:cNvSpPr>
            <a:spLocks noGrp="1"/>
          </p:cNvSpPr>
          <p:nvPr>
            <p:ph type="dt" sz="half" idx="10"/>
          </p:nvPr>
        </p:nvSpPr>
        <p:spPr/>
        <p:txBody>
          <a:bodyPr/>
          <a:lstStyle/>
          <a:p>
            <a:fld id="{BF707324-4898-41C8-9104-1D112D48B6B9}" type="datetimeFigureOut">
              <a:rPr lang="en-IN" smtClean="0"/>
              <a:t>01-04-2024</a:t>
            </a:fld>
            <a:endParaRPr lang="en-IN"/>
          </a:p>
        </p:txBody>
      </p:sp>
    </p:spTree>
    <p:extLst>
      <p:ext uri="{BB962C8B-B14F-4D97-AF65-F5344CB8AC3E}">
        <p14:creationId xmlns:p14="http://schemas.microsoft.com/office/powerpoint/2010/main" val="1932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707324-4898-41C8-9104-1D112D48B6B9}"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5205FB-74F5-41E3-A741-BBA6770F07E6}" type="slidenum">
              <a:rPr lang="en-IN" smtClean="0"/>
              <a:t>‹#›</a:t>
            </a:fld>
            <a:endParaRPr lang="en-IN"/>
          </a:p>
        </p:txBody>
      </p:sp>
    </p:spTree>
    <p:extLst>
      <p:ext uri="{BB962C8B-B14F-4D97-AF65-F5344CB8AC3E}">
        <p14:creationId xmlns:p14="http://schemas.microsoft.com/office/powerpoint/2010/main" val="3938228483"/>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610A2-1170-6F65-FBAD-4C5B077B26C6}"/>
              </a:ext>
            </a:extLst>
          </p:cNvPr>
          <p:cNvSpPr txBox="1"/>
          <p:nvPr/>
        </p:nvSpPr>
        <p:spPr>
          <a:xfrm>
            <a:off x="964083" y="1092037"/>
            <a:ext cx="9758596" cy="3662541"/>
          </a:xfrm>
          <a:prstGeom prst="rect">
            <a:avLst/>
          </a:prstGeom>
          <a:noFill/>
        </p:spPr>
        <p:txBody>
          <a:bodyPr wrap="square">
            <a:spAutoFit/>
          </a:bodyPr>
          <a:lstStyle/>
          <a:p>
            <a:r>
              <a:rPr lang="en-IN" sz="3600" b="1" dirty="0"/>
              <a:t>Project guide:</a:t>
            </a:r>
          </a:p>
          <a:p>
            <a:r>
              <a:rPr lang="en-IN" sz="2800"/>
              <a:t>    Amyjoy</a:t>
            </a:r>
            <a:r>
              <a:rPr lang="en-IN" sz="2800" dirty="0"/>
              <a:t> </a:t>
            </a:r>
            <a:r>
              <a:rPr lang="en-IN" sz="2800" dirty="0" err="1"/>
              <a:t>Exson</a:t>
            </a:r>
            <a:endParaRPr lang="en-IN" sz="2800" dirty="0"/>
          </a:p>
          <a:p>
            <a:endParaRPr lang="en-IN" sz="2800" dirty="0"/>
          </a:p>
          <a:p>
            <a:endParaRPr lang="en-IN" sz="2800" dirty="0"/>
          </a:p>
          <a:p>
            <a:r>
              <a:rPr lang="en-IN" sz="3600" b="1" dirty="0"/>
              <a:t>                                      Submitted By:          </a:t>
            </a:r>
            <a:r>
              <a:rPr lang="en-IN" sz="2800" dirty="0"/>
              <a:t>					Areti Siva Satya Raju </a:t>
            </a:r>
            <a:r>
              <a:rPr lang="en-IN" sz="2800" dirty="0" err="1"/>
              <a:t>Jeswanth</a:t>
            </a:r>
            <a:r>
              <a:rPr lang="en-IN" sz="2800" dirty="0"/>
              <a:t>	         </a:t>
            </a:r>
            <a:endParaRPr lang="en-IN" sz="2000" dirty="0"/>
          </a:p>
          <a:p>
            <a:r>
              <a:rPr lang="en-IN" sz="2000" dirty="0"/>
              <a:t>                                                                           </a:t>
            </a:r>
          </a:p>
        </p:txBody>
      </p:sp>
    </p:spTree>
    <p:extLst>
      <p:ext uri="{BB962C8B-B14F-4D97-AF65-F5344CB8AC3E}">
        <p14:creationId xmlns:p14="http://schemas.microsoft.com/office/powerpoint/2010/main" val="3683883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5954" y="1097281"/>
            <a:ext cx="7768046" cy="2434384"/>
          </a:xfrm>
          <a:prstGeom prst="rect">
            <a:avLst/>
          </a:prstGeom>
        </p:spPr>
        <p:txBody>
          <a:bodyPr wrap="square">
            <a:spAutoFit/>
          </a:bodyPr>
          <a:lstStyle/>
          <a:p>
            <a:pPr>
              <a:lnSpc>
                <a:spcPct val="115000"/>
              </a:lnSpc>
              <a:spcAft>
                <a:spcPts val="800"/>
              </a:spcAft>
            </a:pPr>
            <a:r>
              <a:rPr lang="en-IN" sz="2400" b="1" dirty="0">
                <a:latin typeface="Times New Roman" panose="02020603050405020304" pitchFamily="18" charset="0"/>
                <a:ea typeface="Times New Roman" panose="02020603050405020304" pitchFamily="18" charset="0"/>
              </a:rPr>
              <a:t>Hardware Requirements</a:t>
            </a:r>
            <a:r>
              <a:rPr lang="en-IN" sz="2000" b="1" dirty="0">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pPr marL="457200">
              <a:lnSpc>
                <a:spcPct val="107000"/>
              </a:lnSpc>
              <a:spcAft>
                <a:spcPts val="800"/>
              </a:spcAft>
            </a:pPr>
            <a:r>
              <a:rPr lang="en-IN" b="1"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342900" lvl="0" indent="-342900">
              <a:spcAft>
                <a:spcPts val="800"/>
              </a:spcAft>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Processor:</a:t>
            </a:r>
            <a:r>
              <a:rPr lang="en-US" dirty="0">
                <a:latin typeface="Times New Roman" panose="02020603050405020304" pitchFamily="18" charset="0"/>
                <a:ea typeface="Times New Roman" panose="02020603050405020304" pitchFamily="18" charset="0"/>
              </a:rPr>
              <a:t> 64-bit, quad-core, 2.5 GHz minimum per core</a:t>
            </a:r>
            <a:endParaRPr lang="en-IN" sz="1600" dirty="0">
              <a:latin typeface="Times New Roman" panose="02020603050405020304" pitchFamily="18" charset="0"/>
              <a:ea typeface="Times New Roman" panose="02020603050405020304" pitchFamily="18" charset="0"/>
            </a:endParaRPr>
          </a:p>
          <a:p>
            <a:pPr marL="342900" lvl="0" indent="-342900">
              <a:spcAft>
                <a:spcPts val="800"/>
              </a:spcAft>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Ram:</a:t>
            </a:r>
            <a:r>
              <a:rPr lang="en-US" dirty="0">
                <a:latin typeface="Times New Roman" panose="02020603050405020304" pitchFamily="18" charset="0"/>
                <a:ea typeface="Times New Roman" panose="02020603050405020304" pitchFamily="18" charset="0"/>
              </a:rPr>
              <a:t> 4 GB or more</a:t>
            </a:r>
            <a:endParaRPr lang="en-IN" sz="1600" dirty="0">
              <a:latin typeface="Times New Roman" panose="02020603050405020304" pitchFamily="18" charset="0"/>
              <a:ea typeface="Times New Roman" panose="02020603050405020304" pitchFamily="18" charset="0"/>
            </a:endParaRPr>
          </a:p>
          <a:p>
            <a:pPr marL="342900" lvl="0" indent="-342900">
              <a:spcAft>
                <a:spcPts val="800"/>
              </a:spcAft>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Hard disk:</a:t>
            </a:r>
            <a:r>
              <a:rPr lang="en-US" dirty="0">
                <a:latin typeface="Times New Roman" panose="02020603050405020304" pitchFamily="18" charset="0"/>
                <a:ea typeface="Times New Roman" panose="02020603050405020304" pitchFamily="18" charset="0"/>
              </a:rPr>
              <a:t> 20 GB of available space or more.</a:t>
            </a:r>
            <a:endParaRPr lang="en-IN" sz="1600" dirty="0">
              <a:latin typeface="Times New Roman" panose="02020603050405020304" pitchFamily="18" charset="0"/>
              <a:ea typeface="Times New Roman" panose="02020603050405020304" pitchFamily="18" charset="0"/>
            </a:endParaRPr>
          </a:p>
          <a:p>
            <a:pPr marL="342900" lvl="0" indent="-342900">
              <a:spcAft>
                <a:spcPts val="800"/>
              </a:spcAft>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Display:</a:t>
            </a:r>
            <a:r>
              <a:rPr lang="en-US" dirty="0">
                <a:latin typeface="Times New Roman" panose="02020603050405020304" pitchFamily="18" charset="0"/>
                <a:ea typeface="Times New Roman" panose="02020603050405020304" pitchFamily="18" charset="0"/>
              </a:rPr>
              <a:t> Dual XGA (1024 x 768) or higher resolution monitors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866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264200"/>
            <a:ext cx="8665029" cy="3487686"/>
          </a:xfrm>
          <a:prstGeom prst="rect">
            <a:avLst/>
          </a:prstGeom>
        </p:spPr>
        <p:txBody>
          <a:bodyPr wrap="square">
            <a:spAutoFit/>
          </a:bodyPr>
          <a:lstStyle/>
          <a:p>
            <a:pPr lvl="0" algn="just">
              <a:lnSpc>
                <a:spcPct val="107000"/>
              </a:lnSpc>
              <a:spcAft>
                <a:spcPts val="800"/>
              </a:spcAft>
            </a:pPr>
            <a:r>
              <a:rPr lang="en-US" sz="2400" b="1" dirty="0">
                <a:solidFill>
                  <a:srgbClr val="000000"/>
                </a:solidFill>
                <a:latin typeface="Times New Roman" panose="02020603050405020304" pitchFamily="18" charset="0"/>
                <a:ea typeface="Times New Roman" panose="02020603050405020304" pitchFamily="18" charset="0"/>
              </a:rPr>
              <a:t>Modules:</a:t>
            </a:r>
          </a:p>
          <a:p>
            <a:pPr lvl="0" algn="just">
              <a:lnSpc>
                <a:spcPct val="107000"/>
              </a:lnSpc>
              <a:spcAft>
                <a:spcPts val="800"/>
              </a:spcAft>
            </a:pPr>
            <a:endParaRPr lang="en-US" b="1" dirty="0">
              <a:solidFill>
                <a:srgbClr val="000000"/>
              </a:solidFill>
              <a:latin typeface="Times New Roman" panose="02020603050405020304" pitchFamily="18" charset="0"/>
              <a:ea typeface="Times New Roman" panose="02020603050405020304" pitchFamily="18" charset="0"/>
            </a:endParaRPr>
          </a:p>
          <a:p>
            <a:pPr lvl="0" algn="just">
              <a:lnSpc>
                <a:spcPct val="107000"/>
              </a:lnSpc>
              <a:spcAft>
                <a:spcPts val="800"/>
              </a:spcAft>
            </a:pPr>
            <a:r>
              <a:rPr lang="en-US" b="1" dirty="0" err="1">
                <a:solidFill>
                  <a:srgbClr val="000000"/>
                </a:solidFill>
                <a:latin typeface="Times New Roman" panose="02020603050405020304" pitchFamily="18" charset="0"/>
                <a:ea typeface="Times New Roman" panose="02020603050405020304" pitchFamily="18" charset="0"/>
              </a:rPr>
              <a:t>NumPy</a:t>
            </a:r>
            <a:r>
              <a:rPr lang="en-US" b="1" dirty="0">
                <a:solidFill>
                  <a:srgbClr val="000000"/>
                </a:solidFill>
                <a:latin typeface="Times New Roman" panose="02020603050405020304" pitchFamily="18" charset="0"/>
                <a:ea typeface="Times New Roman" panose="02020603050405020304" pitchFamily="18" charset="0"/>
              </a:rPr>
              <a:t>:</a:t>
            </a:r>
            <a:endParaRPr lang="en-IN" sz="1600" b="1" dirty="0">
              <a:latin typeface="Times New Roman" panose="02020603050405020304" pitchFamily="18" charset="0"/>
              <a:ea typeface="Times New Roman" panose="02020603050405020304" pitchFamily="18" charset="0"/>
            </a:endParaRPr>
          </a:p>
          <a:p>
            <a:pPr lvl="0" algn="just">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rPr>
              <a:t>      The </a:t>
            </a:r>
            <a:r>
              <a:rPr lang="en-US" dirty="0" err="1">
                <a:solidFill>
                  <a:srgbClr val="000000"/>
                </a:solidFill>
                <a:latin typeface="Times New Roman" panose="02020603050405020304" pitchFamily="18" charset="0"/>
                <a:ea typeface="Times New Roman" panose="02020603050405020304" pitchFamily="18" charset="0"/>
              </a:rPr>
              <a:t>NumPy</a:t>
            </a:r>
            <a:r>
              <a:rPr lang="en-US" dirty="0">
                <a:solidFill>
                  <a:srgbClr val="000000"/>
                </a:solidFill>
                <a:latin typeface="Times New Roman" panose="02020603050405020304" pitchFamily="18" charset="0"/>
                <a:ea typeface="Times New Roman" panose="02020603050405020304" pitchFamily="18" charset="0"/>
              </a:rPr>
              <a:t> library is a fundamental library for scientific computing in Python. It provides a high-performance multidimensional array object, and tools for working with these arrays.</a:t>
            </a:r>
            <a:endParaRPr lang="en-IN" sz="1600" dirty="0">
              <a:latin typeface="Times New Roman" panose="02020603050405020304" pitchFamily="18" charset="0"/>
              <a:ea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NumPy</a:t>
            </a:r>
            <a:r>
              <a:rPr lang="en-US" dirty="0">
                <a:solidFill>
                  <a:srgbClr val="000000"/>
                </a:solidFill>
                <a:latin typeface="Times New Roman" panose="02020603050405020304" pitchFamily="18" charset="0"/>
                <a:ea typeface="Times New Roman" panose="02020603050405020304" pitchFamily="18" charset="0"/>
              </a:rPr>
              <a:t> is an essential library for machine learning in Python. It provides a powerful                                                                                         array object and tools for working with arrays. </a:t>
            </a:r>
            <a:r>
              <a:rPr lang="en-US" dirty="0" err="1">
                <a:solidFill>
                  <a:srgbClr val="000000"/>
                </a:solidFill>
                <a:latin typeface="Times New Roman" panose="02020603050405020304" pitchFamily="18" charset="0"/>
                <a:ea typeface="Times New Roman" panose="02020603050405020304" pitchFamily="18" charset="0"/>
              </a:rPr>
              <a:t>NumPy</a:t>
            </a:r>
            <a:r>
              <a:rPr lang="en-US" dirty="0">
                <a:solidFill>
                  <a:srgbClr val="000000"/>
                </a:solidFill>
                <a:latin typeface="Times New Roman" panose="02020603050405020304" pitchFamily="18" charset="0"/>
                <a:ea typeface="Times New Roman" panose="02020603050405020304" pitchFamily="18" charset="0"/>
              </a:rPr>
              <a:t> arrays are efficient data structures for working with numerical data. They are also convenient for working with data in various formats, such as images and matrices .</a:t>
            </a:r>
            <a:endParaRPr lang="en-IN" dirty="0"/>
          </a:p>
        </p:txBody>
      </p:sp>
    </p:spTree>
    <p:extLst>
      <p:ext uri="{BB962C8B-B14F-4D97-AF65-F5344CB8AC3E}">
        <p14:creationId xmlns:p14="http://schemas.microsoft.com/office/powerpoint/2010/main" val="70936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16" y="400595"/>
            <a:ext cx="10154194" cy="3009414"/>
          </a:xfrm>
          <a:prstGeom prst="rect">
            <a:avLst/>
          </a:prstGeom>
        </p:spPr>
        <p:txBody>
          <a:bodyPr wrap="square">
            <a:spAutoFit/>
          </a:bodyPr>
          <a:lstStyle/>
          <a:p>
            <a:pPr lvl="0" algn="just">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rPr>
              <a:t>           Pandas:</a:t>
            </a:r>
            <a:endParaRPr lang="en-IN" b="1" dirty="0">
              <a:latin typeface="Times New Roman" panose="02020603050405020304" pitchFamily="18" charset="0"/>
              <a:ea typeface="Times New Roman" panose="02020603050405020304" pitchFamily="18" charset="0"/>
            </a:endParaRPr>
          </a:p>
          <a:p>
            <a:pPr marL="914400" algn="just">
              <a:lnSpc>
                <a:spcPct val="107000"/>
              </a:lnSpc>
              <a:spcAft>
                <a:spcPts val="800"/>
              </a:spcAft>
            </a:pPr>
            <a:r>
              <a:rPr lang="en-US" sz="1600" dirty="0">
                <a:solidFill>
                  <a:srgbClr val="000000"/>
                </a:solidFill>
                <a:latin typeface="Times New Roman" panose="02020603050405020304" pitchFamily="18" charset="0"/>
                <a:ea typeface="Times New Roman" panose="02020603050405020304" pitchFamily="18" charset="0"/>
              </a:rPr>
              <a:t>      Pandas is a powerful tool for data analysis in Python. It can be used for data cleaning and manipulation, feature engineering, and even machine learning. Pandas is particularly well-suited for machine learning because it provides a number of features that are very useful for working with data:</a:t>
            </a:r>
            <a:endParaRPr lang="en-IN" sz="1600" dirty="0">
              <a:latin typeface="Times New Roman" panose="02020603050405020304" pitchFamily="18" charset="0"/>
              <a:ea typeface="Times New Roman" panose="02020603050405020304" pitchFamily="18" charset="0"/>
            </a:endParaRPr>
          </a:p>
          <a:p>
            <a:pPr marL="1143000" lvl="2" indent="-228600" algn="just">
              <a:lnSpc>
                <a:spcPct val="107000"/>
              </a:lnSpc>
              <a:spcAft>
                <a:spcPts val="800"/>
              </a:spcAft>
              <a:buFont typeface="Wingdings" panose="05000000000000000000" pitchFamily="2" charset="2"/>
              <a:buChar char=""/>
            </a:pPr>
            <a:r>
              <a:rPr lang="en-US" sz="1600" dirty="0">
                <a:solidFill>
                  <a:srgbClr val="000000"/>
                </a:solidFill>
                <a:latin typeface="Times New Roman" panose="02020603050405020304" pitchFamily="18" charset="0"/>
                <a:ea typeface="Times New Roman" panose="02020603050405020304" pitchFamily="18" charset="0"/>
              </a:rPr>
              <a:t>Pandas can handle missing data gracefully.</a:t>
            </a:r>
            <a:endParaRPr lang="en-IN" sz="1600" dirty="0">
              <a:latin typeface="Times New Roman" panose="02020603050405020304" pitchFamily="18" charset="0"/>
              <a:ea typeface="Times New Roman" panose="02020603050405020304" pitchFamily="18" charset="0"/>
            </a:endParaRPr>
          </a:p>
          <a:p>
            <a:pPr marL="1143000" lvl="2" indent="-228600" algn="just">
              <a:lnSpc>
                <a:spcPct val="107000"/>
              </a:lnSpc>
              <a:spcAft>
                <a:spcPts val="800"/>
              </a:spcAft>
              <a:buFont typeface="Wingdings" panose="05000000000000000000" pitchFamily="2" charset="2"/>
              <a:buChar char=""/>
            </a:pPr>
            <a:r>
              <a:rPr lang="en-US" sz="1600" dirty="0">
                <a:solidFill>
                  <a:srgbClr val="000000"/>
                </a:solidFill>
                <a:latin typeface="Times New Roman" panose="02020603050405020304" pitchFamily="18" charset="0"/>
                <a:ea typeface="Times New Roman" panose="02020603050405020304" pitchFamily="18" charset="0"/>
              </a:rPr>
              <a:t>Pandas can easily convert data from one format to another (e.g., from a CSV file to a SQL database).</a:t>
            </a:r>
            <a:endParaRPr lang="en-IN" sz="1600" dirty="0">
              <a:latin typeface="Times New Roman" panose="02020603050405020304" pitchFamily="18" charset="0"/>
              <a:ea typeface="Times New Roman" panose="02020603050405020304" pitchFamily="18" charset="0"/>
            </a:endParaRPr>
          </a:p>
          <a:p>
            <a:pPr marL="1143000" lvl="2" indent="-228600" algn="just">
              <a:lnSpc>
                <a:spcPct val="107000"/>
              </a:lnSpc>
              <a:spcAft>
                <a:spcPts val="800"/>
              </a:spcAft>
              <a:buFont typeface="Wingdings" panose="05000000000000000000" pitchFamily="2" charset="2"/>
              <a:buChar char=""/>
            </a:pPr>
            <a:r>
              <a:rPr lang="en-US" sz="1600" dirty="0">
                <a:solidFill>
                  <a:srgbClr val="000000"/>
                </a:solidFill>
                <a:latin typeface="Times New Roman" panose="02020603050405020304" pitchFamily="18" charset="0"/>
                <a:ea typeface="Times New Roman" panose="02020603050405020304" pitchFamily="18" charset="0"/>
              </a:rPr>
              <a:t>Pandas provides many built-in functions for data analysis, which can be used for preprocessing data for machine learning.</a:t>
            </a:r>
            <a:endParaRPr lang="en-IN" sz="1600" dirty="0">
              <a:latin typeface="Times New Roman" panose="02020603050405020304" pitchFamily="18" charset="0"/>
              <a:ea typeface="Times New Roman" panose="02020603050405020304" pitchFamily="18" charset="0"/>
            </a:endParaRPr>
          </a:p>
          <a:p>
            <a:pPr marL="1143000" lvl="2" indent="-228600" algn="just">
              <a:lnSpc>
                <a:spcPct val="107000"/>
              </a:lnSpc>
              <a:spcAft>
                <a:spcPts val="800"/>
              </a:spcAft>
              <a:buFont typeface="Wingdings" panose="05000000000000000000" pitchFamily="2" charset="2"/>
              <a:buChar char=""/>
            </a:pPr>
            <a:r>
              <a:rPr lang="en-US" sz="1600" dirty="0">
                <a:solidFill>
                  <a:srgbClr val="000000"/>
                </a:solidFill>
                <a:latin typeface="Times New Roman" panose="02020603050405020304" pitchFamily="18" charset="0"/>
                <a:ea typeface="Times New Roman" panose="02020603050405020304" pitchFamily="18" charset="0"/>
              </a:rPr>
              <a:t>Pandas is fast and efficient, which is important for working with large datasets.</a:t>
            </a:r>
            <a:endParaRPr lang="en-IN"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79267" y="3479677"/>
            <a:ext cx="9710057" cy="2964786"/>
          </a:xfrm>
          <a:prstGeom prst="rect">
            <a:avLst/>
          </a:prstGeom>
        </p:spPr>
        <p:txBody>
          <a:bodyPr wrap="square">
            <a:spAutoFit/>
          </a:bodyPr>
          <a:lstStyle/>
          <a:p>
            <a:pPr lvl="0" algn="just">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rPr>
              <a:t>Seaborn</a:t>
            </a:r>
            <a:r>
              <a:rPr lang="en-US" dirty="0">
                <a:solidFill>
                  <a:srgbClr val="000000"/>
                </a:solidFill>
                <a:latin typeface="Times New Roman" panose="02020603050405020304" pitchFamily="18" charset="0"/>
                <a:ea typeface="Times New Roman" panose="02020603050405020304" pitchFamily="18" charset="0"/>
              </a:rPr>
              <a:t>:   </a:t>
            </a:r>
          </a:p>
          <a:p>
            <a:pPr lvl="0" algn="just">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Seaborn</a:t>
            </a:r>
            <a:r>
              <a:rPr lang="en-US" dirty="0">
                <a:solidFill>
                  <a:srgbClr val="000000"/>
                </a:solidFill>
                <a:latin typeface="Times New Roman" panose="02020603050405020304" pitchFamily="18" charset="0"/>
                <a:ea typeface="Times New Roman" panose="02020603050405020304" pitchFamily="18" charset="0"/>
              </a:rPr>
              <a:t> is a Python data visualization library based on </a:t>
            </a:r>
            <a:r>
              <a:rPr lang="en-US" dirty="0" err="1">
                <a:solidFill>
                  <a:srgbClr val="000000"/>
                </a:solidFill>
                <a:latin typeface="Times New Roman" panose="02020603050405020304" pitchFamily="18" charset="0"/>
                <a:ea typeface="Times New Roman" panose="02020603050405020304" pitchFamily="18" charset="0"/>
              </a:rPr>
              <a:t>matplotlib</a:t>
            </a:r>
            <a:r>
              <a:rPr lang="en-US" dirty="0">
                <a:solidFill>
                  <a:srgbClr val="000000"/>
                </a:solidFill>
                <a:latin typeface="Times New Roman" panose="02020603050405020304" pitchFamily="18" charset="0"/>
                <a:ea typeface="Times New Roman" panose="02020603050405020304" pitchFamily="18" charset="0"/>
              </a:rPr>
              <a:t>. It provides a high-level interface for drawing attractive and informative statistical graphics. </a:t>
            </a:r>
            <a:r>
              <a:rPr lang="en-US" dirty="0" err="1">
                <a:solidFill>
                  <a:srgbClr val="000000"/>
                </a:solidFill>
                <a:latin typeface="Times New Roman" panose="02020603050405020304" pitchFamily="18" charset="0"/>
                <a:ea typeface="Times New Roman" panose="02020603050405020304" pitchFamily="18" charset="0"/>
              </a:rPr>
              <a:t>Seaborn</a:t>
            </a:r>
            <a:r>
              <a:rPr lang="en-US" dirty="0">
                <a:solidFill>
                  <a:srgbClr val="000000"/>
                </a:solidFill>
                <a:latin typeface="Times New Roman" panose="02020603050405020304" pitchFamily="18" charset="0"/>
                <a:ea typeface="Times New Roman" panose="02020603050405020304" pitchFamily="18" charset="0"/>
              </a:rPr>
              <a:t> is particularly useful for exploring linear relationships between multiple variables. Some of the most useful functions in </a:t>
            </a:r>
            <a:r>
              <a:rPr lang="en-US" dirty="0" err="1">
                <a:solidFill>
                  <a:srgbClr val="000000"/>
                </a:solidFill>
                <a:latin typeface="Times New Roman" panose="02020603050405020304" pitchFamily="18" charset="0"/>
                <a:ea typeface="Times New Roman" panose="02020603050405020304" pitchFamily="18" charset="0"/>
              </a:rPr>
              <a:t>Seaborn</a:t>
            </a:r>
            <a:r>
              <a:rPr lang="en-US" dirty="0">
                <a:solidFill>
                  <a:srgbClr val="000000"/>
                </a:solidFill>
                <a:latin typeface="Times New Roman" panose="02020603050405020304" pitchFamily="18" charset="0"/>
                <a:ea typeface="Times New Roman" panose="02020603050405020304" pitchFamily="18" charset="0"/>
              </a:rPr>
              <a:t> for machine learning are the </a:t>
            </a:r>
            <a:r>
              <a:rPr lang="en-US" dirty="0" err="1">
                <a:solidFill>
                  <a:srgbClr val="000000"/>
                </a:solidFill>
                <a:latin typeface="Times New Roman" panose="02020603050405020304" pitchFamily="18" charset="0"/>
                <a:ea typeface="Times New Roman" panose="02020603050405020304" pitchFamily="18" charset="0"/>
              </a:rPr>
              <a:t>pairplot</a:t>
            </a:r>
            <a:r>
              <a:rPr lang="en-US" dirty="0">
                <a:solidFill>
                  <a:srgbClr val="000000"/>
                </a:solidFill>
                <a:latin typeface="Times New Roman" panose="02020603050405020304" pitchFamily="18" charset="0"/>
                <a:ea typeface="Times New Roman" panose="02020603050405020304" pitchFamily="18" charset="0"/>
              </a:rPr>
              <a:t>() and </a:t>
            </a:r>
            <a:r>
              <a:rPr lang="en-US" dirty="0" err="1">
                <a:solidFill>
                  <a:srgbClr val="000000"/>
                </a:solidFill>
                <a:latin typeface="Times New Roman" panose="02020603050405020304" pitchFamily="18" charset="0"/>
                <a:ea typeface="Times New Roman" panose="02020603050405020304" pitchFamily="18" charset="0"/>
              </a:rPr>
              <a:t>jointplot</a:t>
            </a:r>
            <a:r>
              <a:rPr lang="en-US" dirty="0">
                <a:solidFill>
                  <a:srgbClr val="000000"/>
                </a:solidFill>
                <a:latin typeface="Times New Roman" panose="02020603050405020304" pitchFamily="18" charset="0"/>
                <a:ea typeface="Times New Roman" panose="02020603050405020304" pitchFamily="18" charset="0"/>
              </a:rPr>
              <a:t>() functions. These functions create scatter plots between pairs of variables, and can be used to quickly visualize relationships between many variables.</a:t>
            </a:r>
            <a:endParaRPr lang="en-IN" sz="1600" dirty="0">
              <a:latin typeface="Times New Roman" panose="02020603050405020304" pitchFamily="18" charset="0"/>
              <a:ea typeface="Times New Roman" panose="02020603050405020304" pitchFamily="18" charset="0"/>
            </a:endParaRPr>
          </a:p>
          <a:p>
            <a:pPr marL="914400" algn="just">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rPr>
              <a:t>      The </a:t>
            </a:r>
            <a:r>
              <a:rPr lang="en-US" dirty="0" err="1">
                <a:solidFill>
                  <a:srgbClr val="000000"/>
                </a:solidFill>
                <a:latin typeface="Times New Roman" panose="02020603050405020304" pitchFamily="18" charset="0"/>
                <a:ea typeface="Times New Roman" panose="02020603050405020304" pitchFamily="18" charset="0"/>
              </a:rPr>
              <a:t>Seaborn</a:t>
            </a:r>
            <a:r>
              <a:rPr lang="en-US" dirty="0">
                <a:solidFill>
                  <a:srgbClr val="000000"/>
                </a:solidFill>
                <a:latin typeface="Times New Roman" panose="02020603050405020304" pitchFamily="18" charset="0"/>
                <a:ea typeface="Times New Roman" panose="02020603050405020304" pitchFamily="18" charset="0"/>
              </a:rPr>
              <a:t> library is also great for creating visualizations of categorical data. The </a:t>
            </a:r>
            <a:r>
              <a:rPr lang="en-US" dirty="0" err="1">
                <a:solidFill>
                  <a:srgbClr val="000000"/>
                </a:solidFill>
                <a:latin typeface="Times New Roman" panose="02020603050405020304" pitchFamily="18" charset="0"/>
                <a:ea typeface="Times New Roman" panose="02020603050405020304" pitchFamily="18" charset="0"/>
              </a:rPr>
              <a:t>countplot</a:t>
            </a:r>
            <a:r>
              <a:rPr lang="en-US" dirty="0">
                <a:solidFill>
                  <a:srgbClr val="000000"/>
                </a:solidFill>
                <a:latin typeface="Times New Roman" panose="02020603050405020304" pitchFamily="18" charset="0"/>
                <a:ea typeface="Times New Roman" panose="02020603050405020304" pitchFamily="18" charset="0"/>
              </a:rPr>
              <a:t>() function creates a </a:t>
            </a:r>
            <a:r>
              <a:rPr lang="en-US" dirty="0" err="1">
                <a:solidFill>
                  <a:srgbClr val="000000"/>
                </a:solidFill>
                <a:latin typeface="Times New Roman" panose="02020603050405020304" pitchFamily="18" charset="0"/>
                <a:ea typeface="Times New Roman" panose="02020603050405020304" pitchFamily="18" charset="0"/>
              </a:rPr>
              <a:t>barplot</a:t>
            </a:r>
            <a:r>
              <a:rPr lang="en-US" dirty="0">
                <a:solidFill>
                  <a:srgbClr val="000000"/>
                </a:solidFill>
                <a:latin typeface="Times New Roman" panose="02020603050405020304" pitchFamily="18" charset="0"/>
                <a:ea typeface="Times New Roman" panose="02020603050405020304" pitchFamily="18" charset="0"/>
              </a:rPr>
              <a:t> of counts for each category. This is a useful way to understand the distribution of a categorical variable.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55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222" y="919132"/>
            <a:ext cx="9196251" cy="1779333"/>
          </a:xfrm>
          <a:prstGeom prst="rect">
            <a:avLst/>
          </a:prstGeom>
        </p:spPr>
        <p:txBody>
          <a:bodyPr wrap="square">
            <a:spAutoFit/>
          </a:bodyPr>
          <a:lstStyle/>
          <a:p>
            <a:pPr lvl="0" algn="just">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rPr>
              <a:t>  </a:t>
            </a:r>
            <a:r>
              <a:rPr lang="en-US" b="1" dirty="0" err="1">
                <a:solidFill>
                  <a:srgbClr val="000000"/>
                </a:solidFill>
                <a:latin typeface="Times New Roman" panose="02020603050405020304" pitchFamily="18" charset="0"/>
                <a:ea typeface="Times New Roman" panose="02020603050405020304" pitchFamily="18" charset="0"/>
              </a:rPr>
              <a:t>Sklearn</a:t>
            </a:r>
            <a:r>
              <a:rPr lang="en-US" b="1" dirty="0">
                <a:solidFill>
                  <a:srgbClr val="000000"/>
                </a:solidFill>
                <a:latin typeface="Times New Roman" panose="02020603050405020304" pitchFamily="18" charset="0"/>
                <a:ea typeface="Times New Roman" panose="02020603050405020304" pitchFamily="18" charset="0"/>
              </a:rPr>
              <a:t>:</a:t>
            </a:r>
            <a:endParaRPr lang="en-IN" sz="1600" b="1" dirty="0">
              <a:latin typeface="Times New Roman" panose="02020603050405020304" pitchFamily="18" charset="0"/>
              <a:ea typeface="Times New Roman" panose="02020603050405020304" pitchFamily="18" charset="0"/>
            </a:endParaRPr>
          </a:p>
          <a:p>
            <a:pPr marL="914400" algn="just">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Sklearn</a:t>
            </a:r>
            <a:r>
              <a:rPr lang="en-US" dirty="0">
                <a:solidFill>
                  <a:srgbClr val="000000"/>
                </a:solidFill>
                <a:latin typeface="Times New Roman" panose="02020603050405020304" pitchFamily="18" charset="0"/>
                <a:ea typeface="Times New Roman" panose="02020603050405020304" pitchFamily="18" charset="0"/>
              </a:rPr>
              <a:t> is a library in machine learning that provides a range of tools for data mining and data analysis. It includes tools for preprocessing data, dimensionality reduction, supervised and unsupervised learning, model selection, and evaluation.</a:t>
            </a: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836023" y="2698465"/>
            <a:ext cx="8891450" cy="4246162"/>
          </a:xfrm>
          <a:prstGeom prst="rect">
            <a:avLst/>
          </a:prstGeom>
        </p:spPr>
        <p:txBody>
          <a:bodyPr wrap="square">
            <a:spAutoFit/>
          </a:bodyPr>
          <a:lstStyle/>
          <a:p>
            <a:pPr lvl="0" algn="just">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rPr>
              <a:t>Matplotlib</a:t>
            </a:r>
            <a:r>
              <a:rPr lang="en-US" dirty="0">
                <a:solidFill>
                  <a:srgbClr val="000000"/>
                </a:solidFill>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            Matplotlib is often used in machine learning to visualize data. For example, it can be used to plot the data points in a dataset, or to visualize the results of a machine learning algorithm.</a:t>
            </a:r>
          </a:p>
          <a:p>
            <a:r>
              <a:rPr lang="en-US" sz="1600" dirty="0"/>
              <a:t>              </a:t>
            </a:r>
            <a:r>
              <a:rPr lang="en-US" sz="1600" dirty="0" err="1"/>
              <a:t>Matplotlib.pyplot</a:t>
            </a:r>
            <a:r>
              <a:rPr lang="en-US" sz="1600" dirty="0"/>
              <a:t> is a collection of command style functions that make </a:t>
            </a:r>
            <a:r>
              <a:rPr lang="en-US" sz="1600" dirty="0" err="1"/>
              <a:t>matplotlib</a:t>
            </a:r>
            <a:r>
              <a:rPr lang="en-US" sz="1600" dirty="0"/>
              <a:t> work like MATLAB. Each </a:t>
            </a:r>
            <a:r>
              <a:rPr lang="en-US" sz="1600" dirty="0" err="1"/>
              <a:t>pyplot</a:t>
            </a:r>
            <a:r>
              <a:rPr lang="en-US" sz="1600" dirty="0"/>
              <a:t> function makes some change to a figure: e.g., creates a figure, creates a plotting area in a figure, plots some lines in a plotting area, decorates the plot with labels, etc. In </a:t>
            </a:r>
            <a:r>
              <a:rPr lang="en-US" sz="1600" dirty="0" err="1"/>
              <a:t>matplotlib</a:t>
            </a:r>
            <a:r>
              <a:rPr lang="en-US" sz="1600" dirty="0"/>
              <a:t> </a:t>
            </a:r>
            <a:r>
              <a:rPr lang="en-US" sz="1600" dirty="0" err="1"/>
              <a:t>pyplot</a:t>
            </a:r>
            <a:r>
              <a:rPr lang="en-US" sz="1600" dirty="0"/>
              <a:t> various states are preserved across function calls, so that it keeps track of things like the current figure </a:t>
            </a:r>
            <a:r>
              <a:rPr lang="en-US" sz="1600"/>
              <a:t>and plotting area, and the plotting functions are directed to the current axes (please note that “axes” here and in most places in the documentation refers to the axes part of a figure and not the strict mathematical term for more than one axis). </a:t>
            </a:r>
            <a:endParaRPr lang="en-US" sz="1600" dirty="0">
              <a:solidFill>
                <a:srgbClr val="000000"/>
              </a:solidFill>
              <a:latin typeface="Times New Roman" panose="02020603050405020304" pitchFamily="18" charset="0"/>
              <a:ea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9089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109" y="705394"/>
            <a:ext cx="8220891" cy="3907736"/>
          </a:xfrm>
          <a:prstGeom prst="rect">
            <a:avLst/>
          </a:prstGeom>
        </p:spPr>
        <p:txBody>
          <a:bodyPr wrap="square">
            <a:spAutoFit/>
          </a:bodyPr>
          <a:lstStyle/>
          <a:p>
            <a:pPr algn="just">
              <a:lnSpc>
                <a:spcPct val="115000"/>
              </a:lnSpc>
              <a:spcAft>
                <a:spcPts val="800"/>
              </a:spcAft>
            </a:pPr>
            <a:r>
              <a:rPr lang="en-US" sz="2400" b="1" dirty="0">
                <a:solidFill>
                  <a:srgbClr val="000000"/>
                </a:solidFill>
                <a:latin typeface="Times New Roman" panose="02020603050405020304" pitchFamily="18" charset="0"/>
                <a:ea typeface="Times New Roman" panose="02020603050405020304" pitchFamily="18" charset="0"/>
              </a:rPr>
              <a:t>Architecture:</a:t>
            </a:r>
            <a:r>
              <a:rPr lang="en-US" sz="2400" b="1" dirty="0">
                <a:latin typeface="Times New Roman" panose="02020603050405020304" pitchFamily="18" charset="0"/>
                <a:ea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lgn="just">
              <a:lnSpc>
                <a:spcPct val="115000"/>
              </a:lnSpc>
              <a:spcAft>
                <a:spcPts val="800"/>
              </a:spcAft>
            </a:pPr>
            <a:r>
              <a:rPr lang="en-US" dirty="0">
                <a:solidFill>
                  <a:srgbClr val="000000"/>
                </a:solidFill>
                <a:latin typeface="Times New Roman" panose="02020603050405020304" pitchFamily="18" charset="0"/>
                <a:ea typeface="Times New Roman" panose="02020603050405020304" pitchFamily="18" charset="0"/>
              </a:rPr>
              <a:t>The complete system consists of a Graphical User Interface. The GUI takes the current day’s weather input. These inputs are given to the trained models in order to predict the weather conditions of the near future. </a:t>
            </a:r>
            <a:endParaRPr lang="en-IN" sz="1600" dirty="0">
              <a:latin typeface="Times New Roman" panose="02020603050405020304" pitchFamily="18" charset="0"/>
              <a:ea typeface="Times New Roman" panose="02020603050405020304" pitchFamily="18" charset="0"/>
            </a:endParaRPr>
          </a:p>
          <a:p>
            <a:pPr algn="just">
              <a:lnSpc>
                <a:spcPct val="115000"/>
              </a:lnSpc>
              <a:spcAft>
                <a:spcPts val="800"/>
              </a:spcAft>
            </a:pPr>
            <a:r>
              <a:rPr lang="en-US" dirty="0">
                <a:solidFill>
                  <a:srgbClr val="000000"/>
                </a:solidFill>
                <a:latin typeface="Times New Roman" panose="02020603050405020304" pitchFamily="18" charset="0"/>
                <a:ea typeface="Times New Roman" panose="02020603050405020304" pitchFamily="18" charset="0"/>
              </a:rPr>
              <a:t>The architecture of the system consists of a data repository consisting of the historical weather data. This data is used for training the models. Then it consists of data preprocessing tools in order to select the required data and to clean the data to get efficient results. On top of that are the machine learning models which take in the preprocessed data and training the model to predict the future weather conditions. And the topmost layer is the Graphical User Interface which helps user to provide inputs for the day and get accurate predictions.</a:t>
            </a:r>
            <a:endParaRPr lang="en-IN" sz="1600"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476206" y="4222852"/>
            <a:ext cx="3050268" cy="2447926"/>
          </a:xfrm>
          <a:prstGeom prst="rect">
            <a:avLst/>
          </a:prstGeom>
          <a:noFill/>
          <a:ln>
            <a:noFill/>
          </a:ln>
        </p:spPr>
      </p:pic>
    </p:spTree>
    <p:extLst>
      <p:ext uri="{BB962C8B-B14F-4D97-AF65-F5344CB8AC3E}">
        <p14:creationId xmlns:p14="http://schemas.microsoft.com/office/powerpoint/2010/main" val="399792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469" y="809897"/>
            <a:ext cx="8647611" cy="4121128"/>
          </a:xfrm>
          <a:prstGeom prst="rect">
            <a:avLst/>
          </a:prstGeom>
        </p:spPr>
        <p:txBody>
          <a:bodyPr wrap="square">
            <a:spAutoFit/>
          </a:bodyPr>
          <a:lstStyle/>
          <a:p>
            <a:pPr algn="just">
              <a:lnSpc>
                <a:spcPct val="107000"/>
              </a:lnSpc>
              <a:spcAft>
                <a:spcPts val="800"/>
              </a:spcAft>
            </a:pPr>
            <a:r>
              <a:rPr lang="en-US" sz="2800" b="1" dirty="0">
                <a:latin typeface="Times New Roman" panose="02020603050405020304" pitchFamily="18" charset="0"/>
                <a:ea typeface="Times New Roman" panose="02020603050405020304" pitchFamily="18" charset="0"/>
              </a:rPr>
              <a:t>Machine Learning Models</a:t>
            </a:r>
          </a:p>
          <a:p>
            <a:pPr algn="just">
              <a:lnSpc>
                <a:spcPct val="107000"/>
              </a:lnSpc>
              <a:spcAft>
                <a:spcPts val="800"/>
              </a:spcAft>
            </a:pPr>
            <a:endParaRPr lang="en-US" b="1"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Times New Roman" panose="02020603050405020304" pitchFamily="18" charset="0"/>
              </a:rPr>
              <a:t>Random Forest Algorithm: </a:t>
            </a: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Times New Roman" panose="02020603050405020304" pitchFamily="18" charset="0"/>
              </a:rPr>
              <a:t>            Random forest is a supervised learning algorithm which is used for both classification as well as regression. But however, it is mainly used for classification problems. As we know that a forest is made up of trees and more trees means more robust forest. Similarly, random forest algorithm creates decision trees on data samples and then gets the prediction from each of them and finally selects the best solution by means of voting. The algorithm works by constructing a number of decision trees at training time and outputting the class that is the mode of the classes (classification) or mean prediction (regression) of the individual trees. It is an ensemble method which is better than a single decision tree because it reduces the </a:t>
            </a:r>
            <a:r>
              <a:rPr lang="en-US" dirty="0" err="1">
                <a:latin typeface="Times New Roman" panose="02020603050405020304" pitchFamily="18" charset="0"/>
                <a:ea typeface="Times New Roman" panose="02020603050405020304" pitchFamily="18" charset="0"/>
              </a:rPr>
              <a:t>overfitting</a:t>
            </a:r>
            <a:r>
              <a:rPr lang="en-US" dirty="0">
                <a:latin typeface="Times New Roman" panose="02020603050405020304" pitchFamily="18" charset="0"/>
                <a:ea typeface="Times New Roman" panose="02020603050405020304" pitchFamily="18" charset="0"/>
              </a:rPr>
              <a:t> by averaging the result.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696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3" y="418010"/>
            <a:ext cx="8900160" cy="5170646"/>
          </a:xfrm>
          <a:prstGeom prst="rect">
            <a:avLst/>
          </a:prstGeom>
        </p:spPr>
        <p:txBody>
          <a:bodyPr wrap="square">
            <a:spAutoFit/>
          </a:bodyPr>
          <a:lstStyle/>
          <a:p>
            <a:pPr algn="just"/>
            <a:r>
              <a:rPr lang="en-US" sz="2400" b="1" dirty="0">
                <a:latin typeface="erdana"/>
              </a:rPr>
              <a:t>How does Random Forest algorithm work ?</a:t>
            </a:r>
          </a:p>
          <a:p>
            <a:pPr algn="just"/>
            <a:endParaRPr lang="en-US" dirty="0">
              <a:solidFill>
                <a:srgbClr val="610B38"/>
              </a:solidFill>
              <a:latin typeface="erdana"/>
            </a:endParaRPr>
          </a:p>
          <a:p>
            <a:pPr algn="just"/>
            <a:endParaRPr lang="en-US" dirty="0">
              <a:solidFill>
                <a:srgbClr val="610B38"/>
              </a:solidFill>
              <a:latin typeface="erdana"/>
            </a:endParaRPr>
          </a:p>
          <a:p>
            <a:pPr algn="just"/>
            <a:r>
              <a:rPr lang="en-US" dirty="0">
                <a:solidFill>
                  <a:srgbClr val="333333"/>
                </a:solidFill>
                <a:latin typeface="inter-regular"/>
              </a:rPr>
              <a:t>Random Forest works in two-phase first is to create the random forest by combining N decision tree, and second is to make predictions for each tree created in the first phase.</a:t>
            </a:r>
          </a:p>
          <a:p>
            <a:pPr algn="just"/>
            <a:r>
              <a:rPr lang="en-US" dirty="0">
                <a:solidFill>
                  <a:srgbClr val="333333"/>
                </a:solidFill>
                <a:latin typeface="inter-regular"/>
              </a:rPr>
              <a:t>The Working process can be explained in the below steps and diagram:</a:t>
            </a:r>
          </a:p>
          <a:p>
            <a:pPr algn="just"/>
            <a:endParaRPr lang="en-US" dirty="0">
              <a:solidFill>
                <a:srgbClr val="333333"/>
              </a:solidFill>
              <a:latin typeface="inter-regular"/>
            </a:endParaRPr>
          </a:p>
          <a:p>
            <a:pPr algn="just"/>
            <a:r>
              <a:rPr lang="en-US" b="1" dirty="0">
                <a:solidFill>
                  <a:srgbClr val="333333"/>
                </a:solidFill>
                <a:latin typeface="inter-bold"/>
              </a:rPr>
              <a:t>Step-1:</a:t>
            </a:r>
            <a:r>
              <a:rPr lang="en-US" dirty="0">
                <a:solidFill>
                  <a:srgbClr val="333333"/>
                </a:solidFill>
                <a:latin typeface="inter-regular"/>
              </a:rPr>
              <a:t> Select random K data points from the training set.</a:t>
            </a:r>
          </a:p>
          <a:p>
            <a:pPr algn="just"/>
            <a:endParaRPr lang="en-US" dirty="0">
              <a:solidFill>
                <a:srgbClr val="333333"/>
              </a:solidFill>
              <a:latin typeface="inter-regular"/>
            </a:endParaRPr>
          </a:p>
          <a:p>
            <a:pPr algn="just"/>
            <a:r>
              <a:rPr lang="en-US" b="1" dirty="0">
                <a:solidFill>
                  <a:srgbClr val="333333"/>
                </a:solidFill>
                <a:latin typeface="inter-bold"/>
              </a:rPr>
              <a:t>Step-2:</a:t>
            </a:r>
            <a:r>
              <a:rPr lang="en-US" dirty="0">
                <a:solidFill>
                  <a:srgbClr val="333333"/>
                </a:solidFill>
                <a:latin typeface="inter-regular"/>
              </a:rPr>
              <a:t> Build the decision trees associated with the selected data points (Subsets).</a:t>
            </a:r>
          </a:p>
          <a:p>
            <a:pPr algn="just"/>
            <a:endParaRPr lang="en-US" dirty="0">
              <a:solidFill>
                <a:srgbClr val="333333"/>
              </a:solidFill>
              <a:latin typeface="inter-regular"/>
            </a:endParaRPr>
          </a:p>
          <a:p>
            <a:pPr algn="just"/>
            <a:r>
              <a:rPr lang="en-US" b="1" dirty="0">
                <a:solidFill>
                  <a:srgbClr val="333333"/>
                </a:solidFill>
                <a:latin typeface="inter-bold"/>
              </a:rPr>
              <a:t>Step-3:</a:t>
            </a:r>
            <a:r>
              <a:rPr lang="en-US" dirty="0">
                <a:solidFill>
                  <a:srgbClr val="333333"/>
                </a:solidFill>
                <a:latin typeface="inter-regular"/>
              </a:rPr>
              <a:t> Choose the number N for decision trees that you want to build.</a:t>
            </a:r>
          </a:p>
          <a:p>
            <a:pPr algn="just"/>
            <a:endParaRPr lang="en-US" dirty="0">
              <a:solidFill>
                <a:srgbClr val="333333"/>
              </a:solidFill>
              <a:latin typeface="inter-regular"/>
            </a:endParaRPr>
          </a:p>
          <a:p>
            <a:pPr algn="just"/>
            <a:r>
              <a:rPr lang="en-US" b="1" dirty="0">
                <a:solidFill>
                  <a:srgbClr val="333333"/>
                </a:solidFill>
                <a:latin typeface="inter-bold"/>
              </a:rPr>
              <a:t>Step-4:</a:t>
            </a:r>
            <a:r>
              <a:rPr lang="en-US" dirty="0">
                <a:solidFill>
                  <a:srgbClr val="333333"/>
                </a:solidFill>
                <a:latin typeface="inter-regular"/>
              </a:rPr>
              <a:t> Repeat Step 1 &amp; 2.</a:t>
            </a:r>
          </a:p>
          <a:p>
            <a:pPr algn="just"/>
            <a:endParaRPr lang="en-US" dirty="0">
              <a:solidFill>
                <a:srgbClr val="333333"/>
              </a:solidFill>
              <a:latin typeface="inter-regular"/>
            </a:endParaRPr>
          </a:p>
          <a:p>
            <a:pPr algn="just"/>
            <a:r>
              <a:rPr lang="en-US" b="1" dirty="0"/>
              <a:t>Step-5:</a:t>
            </a:r>
            <a:r>
              <a:rPr lang="en-US" dirty="0"/>
              <a:t> For new data points, find the predictions of each decision tree, and assign the new data points to the category that wins the majority votes.</a:t>
            </a:r>
            <a:endParaRPr lang="en-US" b="0" i="0" dirty="0">
              <a:solidFill>
                <a:srgbClr val="333333"/>
              </a:solidFill>
              <a:effectLst/>
              <a:latin typeface="inter-regular"/>
            </a:endParaRPr>
          </a:p>
        </p:txBody>
      </p:sp>
    </p:spTree>
    <p:extLst>
      <p:ext uri="{BB962C8B-B14F-4D97-AF65-F5344CB8AC3E}">
        <p14:creationId xmlns:p14="http://schemas.microsoft.com/office/powerpoint/2010/main" val="80060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92" y="683682"/>
            <a:ext cx="8665028" cy="3877985"/>
          </a:xfrm>
          <a:prstGeom prst="rect">
            <a:avLst/>
          </a:prstGeom>
        </p:spPr>
        <p:txBody>
          <a:bodyPr wrap="square">
            <a:spAutoFit/>
          </a:bodyPr>
          <a:lstStyle/>
          <a:p>
            <a:pPr algn="just"/>
            <a:r>
              <a:rPr lang="en-US" sz="2400" b="1" dirty="0">
                <a:latin typeface="erdana"/>
              </a:rPr>
              <a:t>Applications of Random Forest</a:t>
            </a:r>
          </a:p>
          <a:p>
            <a:pPr algn="just"/>
            <a:endParaRPr lang="en-US" sz="2400" dirty="0">
              <a:solidFill>
                <a:srgbClr val="610B38"/>
              </a:solidFill>
              <a:latin typeface="erdana"/>
            </a:endParaRPr>
          </a:p>
          <a:p>
            <a:pPr algn="just"/>
            <a:r>
              <a:rPr lang="en-US" dirty="0">
                <a:solidFill>
                  <a:srgbClr val="333333"/>
                </a:solidFill>
                <a:latin typeface="inter-regular"/>
              </a:rPr>
              <a:t>There are mainly four sectors where Random forest mostly used:</a:t>
            </a:r>
          </a:p>
          <a:p>
            <a:pPr algn="just"/>
            <a:endParaRPr lang="en-US" dirty="0">
              <a:solidFill>
                <a:srgbClr val="333333"/>
              </a:solidFill>
              <a:latin typeface="inter-regular"/>
            </a:endParaRPr>
          </a:p>
          <a:p>
            <a:pPr algn="just">
              <a:buFont typeface="+mj-lt"/>
              <a:buAutoNum type="arabicPeriod"/>
            </a:pPr>
            <a:r>
              <a:rPr lang="en-US" b="1" dirty="0">
                <a:solidFill>
                  <a:srgbClr val="000000"/>
                </a:solidFill>
                <a:latin typeface="inter-bold"/>
              </a:rPr>
              <a:t>Banking:</a:t>
            </a:r>
            <a:r>
              <a:rPr lang="en-US" dirty="0">
                <a:solidFill>
                  <a:srgbClr val="000000"/>
                </a:solidFill>
                <a:latin typeface="inter-regular"/>
              </a:rPr>
              <a:t> Banking sector mostly uses this algorithm for the identification of loan risk.</a:t>
            </a:r>
          </a:p>
          <a:p>
            <a:pPr algn="just">
              <a:buFont typeface="+mj-lt"/>
              <a:buAutoNum type="arabicPeriod"/>
            </a:pPr>
            <a:endParaRPr lang="en-US" dirty="0">
              <a:solidFill>
                <a:srgbClr val="000000"/>
              </a:solidFill>
              <a:latin typeface="inter-regular"/>
            </a:endParaRPr>
          </a:p>
          <a:p>
            <a:pPr algn="just">
              <a:buFont typeface="+mj-lt"/>
              <a:buAutoNum type="arabicPeriod"/>
            </a:pPr>
            <a:r>
              <a:rPr lang="en-US" b="1" dirty="0">
                <a:solidFill>
                  <a:srgbClr val="000000"/>
                </a:solidFill>
                <a:latin typeface="inter-bold"/>
              </a:rPr>
              <a:t>Medicine:</a:t>
            </a:r>
            <a:r>
              <a:rPr lang="en-US" dirty="0">
                <a:solidFill>
                  <a:srgbClr val="000000"/>
                </a:solidFill>
                <a:latin typeface="inter-regular"/>
              </a:rPr>
              <a:t> With the help of this algorithm, disease trends and risks of the disease can be identified.</a:t>
            </a:r>
          </a:p>
          <a:p>
            <a:pPr algn="just">
              <a:buFont typeface="+mj-lt"/>
              <a:buAutoNum type="arabicPeriod"/>
            </a:pPr>
            <a:endParaRPr lang="en-US" dirty="0">
              <a:solidFill>
                <a:srgbClr val="000000"/>
              </a:solidFill>
              <a:latin typeface="inter-regular"/>
            </a:endParaRPr>
          </a:p>
          <a:p>
            <a:pPr algn="just">
              <a:buFont typeface="+mj-lt"/>
              <a:buAutoNum type="arabicPeriod"/>
            </a:pPr>
            <a:r>
              <a:rPr lang="en-US" b="1" dirty="0">
                <a:solidFill>
                  <a:srgbClr val="000000"/>
                </a:solidFill>
                <a:latin typeface="inter-bold"/>
              </a:rPr>
              <a:t>Land Use:</a:t>
            </a:r>
            <a:r>
              <a:rPr lang="en-US" dirty="0">
                <a:solidFill>
                  <a:srgbClr val="000000"/>
                </a:solidFill>
                <a:latin typeface="inter-regular"/>
              </a:rPr>
              <a:t> We can identify the areas of similar land use by this algorithm.</a:t>
            </a:r>
          </a:p>
          <a:p>
            <a:pPr algn="just">
              <a:buFont typeface="+mj-lt"/>
              <a:buAutoNum type="arabicPeriod"/>
            </a:pPr>
            <a:endParaRPr lang="en-US" dirty="0">
              <a:solidFill>
                <a:srgbClr val="000000"/>
              </a:solidFill>
              <a:latin typeface="inter-regular"/>
            </a:endParaRPr>
          </a:p>
          <a:p>
            <a:pPr algn="just">
              <a:buFont typeface="+mj-lt"/>
              <a:buAutoNum type="arabicPeriod"/>
            </a:pPr>
            <a:r>
              <a:rPr lang="en-US" b="1" dirty="0">
                <a:solidFill>
                  <a:srgbClr val="000000"/>
                </a:solidFill>
                <a:latin typeface="inter-bold"/>
              </a:rPr>
              <a:t>Marketing:</a:t>
            </a:r>
            <a:r>
              <a:rPr lang="en-US" dirty="0">
                <a:solidFill>
                  <a:srgbClr val="000000"/>
                </a:solidFill>
                <a:latin typeface="inter-regular"/>
              </a:rPr>
              <a:t> Marketing trends can be identified using this algorithm.</a:t>
            </a:r>
            <a:endParaRPr lang="en-US" b="0" i="0" dirty="0">
              <a:solidFill>
                <a:srgbClr val="000000"/>
              </a:solidFill>
              <a:effectLst/>
              <a:latin typeface="inter-regular"/>
            </a:endParaRPr>
          </a:p>
        </p:txBody>
      </p:sp>
    </p:spTree>
    <p:extLst>
      <p:ext uri="{BB962C8B-B14F-4D97-AF65-F5344CB8AC3E}">
        <p14:creationId xmlns:p14="http://schemas.microsoft.com/office/powerpoint/2010/main" val="648370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609600"/>
            <a:ext cx="8490857" cy="3877985"/>
          </a:xfrm>
          <a:prstGeom prst="rect">
            <a:avLst/>
          </a:prstGeom>
        </p:spPr>
        <p:txBody>
          <a:bodyPr wrap="square">
            <a:spAutoFit/>
          </a:bodyPr>
          <a:lstStyle/>
          <a:p>
            <a:pPr algn="just"/>
            <a:r>
              <a:rPr lang="en-US" sz="2000" b="1" dirty="0">
                <a:latin typeface="erdana"/>
              </a:rPr>
              <a:t>Advantages of Random Forest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Random Forest is capable of performing both Classification and Regression tasks.</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dirty="0">
                <a:solidFill>
                  <a:srgbClr val="000000"/>
                </a:solidFill>
                <a:latin typeface="inter-regular"/>
              </a:rPr>
              <a:t>It is capable of handling large datasets with high dimensionality.</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dirty="0">
                <a:solidFill>
                  <a:srgbClr val="000000"/>
                </a:solidFill>
                <a:latin typeface="inter-regular"/>
              </a:rPr>
              <a:t>It enhances the accuracy of the model and prevents the </a:t>
            </a:r>
            <a:r>
              <a:rPr lang="en-US" dirty="0" err="1">
                <a:solidFill>
                  <a:srgbClr val="000000"/>
                </a:solidFill>
                <a:latin typeface="inter-regular"/>
              </a:rPr>
              <a:t>overfitting</a:t>
            </a:r>
            <a:r>
              <a:rPr lang="en-US" dirty="0">
                <a:solidFill>
                  <a:srgbClr val="000000"/>
                </a:solidFill>
                <a:latin typeface="inter-regular"/>
              </a:rPr>
              <a:t> issue.</a:t>
            </a:r>
          </a:p>
          <a:p>
            <a:pPr algn="just">
              <a:buFont typeface="Arial" panose="020B0604020202020204" pitchFamily="34" charset="0"/>
              <a:buChar char="•"/>
            </a:pPr>
            <a:endParaRPr lang="en-US" dirty="0">
              <a:solidFill>
                <a:srgbClr val="000000"/>
              </a:solidFill>
              <a:latin typeface="inter-regular"/>
            </a:endParaRPr>
          </a:p>
          <a:p>
            <a:pPr algn="just"/>
            <a:r>
              <a:rPr lang="en-US" sz="2000" b="1" dirty="0">
                <a:latin typeface="erdana"/>
              </a:rPr>
              <a:t>Disadvantages of Random Forest</a:t>
            </a:r>
          </a:p>
          <a:p>
            <a:pPr algn="just"/>
            <a:endParaRPr lang="en-US" dirty="0">
              <a:solidFill>
                <a:srgbClr val="610B38"/>
              </a:solidFill>
              <a:latin typeface="erdana"/>
            </a:endParaRPr>
          </a:p>
          <a:p>
            <a:pPr algn="just">
              <a:buFont typeface="Arial" panose="020B0604020202020204" pitchFamily="34" charset="0"/>
              <a:buChar char="•"/>
            </a:pPr>
            <a:r>
              <a:rPr lang="en-US" dirty="0">
                <a:solidFill>
                  <a:srgbClr val="000000"/>
                </a:solidFill>
                <a:latin typeface="inter-regular"/>
              </a:rPr>
              <a:t>Although random forest can be used for both classification and regression tasks, it is not more suitable for Regression tasks.</a:t>
            </a:r>
            <a:endParaRPr lang="en-US" b="0" i="0" dirty="0">
              <a:solidFill>
                <a:srgbClr val="000000"/>
              </a:solidFill>
              <a:effectLst/>
              <a:latin typeface="inter-regular"/>
            </a:endParaRPr>
          </a:p>
        </p:txBody>
      </p:sp>
    </p:spTree>
    <p:extLst>
      <p:ext uri="{BB962C8B-B14F-4D97-AF65-F5344CB8AC3E}">
        <p14:creationId xmlns:p14="http://schemas.microsoft.com/office/powerpoint/2010/main" val="332568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7977" y="665631"/>
            <a:ext cx="8212184" cy="3557512"/>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Times New Roman" panose="02020603050405020304" pitchFamily="18" charset="0"/>
              </a:rPr>
              <a:t>Decision Tree Algorithm: </a:t>
            </a: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Times New Roman" panose="02020603050405020304" pitchFamily="18" charset="0"/>
              </a:rPr>
              <a:t>            A decision tree is a supervised learning algorithm that can be used for both classification and regression tasks. The goal of a decision tree is to create a model that predicts the value of a target variable based on other variables in the data. Decision trees are created by splitting the data into smaller groups based on an attribute value. The tree is then created by selecting the attribute that results in the largest information gain, which is the difference in entropy before and after the split. The process is then repeated on each of the child nodes, until the tree is complete. Once the tree is complete, it can be used to make predictions by traversing the tree from the root to the leaves. The prediction is made by taking the majority vote of the values at the leaves.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137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7407-12DC-A974-C57C-D3623652389B}"/>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00249E90-98FD-75C3-B4B4-5890611302C5}"/>
              </a:ext>
            </a:extLst>
          </p:cNvPr>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       UNVEILING TOMORROW’S                         					WEATHER</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91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931" y="653143"/>
            <a:ext cx="8900160" cy="2339167"/>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Times New Roman" panose="02020603050405020304" pitchFamily="18" charset="0"/>
              </a:rPr>
              <a:t>Linear Regression:</a:t>
            </a: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pP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Times New Roman" panose="02020603050405020304" pitchFamily="18" charset="0"/>
              </a:rPr>
              <a:t>            Linear regression is a supervised machine learning algorithm that is used to predict a continuous dependent variable given a set of independent variables. It is a linear approach to modeling the relationship between a dependent variable and one or more independent variables. Linear regression is widely used in many different fields, such as economics, finance, and engineering.</a:t>
            </a:r>
            <a:endParaRPr lang="en-IN"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644434" y="3117669"/>
            <a:ext cx="8717280" cy="3087192"/>
          </a:xfrm>
          <a:prstGeom prst="rect">
            <a:avLst/>
          </a:prstGeom>
        </p:spPr>
        <p:txBody>
          <a:bodyPr wrap="square">
            <a:spAutoFit/>
          </a:bodyPr>
          <a:lstStyle/>
          <a:p>
            <a:pPr algn="just">
              <a:lnSpc>
                <a:spcPct val="107000"/>
              </a:lnSpc>
              <a:spcAft>
                <a:spcPts val="800"/>
              </a:spcAft>
              <a:tabLst>
                <a:tab pos="1339215" algn="l"/>
              </a:tabLst>
            </a:pPr>
            <a:r>
              <a:rPr lang="en-US" b="1" dirty="0">
                <a:latin typeface="Times New Roman" panose="02020603050405020304" pitchFamily="18" charset="0"/>
                <a:ea typeface="Times New Roman" panose="02020603050405020304" pitchFamily="18" charset="0"/>
              </a:rPr>
              <a:t>Naive Bayes:	</a:t>
            </a:r>
            <a:endParaRPr lang="en-IN" sz="1600" dirty="0">
              <a:latin typeface="Times New Roman" panose="02020603050405020304" pitchFamily="18" charset="0"/>
              <a:ea typeface="Times New Roman" panose="02020603050405020304" pitchFamily="18" charset="0"/>
            </a:endParaRPr>
          </a:p>
          <a:p>
            <a:pPr algn="just">
              <a:lnSpc>
                <a:spcPct val="107000"/>
              </a:lnSpc>
              <a:spcAft>
                <a:spcPts val="800"/>
              </a:spcAft>
              <a:tabLst>
                <a:tab pos="1339215" algn="l"/>
              </a:tabLst>
            </a:pPr>
            <a:endParaRPr lang="en-IN" sz="1600" dirty="0">
              <a:latin typeface="Times New Roman" panose="02020603050405020304" pitchFamily="18" charset="0"/>
              <a:ea typeface="Times New Roman" panose="02020603050405020304" pitchFamily="18" charset="0"/>
            </a:endParaRPr>
          </a:p>
          <a:p>
            <a:pPr algn="just">
              <a:lnSpc>
                <a:spcPct val="115000"/>
              </a:lnSpc>
              <a:spcAft>
                <a:spcPts val="800"/>
              </a:spcAft>
            </a:pPr>
            <a:r>
              <a:rPr lang="en-US" dirty="0">
                <a:latin typeface="Times New Roman" panose="02020603050405020304" pitchFamily="18" charset="0"/>
                <a:ea typeface="Times New Roman" panose="02020603050405020304" pitchFamily="18" charset="0"/>
              </a:rPr>
              <a:t>            Naïve Bayes is a machine learning algorithm that is used for classification tasks. The algorithm is based on the Bayesian theorem, which states that the probability of an event occurring is equal to the product of the prior probability of the event and the likelihood of the event. Naive Bayes is a simple and effective machine learning algorithm that can be used for a variety of tasks, including text classification, spam filtering, and document classification. Naive Bayes is a simple but powerful technique for building predictive models.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157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88F0E-20CD-93D4-0148-A5DC5F117287}"/>
              </a:ext>
            </a:extLst>
          </p:cNvPr>
          <p:cNvSpPr txBox="1"/>
          <p:nvPr/>
        </p:nvSpPr>
        <p:spPr>
          <a:xfrm>
            <a:off x="457200" y="674399"/>
            <a:ext cx="10280469" cy="4770537"/>
          </a:xfrm>
          <a:prstGeom prst="rect">
            <a:avLst/>
          </a:prstGeom>
          <a:noFill/>
        </p:spPr>
        <p:txBody>
          <a:bodyPr wrap="square">
            <a:spAutoFit/>
          </a:bodyPr>
          <a:lstStyle/>
          <a:p>
            <a:r>
              <a:rPr lang="en-IN" sz="3600" b="1" u="sng" dirty="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pPr lvl="0"/>
            <a:r>
              <a:rPr lang="en-US" dirty="0"/>
              <a:t> 	</a:t>
            </a:r>
            <a:r>
              <a:rPr lang="en-US" b="1" dirty="0">
                <a:latin typeface="Arial" panose="020B0604020202020204" pitchFamily="34" charset="0"/>
                <a:ea typeface="Times New Roman" panose="02020603050405020304" pitchFamily="18" charset="0"/>
              </a:rPr>
              <a:t>Random Forest algorithm is best suited for Weather Forecasting with Machine Learning using Python</a:t>
            </a:r>
            <a:endParaRPr lang="en-US" dirty="0">
              <a:latin typeface="Arial" panose="020B0604020202020204" pitchFamily="34" charset="0"/>
            </a:endParaRPr>
          </a:p>
          <a:p>
            <a:endParaRPr lang="en-IN" dirty="0"/>
          </a:p>
          <a:p>
            <a:r>
              <a:rPr lang="en-US" dirty="0"/>
              <a:t>            With the help of more advanced techniques of machine learning, we can only try to forecast the weather conditions. But we are not sure of the results matching exactly the same as the actual values, this is because weather also depend on the increase in the number of buildings and concrete structure, changes in the vegetation, an increase in the number of vehicles and pollution level. But these factors are a machine learning problem in their own domain. Integrating all these factors would be a challenging task. Utilization of machine learning models in prediction of weather conditions in short periods of time can run on less resource-intensive machines. </a:t>
            </a:r>
            <a:endParaRPr lang="en-IN" dirty="0"/>
          </a:p>
          <a:p>
            <a:r>
              <a:rPr lang="en-US" dirty="0"/>
              <a:t>Prediction of variables such as rainfall possibilities, temperature, humidity etc. Evaluation of the proposed techniques and comparison of several machine learning models in the prediction of future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29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72FA5-E0E7-DC79-7FFE-666C7D4942E6}"/>
              </a:ext>
            </a:extLst>
          </p:cNvPr>
          <p:cNvSpPr txBox="1"/>
          <p:nvPr/>
        </p:nvSpPr>
        <p:spPr>
          <a:xfrm>
            <a:off x="3931920" y="2967335"/>
            <a:ext cx="4328160" cy="923330"/>
          </a:xfrm>
          <a:prstGeom prst="rect">
            <a:avLst/>
          </a:prstGeom>
          <a:noFill/>
        </p:spPr>
        <p:txBody>
          <a:bodyPr wrap="square" rtlCol="0">
            <a:spAutoFit/>
          </a:bodyPr>
          <a:lstStyle/>
          <a:p>
            <a:r>
              <a:rPr lang="en-IN" sz="54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6332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55691-50B8-26C8-639F-F2ABEF19A23F}"/>
              </a:ext>
            </a:extLst>
          </p:cNvPr>
          <p:cNvSpPr txBox="1"/>
          <p:nvPr/>
        </p:nvSpPr>
        <p:spPr>
          <a:xfrm>
            <a:off x="1628503" y="363513"/>
            <a:ext cx="8111976" cy="5724644"/>
          </a:xfrm>
          <a:prstGeom prst="rect">
            <a:avLst/>
          </a:prstGeom>
          <a:noFill/>
        </p:spPr>
        <p:txBody>
          <a:bodyPr wrap="square">
            <a:spAutoFit/>
          </a:bodyPr>
          <a:lstStyle/>
          <a:p>
            <a:r>
              <a:rPr lang="en-IN" sz="3600" b="1" u="sng" dirty="0">
                <a:latin typeface="Times New Roman" panose="02020603050405020304" pitchFamily="18" charset="0"/>
                <a:cs typeface="Times New Roman" panose="02020603050405020304" pitchFamily="18" charset="0"/>
              </a:rPr>
              <a:t>Content:</a:t>
            </a:r>
            <a:r>
              <a:rPr lang="en-IN" b="1" u="sng" dirty="0">
                <a:latin typeface="Times New Roman" panose="02020603050405020304" pitchFamily="18" charset="0"/>
                <a:cs typeface="Times New Roman" panose="02020603050405020304" pitchFamily="18" charset="0"/>
              </a:rPr>
              <a:t>        </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Problem statement</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Existing system</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Proposed system</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Software requirements &amp; Hardware requirements</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Modules Involved in the project</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Architecture</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Machine Learning models</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Testing</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output</a:t>
            </a:r>
          </a:p>
          <a:p>
            <a:pPr marL="1371600" lvl="2" indent="-45720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3821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085A9-7002-4554-C081-4E8EF9545509}"/>
              </a:ext>
            </a:extLst>
          </p:cNvPr>
          <p:cNvSpPr txBox="1"/>
          <p:nvPr/>
        </p:nvSpPr>
        <p:spPr>
          <a:xfrm>
            <a:off x="1588167" y="1491916"/>
            <a:ext cx="8871285" cy="2677656"/>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Problem Statement:-</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goal of this project is to build a machine learning model that can accurately predict the weather for a given location. The model will take into account various features such as historical weather data, current conditions, and user-specified settings.</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999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035" y="923109"/>
            <a:ext cx="7672252" cy="424731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Introduction:</a:t>
            </a:r>
          </a:p>
          <a:p>
            <a:endParaRPr lang="en-US" sz="2400" b="1"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Weather forecasting can be defined as an attempt to predict the future weather conditions based on previously collected data. Sometimes extreme weather conditions can cause heavy losses. If we can predict the future weather conditions properly such losses can be minimized. Weather forecasting is important to each and every one, whether it is a student who decides to carry an umbrella or not by knowing the weather, or a government organization which helps people to vacate a location by knowing that it is going to rain heavily in that region. Existing systems give information about weather in terms of a wide ranged value.</a:t>
            </a:r>
          </a:p>
          <a:p>
            <a:endParaRPr lang="en-US" dirty="0">
              <a:latin typeface="Times New Roman" panose="02020603050405020304" pitchFamily="18" charset="0"/>
            </a:endParaRPr>
          </a:p>
          <a:p>
            <a:r>
              <a:rPr lang="en-US" dirty="0"/>
              <a:t>For example, the temperature is going to be ranging from 21 degrees to 29 degrees Celsius. Such systems are very confusing and are not very helpful to the people.</a:t>
            </a:r>
            <a:endParaRPr lang="en-IN" dirty="0"/>
          </a:p>
        </p:txBody>
      </p:sp>
    </p:spTree>
    <p:extLst>
      <p:ext uri="{BB962C8B-B14F-4D97-AF65-F5344CB8AC3E}">
        <p14:creationId xmlns:p14="http://schemas.microsoft.com/office/powerpoint/2010/main" val="111957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5" y="627017"/>
            <a:ext cx="8003177" cy="2308324"/>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There are various fields which need weather prediction data. People who consume weather prediction results may include farmers, pilots, power generation stations which depend on solar energy and wind energy and many more. There is a need for systems which can predict the weather conditions very accurately at a specific time and location. Machine Learning models can be used to build systems that can predict the weather with high accuracy. The most important part of any machine learning models is the data. The prediction accuracy of a machine learning model is completely dependent on the data that it is trained with.</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349829" y="3028315"/>
            <a:ext cx="6060621" cy="3361690"/>
          </a:xfrm>
          <a:prstGeom prst="rect">
            <a:avLst/>
          </a:prstGeom>
          <a:noFill/>
          <a:ln>
            <a:noFill/>
          </a:ln>
        </p:spPr>
      </p:pic>
    </p:spTree>
    <p:extLst>
      <p:ext uri="{BB962C8B-B14F-4D97-AF65-F5344CB8AC3E}">
        <p14:creationId xmlns:p14="http://schemas.microsoft.com/office/powerpoint/2010/main" val="319384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AC5634-7E98-3D1F-442A-603763BA5687}"/>
              </a:ext>
            </a:extLst>
          </p:cNvPr>
          <p:cNvSpPr txBox="1"/>
          <p:nvPr/>
        </p:nvSpPr>
        <p:spPr>
          <a:xfrm>
            <a:off x="571500" y="458956"/>
            <a:ext cx="11049000" cy="510909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Existing system:-</a:t>
            </a:r>
          </a:p>
          <a:p>
            <a:endParaRPr lang="en-IN"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dirty="0"/>
              <a:t> The existing systems used to forecast weather require a lot of data about the current state of the weather and based on understanding of the atmospheric weather processes to predict how the weather evolves in the future. Some very sophisticated and complex methods which use satellite for prediction of weather exist. </a:t>
            </a:r>
            <a:endParaRPr lang="en-IN" dirty="0"/>
          </a:p>
          <a:p>
            <a:r>
              <a:rPr lang="en-US" dirty="0"/>
              <a:t>Other than such systems, other systems which make use of machine learning techniques such as Linear regression and statistical methods also exist. The </a:t>
            </a:r>
            <a:endParaRPr lang="en-IN" dirty="0"/>
          </a:p>
          <a:p>
            <a:r>
              <a:rPr lang="en-US" dirty="0"/>
              <a:t>systems which have been proposed are having certain limitations- </a:t>
            </a:r>
            <a:endParaRPr lang="en-IN" dirty="0"/>
          </a:p>
          <a:p>
            <a:pPr lvl="0"/>
            <a:r>
              <a:rPr lang="en-US" dirty="0"/>
              <a:t>In some of the models, data of Weather is taken from the surroundings of the target place., More the surrounding data, less the efficiency as target weather does not always depend on its surrounding places. </a:t>
            </a:r>
            <a:endParaRPr lang="en-IN" dirty="0"/>
          </a:p>
          <a:p>
            <a:pPr lvl="0"/>
            <a:r>
              <a:rPr lang="en-US" dirty="0"/>
              <a:t>Over prediction is seen in many models. </a:t>
            </a:r>
            <a:endParaRPr lang="en-IN" dirty="0"/>
          </a:p>
          <a:p>
            <a:pPr lvl="0"/>
            <a:r>
              <a:rPr lang="en-US" dirty="0"/>
              <a:t>The predicted readings are 10% (on average) higher than the original values. </a:t>
            </a:r>
            <a:endParaRPr lang="en-IN" dirty="0"/>
          </a:p>
          <a:p>
            <a:pPr lvl="0"/>
            <a:r>
              <a:rPr lang="en-US" dirty="0"/>
              <a:t>Cost is high when we go for Satellite image processing which indeed gives high accuracy</a:t>
            </a:r>
            <a:endParaRPr lang="en-IN" dirty="0"/>
          </a:p>
          <a:p>
            <a:r>
              <a:rPr lang="en-US" dirty="0"/>
              <a:t> </a:t>
            </a:r>
            <a:endParaRPr lang="en-IN" dirty="0"/>
          </a:p>
          <a:p>
            <a:r>
              <a:rPr lang="en-US" dirty="0"/>
              <a:t> </a:t>
            </a:r>
            <a:endParaRPr lang="en-IN" dirty="0"/>
          </a:p>
          <a:p>
            <a:r>
              <a:rPr lang="en-US" dirty="0"/>
              <a:t> </a:t>
            </a:r>
            <a:endParaRPr lang="en-IN" dirty="0"/>
          </a:p>
        </p:txBody>
      </p:sp>
    </p:spTree>
    <p:extLst>
      <p:ext uri="{BB962C8B-B14F-4D97-AF65-F5344CB8AC3E}">
        <p14:creationId xmlns:p14="http://schemas.microsoft.com/office/powerpoint/2010/main" val="316066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D56BF-CD9D-F136-CB3D-F1D97F03D800}"/>
              </a:ext>
            </a:extLst>
          </p:cNvPr>
          <p:cNvSpPr txBox="1"/>
          <p:nvPr/>
        </p:nvSpPr>
        <p:spPr>
          <a:xfrm>
            <a:off x="700696" y="781636"/>
            <a:ext cx="10355179" cy="4801314"/>
          </a:xfrm>
          <a:prstGeom prst="rect">
            <a:avLst/>
          </a:prstGeom>
          <a:noFill/>
        </p:spPr>
        <p:txBody>
          <a:bodyPr wrap="square">
            <a:spAutoFit/>
          </a:bodyPr>
          <a:lstStyle/>
          <a:p>
            <a:r>
              <a:rPr lang="en-IN" sz="3600" b="1" u="sng" dirty="0">
                <a:latin typeface="Times New Roman" panose="02020603050405020304" pitchFamily="18" charset="0"/>
                <a:cs typeface="Times New Roman" panose="02020603050405020304" pitchFamily="18" charset="0"/>
              </a:rPr>
              <a:t>Proposed System:-</a:t>
            </a:r>
          </a:p>
          <a:p>
            <a:endParaRPr lang="en-IN" dirty="0">
              <a:latin typeface="Times New Roman" panose="02020603050405020304" pitchFamily="18" charset="0"/>
              <a:cs typeface="Times New Roman" panose="02020603050405020304" pitchFamily="18" charset="0"/>
            </a:endParaRPr>
          </a:p>
          <a:p>
            <a:r>
              <a:rPr lang="en-IN" dirty="0"/>
              <a:t> </a:t>
            </a:r>
          </a:p>
          <a:p>
            <a:r>
              <a:rPr lang="en-US" dirty="0"/>
              <a:t>User will enter current temperature; humidity and wind, System will take this parameter and will predict weather from previous data in database. The role of the admin is to add previous weather data in database, so that system will calculate weather based on these data. Weather forecasting system takes parameters such as temperature, humidity, and wind and will forecast weather based on previous record therefore this prediction will prove reliable.</a:t>
            </a:r>
          </a:p>
          <a:p>
            <a:endParaRPr lang="en-IN" dirty="0"/>
          </a:p>
          <a:p>
            <a:r>
              <a:rPr lang="en-US" dirty="0"/>
              <a:t>            This is not only used to predict the weather conditions for the near future at a specific location with high accuracy and efficiency but also reduce the reliability on expensive instruments and methods presently used to predict the weather. The predicted weather conditions should match the actual weather conditions. And help daily commuters, farmers and other people by informing the weather situations beforehand so that they can plan their schedule accordingly. To overcome the limitations and to reduce complexity, we have proposed machine learning models.</a:t>
            </a:r>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6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725" y="229379"/>
            <a:ext cx="9788435" cy="5366084"/>
          </a:xfrm>
          <a:prstGeom prst="rect">
            <a:avLst/>
          </a:prstGeom>
        </p:spPr>
        <p:txBody>
          <a:bodyPr wrap="square">
            <a:spAutoFit/>
          </a:bodyPr>
          <a:lstStyle/>
          <a:p>
            <a:pPr>
              <a:lnSpc>
                <a:spcPct val="115000"/>
              </a:lnSpc>
              <a:spcAft>
                <a:spcPts val="0"/>
              </a:spcAft>
            </a:pPr>
            <a:endParaRPr lang="en-IN" sz="2000" b="1" dirty="0">
              <a:latin typeface="Times New Roman" panose="02020603050405020304" pitchFamily="18" charset="0"/>
              <a:ea typeface="Times New Roman" panose="02020603050405020304" pitchFamily="18" charset="0"/>
            </a:endParaRPr>
          </a:p>
          <a:p>
            <a:pPr>
              <a:lnSpc>
                <a:spcPct val="115000"/>
              </a:lnSpc>
              <a:spcAft>
                <a:spcPts val="0"/>
              </a:spcAft>
            </a:pPr>
            <a:endParaRPr lang="en-IN" sz="2000" b="1" dirty="0">
              <a:latin typeface="Times New Roman" panose="02020603050405020304" pitchFamily="18" charset="0"/>
              <a:ea typeface="Times New Roman" panose="02020603050405020304" pitchFamily="18" charset="0"/>
            </a:endParaRPr>
          </a:p>
          <a:p>
            <a:pPr>
              <a:lnSpc>
                <a:spcPct val="115000"/>
              </a:lnSpc>
              <a:spcAft>
                <a:spcPts val="0"/>
              </a:spcAft>
            </a:pPr>
            <a:r>
              <a:rPr lang="en-IN" sz="2400" b="1" dirty="0">
                <a:latin typeface="Times New Roman" panose="02020603050405020304" pitchFamily="18" charset="0"/>
                <a:ea typeface="Times New Roman" panose="02020603050405020304" pitchFamily="18" charset="0"/>
              </a:rPr>
              <a:t>Software requirements</a:t>
            </a:r>
            <a:r>
              <a:rPr lang="en-IN" sz="2000" b="1" dirty="0">
                <a:latin typeface="Times New Roman" panose="02020603050405020304" pitchFamily="18" charset="0"/>
                <a:ea typeface="Times New Roman" panose="02020603050405020304" pitchFamily="18" charset="0"/>
              </a:rPr>
              <a:t>:</a:t>
            </a:r>
            <a:endParaRPr lang="en-IN" sz="1600" dirty="0">
              <a:latin typeface="Times New Roman" panose="02020603050405020304" pitchFamily="18" charset="0"/>
              <a:ea typeface="Times New Roman" panose="02020603050405020304" pitchFamily="18" charset="0"/>
            </a:endParaRPr>
          </a:p>
          <a:p>
            <a:pPr>
              <a:lnSpc>
                <a:spcPct val="115000"/>
              </a:lnSpc>
              <a:spcAft>
                <a:spcPts val="0"/>
              </a:spcAft>
            </a:pPr>
            <a:r>
              <a:rPr lang="en-IN" b="1"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SzPts val="1400"/>
              <a:buFont typeface="Symbol" panose="05050102010706020507" pitchFamily="18" charset="2"/>
              <a:buChar char=""/>
            </a:pPr>
            <a:r>
              <a:rPr lang="en-IN" b="1" dirty="0">
                <a:latin typeface="Times New Roman" panose="02020603050405020304" pitchFamily="18" charset="0"/>
                <a:ea typeface="Times New Roman" panose="02020603050405020304" pitchFamily="18" charset="0"/>
              </a:rPr>
              <a:t>Operating System:</a:t>
            </a:r>
            <a:r>
              <a:rPr lang="en-IN" dirty="0">
                <a:latin typeface="Times New Roman" panose="02020603050405020304" pitchFamily="18" charset="0"/>
                <a:ea typeface="Times New Roman" panose="02020603050405020304" pitchFamily="18" charset="0"/>
              </a:rPr>
              <a:t>    Windows, Linux.</a:t>
            </a:r>
            <a:endParaRPr lang="en-IN" sz="16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SzPts val="1400"/>
              <a:buFont typeface="Symbol" panose="05050102010706020507" pitchFamily="18" charset="2"/>
              <a:buChar char=""/>
            </a:pPr>
            <a:r>
              <a:rPr lang="en-IN" b="1" dirty="0">
                <a:latin typeface="Times New Roman" panose="02020603050405020304" pitchFamily="18" charset="0"/>
                <a:ea typeface="Times New Roman" panose="02020603050405020304" pitchFamily="18" charset="0"/>
              </a:rPr>
              <a:t>Language:</a:t>
            </a:r>
            <a:r>
              <a:rPr lang="en-IN" dirty="0">
                <a:latin typeface="Times New Roman" panose="02020603050405020304" pitchFamily="18" charset="0"/>
                <a:ea typeface="Times New Roman" panose="02020603050405020304" pitchFamily="18" charset="0"/>
              </a:rPr>
              <a:t> Python</a:t>
            </a:r>
            <a:endParaRPr lang="en-IN" sz="16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SzPts val="1400"/>
              <a:buFont typeface="Symbol" panose="05050102010706020507" pitchFamily="18" charset="2"/>
              <a:buChar char=""/>
            </a:pPr>
            <a:r>
              <a:rPr lang="en-IN" b="1" dirty="0">
                <a:latin typeface="Times New Roman" panose="02020603050405020304" pitchFamily="18" charset="0"/>
                <a:ea typeface="Times New Roman" panose="02020603050405020304" pitchFamily="18" charset="0"/>
              </a:rPr>
              <a:t>Python IDE:</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Jupyter</a:t>
            </a:r>
            <a:r>
              <a:rPr lang="en-IN" dirty="0">
                <a:latin typeface="Times New Roman" panose="02020603050405020304" pitchFamily="18" charset="0"/>
                <a:ea typeface="Times New Roman" panose="02020603050405020304" pitchFamily="18" charset="0"/>
              </a:rPr>
              <a:t> Notebook, Python 3.</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SzPts val="1400"/>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Python 3.7:</a:t>
            </a:r>
            <a:r>
              <a:rPr lang="en-US" dirty="0">
                <a:latin typeface="Times New Roman" panose="02020603050405020304" pitchFamily="18" charset="0"/>
                <a:ea typeface="Times New Roman" panose="02020603050405020304" pitchFamily="18" charset="0"/>
              </a:rPr>
              <a:t> Python is an interpreted, high level, general programming language. Its formatting is visually uncluttered, and it often uses English keywords where other languages use punctuation. It provides a vast library for data mining and predictions.</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SzPts val="1400"/>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Jupiter Notebook/ Spider/ </a:t>
            </a:r>
            <a:r>
              <a:rPr lang="en-US" b="1" dirty="0" err="1">
                <a:latin typeface="Times New Roman" panose="02020603050405020304" pitchFamily="18" charset="0"/>
                <a:ea typeface="Times New Roman" panose="02020603050405020304" pitchFamily="18" charset="0"/>
              </a:rPr>
              <a:t>PyCharm</a:t>
            </a:r>
            <a:r>
              <a:rPr lang="en-US" b="1"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It is an open-source cross-platform integrated development environment (IDE) for scientific programming in the Python language. </a:t>
            </a:r>
            <a:r>
              <a:rPr lang="en-US" dirty="0" err="1">
                <a:latin typeface="Times New Roman" panose="02020603050405020304" pitchFamily="18" charset="0"/>
                <a:ea typeface="Times New Roman" panose="02020603050405020304" pitchFamily="18" charset="0"/>
              </a:rPr>
              <a:t>Spyder</a:t>
            </a:r>
            <a:r>
              <a:rPr lang="en-US" dirty="0">
                <a:latin typeface="Times New Roman" panose="02020603050405020304" pitchFamily="18" charset="0"/>
                <a:ea typeface="Times New Roman" panose="02020603050405020304" pitchFamily="18" charset="0"/>
              </a:rPr>
              <a:t> integrates with a number of prominent packages as well as another open-source software.</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SzPts val="1400"/>
              <a:buFont typeface="Symbol" panose="05050102010706020507" pitchFamily="18" charset="2"/>
              <a:buChar char=""/>
            </a:pPr>
            <a:r>
              <a:rPr lang="en-US" b="1" dirty="0" err="1">
                <a:latin typeface="Times New Roman" panose="02020603050405020304" pitchFamily="18" charset="0"/>
                <a:ea typeface="Times New Roman" panose="02020603050405020304" pitchFamily="18" charset="0"/>
              </a:rPr>
              <a:t>NumPy</a:t>
            </a:r>
            <a:r>
              <a:rPr lang="en-US" b="1"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NumPy</a:t>
            </a:r>
            <a:r>
              <a:rPr lang="en-US" dirty="0">
                <a:latin typeface="Times New Roman" panose="02020603050405020304" pitchFamily="18" charset="0"/>
                <a:ea typeface="Times New Roman" panose="02020603050405020304" pitchFamily="18" charset="0"/>
              </a:rPr>
              <a:t> was used for building the front-end part of the system.</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SzPts val="1400"/>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Pandas:</a:t>
            </a:r>
            <a:r>
              <a:rPr lang="en-US" dirty="0">
                <a:latin typeface="Times New Roman" panose="02020603050405020304" pitchFamily="18" charset="0"/>
                <a:ea typeface="Times New Roman" panose="02020603050405020304" pitchFamily="18" charset="0"/>
              </a:rPr>
              <a:t> Pandas was used for the data preprocessing and statistical analysis of data.</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15000"/>
              </a:lnSpc>
              <a:spcAft>
                <a:spcPts val="0"/>
              </a:spcAft>
              <a:buSzPts val="1400"/>
              <a:buFont typeface="Symbol" panose="05050102010706020507" pitchFamily="18" charset="2"/>
              <a:buChar char=""/>
            </a:pPr>
            <a:r>
              <a:rPr lang="en-US" b="1" dirty="0">
                <a:latin typeface="Times New Roman" panose="02020603050405020304" pitchFamily="18" charset="0"/>
                <a:ea typeface="Times New Roman" panose="02020603050405020304" pitchFamily="18" charset="0"/>
              </a:rPr>
              <a:t>Matplotlib</a:t>
            </a:r>
            <a:r>
              <a:rPr lang="en-US" dirty="0">
                <a:latin typeface="Times New Roman" panose="02020603050405020304" pitchFamily="18" charset="0"/>
                <a:ea typeface="Times New Roman" panose="02020603050405020304" pitchFamily="18" charset="0"/>
              </a:rPr>
              <a:t>: Matplotlib was used for the graphical representation of our prediction.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6082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309</TotalTime>
  <Words>2511</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erdana</vt:lpstr>
      <vt:lpstr>inter-bold</vt:lpstr>
      <vt:lpstr>inter-regular</vt:lpstr>
      <vt:lpstr>Symbol</vt:lpstr>
      <vt:lpstr>Times New Roman</vt:lpstr>
      <vt:lpstr>Trebuchet MS</vt:lpstr>
      <vt:lpstr>Wingdings</vt:lpstr>
      <vt:lpstr>Wingdings 3</vt:lpstr>
      <vt:lpstr>Facet</vt:lpstr>
      <vt:lpstr>PowerPoint Presentation</vt:lpstr>
      <vt:lpstr>PROJECT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adapaharshithavinodini57@gmail.com</dc:creator>
  <cp:lastModifiedBy>20KN1A0510</cp:lastModifiedBy>
  <cp:revision>25</cp:revision>
  <dcterms:created xsi:type="dcterms:W3CDTF">2022-11-08T19:42:28Z</dcterms:created>
  <dcterms:modified xsi:type="dcterms:W3CDTF">2024-04-01T15:28:29Z</dcterms:modified>
</cp:coreProperties>
</file>