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84" r:id="rId5"/>
    <p:sldId id="287" r:id="rId6"/>
    <p:sldId id="285" r:id="rId7"/>
    <p:sldId id="261" r:id="rId8"/>
    <p:sldId id="262" r:id="rId9"/>
    <p:sldId id="288" r:id="rId10"/>
    <p:sldId id="296" r:id="rId11"/>
    <p:sldId id="294"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FD3"/>
    <a:srgbClr val="C9ABA7"/>
    <a:srgbClr val="E9C46A"/>
    <a:srgbClr val="F15574"/>
    <a:srgbClr val="F4EBE8"/>
    <a:srgbClr val="ECC4BF"/>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showGuides="1">
      <p:cViewPr varScale="1">
        <p:scale>
          <a:sx n="82" d="100"/>
          <a:sy n="82" d="100"/>
        </p:scale>
        <p:origin x="720"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8644CD-6D19-D0A1-2CEF-3D3F9CE45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4270F85-52BD-E4D0-266B-178605E271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042E13-4B89-4569-8EF3-1732EA5AF60C}" type="datetimeFigureOut">
              <a:rPr lang="en-IN" smtClean="0"/>
              <a:t>20-06-2023</a:t>
            </a:fld>
            <a:endParaRPr lang="en-IN"/>
          </a:p>
        </p:txBody>
      </p:sp>
      <p:sp>
        <p:nvSpPr>
          <p:cNvPr id="4" name="Footer Placeholder 3">
            <a:extLst>
              <a:ext uri="{FF2B5EF4-FFF2-40B4-BE49-F238E27FC236}">
                <a16:creationId xmlns:a16="http://schemas.microsoft.com/office/drawing/2014/main" id="{47C5A7A7-FEF2-5DB7-CBAB-21C3AB64B8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6FBFF0C-62C0-280E-E0C0-0296BB178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D81376-B458-4743-AC1D-2D1FD98CF05A}" type="slidenum">
              <a:rPr lang="en-IN" smtClean="0"/>
              <a:t>‹#›</a:t>
            </a:fld>
            <a:endParaRPr lang="en-IN"/>
          </a:p>
        </p:txBody>
      </p:sp>
    </p:spTree>
    <p:extLst>
      <p:ext uri="{BB962C8B-B14F-4D97-AF65-F5344CB8AC3E}">
        <p14:creationId xmlns:p14="http://schemas.microsoft.com/office/powerpoint/2010/main" val="13717848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6/20/2023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endParaRPr lang="en-US" noProof="0"/>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endParaRPr lang="en-US" noProof="0"/>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endParaRPr lang="en-US" noProof="0"/>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endParaRPr lang="en-US" noProof="0"/>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endParaRPr lang="en-US" noProof="0"/>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endParaRPr lang="en-US" noProof="0"/>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endParaRPr lang="en-US" noProof="0"/>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endParaRPr lang="en-US" noProof="0"/>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endParaRPr lang="en-US" noProof="0"/>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endParaRPr lang="en-US" noProof="0"/>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endParaRPr lang="en-US" noProof="0"/>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endParaRPr lang="en-US" noProof="0"/>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endParaRPr lang="en-US" noProof="0"/>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endParaRPr lang="en-US" noProof="0"/>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endParaRPr lang="en-US" noProof="0"/>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endParaRPr lang="en-US" noProof="0"/>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endParaRPr lang="en-US" noProof="0"/>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endParaRPr lang="en-US" noProof="0"/>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sldNum="0" hdr="0" ftr="0" dt="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2295330" y="1735494"/>
            <a:ext cx="4777273" cy="1693506"/>
          </a:xfrm>
        </p:spPr>
        <p:txBody>
          <a:bodyPr/>
          <a:lstStyle/>
          <a:p>
            <a:r>
              <a:rPr lang="en-US" dirty="0"/>
              <a:t>Playlist Manager </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7072603" y="4450702"/>
            <a:ext cx="3834883" cy="718456"/>
          </a:xfrm>
        </p:spPr>
        <p:txBody>
          <a:bodyPr/>
          <a:lstStyle/>
          <a:p>
            <a:r>
              <a:rPr lang="en-US" dirty="0">
                <a:latin typeface="Century Gothic" panose="020B0502020202020204" pitchFamily="34" charset="0"/>
              </a:rPr>
              <a:t>- M. </a:t>
            </a:r>
            <a:r>
              <a:rPr lang="en-US" dirty="0" err="1">
                <a:latin typeface="Century Gothic" panose="020B0502020202020204" pitchFamily="34" charset="0"/>
              </a:rPr>
              <a:t>Jeswanth</a:t>
            </a:r>
            <a:r>
              <a:rPr lang="en-US" dirty="0">
                <a:latin typeface="Century Gothic" panose="020B0502020202020204" pitchFamily="34" charset="0"/>
              </a:rPr>
              <a:t> Miracle Babu</a:t>
            </a:r>
          </a:p>
          <a:p>
            <a:endParaRPr lang="en-US" dirty="0"/>
          </a:p>
        </p:txBody>
      </p:sp>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843280" y="1005840"/>
            <a:ext cx="5584952" cy="1168400"/>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174240"/>
            <a:ext cx="5010912" cy="3586480"/>
          </a:xfrm>
        </p:spPr>
        <p:txBody>
          <a:bodyPr/>
          <a:lstStyle/>
          <a:p>
            <a:r>
              <a:rPr lang="en-US" dirty="0"/>
              <a:t>Playlist management is an essential part of the music industry, and it involves organizing songs into playlists for easy access and enjoyment. However, managing playlists can be a complex task, especially when dealing with large collections of songs. This is where hybrid data structures like doubly linked list graph, binary search tree, and hash table come in handy.</a:t>
            </a:r>
          </a:p>
          <a:p>
            <a:endParaRPr lang="en-US" dirty="0"/>
          </a:p>
          <a:p>
            <a:r>
              <a:rPr lang="en-US" dirty="0"/>
              <a:t>These data structures provide efficient ways to manage and manipulate playlists, making it easier to add, remove, rearrange, sort, and search songs. In this presentation, we will explore how these data structures work and their benefits in playlist management.</a:t>
            </a:r>
          </a:p>
          <a:p>
            <a:endParaRPr lang="en-US" dirty="0"/>
          </a:p>
        </p:txBody>
      </p:sp>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0" y="172720"/>
            <a:ext cx="6502400" cy="2865120"/>
          </a:xfrm>
        </p:spPr>
        <p:txBody>
          <a:bodyPr/>
          <a:lstStyle/>
          <a:p>
            <a:r>
              <a:rPr lang="en-US" sz="4000" dirty="0"/>
              <a:t>Data Structures Used:</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1372410" y="4480560"/>
            <a:ext cx="2980944" cy="402336"/>
          </a:xfrm>
        </p:spPr>
        <p:txBody>
          <a:bodyPr/>
          <a:lstStyle/>
          <a:p>
            <a:r>
              <a:rPr lang="en-US" altLang="zh-CN" b="1" dirty="0"/>
              <a:t>Graphs</a:t>
            </a:r>
          </a:p>
        </p:txBody>
      </p:sp>
      <p:pic>
        <p:nvPicPr>
          <p:cNvPr id="8" name="Picture Placeholder 7">
            <a:extLst>
              <a:ext uri="{FF2B5EF4-FFF2-40B4-BE49-F238E27FC236}">
                <a16:creationId xmlns:a16="http://schemas.microsoft.com/office/drawing/2014/main" id="{FE8B392D-C9B5-F9AF-B908-8065B1C99025}"/>
              </a:ext>
            </a:extLst>
          </p:cNvPr>
          <p:cNvPicPr>
            <a:picLocks noGrp="1" noChangeAspect="1"/>
          </p:cNvPicPr>
          <p:nvPr>
            <p:ph type="pic" sz="quarter" idx="10"/>
          </p:nvPr>
        </p:nvPicPr>
        <p:blipFill>
          <a:blip r:embed="rId2"/>
          <a:srcRect l="17167" r="17167"/>
          <a:stretch>
            <a:fillRect/>
          </a:stretch>
        </p:blipFill>
        <p:spPr>
          <a:xfrm>
            <a:off x="479200" y="1605280"/>
            <a:ext cx="2772000" cy="2772000"/>
          </a:xfrm>
        </p:spPr>
      </p:pic>
      <p:sp>
        <p:nvSpPr>
          <p:cNvPr id="19" name="TextBox 18">
            <a:extLst>
              <a:ext uri="{FF2B5EF4-FFF2-40B4-BE49-F238E27FC236}">
                <a16:creationId xmlns:a16="http://schemas.microsoft.com/office/drawing/2014/main" id="{931DC06E-372A-F751-80D8-4C3973CF1FFB}"/>
              </a:ext>
            </a:extLst>
          </p:cNvPr>
          <p:cNvSpPr txBox="1"/>
          <p:nvPr/>
        </p:nvSpPr>
        <p:spPr>
          <a:xfrm>
            <a:off x="4271058" y="2349661"/>
            <a:ext cx="45719" cy="369332"/>
          </a:xfrm>
          <a:prstGeom prst="rect">
            <a:avLst/>
          </a:prstGeom>
          <a:noFill/>
        </p:spPr>
        <p:txBody>
          <a:bodyPr wrap="square" rtlCol="0">
            <a:spAutoFit/>
          </a:bodyPr>
          <a:lstStyle/>
          <a:p>
            <a:endParaRPr lang="en-IN" dirty="0"/>
          </a:p>
        </p:txBody>
      </p:sp>
      <p:pic>
        <p:nvPicPr>
          <p:cNvPr id="22" name="Picture 21">
            <a:extLst>
              <a:ext uri="{FF2B5EF4-FFF2-40B4-BE49-F238E27FC236}">
                <a16:creationId xmlns:a16="http://schemas.microsoft.com/office/drawing/2014/main" id="{81E2BC9F-BEA4-E522-0408-F0F47EBB9F85}"/>
              </a:ext>
            </a:extLst>
          </p:cNvPr>
          <p:cNvPicPr>
            <a:picLocks noChangeAspect="1"/>
          </p:cNvPicPr>
          <p:nvPr/>
        </p:nvPicPr>
        <p:blipFill>
          <a:blip r:embed="rId3"/>
          <a:stretch>
            <a:fillRect/>
          </a:stretch>
        </p:blipFill>
        <p:spPr>
          <a:xfrm>
            <a:off x="4671450" y="1156121"/>
            <a:ext cx="5074433" cy="4389500"/>
          </a:xfrm>
          <a:prstGeom prst="rect">
            <a:avLst/>
          </a:prstGeom>
        </p:spPr>
      </p:pic>
      <p:sp>
        <p:nvSpPr>
          <p:cNvPr id="24" name="TextBox 23">
            <a:extLst>
              <a:ext uri="{FF2B5EF4-FFF2-40B4-BE49-F238E27FC236}">
                <a16:creationId xmlns:a16="http://schemas.microsoft.com/office/drawing/2014/main" id="{832F78E2-7B1F-15A4-238E-88FD09FE8C75}"/>
              </a:ext>
            </a:extLst>
          </p:cNvPr>
          <p:cNvSpPr txBox="1"/>
          <p:nvPr/>
        </p:nvSpPr>
        <p:spPr>
          <a:xfrm>
            <a:off x="7072132" y="5623108"/>
            <a:ext cx="2673751" cy="400110"/>
          </a:xfrm>
          <a:prstGeom prst="rect">
            <a:avLst/>
          </a:prstGeom>
          <a:noFill/>
        </p:spPr>
        <p:txBody>
          <a:bodyPr wrap="square" rtlCol="0">
            <a:spAutoFit/>
          </a:bodyPr>
          <a:lstStyle/>
          <a:p>
            <a:r>
              <a:rPr lang="en-IN" sz="2000" b="1" dirty="0"/>
              <a:t>Hash Table</a:t>
            </a:r>
          </a:p>
        </p:txBody>
      </p:sp>
    </p:spTree>
    <p:extLst>
      <p:ext uri="{BB962C8B-B14F-4D97-AF65-F5344CB8AC3E}">
        <p14:creationId xmlns:p14="http://schemas.microsoft.com/office/powerpoint/2010/main" val="3752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539433" y="210209"/>
            <a:ext cx="15035513" cy="1340800"/>
          </a:xfrm>
        </p:spPr>
        <p:txBody>
          <a:bodyPr/>
          <a:lstStyle/>
          <a:p>
            <a:r>
              <a:rPr lang="en-US" sz="4000" dirty="0"/>
              <a:t>Hybrid Data Structure Implementation</a:t>
            </a:r>
          </a:p>
        </p:txBody>
      </p:sp>
      <p:sp>
        <p:nvSpPr>
          <p:cNvPr id="10" name="Content Placeholder 9">
            <a:extLst>
              <a:ext uri="{FF2B5EF4-FFF2-40B4-BE49-F238E27FC236}">
                <a16:creationId xmlns:a16="http://schemas.microsoft.com/office/drawing/2014/main" id="{B1EE33B1-BA54-D9A9-C05F-0D3262BFA4CC}"/>
              </a:ext>
            </a:extLst>
          </p:cNvPr>
          <p:cNvSpPr>
            <a:spLocks noGrp="1"/>
          </p:cNvSpPr>
          <p:nvPr>
            <p:ph idx="1"/>
          </p:nvPr>
        </p:nvSpPr>
        <p:spPr/>
        <p:txBody>
          <a:bodyPr/>
          <a:lstStyle/>
          <a:p>
            <a:r>
              <a:rPr lang="en-US" dirty="0"/>
              <a:t>In this implementation, the ‘Playlist’ class uses a linked list to manage the songs in the playlist. Each song has a ‘next’ pointer that points to the next song in the playlist. The ‘</a:t>
            </a:r>
            <a:r>
              <a:rPr lang="en-US" dirty="0" err="1"/>
              <a:t>addSong</a:t>
            </a:r>
            <a:r>
              <a:rPr lang="en-US" dirty="0"/>
              <a:t>’ method adds a new song to the end of the playlist, and the ‘</a:t>
            </a:r>
            <a:r>
              <a:rPr lang="en-US" dirty="0" err="1"/>
              <a:t>removeSong</a:t>
            </a:r>
            <a:r>
              <a:rPr lang="en-US" dirty="0"/>
              <a:t>’ method removes a song from the playlist. </a:t>
            </a:r>
          </a:p>
          <a:p>
            <a:endParaRPr lang="en-US" dirty="0"/>
          </a:p>
          <a:p>
            <a:r>
              <a:rPr lang="en-US" dirty="0"/>
              <a:t>Additionally, the Playlist class maintains a dictionary called ‘</a:t>
            </a:r>
            <a:r>
              <a:rPr lang="en-US" dirty="0" err="1"/>
              <a:t>genre_map</a:t>
            </a:r>
            <a:r>
              <a:rPr lang="en-US" dirty="0"/>
              <a:t>’ to store connections between songs based on genre. When a song is added, it is added to the genre-based connection list corresponding to its genre. The ‘</a:t>
            </a:r>
            <a:r>
              <a:rPr lang="en-US" dirty="0" err="1"/>
              <a:t>getRecommendedSongs</a:t>
            </a:r>
            <a:r>
              <a:rPr lang="en-US" dirty="0"/>
              <a:t>’ method allows you to retrieve a list of recommended songs based on a given genre.</a:t>
            </a:r>
            <a:endParaRPr lang="en-IN" dirty="0"/>
          </a:p>
        </p:txBody>
      </p:sp>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dirty="0">
                <a:latin typeface="Century Gothic" panose="020B0502020202020204" pitchFamily="34" charset="0"/>
              </a:rPr>
              <a:t>Practical Applications</a:t>
            </a:r>
            <a:endParaRPr lang="en-US" dirty="0"/>
          </a:p>
        </p:txBody>
      </p:sp>
      <p:sp>
        <p:nvSpPr>
          <p:cNvPr id="6" name="Content Placeholder 5">
            <a:extLst>
              <a:ext uri="{FF2B5EF4-FFF2-40B4-BE49-F238E27FC236}">
                <a16:creationId xmlns:a16="http://schemas.microsoft.com/office/drawing/2014/main" id="{DF722DB1-4F2E-63F1-2175-9136E9218F72}"/>
              </a:ext>
            </a:extLst>
          </p:cNvPr>
          <p:cNvSpPr>
            <a:spLocks noGrp="1"/>
          </p:cNvSpPr>
          <p:nvPr>
            <p:ph idx="1"/>
          </p:nvPr>
        </p:nvSpPr>
        <p:spPr/>
        <p:txBody>
          <a:bodyPr/>
          <a:lstStyle/>
          <a:p>
            <a:r>
              <a:rPr lang="en-US" dirty="0"/>
              <a:t>Music Playlist Management: The code allows users to create, manage, and manipulate playlists. Users can add songs, remove songs, search for songs, and display the playlist. </a:t>
            </a:r>
          </a:p>
          <a:p>
            <a:r>
              <a:rPr lang="en-US" dirty="0"/>
              <a:t>Song Recommendation: By utilizing the </a:t>
            </a:r>
            <a:r>
              <a:rPr lang="en-US" dirty="0" err="1"/>
              <a:t>addConnection</a:t>
            </a:r>
            <a:r>
              <a:rPr lang="en-US" dirty="0"/>
              <a:t>() method, the code establishes connections between songs based on their genre or artist.</a:t>
            </a:r>
          </a:p>
          <a:p>
            <a:r>
              <a:rPr lang="en-US" dirty="0"/>
              <a:t>Music Organization: The Binary Search Tree (BST) data structure implemented in the code allows efficient searching and sorting of songs based on their titles.</a:t>
            </a:r>
          </a:p>
          <a:p>
            <a:r>
              <a:rPr lang="en-US" dirty="0"/>
              <a:t>User Interface: The code includes a basic command-line user interface (PM class) that allows users to interact with the Playlist Manager functionalities.</a:t>
            </a:r>
            <a:endParaRPr lang="en-IN" dirty="0"/>
          </a:p>
        </p:txBody>
      </p:sp>
    </p:spTree>
    <p:extLst>
      <p:ext uri="{BB962C8B-B14F-4D97-AF65-F5344CB8AC3E}">
        <p14:creationId xmlns:p14="http://schemas.microsoft.com/office/powerpoint/2010/main" val="201102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3750197" y="-1238491"/>
            <a:ext cx="5208608" cy="3507592"/>
          </a:xfrm>
        </p:spPr>
        <p:txBody>
          <a:bodyPr/>
          <a:lstStyle/>
          <a:p>
            <a:r>
              <a:rPr lang="en-US" dirty="0"/>
              <a:t>Time </a:t>
            </a:r>
            <a:r>
              <a:rPr lang="en-US" dirty="0" err="1"/>
              <a:t>Complexties</a:t>
            </a:r>
            <a:r>
              <a:rPr lang="en-US" dirty="0"/>
              <a:t> </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a:xfrm>
            <a:off x="3148315" y="625033"/>
            <a:ext cx="3240912" cy="1122744"/>
          </a:xfrm>
        </p:spPr>
        <p:txBody>
          <a:bodyPr/>
          <a:lstStyle/>
          <a:p>
            <a:endParaRPr lang="en-US" sz="10000"/>
          </a:p>
          <a:p>
            <a:endParaRPr lang="en-US" sz="10000"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a:xfrm>
            <a:off x="8009680" y="625034"/>
            <a:ext cx="2187615" cy="1122744"/>
          </a:xfrm>
        </p:spPr>
        <p:txBody>
          <a:bodyPr/>
          <a:lstStyle/>
          <a:p>
            <a:endParaRPr lang="en-US" sz="10000"/>
          </a:p>
          <a:p>
            <a:endParaRPr lang="en-US" sz="10000" dirty="0"/>
          </a:p>
        </p:txBody>
      </p:sp>
      <p:sp>
        <p:nvSpPr>
          <p:cNvPr id="12" name="TextBox 11">
            <a:extLst>
              <a:ext uri="{FF2B5EF4-FFF2-40B4-BE49-F238E27FC236}">
                <a16:creationId xmlns:a16="http://schemas.microsoft.com/office/drawing/2014/main" id="{BD140DE0-865E-B88A-F995-EC7B38FA9935}"/>
              </a:ext>
            </a:extLst>
          </p:cNvPr>
          <p:cNvSpPr txBox="1"/>
          <p:nvPr/>
        </p:nvSpPr>
        <p:spPr>
          <a:xfrm>
            <a:off x="2523281" y="867569"/>
            <a:ext cx="7465671" cy="4531818"/>
          </a:xfrm>
          <a:prstGeom prst="rect">
            <a:avLst/>
          </a:prstGeom>
          <a:noFill/>
        </p:spPr>
        <p:txBody>
          <a:bodyPr wrap="square" rtlCol="0">
            <a:spAutoFit/>
          </a:bodyPr>
          <a:lstStyle/>
          <a:p>
            <a:pPr marR="1322070">
              <a:lnSpc>
                <a:spcPct val="115000"/>
              </a:lnSpc>
              <a:spcBef>
                <a:spcPts val="5"/>
              </a:spcBef>
              <a:spcAft>
                <a:spcPts val="0"/>
              </a:spcAft>
            </a:pPr>
            <a:r>
              <a:rPr lang="en-US" sz="1800" b="1" dirty="0">
                <a:effectLst/>
                <a:latin typeface="Calibri" panose="020F0502020204030204" pitchFamily="34" charset="0"/>
                <a:ea typeface="Times New Roman" panose="02020603050405020304" pitchFamily="18" charset="0"/>
              </a:rPr>
              <a:t>Adding a Song:</a:t>
            </a:r>
            <a:endParaRPr lang="en-IN" sz="1800" b="1" dirty="0">
              <a:effectLst/>
              <a:latin typeface="Times New Roman" panose="02020603050405020304" pitchFamily="18" charset="0"/>
              <a:ea typeface="Times New Roman" panose="02020603050405020304" pitchFamily="18" charset="0"/>
            </a:endParaRPr>
          </a:p>
          <a:p>
            <a:pPr marL="342900" marR="1322070" lvl="0" indent="-342900">
              <a:lnSpc>
                <a:spcPct val="115000"/>
              </a:lnSpc>
              <a:spcBef>
                <a:spcPts val="5"/>
              </a:spcBef>
              <a:spcAft>
                <a:spcPts val="0"/>
              </a:spcAft>
              <a:buFont typeface="Wingdings" panose="05000000000000000000" pitchFamily="2" charset="2"/>
              <a:buChar char=""/>
              <a:tabLst>
                <a:tab pos="266700" algn="l"/>
              </a:tabLst>
            </a:pPr>
            <a:r>
              <a:rPr lang="en-US" sz="1800" b="0" dirty="0">
                <a:effectLst/>
                <a:latin typeface="Calibri" panose="020F0502020204030204" pitchFamily="34" charset="0"/>
                <a:ea typeface="Times New Roman" panose="02020603050405020304" pitchFamily="18" charset="0"/>
              </a:rPr>
              <a:t>Creating a new Song object: O(1)</a:t>
            </a:r>
            <a:endParaRPr lang="en-IN" sz="1800" b="1" dirty="0">
              <a:effectLst/>
              <a:latin typeface="Times New Roman" panose="02020603050405020304" pitchFamily="18" charset="0"/>
              <a:ea typeface="Times New Roman" panose="02020603050405020304" pitchFamily="18" charset="0"/>
            </a:endParaRPr>
          </a:p>
          <a:p>
            <a:pPr marL="342900" marR="1322070" lvl="0" indent="-342900">
              <a:lnSpc>
                <a:spcPct val="115000"/>
              </a:lnSpc>
              <a:spcBef>
                <a:spcPts val="5"/>
              </a:spcBef>
              <a:spcAft>
                <a:spcPts val="0"/>
              </a:spcAft>
              <a:buFont typeface="Wingdings" panose="05000000000000000000" pitchFamily="2" charset="2"/>
              <a:buChar char=""/>
              <a:tabLst>
                <a:tab pos="266700" algn="l"/>
              </a:tabLst>
            </a:pPr>
            <a:r>
              <a:rPr lang="en-US" sz="1800" b="0" dirty="0">
                <a:effectLst/>
                <a:latin typeface="Calibri" panose="020F0502020204030204" pitchFamily="34" charset="0"/>
                <a:ea typeface="Times New Roman" panose="02020603050405020304" pitchFamily="18" charset="0"/>
              </a:rPr>
              <a:t>Adding the song to the end of the playlist: O(1)</a:t>
            </a:r>
            <a:endParaRPr lang="en-IN" sz="1800" b="1" dirty="0">
              <a:effectLst/>
              <a:latin typeface="Times New Roman" panose="02020603050405020304" pitchFamily="18" charset="0"/>
              <a:ea typeface="Times New Roman" panose="02020603050405020304" pitchFamily="18" charset="0"/>
            </a:endParaRPr>
          </a:p>
          <a:p>
            <a:pPr marR="1322070">
              <a:lnSpc>
                <a:spcPct val="115000"/>
              </a:lnSpc>
              <a:spcBef>
                <a:spcPts val="5"/>
              </a:spcBef>
              <a:spcAft>
                <a:spcPts val="0"/>
              </a:spcAft>
            </a:pPr>
            <a:r>
              <a:rPr lang="en-US" sz="1800" b="0" dirty="0">
                <a:effectLst/>
                <a:latin typeface="Calibri" panose="020F0502020204030204" pitchFamily="34" charset="0"/>
                <a:ea typeface="Times New Roman" panose="02020603050405020304" pitchFamily="18" charset="0"/>
              </a:rPr>
              <a:t>Overall time complexity: O(1)</a:t>
            </a:r>
            <a:endParaRPr lang="en-IN" sz="1800" b="1" dirty="0">
              <a:effectLst/>
              <a:latin typeface="Times New Roman" panose="02020603050405020304" pitchFamily="18" charset="0"/>
              <a:ea typeface="Times New Roman" panose="02020603050405020304" pitchFamily="18" charset="0"/>
            </a:endParaRPr>
          </a:p>
          <a:p>
            <a:pPr marR="1322070">
              <a:lnSpc>
                <a:spcPct val="115000"/>
              </a:lnSpc>
              <a:spcBef>
                <a:spcPts val="5"/>
              </a:spcBef>
              <a:spcAft>
                <a:spcPts val="0"/>
              </a:spcAft>
            </a:pPr>
            <a:r>
              <a:rPr lang="en-US" sz="1800" b="1" dirty="0">
                <a:effectLst/>
                <a:latin typeface="Calibri" panose="020F0502020204030204" pitchFamily="34" charset="0"/>
                <a:ea typeface="Times New Roman" panose="02020603050405020304" pitchFamily="18" charset="0"/>
              </a:rPr>
              <a:t>Removing a Song:</a:t>
            </a:r>
            <a:endParaRPr lang="en-IN" sz="1800" b="1" dirty="0">
              <a:effectLst/>
              <a:latin typeface="Times New Roman" panose="02020603050405020304" pitchFamily="18" charset="0"/>
              <a:ea typeface="Times New Roman" panose="02020603050405020304" pitchFamily="18" charset="0"/>
            </a:endParaRPr>
          </a:p>
          <a:p>
            <a:pPr marL="342900" marR="1322070" lvl="0" indent="-342900">
              <a:lnSpc>
                <a:spcPct val="115000"/>
              </a:lnSpc>
              <a:spcBef>
                <a:spcPts val="5"/>
              </a:spcBef>
              <a:spcAft>
                <a:spcPts val="0"/>
              </a:spcAft>
              <a:buFont typeface="Wingdings" panose="05000000000000000000" pitchFamily="2" charset="2"/>
              <a:buChar char=""/>
              <a:tabLst>
                <a:tab pos="266700" algn="l"/>
              </a:tabLst>
            </a:pPr>
            <a:r>
              <a:rPr lang="en-US" sz="1800" b="0" dirty="0">
                <a:effectLst/>
                <a:latin typeface="Calibri" panose="020F0502020204030204" pitchFamily="34" charset="0"/>
                <a:ea typeface="Times New Roman" panose="02020603050405020304" pitchFamily="18" charset="0"/>
              </a:rPr>
              <a:t>Searching for the song to remove: O(n)</a:t>
            </a:r>
            <a:endParaRPr lang="en-IN" sz="1800" b="1" dirty="0">
              <a:effectLst/>
              <a:latin typeface="Times New Roman" panose="02020603050405020304" pitchFamily="18" charset="0"/>
              <a:ea typeface="Times New Roman" panose="02020603050405020304" pitchFamily="18" charset="0"/>
            </a:endParaRPr>
          </a:p>
          <a:p>
            <a:pPr marL="342900" marR="1322070" lvl="0" indent="-342900">
              <a:lnSpc>
                <a:spcPct val="115000"/>
              </a:lnSpc>
              <a:spcBef>
                <a:spcPts val="5"/>
              </a:spcBef>
              <a:spcAft>
                <a:spcPts val="0"/>
              </a:spcAft>
              <a:buFont typeface="Wingdings" panose="05000000000000000000" pitchFamily="2" charset="2"/>
              <a:buChar char=""/>
              <a:tabLst>
                <a:tab pos="266700" algn="l"/>
              </a:tabLst>
            </a:pPr>
            <a:r>
              <a:rPr lang="en-US" sz="1800" b="0" dirty="0">
                <a:effectLst/>
                <a:latin typeface="Calibri" panose="020F0502020204030204" pitchFamily="34" charset="0"/>
                <a:ea typeface="Times New Roman" panose="02020603050405020304" pitchFamily="18" charset="0"/>
              </a:rPr>
              <a:t>Updating the pointers to remove the song from the playlist: O(1)</a:t>
            </a:r>
            <a:endParaRPr lang="en-IN" sz="1800" b="1" dirty="0">
              <a:effectLst/>
              <a:latin typeface="Times New Roman" panose="02020603050405020304" pitchFamily="18" charset="0"/>
              <a:ea typeface="Times New Roman" panose="02020603050405020304" pitchFamily="18" charset="0"/>
            </a:endParaRPr>
          </a:p>
          <a:p>
            <a:pPr marR="1322070">
              <a:lnSpc>
                <a:spcPct val="115000"/>
              </a:lnSpc>
              <a:spcBef>
                <a:spcPts val="5"/>
              </a:spcBef>
              <a:spcAft>
                <a:spcPts val="0"/>
              </a:spcAft>
            </a:pPr>
            <a:r>
              <a:rPr lang="en-US" sz="1800" b="0" dirty="0">
                <a:effectLst/>
                <a:latin typeface="Calibri" panose="020F0502020204030204" pitchFamily="34" charset="0"/>
                <a:ea typeface="Times New Roman" panose="02020603050405020304" pitchFamily="18" charset="0"/>
              </a:rPr>
              <a:t>Overall time complexity: O(n)</a:t>
            </a:r>
            <a:endParaRPr lang="en-IN" sz="1800" b="1" dirty="0">
              <a:effectLst/>
              <a:latin typeface="Times New Roman" panose="02020603050405020304" pitchFamily="18" charset="0"/>
              <a:ea typeface="Times New Roman" panose="02020603050405020304" pitchFamily="18" charset="0"/>
            </a:endParaRPr>
          </a:p>
          <a:p>
            <a:pPr marR="1322070">
              <a:lnSpc>
                <a:spcPct val="115000"/>
              </a:lnSpc>
              <a:spcBef>
                <a:spcPts val="5"/>
              </a:spcBef>
              <a:spcAft>
                <a:spcPts val="0"/>
              </a:spcAft>
            </a:pPr>
            <a:r>
              <a:rPr lang="en-US" sz="1800" b="1" dirty="0">
                <a:effectLst/>
                <a:latin typeface="Calibri" panose="020F0502020204030204" pitchFamily="34" charset="0"/>
                <a:ea typeface="Times New Roman" panose="02020603050405020304" pitchFamily="18" charset="0"/>
              </a:rPr>
              <a:t>Shuffling the Playlist:</a:t>
            </a:r>
            <a:endParaRPr lang="en-IN" sz="1800" b="1" dirty="0">
              <a:effectLst/>
              <a:latin typeface="Times New Roman" panose="02020603050405020304" pitchFamily="18" charset="0"/>
              <a:ea typeface="Times New Roman" panose="02020603050405020304" pitchFamily="18" charset="0"/>
            </a:endParaRPr>
          </a:p>
          <a:p>
            <a:pPr marL="342900" marR="1322070" lvl="0" indent="-342900">
              <a:lnSpc>
                <a:spcPct val="115000"/>
              </a:lnSpc>
              <a:spcBef>
                <a:spcPts val="5"/>
              </a:spcBef>
              <a:spcAft>
                <a:spcPts val="0"/>
              </a:spcAft>
              <a:buFont typeface="Wingdings" panose="05000000000000000000" pitchFamily="2" charset="2"/>
              <a:buChar char=""/>
              <a:tabLst>
                <a:tab pos="266700" algn="l"/>
              </a:tabLst>
            </a:pPr>
            <a:r>
              <a:rPr lang="en-US" sz="1800" b="0" dirty="0">
                <a:effectLst/>
                <a:latin typeface="Calibri" panose="020F0502020204030204" pitchFamily="34" charset="0"/>
                <a:ea typeface="Times New Roman" panose="02020603050405020304" pitchFamily="18" charset="0"/>
              </a:rPr>
              <a:t>Converting the linked list to an array: O(n)</a:t>
            </a:r>
          </a:p>
          <a:p>
            <a:pPr marL="342900" marR="1322070" indent="-342900">
              <a:lnSpc>
                <a:spcPct val="115000"/>
              </a:lnSpc>
              <a:spcBef>
                <a:spcPts val="5"/>
              </a:spcBef>
              <a:buFont typeface="Wingdings" panose="05000000000000000000" pitchFamily="2" charset="2"/>
              <a:buChar char=""/>
              <a:tabLst>
                <a:tab pos="266700" algn="l"/>
              </a:tabLst>
            </a:pPr>
            <a:r>
              <a:rPr lang="en-US" sz="1800" b="0" dirty="0">
                <a:effectLst/>
                <a:latin typeface="Calibri" panose="020F0502020204030204" pitchFamily="34" charset="0"/>
                <a:ea typeface="Times New Roman" panose="02020603050405020304" pitchFamily="18" charset="0"/>
              </a:rPr>
              <a:t>Performing the Fisher-Yates shuffle algorithm: O(n)</a:t>
            </a:r>
            <a:endParaRPr lang="en-IN" sz="1800" b="1" dirty="0">
              <a:effectLst/>
              <a:latin typeface="Times New Roman" panose="02020603050405020304" pitchFamily="18" charset="0"/>
              <a:ea typeface="Times New Roman" panose="02020603050405020304" pitchFamily="18" charset="0"/>
            </a:endParaRPr>
          </a:p>
          <a:p>
            <a:pPr marL="342900" marR="1322070" lvl="0" indent="-342900">
              <a:lnSpc>
                <a:spcPct val="115000"/>
              </a:lnSpc>
              <a:spcBef>
                <a:spcPts val="5"/>
              </a:spcBef>
              <a:spcAft>
                <a:spcPts val="0"/>
              </a:spcAft>
              <a:buFont typeface="Wingdings" panose="05000000000000000000" pitchFamily="2" charset="2"/>
              <a:buChar char=""/>
              <a:tabLst>
                <a:tab pos="266700" algn="l"/>
              </a:tabLst>
            </a:pPr>
            <a:r>
              <a:rPr lang="en-US" sz="1800" b="0" dirty="0">
                <a:effectLst/>
                <a:latin typeface="Calibri" panose="020F0502020204030204" pitchFamily="34" charset="0"/>
                <a:ea typeface="Times New Roman" panose="02020603050405020304" pitchFamily="18" charset="0"/>
              </a:rPr>
              <a:t>Converting the shuffled array back to a linked list: O(n)</a:t>
            </a:r>
            <a:endParaRPr lang="en-IN" sz="1800" b="1" dirty="0">
              <a:effectLst/>
              <a:latin typeface="Times New Roman" panose="02020603050405020304" pitchFamily="18" charset="0"/>
              <a:ea typeface="Times New Roman" panose="02020603050405020304" pitchFamily="18" charset="0"/>
            </a:endParaRPr>
          </a:p>
          <a:p>
            <a:pPr marR="1322070">
              <a:lnSpc>
                <a:spcPct val="115000"/>
              </a:lnSpc>
              <a:spcBef>
                <a:spcPts val="5"/>
              </a:spcBef>
              <a:spcAft>
                <a:spcPts val="0"/>
              </a:spcAft>
            </a:pPr>
            <a:r>
              <a:rPr lang="en-US" sz="1800" b="0" dirty="0">
                <a:effectLst/>
                <a:latin typeface="Calibri" panose="020F0502020204030204" pitchFamily="34" charset="0"/>
                <a:ea typeface="Times New Roman" panose="02020603050405020304" pitchFamily="18" charset="0"/>
              </a:rPr>
              <a:t>Overall time complexity: O(n)</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328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98C9-AC13-00E8-E3E3-A22090536182}"/>
              </a:ext>
            </a:extLst>
          </p:cNvPr>
          <p:cNvSpPr>
            <a:spLocks noGrp="1"/>
          </p:cNvSpPr>
          <p:nvPr>
            <p:ph type="title"/>
          </p:nvPr>
        </p:nvSpPr>
        <p:spPr>
          <a:xfrm>
            <a:off x="1552575" y="400050"/>
            <a:ext cx="9321165" cy="1126998"/>
          </a:xfrm>
        </p:spPr>
        <p:txBody>
          <a:bodyPr/>
          <a:lstStyle/>
          <a:p>
            <a:r>
              <a:rPr lang="en-IN" dirty="0"/>
              <a:t>Experimental Evaluation</a:t>
            </a:r>
          </a:p>
        </p:txBody>
      </p:sp>
      <p:sp>
        <p:nvSpPr>
          <p:cNvPr id="5" name="Content Placeholder 4">
            <a:extLst>
              <a:ext uri="{FF2B5EF4-FFF2-40B4-BE49-F238E27FC236}">
                <a16:creationId xmlns:a16="http://schemas.microsoft.com/office/drawing/2014/main" id="{190D67F9-B344-0B4F-8DE8-38D61F907079}"/>
              </a:ext>
            </a:extLst>
          </p:cNvPr>
          <p:cNvSpPr>
            <a:spLocks noGrp="1"/>
          </p:cNvSpPr>
          <p:nvPr>
            <p:ph idx="1"/>
          </p:nvPr>
        </p:nvSpPr>
        <p:spPr/>
        <p:txBody>
          <a:bodyPr/>
          <a:lstStyle/>
          <a:p>
            <a:r>
              <a:rPr lang="en-US" dirty="0"/>
              <a:t>The Song class represents a song object with attributes like title, artist, duration, and genre.</a:t>
            </a:r>
          </a:p>
          <a:p>
            <a:r>
              <a:rPr lang="en-US" dirty="0"/>
              <a:t>The Playlist class represents a playlist object and provides methods for adding songs to the playlist, removing songs from the playlist, and shuffling the playlist.</a:t>
            </a:r>
          </a:p>
          <a:p>
            <a:r>
              <a:rPr lang="en-US" dirty="0"/>
              <a:t>The </a:t>
            </a:r>
            <a:r>
              <a:rPr lang="en-US" dirty="0" err="1"/>
              <a:t>PlaylistManager</a:t>
            </a:r>
            <a:r>
              <a:rPr lang="en-US" dirty="0"/>
              <a:t> class represents a playlist manager object that can manage songs and playlists.</a:t>
            </a:r>
          </a:p>
          <a:p>
            <a:r>
              <a:rPr lang="en-US" dirty="0"/>
              <a:t>The </a:t>
            </a:r>
            <a:r>
              <a:rPr lang="en-US" dirty="0" err="1"/>
              <a:t>BSTNode</a:t>
            </a:r>
            <a:r>
              <a:rPr lang="en-US" dirty="0"/>
              <a:t> class represents a node in a binary search tree (BST) used for efficient searching of songs by their titles.</a:t>
            </a:r>
          </a:p>
          <a:p>
            <a:r>
              <a:rPr lang="en-US" dirty="0"/>
              <a:t>The </a:t>
            </a:r>
            <a:r>
              <a:rPr lang="en-US" dirty="0" err="1"/>
              <a:t>HashTable</a:t>
            </a:r>
            <a:r>
              <a:rPr lang="en-US" dirty="0"/>
              <a:t> class represents a hash table used for efficient searching of songs.</a:t>
            </a:r>
          </a:p>
          <a:p>
            <a:endParaRPr lang="en-IN" dirty="0"/>
          </a:p>
        </p:txBody>
      </p:sp>
    </p:spTree>
    <p:extLst>
      <p:ext uri="{BB962C8B-B14F-4D97-AF65-F5344CB8AC3E}">
        <p14:creationId xmlns:p14="http://schemas.microsoft.com/office/powerpoint/2010/main" val="21473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978024" y="815290"/>
            <a:ext cx="4959821" cy="1013510"/>
          </a:xfrm>
        </p:spPr>
        <p:txBody>
          <a:bodyPr/>
          <a:lstStyle/>
          <a:p>
            <a:r>
              <a:rPr lang="en-US" altLang="zh-CN" dirty="0"/>
              <a:t>Summary</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61888" y="2162175"/>
            <a:ext cx="4818888" cy="3467100"/>
          </a:xfrm>
        </p:spPr>
        <p:txBody>
          <a:bodyPr/>
          <a:lstStyle/>
          <a:p>
            <a:r>
              <a:rPr lang="en-US" altLang="zh-CN" dirty="0"/>
              <a:t>In conclusion, playlist managers are an essential tool for music lovers and professionals alike. The use of data structures like doubly linked list and graph can greatly enhance the efficiency effectiveness of playlist management. Doubly linked list is ideal for maintaining the order of the playlist and allowing for easy insertion and deletion of songs, while graph is useful in generating recommendations based on user preferences.</a:t>
            </a:r>
          </a:p>
          <a:p>
            <a:endParaRPr lang="en-US" altLang="zh-CN" dirty="0"/>
          </a:p>
          <a:p>
            <a:r>
              <a:rPr lang="en-US" altLang="zh-CN" dirty="0"/>
              <a:t>As technology advances, we can expect playlist managers to become even more sophisticated and personalized. We encourage you to explore playlist management further and discover the many benefits it has to offer.</a:t>
            </a:r>
          </a:p>
        </p:txBody>
      </p:sp>
    </p:spTree>
    <p:extLst>
      <p:ext uri="{BB962C8B-B14F-4D97-AF65-F5344CB8AC3E}">
        <p14:creationId xmlns:p14="http://schemas.microsoft.com/office/powerpoint/2010/main" val="59172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{118400C0-2C05-4328-B425-F8602FBE901A}tf11429527_win32</Template>
  <TotalTime>188</TotalTime>
  <Words>713</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Karla</vt:lpstr>
      <vt:lpstr>Times New Roman</vt:lpstr>
      <vt:lpstr>Univers Condensed Light</vt:lpstr>
      <vt:lpstr>Wingdings</vt:lpstr>
      <vt:lpstr>Office Theme</vt:lpstr>
      <vt:lpstr>Playlist Manager </vt:lpstr>
      <vt:lpstr>Introduction </vt:lpstr>
      <vt:lpstr>Data Structures Used:</vt:lpstr>
      <vt:lpstr>Hybrid Data Structure Implementation</vt:lpstr>
      <vt:lpstr>Practical Applications</vt:lpstr>
      <vt:lpstr>Time Complexties </vt:lpstr>
      <vt:lpstr>Experimental Evaluation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Playlist Manager</dc:title>
  <dc:creator>mallela</dc:creator>
  <cp:lastModifiedBy>jeswanth mallela2004</cp:lastModifiedBy>
  <cp:revision>2</cp:revision>
  <dcterms:created xsi:type="dcterms:W3CDTF">2023-06-19T18:25:24Z</dcterms:created>
  <dcterms:modified xsi:type="dcterms:W3CDTF">2023-06-20T05:40:29Z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