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0" r:id="rId1"/>
    <p:sldMasterId id="2147483774" r:id="rId2"/>
  </p:sldMasterIdLst>
  <p:notesMasterIdLst>
    <p:notesMasterId r:id="rId76"/>
  </p:notesMasterIdLst>
  <p:sldIdLst>
    <p:sldId id="256" r:id="rId3"/>
    <p:sldId id="257" r:id="rId4"/>
    <p:sldId id="338" r:id="rId5"/>
    <p:sldId id="339" r:id="rId6"/>
    <p:sldId id="261" r:id="rId7"/>
    <p:sldId id="340" r:id="rId8"/>
    <p:sldId id="260" r:id="rId9"/>
    <p:sldId id="262" r:id="rId10"/>
    <p:sldId id="264" r:id="rId11"/>
    <p:sldId id="265" r:id="rId12"/>
    <p:sldId id="341" r:id="rId13"/>
    <p:sldId id="342" r:id="rId14"/>
    <p:sldId id="34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34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45" r:id="rId58"/>
    <p:sldId id="317" r:id="rId59"/>
    <p:sldId id="318" r:id="rId60"/>
    <p:sldId id="319" r:id="rId61"/>
    <p:sldId id="346" r:id="rId62"/>
    <p:sldId id="320" r:id="rId63"/>
    <p:sldId id="321" r:id="rId64"/>
    <p:sldId id="347" r:id="rId65"/>
    <p:sldId id="322" r:id="rId66"/>
    <p:sldId id="325" r:id="rId67"/>
    <p:sldId id="326" r:id="rId68"/>
    <p:sldId id="330" r:id="rId69"/>
    <p:sldId id="331" r:id="rId70"/>
    <p:sldId id="333" r:id="rId71"/>
    <p:sldId id="334" r:id="rId72"/>
    <p:sldId id="335" r:id="rId73"/>
    <p:sldId id="348" r:id="rId74"/>
    <p:sldId id="349" r:id="rId7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54E65-208C-41A3-8FFA-FD70B8C0156F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20566-1AB2-4ECC-9925-54F7AF1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1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199">
              <a:spcAft>
                <a:spcPts val="340"/>
              </a:spcAft>
              <a:defRPr/>
            </a:pPr>
            <a:r>
              <a:rPr lang="en-US" b="1" dirty="0"/>
              <a:t>Slide Objectives:</a:t>
            </a:r>
          </a:p>
          <a:p>
            <a:pPr marL="174982" indent="-174982">
              <a:buFont typeface="Arial" pitchFamily="34" charset="0"/>
              <a:buChar char="•"/>
            </a:pPr>
            <a:r>
              <a:rPr lang="en-US" dirty="0"/>
              <a:t>Introduce the topics that will be</a:t>
            </a:r>
            <a:r>
              <a:rPr lang="en-US" baseline="0" dirty="0"/>
              <a:t> covered in this session</a:t>
            </a:r>
            <a:endParaRPr lang="en-US" dirty="0"/>
          </a:p>
          <a:p>
            <a:pPr marL="174982" indent="-174982">
              <a:buFont typeface="Arial" pitchFamily="34" charset="0"/>
              <a:buChar char="•"/>
            </a:pPr>
            <a:endParaRPr lang="en-US" dirty="0"/>
          </a:p>
          <a:p>
            <a:pPr marL="0" marR="0" indent="0" algn="l" defTabSz="68586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="1" dirty="0"/>
              <a:t>VALUE PROP</a:t>
            </a:r>
          </a:p>
          <a:p>
            <a:endParaRPr lang="en-US" dirty="0"/>
          </a:p>
          <a:p>
            <a:r>
              <a:rPr lang="en-US" b="1" dirty="0"/>
              <a:t>Speaking Points:</a:t>
            </a:r>
          </a:p>
          <a:p>
            <a:endParaRPr lang="en-US" dirty="0"/>
          </a:p>
          <a:p>
            <a:r>
              <a:rPr lang="en-US" b="1" dirty="0"/>
              <a:t>Notes: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A25E58-20C3-47A2-B67C-8A1FCB5D44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57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119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43208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31628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8982" y="593598"/>
            <a:ext cx="2574035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94152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9249" y="2234114"/>
            <a:ext cx="8375702" cy="13591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6600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249" y="4612341"/>
            <a:ext cx="5455754" cy="738664"/>
          </a:xfrm>
        </p:spPr>
        <p:txBody>
          <a:bodyPr/>
          <a:lstStyle>
            <a:lvl1pPr marL="0" indent="0">
              <a:buFont typeface="Arial" pitchFamily="34" charset="0"/>
              <a:buNone/>
              <a:defRPr sz="2400">
                <a:solidFill>
                  <a:schemeClr val="bg1">
                    <a:alpha val="98000"/>
                  </a:schemeClr>
                </a:solidFill>
                <a:latin typeface="+mj-lt"/>
              </a:defRPr>
            </a:lvl1pPr>
            <a:lvl2pPr marL="460375" indent="0">
              <a:buFont typeface="Arial" pitchFamily="34" charset="0"/>
              <a:buNone/>
              <a:defRPr/>
            </a:lvl2pPr>
            <a:lvl3pPr marL="855663" indent="0">
              <a:buFont typeface="Arial" pitchFamily="34" charset="0"/>
              <a:buNone/>
              <a:defRPr/>
            </a:lvl3pPr>
            <a:lvl4pPr marL="1258888" indent="0">
              <a:buFont typeface="Arial" pitchFamily="34" charset="0"/>
              <a:buNone/>
              <a:defRPr/>
            </a:lvl4pPr>
            <a:lvl5pPr marL="1604963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6185673" y="387939"/>
            <a:ext cx="5330458" cy="2022753"/>
            <a:chOff x="8669475" y="3152202"/>
            <a:chExt cx="1945649" cy="82978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5" name="Group 40"/>
            <p:cNvGrpSpPr/>
            <p:nvPr/>
          </p:nvGrpSpPr>
          <p:grpSpPr>
            <a:xfrm>
              <a:off x="8669475" y="3152202"/>
              <a:ext cx="1884949" cy="829782"/>
              <a:chOff x="8021147" y="-247777"/>
              <a:chExt cx="1884949" cy="829782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8021147" y="-247777"/>
                <a:ext cx="1884949" cy="5058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29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" name="Isosceles Triangle 8"/>
              <p:cNvSpPr/>
              <p:nvPr/>
            </p:nvSpPr>
            <p:spPr bwMode="auto">
              <a:xfrm rot="5400000">
                <a:off x="7864352" y="64918"/>
                <a:ext cx="722677" cy="31149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9061862" y="3214109"/>
              <a:ext cx="1553262" cy="3787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>
                <a:tabLst>
                  <a:tab pos="1620838" algn="l"/>
                </a:tabLst>
              </a:pPr>
              <a:r>
                <a:rPr lang="en-US" sz="2000" dirty="0">
                  <a:solidFill>
                    <a:schemeClr val="bg1"/>
                  </a:solidFill>
                  <a:latin typeface="Segoe UI Light" pitchFamily="34" charset="0"/>
                  <a:ea typeface="Segoe UI Symbol" pitchFamily="34" charset="0"/>
                </a:rPr>
                <a:t>Subject	: Cloud Computing</a:t>
              </a:r>
              <a:endParaRPr lang="en-IN" sz="2000" dirty="0">
                <a:solidFill>
                  <a:schemeClr val="bg1"/>
                </a:solidFill>
                <a:latin typeface="Segoe UI Light" pitchFamily="34" charset="0"/>
                <a:ea typeface="Segoe UI Symbol" pitchFamily="34" charset="0"/>
              </a:endParaRPr>
            </a:p>
            <a:p>
              <a:pPr marL="0" lvl="1">
                <a:tabLst>
                  <a:tab pos="1620838" algn="l"/>
                </a:tabLst>
              </a:pPr>
              <a:r>
                <a:rPr lang="en-US" sz="2000" dirty="0">
                  <a:solidFill>
                    <a:schemeClr val="bg1"/>
                  </a:solidFill>
                  <a:latin typeface="Segoe UI Light" pitchFamily="34" charset="0"/>
                  <a:ea typeface="Segoe UI Symbol" pitchFamily="34" charset="0"/>
                </a:rPr>
                <a:t>Subject Code	: </a:t>
              </a:r>
              <a:r>
                <a:rPr lang="en-US" sz="2000" dirty="0" smtClean="0">
                  <a:solidFill>
                    <a:schemeClr val="bg1"/>
                  </a:solidFill>
                  <a:latin typeface="Segoe UI Light" pitchFamily="34" charset="0"/>
                  <a:ea typeface="Segoe UI Symbol" pitchFamily="34" charset="0"/>
                </a:rPr>
                <a:t>RLMCA381</a:t>
              </a:r>
              <a:endParaRPr lang="en-IN" sz="2000" dirty="0">
                <a:solidFill>
                  <a:schemeClr val="bg1"/>
                </a:solidFill>
                <a:latin typeface="Segoe UI Light" pitchFamily="34" charset="0"/>
                <a:ea typeface="Segoe UI Symbol" pitchFamily="34" charset="0"/>
              </a:endParaRPr>
            </a:p>
            <a:p>
              <a:pPr marL="0" lvl="1">
                <a:tabLst>
                  <a:tab pos="1620838" algn="l"/>
                </a:tabLst>
              </a:pPr>
              <a:r>
                <a:rPr lang="en-US" sz="2000" dirty="0">
                  <a:solidFill>
                    <a:schemeClr val="bg1"/>
                  </a:solidFill>
                  <a:latin typeface="Segoe UI Light" pitchFamily="34" charset="0"/>
                  <a:ea typeface="Segoe UI Symbol" pitchFamily="34" charset="0"/>
                </a:rPr>
                <a:t>Course	: S5 MCA-REG</a:t>
              </a: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9110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0990" y="5212831"/>
            <a:ext cx="11231365" cy="664797"/>
          </a:xfrm>
        </p:spPr>
        <p:txBody>
          <a:bodyPr/>
          <a:lstStyle>
            <a:lvl1pPr marL="0" indent="0">
              <a:buNone/>
              <a:defRPr lang="en-US" sz="4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2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9615" y="4478128"/>
            <a:ext cx="6433346" cy="443198"/>
          </a:xfrm>
        </p:spPr>
        <p:txBody>
          <a:bodyPr/>
          <a:lstStyle>
            <a:lvl1pPr marL="0" indent="0">
              <a:buNone/>
              <a:defRPr lang="en-US" sz="32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2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278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519248" y="1447800"/>
            <a:ext cx="11151916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74709" y="3417661"/>
            <a:ext cx="6947121" cy="1241878"/>
          </a:xfrm>
        </p:spPr>
        <p:txBody>
          <a:bodyPr lIns="182880" tIns="182880" anchor="ctr" anchorCtr="0"/>
          <a:lstStyle>
            <a:lvl1pPr marL="574675" indent="-571500">
              <a:spcAft>
                <a:spcPts val="1200"/>
              </a:spcAft>
              <a:buNone/>
              <a:defRPr lang="en-US" sz="4400" kern="1200" spc="-100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346075" indent="-342900">
              <a:buFont typeface="Arial" pitchFamily="34" charset="0"/>
              <a:buNone/>
              <a:defRPr lang="en-US" sz="2400" kern="1200" spc="-50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3175" lv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/>
              <a:t>Click to edit Master text styles</a:t>
            </a:r>
          </a:p>
          <a:p>
            <a:pPr marL="3175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8" name="Freeform 105"/>
          <p:cNvSpPr>
            <a:spLocks/>
          </p:cNvSpPr>
          <p:nvPr userDrawn="1"/>
        </p:nvSpPr>
        <p:spPr bwMode="black">
          <a:xfrm>
            <a:off x="1200486" y="2133600"/>
            <a:ext cx="1865546" cy="3810000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" h="86">
                <a:moveTo>
                  <a:pt x="38" y="23"/>
                </a:moveTo>
                <a:cubicBezTo>
                  <a:pt x="36" y="23"/>
                  <a:pt x="35" y="25"/>
                  <a:pt x="35" y="27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73"/>
                  <a:pt x="29" y="79"/>
                  <a:pt x="21" y="79"/>
                </a:cubicBezTo>
                <a:cubicBezTo>
                  <a:pt x="13" y="79"/>
                  <a:pt x="7" y="73"/>
                  <a:pt x="7" y="6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1"/>
                  <a:pt x="11" y="7"/>
                  <a:pt x="16" y="7"/>
                </a:cubicBezTo>
                <a:cubicBezTo>
                  <a:pt x="21" y="7"/>
                  <a:pt x="25" y="11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6"/>
                  <a:pt x="23" y="58"/>
                  <a:pt x="22" y="58"/>
                </a:cubicBezTo>
                <a:cubicBezTo>
                  <a:pt x="20" y="58"/>
                  <a:pt x="18" y="56"/>
                  <a:pt x="18" y="54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3"/>
                  <a:pt x="16" y="22"/>
                  <a:pt x="14" y="22"/>
                </a:cubicBezTo>
                <a:cubicBezTo>
                  <a:pt x="12" y="22"/>
                  <a:pt x="11" y="23"/>
                  <a:pt x="11" y="25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60"/>
                  <a:pt x="16" y="65"/>
                  <a:pt x="22" y="65"/>
                </a:cubicBezTo>
                <a:cubicBezTo>
                  <a:pt x="27" y="65"/>
                  <a:pt x="32" y="60"/>
                  <a:pt x="32" y="54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10" y="86"/>
                  <a:pt x="21" y="86"/>
                </a:cubicBezTo>
                <a:cubicBezTo>
                  <a:pt x="33" y="86"/>
                  <a:pt x="42" y="77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5"/>
                  <a:pt x="40" y="23"/>
                  <a:pt x="38" y="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lvl="0" defTabSz="1218987"/>
            <a:endParaRPr lang="en-US" sz="16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682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998" y="738116"/>
            <a:ext cx="727041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517578" y="2782095"/>
            <a:ext cx="8874849" cy="3577762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Wingdings" pitchFamily="2" charset="2"/>
              <a:buChar char="Ø"/>
              <a:defRPr kumimoji="0" lang="en-US" sz="32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11612" y="375486"/>
            <a:ext cx="3500039" cy="2114058"/>
            <a:chOff x="1411369" y="3975421"/>
            <a:chExt cx="1714604" cy="1035908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104301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ing">
    <p:bg>
      <p:bgPr>
        <a:blipFill dpi="0" rotWithShape="1">
          <a:blip r:embed="rId2">
            <a:lum bright="-2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ream\Downloads\256px-Cloud_computing_icon.svg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068130" y="129417"/>
            <a:ext cx="1044855" cy="730392"/>
          </a:xfrm>
          <a:prstGeom prst="rect">
            <a:avLst/>
          </a:prstGeom>
          <a:noFill/>
          <a:effectLst>
            <a:outerShdw blurRad="368300" dist="50800" dir="5400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51433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319" y="1287357"/>
            <a:ext cx="11296464" cy="1815882"/>
          </a:xfrm>
        </p:spPr>
        <p:txBody>
          <a:bodyPr/>
          <a:lstStyle>
            <a:lvl1pPr marL="273050" indent="-273050">
              <a:defRPr sz="26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1pPr>
            <a:lvl2pPr marL="723900" indent="-312738">
              <a:buFont typeface="Wingdings" pitchFamily="2" charset="2"/>
              <a:buChar char="Ø"/>
              <a:defRPr sz="24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2pPr>
            <a:lvl3pPr>
              <a:buFont typeface="Wingdings" pitchFamily="2" charset="2"/>
              <a:buChar char="ü"/>
              <a:defRPr sz="22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3pPr>
            <a:lvl4pPr>
              <a:defRPr sz="20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75174" y="129418"/>
            <a:ext cx="3091395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SzPct val="80000"/>
              <a:buNone/>
            </a:pPr>
            <a:r>
              <a:rPr lang="en-IN" sz="1100" i="1" spc="300" dirty="0" err="1" smtClean="0">
                <a:solidFill>
                  <a:schemeClr val="bg1">
                    <a:alpha val="34000"/>
                  </a:schemeClr>
                </a:solidFill>
              </a:rPr>
              <a:t>MCA@Amal</a:t>
            </a:r>
            <a:r>
              <a:rPr lang="en-IN" sz="1100" i="1" spc="300" baseline="0" dirty="0" smtClean="0">
                <a:solidFill>
                  <a:schemeClr val="bg1">
                    <a:alpha val="34000"/>
                  </a:schemeClr>
                </a:solidFill>
              </a:rPr>
              <a:t> Jyothi. By Rony Tom</a:t>
            </a:r>
            <a:endParaRPr lang="en-IN" sz="1100" i="1" spc="300" dirty="0">
              <a:solidFill>
                <a:schemeClr val="bg1">
                  <a:alpha val="3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0401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anding">
    <p:bg>
      <p:bgPr>
        <a:blipFill dpi="0" rotWithShape="1">
          <a:blip r:embed="rId2">
            <a:lum bright="-2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ream\Downloads\256px-Cloud_computing_icon.svg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068130" y="129417"/>
            <a:ext cx="1044855" cy="730392"/>
          </a:xfrm>
          <a:prstGeom prst="rect">
            <a:avLst/>
          </a:prstGeom>
          <a:noFill/>
          <a:effectLst>
            <a:outerShdw blurRad="368300" dist="50800" dir="5400000" algn="ctr" rotWithShape="0">
              <a:srgbClr val="000000"/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319" y="900752"/>
            <a:ext cx="11296464" cy="1815882"/>
          </a:xfrm>
        </p:spPr>
        <p:txBody>
          <a:bodyPr/>
          <a:lstStyle>
            <a:lvl1pPr marL="273050" indent="-273050">
              <a:defRPr sz="26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1pPr>
            <a:lvl2pPr marL="723900" indent="-312738">
              <a:buFont typeface="Wingdings" pitchFamily="2" charset="2"/>
              <a:buChar char="Ø"/>
              <a:defRPr sz="24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2pPr>
            <a:lvl3pPr>
              <a:buFont typeface="Wingdings" pitchFamily="2" charset="2"/>
              <a:buChar char="ü"/>
              <a:defRPr sz="22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3pPr>
            <a:lvl4pPr>
              <a:defRPr sz="20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075174" y="129418"/>
            <a:ext cx="3091395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SzPct val="80000"/>
              <a:buNone/>
            </a:pPr>
            <a:r>
              <a:rPr lang="en-IN" sz="1100" i="1" spc="300" dirty="0" err="1" smtClean="0">
                <a:solidFill>
                  <a:schemeClr val="bg1">
                    <a:alpha val="34000"/>
                  </a:schemeClr>
                </a:solidFill>
              </a:rPr>
              <a:t>MCA@Amal</a:t>
            </a:r>
            <a:r>
              <a:rPr lang="en-IN" sz="1100" i="1" spc="300" baseline="0" dirty="0" smtClean="0">
                <a:solidFill>
                  <a:schemeClr val="bg1">
                    <a:alpha val="34000"/>
                  </a:schemeClr>
                </a:solidFill>
              </a:rPr>
              <a:t> Jyothi. By Rony Tom</a:t>
            </a:r>
            <a:endParaRPr lang="en-IN" sz="1100" i="1" spc="300" dirty="0">
              <a:solidFill>
                <a:schemeClr val="bg1">
                  <a:alpha val="3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449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anding">
    <p:bg>
      <p:bgPr>
        <a:solidFill>
          <a:srgbClr val="0070C0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ream\Downloads\256px-Cloud_computing_icon.svg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068130" y="129417"/>
            <a:ext cx="1044855" cy="730392"/>
          </a:xfrm>
          <a:prstGeom prst="rect">
            <a:avLst/>
          </a:prstGeom>
          <a:noFill/>
          <a:effectLst>
            <a:outerShdw blurRad="368300" dist="50800" dir="5400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51433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319" y="1287358"/>
            <a:ext cx="11296464" cy="1815882"/>
          </a:xfrm>
        </p:spPr>
        <p:txBody>
          <a:bodyPr/>
          <a:lstStyle>
            <a:lvl1pPr marL="273050" indent="-273050">
              <a:defRPr sz="26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1pPr>
            <a:lvl2pPr marL="723900" indent="-312738">
              <a:buFont typeface="Wingdings" pitchFamily="2" charset="2"/>
              <a:buChar char="Ø"/>
              <a:defRPr sz="24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2pPr>
            <a:lvl3pPr>
              <a:buFont typeface="Wingdings" pitchFamily="2" charset="2"/>
              <a:buChar char="ü"/>
              <a:defRPr sz="22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3pPr>
            <a:lvl4pPr>
              <a:defRPr sz="20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75174" y="129418"/>
            <a:ext cx="3091395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SzPct val="80000"/>
              <a:buNone/>
            </a:pPr>
            <a:r>
              <a:rPr lang="en-IN" sz="1100" i="1" spc="300" dirty="0" err="1" smtClean="0">
                <a:solidFill>
                  <a:schemeClr val="bg1">
                    <a:alpha val="34000"/>
                  </a:schemeClr>
                </a:solidFill>
              </a:rPr>
              <a:t>MCA@Amal</a:t>
            </a:r>
            <a:r>
              <a:rPr lang="en-IN" sz="1100" i="1" spc="300" baseline="0" dirty="0" smtClean="0">
                <a:solidFill>
                  <a:schemeClr val="bg1">
                    <a:alpha val="34000"/>
                  </a:schemeClr>
                </a:solidFill>
              </a:rPr>
              <a:t> Jyothi. By Rony Tom</a:t>
            </a:r>
            <a:endParaRPr lang="en-IN" sz="1100" i="1" spc="300" dirty="0">
              <a:solidFill>
                <a:schemeClr val="bg1">
                  <a:alpha val="3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927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737583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anding">
    <p:bg>
      <p:bgPr>
        <a:solidFill>
          <a:srgbClr val="0070C0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ream\Downloads\256px-Cloud_computing_icon.svg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068130" y="129417"/>
            <a:ext cx="1044855" cy="730392"/>
          </a:xfrm>
          <a:prstGeom prst="rect">
            <a:avLst/>
          </a:prstGeom>
          <a:noFill/>
          <a:effectLst>
            <a:outerShdw blurRad="368300" dist="50800" dir="5400000" algn="ctr" rotWithShape="0">
              <a:srgbClr val="000000"/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319" y="750625"/>
            <a:ext cx="11296464" cy="1815882"/>
          </a:xfrm>
        </p:spPr>
        <p:txBody>
          <a:bodyPr/>
          <a:lstStyle>
            <a:lvl1pPr marL="273050" indent="-273050">
              <a:defRPr sz="26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1pPr>
            <a:lvl2pPr marL="723900" indent="-312738">
              <a:buFont typeface="Wingdings" pitchFamily="2" charset="2"/>
              <a:buChar char="Ø"/>
              <a:defRPr sz="24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2pPr>
            <a:lvl3pPr>
              <a:buFont typeface="Wingdings" pitchFamily="2" charset="2"/>
              <a:buChar char="ü"/>
              <a:defRPr sz="22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3pPr>
            <a:lvl4pPr>
              <a:defRPr sz="20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075174" y="129418"/>
            <a:ext cx="3091395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SzPct val="80000"/>
              <a:buNone/>
            </a:pPr>
            <a:r>
              <a:rPr lang="en-IN" sz="1100" i="1" spc="300" dirty="0" err="1" smtClean="0">
                <a:solidFill>
                  <a:schemeClr val="bg1">
                    <a:alpha val="34000"/>
                  </a:schemeClr>
                </a:solidFill>
              </a:rPr>
              <a:t>MCA@Amal</a:t>
            </a:r>
            <a:r>
              <a:rPr lang="en-IN" sz="1100" i="1" spc="300" baseline="0" dirty="0" smtClean="0">
                <a:solidFill>
                  <a:schemeClr val="bg1">
                    <a:alpha val="34000"/>
                  </a:schemeClr>
                </a:solidFill>
              </a:rPr>
              <a:t> Jyothi. By Rony Tom</a:t>
            </a:r>
            <a:endParaRPr lang="en-IN" sz="1100" i="1" spc="300" dirty="0">
              <a:solidFill>
                <a:schemeClr val="bg1">
                  <a:alpha val="3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7855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rand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6615" y="309281"/>
            <a:ext cx="11296464" cy="360099"/>
          </a:xfrm>
        </p:spPr>
        <p:txBody>
          <a:bodyPr/>
          <a:lstStyle>
            <a:lvl1pPr marL="273050" indent="-273050">
              <a:defRPr sz="26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1pPr>
            <a:lvl2pPr marL="723900" indent="-312738">
              <a:buFont typeface="Wingdings" pitchFamily="2" charset="2"/>
              <a:buChar char="Ø"/>
              <a:defRPr sz="24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2pPr>
            <a:lvl3pPr>
              <a:buFont typeface="Wingdings" pitchFamily="2" charset="2"/>
              <a:buChar char="ü"/>
              <a:defRPr sz="22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3pPr>
            <a:lvl4pPr>
              <a:defRPr sz="20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66765" y="887879"/>
            <a:ext cx="9280234" cy="443198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984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anding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ream\Downloads\256px-Cloud_computing_icon.svg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068130" y="129417"/>
            <a:ext cx="1044855" cy="730392"/>
          </a:xfrm>
          <a:prstGeom prst="rect">
            <a:avLst/>
          </a:prstGeom>
          <a:noFill/>
          <a:effectLst>
            <a:outerShdw blurRad="368300" dist="50800" dir="5400000" algn="ctr" rotWithShape="0">
              <a:srgbClr val="000000"/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319" y="1460310"/>
            <a:ext cx="11296464" cy="1815882"/>
          </a:xfrm>
        </p:spPr>
        <p:txBody>
          <a:bodyPr/>
          <a:lstStyle>
            <a:lvl1pPr marL="273050" indent="-273050">
              <a:defRPr sz="26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1pPr>
            <a:lvl2pPr marL="723900" indent="-312738">
              <a:buFont typeface="Wingdings" pitchFamily="2" charset="2"/>
              <a:buChar char="Ø"/>
              <a:defRPr sz="24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2pPr>
            <a:lvl3pPr>
              <a:buFont typeface="Wingdings" pitchFamily="2" charset="2"/>
              <a:buChar char="ü"/>
              <a:defRPr sz="22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3pPr>
            <a:lvl4pPr>
              <a:defRPr sz="20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9248" y="406025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075174" y="129418"/>
            <a:ext cx="3091395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SzPct val="80000"/>
              <a:buNone/>
            </a:pPr>
            <a:r>
              <a:rPr lang="en-IN" sz="1100" i="1" spc="300" dirty="0" err="1" smtClean="0">
                <a:solidFill>
                  <a:schemeClr val="bg1">
                    <a:alpha val="34000"/>
                  </a:schemeClr>
                </a:solidFill>
              </a:rPr>
              <a:t>MCA@Amal</a:t>
            </a:r>
            <a:r>
              <a:rPr lang="en-IN" sz="1100" i="1" spc="300" baseline="0" dirty="0" smtClean="0">
                <a:solidFill>
                  <a:schemeClr val="bg1">
                    <a:alpha val="34000"/>
                  </a:schemeClr>
                </a:solidFill>
              </a:rPr>
              <a:t> Jyothi. By Rony Tom</a:t>
            </a:r>
            <a:endParaRPr lang="en-IN" sz="1100" i="1" spc="300" dirty="0">
              <a:solidFill>
                <a:schemeClr val="bg1">
                  <a:alpha val="3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9563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randing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ream\Downloads\256px-Cloud_computing_icon.svg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068130" y="129417"/>
            <a:ext cx="1044855" cy="730392"/>
          </a:xfrm>
          <a:prstGeom prst="rect">
            <a:avLst/>
          </a:prstGeom>
          <a:noFill/>
          <a:effectLst>
            <a:outerShdw blurRad="368300" dist="50800" dir="5400000" algn="ctr" rotWithShape="0">
              <a:srgbClr val="000000"/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319" y="914400"/>
            <a:ext cx="11296464" cy="1815882"/>
          </a:xfrm>
        </p:spPr>
        <p:txBody>
          <a:bodyPr/>
          <a:lstStyle>
            <a:lvl1pPr marL="273050" indent="-273050">
              <a:defRPr sz="26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1pPr>
            <a:lvl2pPr marL="723900" indent="-312738">
              <a:buFont typeface="Wingdings" pitchFamily="2" charset="2"/>
              <a:buChar char="Ø"/>
              <a:defRPr sz="24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2pPr>
            <a:lvl3pPr>
              <a:buFont typeface="Wingdings" pitchFamily="2" charset="2"/>
              <a:buChar char="ü"/>
              <a:defRPr sz="22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3pPr>
            <a:lvl4pPr>
              <a:defRPr sz="20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075174" y="129418"/>
            <a:ext cx="3091395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SzPct val="80000"/>
              <a:buNone/>
            </a:pPr>
            <a:r>
              <a:rPr lang="en-IN" sz="1100" i="1" spc="300" dirty="0" err="1" smtClean="0">
                <a:solidFill>
                  <a:schemeClr val="bg1">
                    <a:alpha val="34000"/>
                  </a:schemeClr>
                </a:solidFill>
              </a:rPr>
              <a:t>MCA@Amal</a:t>
            </a:r>
            <a:r>
              <a:rPr lang="en-IN" sz="1100" i="1" spc="300" baseline="0" dirty="0" smtClean="0">
                <a:solidFill>
                  <a:schemeClr val="bg1">
                    <a:alpha val="34000"/>
                  </a:schemeClr>
                </a:solidFill>
              </a:rPr>
              <a:t> Jyothi. By Rony Tom</a:t>
            </a:r>
            <a:endParaRPr lang="en-IN" sz="1100" i="1" spc="300" dirty="0">
              <a:solidFill>
                <a:schemeClr val="bg1">
                  <a:alpha val="3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976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randing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6615" y="309281"/>
            <a:ext cx="11296464" cy="360099"/>
          </a:xfrm>
        </p:spPr>
        <p:txBody>
          <a:bodyPr/>
          <a:lstStyle>
            <a:lvl1pPr marL="273050" indent="-273050">
              <a:defRPr sz="26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1pPr>
            <a:lvl2pPr marL="723900" indent="-312738">
              <a:buFont typeface="Wingdings" pitchFamily="2" charset="2"/>
              <a:buChar char="Ø"/>
              <a:defRPr sz="24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2pPr>
            <a:lvl3pPr>
              <a:buFont typeface="Wingdings" pitchFamily="2" charset="2"/>
              <a:buChar char="ü"/>
              <a:defRPr sz="22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3pPr>
            <a:lvl4pPr>
              <a:defRPr sz="20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66765" y="887879"/>
            <a:ext cx="9280234" cy="443198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904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, Video etc. &quot;special&quot; slides">
    <p:bg>
      <p:bgPr>
        <a:solidFill>
          <a:schemeClr val="accent6">
            <a:lumMod val="7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0"/>
            <a:ext cx="4206383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73"/>
            <a:ext cx="4206384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24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17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6600" b="0" i="0" u="none" strike="noStrike" kern="1200" cap="none" spc="-642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8294113" y="2008094"/>
            <a:ext cx="2269668" cy="2169610"/>
          </a:xfrm>
          <a:custGeom>
            <a:avLst/>
            <a:gdLst>
              <a:gd name="T0" fmla="*/ 150 w 154"/>
              <a:gd name="T1" fmla="*/ 40 h 148"/>
              <a:gd name="T2" fmla="*/ 91 w 154"/>
              <a:gd name="T3" fmla="*/ 40 h 148"/>
              <a:gd name="T4" fmla="*/ 124 w 154"/>
              <a:gd name="T5" fmla="*/ 3 h 148"/>
              <a:gd name="T6" fmla="*/ 120 w 154"/>
              <a:gd name="T7" fmla="*/ 0 h 148"/>
              <a:gd name="T8" fmla="*/ 77 w 154"/>
              <a:gd name="T9" fmla="*/ 39 h 148"/>
              <a:gd name="T10" fmla="*/ 36 w 154"/>
              <a:gd name="T11" fmla="*/ 0 h 148"/>
              <a:gd name="T12" fmla="*/ 32 w 154"/>
              <a:gd name="T13" fmla="*/ 3 h 148"/>
              <a:gd name="T14" fmla="*/ 66 w 154"/>
              <a:gd name="T15" fmla="*/ 40 h 148"/>
              <a:gd name="T16" fmla="*/ 4 w 154"/>
              <a:gd name="T17" fmla="*/ 40 h 148"/>
              <a:gd name="T18" fmla="*/ 0 w 154"/>
              <a:gd name="T19" fmla="*/ 44 h 148"/>
              <a:gd name="T20" fmla="*/ 0 w 154"/>
              <a:gd name="T21" fmla="*/ 144 h 148"/>
              <a:gd name="T22" fmla="*/ 4 w 154"/>
              <a:gd name="T23" fmla="*/ 148 h 148"/>
              <a:gd name="T24" fmla="*/ 150 w 154"/>
              <a:gd name="T25" fmla="*/ 148 h 148"/>
              <a:gd name="T26" fmla="*/ 154 w 154"/>
              <a:gd name="T27" fmla="*/ 144 h 148"/>
              <a:gd name="T28" fmla="*/ 154 w 154"/>
              <a:gd name="T29" fmla="*/ 44 h 148"/>
              <a:gd name="T30" fmla="*/ 150 w 154"/>
              <a:gd name="T31" fmla="*/ 40 h 148"/>
              <a:gd name="T32" fmla="*/ 145 w 154"/>
              <a:gd name="T33" fmla="*/ 135 h 148"/>
              <a:gd name="T34" fmla="*/ 141 w 154"/>
              <a:gd name="T35" fmla="*/ 139 h 148"/>
              <a:gd name="T36" fmla="*/ 13 w 154"/>
              <a:gd name="T37" fmla="*/ 139 h 148"/>
              <a:gd name="T38" fmla="*/ 9 w 154"/>
              <a:gd name="T39" fmla="*/ 135 h 148"/>
              <a:gd name="T40" fmla="*/ 9 w 154"/>
              <a:gd name="T41" fmla="*/ 52 h 148"/>
              <a:gd name="T42" fmla="*/ 13 w 154"/>
              <a:gd name="T43" fmla="*/ 48 h 148"/>
              <a:gd name="T44" fmla="*/ 141 w 154"/>
              <a:gd name="T45" fmla="*/ 48 h 148"/>
              <a:gd name="T46" fmla="*/ 145 w 154"/>
              <a:gd name="T47" fmla="*/ 52 h 148"/>
              <a:gd name="T48" fmla="*/ 145 w 154"/>
              <a:gd name="T49" fmla="*/ 135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4" h="148">
                <a:moveTo>
                  <a:pt x="150" y="40"/>
                </a:moveTo>
                <a:cubicBezTo>
                  <a:pt x="91" y="40"/>
                  <a:pt x="91" y="40"/>
                  <a:pt x="91" y="40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0"/>
                  <a:pt x="120" y="0"/>
                  <a:pt x="120" y="0"/>
                </a:cubicBezTo>
                <a:cubicBezTo>
                  <a:pt x="77" y="39"/>
                  <a:pt x="77" y="39"/>
                  <a:pt x="77" y="39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66" y="40"/>
                  <a:pt x="66" y="40"/>
                  <a:pt x="66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6"/>
                  <a:pt x="2" y="148"/>
                  <a:pt x="4" y="148"/>
                </a:cubicBezTo>
                <a:cubicBezTo>
                  <a:pt x="150" y="148"/>
                  <a:pt x="150" y="148"/>
                  <a:pt x="150" y="148"/>
                </a:cubicBezTo>
                <a:cubicBezTo>
                  <a:pt x="152" y="148"/>
                  <a:pt x="154" y="146"/>
                  <a:pt x="154" y="144"/>
                </a:cubicBezTo>
                <a:cubicBezTo>
                  <a:pt x="154" y="44"/>
                  <a:pt x="154" y="44"/>
                  <a:pt x="154" y="44"/>
                </a:cubicBezTo>
                <a:cubicBezTo>
                  <a:pt x="154" y="42"/>
                  <a:pt x="152" y="40"/>
                  <a:pt x="150" y="40"/>
                </a:cubicBezTo>
                <a:close/>
                <a:moveTo>
                  <a:pt x="145" y="135"/>
                </a:moveTo>
                <a:cubicBezTo>
                  <a:pt x="145" y="137"/>
                  <a:pt x="143" y="139"/>
                  <a:pt x="141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11" y="139"/>
                  <a:pt x="9" y="137"/>
                  <a:pt x="9" y="135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0"/>
                  <a:pt x="11" y="48"/>
                  <a:pt x="13" y="48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143" y="48"/>
                  <a:pt x="145" y="50"/>
                  <a:pt x="145" y="52"/>
                </a:cubicBezTo>
                <a:lnTo>
                  <a:pt x="145" y="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0021426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anding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7483" y="6250675"/>
            <a:ext cx="11296464" cy="360099"/>
          </a:xfrm>
        </p:spPr>
        <p:txBody>
          <a:bodyPr/>
          <a:lstStyle>
            <a:lvl1pPr marL="273050" indent="-273050">
              <a:defRPr sz="26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1pPr>
            <a:lvl2pPr marL="723900" indent="-312738">
              <a:buFont typeface="Wingdings" pitchFamily="2" charset="2"/>
              <a:buChar char="Ø"/>
              <a:defRPr sz="24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2pPr>
            <a:lvl3pPr>
              <a:buFont typeface="Wingdings" pitchFamily="2" charset="2"/>
              <a:buChar char="ü"/>
              <a:defRPr sz="22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3pPr>
            <a:lvl4pPr>
              <a:defRPr sz="2000"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Segoe UI Semilight" pitchFamily="34" charset="0"/>
                <a:cs typeface="Segoe UI Semilight" pitchFamily="34" charset="0"/>
              </a:defRPr>
            </a:lvl5pPr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221567" y="777805"/>
            <a:ext cx="5787945" cy="443198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8592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52205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9903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20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88975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lang="en-US" sz="280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342900" indent="-342900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/>
            </a:lvl5pPr>
            <a:lvl6pPr marL="1033462" indent="-342900">
              <a:buFont typeface="Arial" pitchFamily="34" charset="0"/>
              <a:buChar char="•"/>
              <a:defRPr sz="24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6pPr>
            <a:lvl7pPr marL="1255713" indent="-225425"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7pPr>
            <a:lvl8pPr marL="1487488" indent="-231775"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8pPr>
          </a:lstStyle>
          <a:p>
            <a:pPr marL="346075" lvl="0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6075" lvl="1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/>
              <a:t>Second level</a:t>
            </a:r>
          </a:p>
          <a:p>
            <a:pPr marL="346075" lvl="2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/>
              <a:t>Third level</a:t>
            </a:r>
          </a:p>
          <a:p>
            <a:pPr marL="346075" lvl="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/>
              <a:t>Fourth level</a:t>
            </a:r>
          </a:p>
          <a:p>
            <a:pPr marL="346075" lvl="4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0474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0"/>
            <a:ext cx="5487829" cy="2443746"/>
          </a:xfrm>
        </p:spPr>
        <p:txBody>
          <a:bodyPr/>
          <a:lstStyle>
            <a:lvl1pPr marL="341313" indent="-341313">
              <a:lnSpc>
                <a:spcPct val="90000"/>
              </a:lnSpc>
              <a:buSzPct val="80000"/>
              <a:buFont typeface="Arial" pitchFamily="34" charset="0"/>
              <a:buChar char="•"/>
              <a:defRPr sz="3200"/>
            </a:lvl1pPr>
            <a:lvl2pPr marL="627063" indent="-285750">
              <a:lnSpc>
                <a:spcPct val="90000"/>
              </a:lnSpc>
              <a:buSzPct val="80000"/>
              <a:buFont typeface="Arial" pitchFamily="34" charset="0"/>
              <a:buChar char="•"/>
              <a:defRPr sz="2800"/>
            </a:lvl2pPr>
            <a:lvl3pPr marL="914400" indent="-287338">
              <a:lnSpc>
                <a:spcPct val="90000"/>
              </a:lnSpc>
              <a:buSzPct val="80000"/>
              <a:buFont typeface="Arial" pitchFamily="34" charset="0"/>
              <a:buChar char="•"/>
              <a:defRPr sz="2400"/>
            </a:lvl3pPr>
            <a:lvl4pPr marL="1712913" indent="-225425">
              <a:lnSpc>
                <a:spcPct val="90000"/>
              </a:lnSpc>
              <a:buSzPct val="80000"/>
              <a:buFont typeface="Arial" pitchFamily="34" charset="0"/>
              <a:buChar char="•"/>
              <a:defRPr sz="2000"/>
            </a:lvl4pPr>
            <a:lvl5pPr marL="1944688" indent="-231775">
              <a:lnSpc>
                <a:spcPct val="90000"/>
              </a:lnSpc>
              <a:buSzPct val="80000"/>
              <a:buFont typeface="Arial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5" y="1447800"/>
            <a:ext cx="5487829" cy="2443746"/>
          </a:xfrm>
        </p:spPr>
        <p:txBody>
          <a:bodyPr/>
          <a:lstStyle>
            <a:lvl1pPr marL="457200" indent="-45720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320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798513" indent="-45720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80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69962" indent="-34290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40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830388" indent="-34290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00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055813" indent="-342900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000" kern="120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1313" lvl="0" indent="-34131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1313" lvl="1" indent="-34131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Second level</a:t>
            </a:r>
          </a:p>
          <a:p>
            <a:pPr marL="341313" lvl="2" indent="-34131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Third level</a:t>
            </a:r>
          </a:p>
          <a:p>
            <a:pPr marL="341313" lvl="3" indent="-34131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Fourth level</a:t>
            </a:r>
          </a:p>
          <a:p>
            <a:pPr marL="341313" lvl="4" indent="-34131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220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49230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228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88278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, Video etc. &quot;special&quot; slides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0"/>
            <a:ext cx="4206383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73"/>
            <a:ext cx="4206384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24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17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6600" b="0" i="0" u="none" strike="noStrike" kern="1200" cap="none" spc="-642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grpSp>
        <p:nvGrpSpPr>
          <p:cNvPr id="8" name="Group 7"/>
          <p:cNvGrpSpPr/>
          <p:nvPr userDrawn="1"/>
        </p:nvGrpSpPr>
        <p:grpSpPr bwMode="black">
          <a:xfrm>
            <a:off x="7906631" y="2242931"/>
            <a:ext cx="3177742" cy="1934622"/>
            <a:chOff x="10387012" y="4179358"/>
            <a:chExt cx="974726" cy="593725"/>
          </a:xfrm>
          <a:solidFill>
            <a:srgbClr val="FFFFFF"/>
          </a:solidFill>
        </p:grpSpPr>
        <p:sp>
          <p:nvSpPr>
            <p:cNvPr id="9" name="Freeform 26"/>
            <p:cNvSpPr>
              <a:spLocks/>
            </p:cNvSpPr>
            <p:nvPr/>
          </p:nvSpPr>
          <p:spPr bwMode="black">
            <a:xfrm>
              <a:off x="10506075" y="4258733"/>
              <a:ext cx="706438" cy="514350"/>
            </a:xfrm>
            <a:custGeom>
              <a:avLst/>
              <a:gdLst>
                <a:gd name="T0" fmla="*/ 183 w 188"/>
                <a:gd name="T1" fmla="*/ 84 h 137"/>
                <a:gd name="T2" fmla="*/ 104 w 188"/>
                <a:gd name="T3" fmla="*/ 27 h 137"/>
                <a:gd name="T4" fmla="*/ 86 w 188"/>
                <a:gd name="T5" fmla="*/ 19 h 137"/>
                <a:gd name="T6" fmla="*/ 59 w 188"/>
                <a:gd name="T7" fmla="*/ 34 h 137"/>
                <a:gd name="T8" fmla="*/ 56 w 188"/>
                <a:gd name="T9" fmla="*/ 36 h 137"/>
                <a:gd name="T10" fmla="*/ 43 w 188"/>
                <a:gd name="T11" fmla="*/ 38 h 137"/>
                <a:gd name="T12" fmla="*/ 43 w 188"/>
                <a:gd name="T13" fmla="*/ 38 h 137"/>
                <a:gd name="T14" fmla="*/ 26 w 188"/>
                <a:gd name="T15" fmla="*/ 27 h 137"/>
                <a:gd name="T16" fmla="*/ 24 w 188"/>
                <a:gd name="T17" fmla="*/ 14 h 137"/>
                <a:gd name="T18" fmla="*/ 31 w 188"/>
                <a:gd name="T19" fmla="*/ 0 h 137"/>
                <a:gd name="T20" fmla="*/ 21 w 188"/>
                <a:gd name="T21" fmla="*/ 0 h 137"/>
                <a:gd name="T22" fmla="*/ 1 w 188"/>
                <a:gd name="T23" fmla="*/ 79 h 137"/>
                <a:gd name="T24" fmla="*/ 4 w 188"/>
                <a:gd name="T25" fmla="*/ 80 h 137"/>
                <a:gd name="T26" fmla="*/ 16 w 188"/>
                <a:gd name="T27" fmla="*/ 70 h 137"/>
                <a:gd name="T28" fmla="*/ 22 w 188"/>
                <a:gd name="T29" fmla="*/ 70 h 137"/>
                <a:gd name="T30" fmla="*/ 32 w 188"/>
                <a:gd name="T31" fmla="*/ 74 h 137"/>
                <a:gd name="T32" fmla="*/ 43 w 188"/>
                <a:gd name="T33" fmla="*/ 72 h 137"/>
                <a:gd name="T34" fmla="*/ 44 w 188"/>
                <a:gd name="T35" fmla="*/ 72 h 137"/>
                <a:gd name="T36" fmla="*/ 53 w 188"/>
                <a:gd name="T37" fmla="*/ 76 h 137"/>
                <a:gd name="T38" fmla="*/ 65 w 188"/>
                <a:gd name="T39" fmla="*/ 74 h 137"/>
                <a:gd name="T40" fmla="*/ 67 w 188"/>
                <a:gd name="T41" fmla="*/ 74 h 137"/>
                <a:gd name="T42" fmla="*/ 80 w 188"/>
                <a:gd name="T43" fmla="*/ 88 h 137"/>
                <a:gd name="T44" fmla="*/ 83 w 188"/>
                <a:gd name="T45" fmla="*/ 88 h 137"/>
                <a:gd name="T46" fmla="*/ 85 w 188"/>
                <a:gd name="T47" fmla="*/ 89 h 137"/>
                <a:gd name="T48" fmla="*/ 99 w 188"/>
                <a:gd name="T49" fmla="*/ 108 h 137"/>
                <a:gd name="T50" fmla="*/ 99 w 188"/>
                <a:gd name="T51" fmla="*/ 110 h 137"/>
                <a:gd name="T52" fmla="*/ 96 w 188"/>
                <a:gd name="T53" fmla="*/ 124 h 137"/>
                <a:gd name="T54" fmla="*/ 114 w 188"/>
                <a:gd name="T55" fmla="*/ 137 h 137"/>
                <a:gd name="T56" fmla="*/ 123 w 188"/>
                <a:gd name="T57" fmla="*/ 132 h 137"/>
                <a:gd name="T58" fmla="*/ 124 w 188"/>
                <a:gd name="T59" fmla="*/ 124 h 137"/>
                <a:gd name="T60" fmla="*/ 108 w 188"/>
                <a:gd name="T61" fmla="*/ 112 h 137"/>
                <a:gd name="T62" fmla="*/ 107 w 188"/>
                <a:gd name="T63" fmla="*/ 109 h 137"/>
                <a:gd name="T64" fmla="*/ 110 w 188"/>
                <a:gd name="T65" fmla="*/ 109 h 137"/>
                <a:gd name="T66" fmla="*/ 136 w 188"/>
                <a:gd name="T67" fmla="*/ 127 h 137"/>
                <a:gd name="T68" fmla="*/ 145 w 188"/>
                <a:gd name="T69" fmla="*/ 123 h 137"/>
                <a:gd name="T70" fmla="*/ 147 w 188"/>
                <a:gd name="T71" fmla="*/ 114 h 137"/>
                <a:gd name="T72" fmla="*/ 117 w 188"/>
                <a:gd name="T73" fmla="*/ 93 h 137"/>
                <a:gd name="T74" fmla="*/ 117 w 188"/>
                <a:gd name="T75" fmla="*/ 90 h 137"/>
                <a:gd name="T76" fmla="*/ 120 w 188"/>
                <a:gd name="T77" fmla="*/ 89 h 137"/>
                <a:gd name="T78" fmla="*/ 156 w 188"/>
                <a:gd name="T79" fmla="*/ 116 h 137"/>
                <a:gd name="T80" fmla="*/ 165 w 188"/>
                <a:gd name="T81" fmla="*/ 111 h 137"/>
                <a:gd name="T82" fmla="*/ 167 w 188"/>
                <a:gd name="T83" fmla="*/ 102 h 137"/>
                <a:gd name="T84" fmla="*/ 137 w 188"/>
                <a:gd name="T85" fmla="*/ 81 h 137"/>
                <a:gd name="T86" fmla="*/ 136 w 188"/>
                <a:gd name="T87" fmla="*/ 78 h 137"/>
                <a:gd name="T88" fmla="*/ 139 w 188"/>
                <a:gd name="T89" fmla="*/ 77 h 137"/>
                <a:gd name="T90" fmla="*/ 176 w 188"/>
                <a:gd name="T91" fmla="*/ 104 h 137"/>
                <a:gd name="T92" fmla="*/ 185 w 188"/>
                <a:gd name="T93" fmla="*/ 99 h 137"/>
                <a:gd name="T94" fmla="*/ 183 w 188"/>
                <a:gd name="T95" fmla="*/ 8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8" h="137">
                  <a:moveTo>
                    <a:pt x="183" y="84"/>
                  </a:moveTo>
                  <a:cubicBezTo>
                    <a:pt x="104" y="27"/>
                    <a:pt x="104" y="27"/>
                    <a:pt x="104" y="27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2" y="38"/>
                    <a:pt x="47" y="39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6" y="38"/>
                    <a:pt x="30" y="34"/>
                    <a:pt x="26" y="27"/>
                  </a:cubicBezTo>
                  <a:cubicBezTo>
                    <a:pt x="24" y="23"/>
                    <a:pt x="23" y="19"/>
                    <a:pt x="24" y="14"/>
                  </a:cubicBezTo>
                  <a:cubicBezTo>
                    <a:pt x="24" y="9"/>
                    <a:pt x="27" y="4"/>
                    <a:pt x="31" y="0"/>
                  </a:cubicBezTo>
                  <a:cubicBezTo>
                    <a:pt x="25" y="0"/>
                    <a:pt x="21" y="0"/>
                    <a:pt x="21" y="0"/>
                  </a:cubicBezTo>
                  <a:cubicBezTo>
                    <a:pt x="21" y="0"/>
                    <a:pt x="0" y="40"/>
                    <a:pt x="1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6" y="75"/>
                    <a:pt x="10" y="72"/>
                    <a:pt x="16" y="70"/>
                  </a:cubicBezTo>
                  <a:cubicBezTo>
                    <a:pt x="18" y="70"/>
                    <a:pt x="20" y="70"/>
                    <a:pt x="22" y="70"/>
                  </a:cubicBezTo>
                  <a:cubicBezTo>
                    <a:pt x="25" y="70"/>
                    <a:pt x="29" y="72"/>
                    <a:pt x="32" y="74"/>
                  </a:cubicBezTo>
                  <a:cubicBezTo>
                    <a:pt x="35" y="72"/>
                    <a:pt x="39" y="71"/>
                    <a:pt x="43" y="72"/>
                  </a:cubicBezTo>
                  <a:cubicBezTo>
                    <a:pt x="43" y="72"/>
                    <a:pt x="44" y="72"/>
                    <a:pt x="44" y="72"/>
                  </a:cubicBezTo>
                  <a:cubicBezTo>
                    <a:pt x="48" y="72"/>
                    <a:pt x="51" y="74"/>
                    <a:pt x="53" y="76"/>
                  </a:cubicBezTo>
                  <a:cubicBezTo>
                    <a:pt x="56" y="74"/>
                    <a:pt x="60" y="73"/>
                    <a:pt x="65" y="74"/>
                  </a:cubicBezTo>
                  <a:cubicBezTo>
                    <a:pt x="65" y="74"/>
                    <a:pt x="66" y="74"/>
                    <a:pt x="67" y="74"/>
                  </a:cubicBezTo>
                  <a:cubicBezTo>
                    <a:pt x="74" y="76"/>
                    <a:pt x="79" y="81"/>
                    <a:pt x="80" y="88"/>
                  </a:cubicBezTo>
                  <a:cubicBezTo>
                    <a:pt x="81" y="88"/>
                    <a:pt x="82" y="88"/>
                    <a:pt x="83" y="88"/>
                  </a:cubicBezTo>
                  <a:cubicBezTo>
                    <a:pt x="84" y="88"/>
                    <a:pt x="84" y="88"/>
                    <a:pt x="85" y="89"/>
                  </a:cubicBezTo>
                  <a:cubicBezTo>
                    <a:pt x="94" y="91"/>
                    <a:pt x="100" y="99"/>
                    <a:pt x="99" y="108"/>
                  </a:cubicBezTo>
                  <a:cubicBezTo>
                    <a:pt x="99" y="109"/>
                    <a:pt x="99" y="110"/>
                    <a:pt x="99" y="1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7" y="137"/>
                    <a:pt x="120" y="135"/>
                    <a:pt x="123" y="132"/>
                  </a:cubicBezTo>
                  <a:cubicBezTo>
                    <a:pt x="124" y="130"/>
                    <a:pt x="125" y="127"/>
                    <a:pt x="124" y="124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07" y="111"/>
                    <a:pt x="107" y="110"/>
                    <a:pt x="107" y="109"/>
                  </a:cubicBezTo>
                  <a:cubicBezTo>
                    <a:pt x="108" y="108"/>
                    <a:pt x="109" y="108"/>
                    <a:pt x="110" y="109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40" y="127"/>
                    <a:pt x="143" y="126"/>
                    <a:pt x="145" y="123"/>
                  </a:cubicBezTo>
                  <a:cubicBezTo>
                    <a:pt x="147" y="120"/>
                    <a:pt x="147" y="117"/>
                    <a:pt x="147" y="114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6" y="92"/>
                    <a:pt x="116" y="91"/>
                    <a:pt x="117" y="90"/>
                  </a:cubicBezTo>
                  <a:cubicBezTo>
                    <a:pt x="117" y="89"/>
                    <a:pt x="119" y="89"/>
                    <a:pt x="120" y="89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9" y="116"/>
                    <a:pt x="163" y="114"/>
                    <a:pt x="165" y="111"/>
                  </a:cubicBezTo>
                  <a:cubicBezTo>
                    <a:pt x="167" y="108"/>
                    <a:pt x="167" y="105"/>
                    <a:pt x="167" y="102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36" y="80"/>
                    <a:pt x="136" y="79"/>
                    <a:pt x="136" y="78"/>
                  </a:cubicBezTo>
                  <a:cubicBezTo>
                    <a:pt x="137" y="77"/>
                    <a:pt x="138" y="76"/>
                    <a:pt x="139" y="77"/>
                  </a:cubicBezTo>
                  <a:cubicBezTo>
                    <a:pt x="176" y="104"/>
                    <a:pt x="176" y="104"/>
                    <a:pt x="176" y="104"/>
                  </a:cubicBezTo>
                  <a:cubicBezTo>
                    <a:pt x="180" y="104"/>
                    <a:pt x="183" y="102"/>
                    <a:pt x="185" y="99"/>
                  </a:cubicBezTo>
                  <a:cubicBezTo>
                    <a:pt x="188" y="94"/>
                    <a:pt x="187" y="87"/>
                    <a:pt x="183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" name="Freeform 27"/>
            <p:cNvSpPr>
              <a:spLocks/>
            </p:cNvSpPr>
            <p:nvPr/>
          </p:nvSpPr>
          <p:spPr bwMode="black">
            <a:xfrm>
              <a:off x="10615612" y="4179358"/>
              <a:ext cx="657225" cy="376238"/>
            </a:xfrm>
            <a:custGeom>
              <a:avLst/>
              <a:gdLst>
                <a:gd name="T0" fmla="*/ 127 w 175"/>
                <a:gd name="T1" fmla="*/ 31 h 100"/>
                <a:gd name="T2" fmla="*/ 119 w 175"/>
                <a:gd name="T3" fmla="*/ 28 h 100"/>
                <a:gd name="T4" fmla="*/ 62 w 175"/>
                <a:gd name="T5" fmla="*/ 2 h 100"/>
                <a:gd name="T6" fmla="*/ 49 w 175"/>
                <a:gd name="T7" fmla="*/ 3 h 100"/>
                <a:gd name="T8" fmla="*/ 26 w 175"/>
                <a:gd name="T9" fmla="*/ 16 h 100"/>
                <a:gd name="T10" fmla="*/ 9 w 175"/>
                <a:gd name="T11" fmla="*/ 25 h 100"/>
                <a:gd name="T12" fmla="*/ 4 w 175"/>
                <a:gd name="T13" fmla="*/ 45 h 100"/>
                <a:gd name="T14" fmla="*/ 15 w 175"/>
                <a:gd name="T15" fmla="*/ 52 h 100"/>
                <a:gd name="T16" fmla="*/ 23 w 175"/>
                <a:gd name="T17" fmla="*/ 50 h 100"/>
                <a:gd name="T18" fmla="*/ 23 w 175"/>
                <a:gd name="T19" fmla="*/ 50 h 100"/>
                <a:gd name="T20" fmla="*/ 57 w 175"/>
                <a:gd name="T21" fmla="*/ 32 h 100"/>
                <a:gd name="T22" fmla="*/ 79 w 175"/>
                <a:gd name="T23" fmla="*/ 42 h 100"/>
                <a:gd name="T24" fmla="*/ 109 w 175"/>
                <a:gd name="T25" fmla="*/ 64 h 100"/>
                <a:gd name="T26" fmla="*/ 158 w 175"/>
                <a:gd name="T27" fmla="*/ 99 h 100"/>
                <a:gd name="T28" fmla="*/ 159 w 175"/>
                <a:gd name="T29" fmla="*/ 100 h 100"/>
                <a:gd name="T30" fmla="*/ 173 w 175"/>
                <a:gd name="T31" fmla="*/ 97 h 100"/>
                <a:gd name="T32" fmla="*/ 154 w 175"/>
                <a:gd name="T33" fmla="*/ 29 h 100"/>
                <a:gd name="T34" fmla="*/ 127 w 175"/>
                <a:gd name="T35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100">
                  <a:moveTo>
                    <a:pt x="127" y="31"/>
                  </a:moveTo>
                  <a:cubicBezTo>
                    <a:pt x="125" y="31"/>
                    <a:pt x="122" y="30"/>
                    <a:pt x="119" y="28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8" y="0"/>
                    <a:pt x="53" y="1"/>
                    <a:pt x="49" y="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" y="29"/>
                    <a:pt x="0" y="38"/>
                    <a:pt x="4" y="45"/>
                  </a:cubicBezTo>
                  <a:cubicBezTo>
                    <a:pt x="6" y="49"/>
                    <a:pt x="10" y="52"/>
                    <a:pt x="15" y="52"/>
                  </a:cubicBezTo>
                  <a:cubicBezTo>
                    <a:pt x="18" y="52"/>
                    <a:pt x="21" y="52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8" y="99"/>
                    <a:pt x="159" y="100"/>
                    <a:pt x="159" y="100"/>
                  </a:cubicBezTo>
                  <a:cubicBezTo>
                    <a:pt x="173" y="97"/>
                    <a:pt x="173" y="97"/>
                    <a:pt x="173" y="97"/>
                  </a:cubicBezTo>
                  <a:cubicBezTo>
                    <a:pt x="175" y="51"/>
                    <a:pt x="154" y="29"/>
                    <a:pt x="154" y="29"/>
                  </a:cubicBezTo>
                  <a:cubicBezTo>
                    <a:pt x="154" y="29"/>
                    <a:pt x="133" y="33"/>
                    <a:pt x="12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black">
            <a:xfrm>
              <a:off x="10536237" y="4544483"/>
              <a:ext cx="319088" cy="220663"/>
            </a:xfrm>
            <a:custGeom>
              <a:avLst/>
              <a:gdLst>
                <a:gd name="T0" fmla="*/ 76 w 85"/>
                <a:gd name="T1" fmla="*/ 20 h 59"/>
                <a:gd name="T2" fmla="*/ 64 w 85"/>
                <a:gd name="T3" fmla="*/ 25 h 59"/>
                <a:gd name="T4" fmla="*/ 65 w 85"/>
                <a:gd name="T5" fmla="*/ 18 h 59"/>
                <a:gd name="T6" fmla="*/ 57 w 85"/>
                <a:gd name="T7" fmla="*/ 5 h 59"/>
                <a:gd name="T8" fmla="*/ 44 w 85"/>
                <a:gd name="T9" fmla="*/ 13 h 59"/>
                <a:gd name="T10" fmla="*/ 44 w 85"/>
                <a:gd name="T11" fmla="*/ 14 h 59"/>
                <a:gd name="T12" fmla="*/ 35 w 85"/>
                <a:gd name="T13" fmla="*/ 3 h 59"/>
                <a:gd name="T14" fmla="*/ 23 w 85"/>
                <a:gd name="T15" fmla="*/ 10 h 59"/>
                <a:gd name="T16" fmla="*/ 23 w 85"/>
                <a:gd name="T17" fmla="*/ 10 h 59"/>
                <a:gd name="T18" fmla="*/ 10 w 85"/>
                <a:gd name="T19" fmla="*/ 1 h 59"/>
                <a:gd name="T20" fmla="*/ 1 w 85"/>
                <a:gd name="T21" fmla="*/ 14 h 59"/>
                <a:gd name="T22" fmla="*/ 4 w 85"/>
                <a:gd name="T23" fmla="*/ 28 h 59"/>
                <a:gd name="T24" fmla="*/ 14 w 85"/>
                <a:gd name="T25" fmla="*/ 36 h 59"/>
                <a:gd name="T26" fmla="*/ 17 w 85"/>
                <a:gd name="T27" fmla="*/ 36 h 59"/>
                <a:gd name="T28" fmla="*/ 19 w 85"/>
                <a:gd name="T29" fmla="*/ 35 h 59"/>
                <a:gd name="T30" fmla="*/ 27 w 85"/>
                <a:gd name="T31" fmla="*/ 43 h 59"/>
                <a:gd name="T32" fmla="*/ 28 w 85"/>
                <a:gd name="T33" fmla="*/ 43 h 59"/>
                <a:gd name="T34" fmla="*/ 39 w 85"/>
                <a:gd name="T35" fmla="*/ 38 h 59"/>
                <a:gd name="T36" fmla="*/ 38 w 85"/>
                <a:gd name="T37" fmla="*/ 39 h 59"/>
                <a:gd name="T38" fmla="*/ 47 w 85"/>
                <a:gd name="T39" fmla="*/ 52 h 59"/>
                <a:gd name="T40" fmla="*/ 48 w 85"/>
                <a:gd name="T41" fmla="*/ 52 h 59"/>
                <a:gd name="T42" fmla="*/ 58 w 85"/>
                <a:gd name="T43" fmla="*/ 47 h 59"/>
                <a:gd name="T44" fmla="*/ 67 w 85"/>
                <a:gd name="T45" fmla="*/ 59 h 59"/>
                <a:gd name="T46" fmla="*/ 68 w 85"/>
                <a:gd name="T47" fmla="*/ 59 h 59"/>
                <a:gd name="T48" fmla="*/ 80 w 85"/>
                <a:gd name="T49" fmla="*/ 50 h 59"/>
                <a:gd name="T50" fmla="*/ 84 w 85"/>
                <a:gd name="T51" fmla="*/ 33 h 59"/>
                <a:gd name="T52" fmla="*/ 76 w 85"/>
                <a:gd name="T53" fmla="*/ 2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9">
                  <a:moveTo>
                    <a:pt x="76" y="20"/>
                  </a:moveTo>
                  <a:cubicBezTo>
                    <a:pt x="71" y="19"/>
                    <a:pt x="66" y="21"/>
                    <a:pt x="64" y="2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2"/>
                    <a:pt x="63" y="6"/>
                    <a:pt x="57" y="5"/>
                  </a:cubicBezTo>
                  <a:cubicBezTo>
                    <a:pt x="51" y="4"/>
                    <a:pt x="45" y="7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9"/>
                    <a:pt x="40" y="4"/>
                    <a:pt x="35" y="3"/>
                  </a:cubicBezTo>
                  <a:cubicBezTo>
                    <a:pt x="30" y="2"/>
                    <a:pt x="24" y="5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4"/>
                    <a:pt x="15" y="0"/>
                    <a:pt x="10" y="1"/>
                  </a:cubicBezTo>
                  <a:cubicBezTo>
                    <a:pt x="4" y="3"/>
                    <a:pt x="0" y="8"/>
                    <a:pt x="1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32"/>
                    <a:pt x="9" y="36"/>
                    <a:pt x="14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6"/>
                    <a:pt x="18" y="36"/>
                    <a:pt x="19" y="35"/>
                  </a:cubicBezTo>
                  <a:cubicBezTo>
                    <a:pt x="20" y="39"/>
                    <a:pt x="23" y="42"/>
                    <a:pt x="27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3"/>
                    <a:pt x="36" y="41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44"/>
                    <a:pt x="41" y="50"/>
                    <a:pt x="47" y="52"/>
                  </a:cubicBezTo>
                  <a:cubicBezTo>
                    <a:pt x="47" y="52"/>
                    <a:pt x="47" y="52"/>
                    <a:pt x="48" y="52"/>
                  </a:cubicBezTo>
                  <a:cubicBezTo>
                    <a:pt x="52" y="52"/>
                    <a:pt x="56" y="50"/>
                    <a:pt x="58" y="47"/>
                  </a:cubicBezTo>
                  <a:cubicBezTo>
                    <a:pt x="58" y="52"/>
                    <a:pt x="61" y="57"/>
                    <a:pt x="67" y="59"/>
                  </a:cubicBezTo>
                  <a:cubicBezTo>
                    <a:pt x="67" y="59"/>
                    <a:pt x="67" y="59"/>
                    <a:pt x="68" y="59"/>
                  </a:cubicBezTo>
                  <a:cubicBezTo>
                    <a:pt x="73" y="59"/>
                    <a:pt x="78" y="56"/>
                    <a:pt x="80" y="50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5" y="27"/>
                    <a:pt x="81" y="21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black">
            <a:xfrm>
              <a:off x="11207750" y="4239683"/>
              <a:ext cx="153988" cy="319088"/>
            </a:xfrm>
            <a:custGeom>
              <a:avLst/>
              <a:gdLst>
                <a:gd name="T0" fmla="*/ 41 w 41"/>
                <a:gd name="T1" fmla="*/ 77 h 85"/>
                <a:gd name="T2" fmla="*/ 33 w 41"/>
                <a:gd name="T3" fmla="*/ 7 h 85"/>
                <a:gd name="T4" fmla="*/ 24 w 41"/>
                <a:gd name="T5" fmla="*/ 1 h 85"/>
                <a:gd name="T6" fmla="*/ 0 w 41"/>
                <a:gd name="T7" fmla="*/ 7 h 85"/>
                <a:gd name="T8" fmla="*/ 22 w 41"/>
                <a:gd name="T9" fmla="*/ 85 h 85"/>
                <a:gd name="T10" fmla="*/ 33 w 41"/>
                <a:gd name="T11" fmla="*/ 85 h 85"/>
                <a:gd name="T12" fmla="*/ 41 w 41"/>
                <a:gd name="T13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5">
                  <a:moveTo>
                    <a:pt x="41" y="7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2"/>
                    <a:pt x="28" y="0"/>
                    <a:pt x="2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5" y="32"/>
                    <a:pt x="22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8" y="85"/>
                    <a:pt x="41" y="81"/>
                    <a:pt x="41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black">
            <a:xfrm>
              <a:off x="10387012" y="4206346"/>
              <a:ext cx="176213" cy="352425"/>
            </a:xfrm>
            <a:custGeom>
              <a:avLst/>
              <a:gdLst>
                <a:gd name="T0" fmla="*/ 47 w 47"/>
                <a:gd name="T1" fmla="*/ 9 h 94"/>
                <a:gd name="T2" fmla="*/ 35 w 47"/>
                <a:gd name="T3" fmla="*/ 2 h 94"/>
                <a:gd name="T4" fmla="*/ 25 w 47"/>
                <a:gd name="T5" fmla="*/ 6 h 94"/>
                <a:gd name="T6" fmla="*/ 2 w 47"/>
                <a:gd name="T7" fmla="*/ 81 h 94"/>
                <a:gd name="T8" fmla="*/ 7 w 47"/>
                <a:gd name="T9" fmla="*/ 90 h 94"/>
                <a:gd name="T10" fmla="*/ 26 w 47"/>
                <a:gd name="T11" fmla="*/ 94 h 94"/>
                <a:gd name="T12" fmla="*/ 47 w 47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4">
                  <a:moveTo>
                    <a:pt x="47" y="9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1" y="0"/>
                    <a:pt x="27" y="2"/>
                    <a:pt x="25" y="6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6"/>
                    <a:pt x="3" y="90"/>
                    <a:pt x="7" y="90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4" y="52"/>
                    <a:pt x="47" y="9"/>
                    <a:pt x="47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9808512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, Video etc. &quot;special&quot; slides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0"/>
            <a:ext cx="4206383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73"/>
            <a:ext cx="4206384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24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17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6600" b="0" i="0" u="none" strike="noStrike" kern="1200" cap="none" spc="-642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25" name="Freeform 64"/>
          <p:cNvSpPr>
            <a:spLocks noEditPoints="1"/>
          </p:cNvSpPr>
          <p:nvPr userDrawn="1"/>
        </p:nvSpPr>
        <p:spPr bwMode="black">
          <a:xfrm>
            <a:off x="7925673" y="1932604"/>
            <a:ext cx="3014117" cy="231424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4962744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mo, Video etc. &quot;special&quot; slides">
    <p:bg>
      <p:bgPr>
        <a:solidFill>
          <a:srgbClr val="00206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0"/>
            <a:ext cx="4206383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73"/>
            <a:ext cx="4206384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24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17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6600" b="0" i="0" u="none" strike="noStrike" kern="1200" cap="none" spc="-642" normalizeH="0" baseline="0" noProof="0" dirty="0" smtClean="0">
                <a:ln w="11430"/>
                <a:solidFill>
                  <a:schemeClr val="accent3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885072" y="1905000"/>
            <a:ext cx="1277929" cy="3245368"/>
            <a:chOff x="7558088" y="1685925"/>
            <a:chExt cx="1322387" cy="3359150"/>
          </a:xfrm>
          <a:solidFill>
            <a:schemeClr val="bg1"/>
          </a:solidFill>
        </p:grpSpPr>
        <p:sp>
          <p:nvSpPr>
            <p:cNvPr id="12" name="Oval 6"/>
            <p:cNvSpPr>
              <a:spLocks noChangeArrowheads="1"/>
            </p:cNvSpPr>
            <p:nvPr userDrawn="1"/>
          </p:nvSpPr>
          <p:spPr bwMode="auto">
            <a:xfrm>
              <a:off x="7943850" y="1685925"/>
              <a:ext cx="547687" cy="558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7558088" y="2308225"/>
              <a:ext cx="1322387" cy="2736850"/>
            </a:xfrm>
            <a:custGeom>
              <a:avLst/>
              <a:gdLst>
                <a:gd name="T0" fmla="*/ 327 w 353"/>
                <a:gd name="T1" fmla="*/ 30 h 730"/>
                <a:gd name="T2" fmla="*/ 327 w 353"/>
                <a:gd name="T3" fmla="*/ 30 h 730"/>
                <a:gd name="T4" fmla="*/ 323 w 353"/>
                <a:gd name="T5" fmla="*/ 26 h 730"/>
                <a:gd name="T6" fmla="*/ 321 w 353"/>
                <a:gd name="T7" fmla="*/ 24 h 730"/>
                <a:gd name="T8" fmla="*/ 320 w 353"/>
                <a:gd name="T9" fmla="*/ 23 h 730"/>
                <a:gd name="T10" fmla="*/ 287 w 353"/>
                <a:gd name="T11" fmla="*/ 5 h 730"/>
                <a:gd name="T12" fmla="*/ 287 w 353"/>
                <a:gd name="T13" fmla="*/ 5 h 730"/>
                <a:gd name="T14" fmla="*/ 283 w 353"/>
                <a:gd name="T15" fmla="*/ 4 h 730"/>
                <a:gd name="T16" fmla="*/ 282 w 353"/>
                <a:gd name="T17" fmla="*/ 4 h 730"/>
                <a:gd name="T18" fmla="*/ 280 w 353"/>
                <a:gd name="T19" fmla="*/ 3 h 730"/>
                <a:gd name="T20" fmla="*/ 277 w 353"/>
                <a:gd name="T21" fmla="*/ 2 h 730"/>
                <a:gd name="T22" fmla="*/ 276 w 353"/>
                <a:gd name="T23" fmla="*/ 2 h 730"/>
                <a:gd name="T24" fmla="*/ 272 w 353"/>
                <a:gd name="T25" fmla="*/ 2 h 730"/>
                <a:gd name="T26" fmla="*/ 272 w 353"/>
                <a:gd name="T27" fmla="*/ 1 h 730"/>
                <a:gd name="T28" fmla="*/ 267 w 353"/>
                <a:gd name="T29" fmla="*/ 1 h 730"/>
                <a:gd name="T30" fmla="*/ 267 w 353"/>
                <a:gd name="T31" fmla="*/ 1 h 730"/>
                <a:gd name="T32" fmla="*/ 263 w 353"/>
                <a:gd name="T33" fmla="*/ 1 h 730"/>
                <a:gd name="T34" fmla="*/ 262 w 353"/>
                <a:gd name="T35" fmla="*/ 1 h 730"/>
                <a:gd name="T36" fmla="*/ 258 w 353"/>
                <a:gd name="T37" fmla="*/ 0 h 730"/>
                <a:gd name="T38" fmla="*/ 258 w 353"/>
                <a:gd name="T39" fmla="*/ 0 h 730"/>
                <a:gd name="T40" fmla="*/ 96 w 353"/>
                <a:gd name="T41" fmla="*/ 0 h 730"/>
                <a:gd name="T42" fmla="*/ 95 w 353"/>
                <a:gd name="T43" fmla="*/ 0 h 730"/>
                <a:gd name="T44" fmla="*/ 95 w 353"/>
                <a:gd name="T45" fmla="*/ 0 h 730"/>
                <a:gd name="T46" fmla="*/ 0 w 353"/>
                <a:gd name="T47" fmla="*/ 95 h 730"/>
                <a:gd name="T48" fmla="*/ 0 w 353"/>
                <a:gd name="T49" fmla="*/ 323 h 730"/>
                <a:gd name="T50" fmla="*/ 32 w 353"/>
                <a:gd name="T51" fmla="*/ 356 h 730"/>
                <a:gd name="T52" fmla="*/ 64 w 353"/>
                <a:gd name="T53" fmla="*/ 323 h 730"/>
                <a:gd name="T54" fmla="*/ 64 w 353"/>
                <a:gd name="T55" fmla="*/ 117 h 730"/>
                <a:gd name="T56" fmla="*/ 81 w 353"/>
                <a:gd name="T57" fmla="*/ 117 h 730"/>
                <a:gd name="T58" fmla="*/ 81 w 353"/>
                <a:gd name="T59" fmla="*/ 687 h 730"/>
                <a:gd name="T60" fmla="*/ 125 w 353"/>
                <a:gd name="T61" fmla="*/ 730 h 730"/>
                <a:gd name="T62" fmla="*/ 168 w 353"/>
                <a:gd name="T63" fmla="*/ 687 h 730"/>
                <a:gd name="T64" fmla="*/ 168 w 353"/>
                <a:gd name="T65" fmla="*/ 358 h 730"/>
                <a:gd name="T66" fmla="*/ 185 w 353"/>
                <a:gd name="T67" fmla="*/ 358 h 730"/>
                <a:gd name="T68" fmla="*/ 185 w 353"/>
                <a:gd name="T69" fmla="*/ 687 h 730"/>
                <a:gd name="T70" fmla="*/ 228 w 353"/>
                <a:gd name="T71" fmla="*/ 730 h 730"/>
                <a:gd name="T72" fmla="*/ 272 w 353"/>
                <a:gd name="T73" fmla="*/ 687 h 730"/>
                <a:gd name="T74" fmla="*/ 272 w 353"/>
                <a:gd name="T75" fmla="*/ 683 h 730"/>
                <a:gd name="T76" fmla="*/ 272 w 353"/>
                <a:gd name="T77" fmla="*/ 687 h 730"/>
                <a:gd name="T78" fmla="*/ 272 w 353"/>
                <a:gd name="T79" fmla="*/ 117 h 730"/>
                <a:gd name="T80" fmla="*/ 289 w 353"/>
                <a:gd name="T81" fmla="*/ 117 h 730"/>
                <a:gd name="T82" fmla="*/ 289 w 353"/>
                <a:gd name="T83" fmla="*/ 315 h 730"/>
                <a:gd name="T84" fmla="*/ 289 w 353"/>
                <a:gd name="T85" fmla="*/ 314 h 730"/>
                <a:gd name="T86" fmla="*/ 289 w 353"/>
                <a:gd name="T87" fmla="*/ 323 h 730"/>
                <a:gd name="T88" fmla="*/ 294 w 353"/>
                <a:gd name="T89" fmla="*/ 342 h 730"/>
                <a:gd name="T90" fmla="*/ 321 w 353"/>
                <a:gd name="T91" fmla="*/ 356 h 730"/>
                <a:gd name="T92" fmla="*/ 353 w 353"/>
                <a:gd name="T93" fmla="*/ 325 h 730"/>
                <a:gd name="T94" fmla="*/ 353 w 353"/>
                <a:gd name="T95" fmla="*/ 323 h 730"/>
                <a:gd name="T96" fmla="*/ 353 w 353"/>
                <a:gd name="T97" fmla="*/ 323 h 730"/>
                <a:gd name="T98" fmla="*/ 353 w 353"/>
                <a:gd name="T99" fmla="*/ 298 h 730"/>
                <a:gd name="T100" fmla="*/ 353 w 353"/>
                <a:gd name="T101" fmla="*/ 95 h 730"/>
                <a:gd name="T102" fmla="*/ 327 w 353"/>
                <a:gd name="T103" fmla="*/ 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3" h="730">
                  <a:moveTo>
                    <a:pt x="327" y="30"/>
                  </a:moveTo>
                  <a:cubicBezTo>
                    <a:pt x="327" y="30"/>
                    <a:pt x="327" y="30"/>
                    <a:pt x="327" y="30"/>
                  </a:cubicBezTo>
                  <a:cubicBezTo>
                    <a:pt x="326" y="29"/>
                    <a:pt x="324" y="27"/>
                    <a:pt x="323" y="26"/>
                  </a:cubicBezTo>
                  <a:cubicBezTo>
                    <a:pt x="322" y="25"/>
                    <a:pt x="321" y="25"/>
                    <a:pt x="321" y="24"/>
                  </a:cubicBezTo>
                  <a:cubicBezTo>
                    <a:pt x="320" y="24"/>
                    <a:pt x="320" y="24"/>
                    <a:pt x="320" y="23"/>
                  </a:cubicBezTo>
                  <a:cubicBezTo>
                    <a:pt x="310" y="15"/>
                    <a:pt x="299" y="9"/>
                    <a:pt x="287" y="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86" y="5"/>
                    <a:pt x="285" y="4"/>
                    <a:pt x="283" y="4"/>
                  </a:cubicBezTo>
                  <a:cubicBezTo>
                    <a:pt x="283" y="4"/>
                    <a:pt x="283" y="4"/>
                    <a:pt x="282" y="4"/>
                  </a:cubicBezTo>
                  <a:cubicBezTo>
                    <a:pt x="281" y="3"/>
                    <a:pt x="280" y="3"/>
                    <a:pt x="280" y="3"/>
                  </a:cubicBezTo>
                  <a:cubicBezTo>
                    <a:pt x="279" y="3"/>
                    <a:pt x="278" y="3"/>
                    <a:pt x="277" y="2"/>
                  </a:cubicBezTo>
                  <a:cubicBezTo>
                    <a:pt x="277" y="2"/>
                    <a:pt x="276" y="2"/>
                    <a:pt x="276" y="2"/>
                  </a:cubicBezTo>
                  <a:cubicBezTo>
                    <a:pt x="274" y="2"/>
                    <a:pt x="273" y="2"/>
                    <a:pt x="272" y="2"/>
                  </a:cubicBezTo>
                  <a:cubicBezTo>
                    <a:pt x="272" y="2"/>
                    <a:pt x="272" y="2"/>
                    <a:pt x="272" y="1"/>
                  </a:cubicBezTo>
                  <a:cubicBezTo>
                    <a:pt x="270" y="1"/>
                    <a:pt x="269" y="1"/>
                    <a:pt x="267" y="1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6" y="1"/>
                    <a:pt x="264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1" y="1"/>
                    <a:pt x="259" y="0"/>
                    <a:pt x="25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1"/>
                    <a:pt x="0" y="43"/>
                    <a:pt x="0" y="95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41"/>
                    <a:pt x="15" y="356"/>
                    <a:pt x="32" y="356"/>
                  </a:cubicBezTo>
                  <a:cubicBezTo>
                    <a:pt x="50" y="356"/>
                    <a:pt x="64" y="341"/>
                    <a:pt x="64" y="323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1" y="687"/>
                    <a:pt x="81" y="687"/>
                    <a:pt x="81" y="687"/>
                  </a:cubicBezTo>
                  <a:cubicBezTo>
                    <a:pt x="81" y="711"/>
                    <a:pt x="101" y="730"/>
                    <a:pt x="125" y="730"/>
                  </a:cubicBezTo>
                  <a:cubicBezTo>
                    <a:pt x="148" y="730"/>
                    <a:pt x="168" y="711"/>
                    <a:pt x="168" y="687"/>
                  </a:cubicBezTo>
                  <a:cubicBezTo>
                    <a:pt x="168" y="358"/>
                    <a:pt x="168" y="358"/>
                    <a:pt x="168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687"/>
                    <a:pt x="185" y="687"/>
                    <a:pt x="185" y="687"/>
                  </a:cubicBezTo>
                  <a:cubicBezTo>
                    <a:pt x="185" y="711"/>
                    <a:pt x="204" y="730"/>
                    <a:pt x="228" y="730"/>
                  </a:cubicBezTo>
                  <a:cubicBezTo>
                    <a:pt x="252" y="730"/>
                    <a:pt x="272" y="711"/>
                    <a:pt x="272" y="687"/>
                  </a:cubicBezTo>
                  <a:cubicBezTo>
                    <a:pt x="272" y="686"/>
                    <a:pt x="272" y="685"/>
                    <a:pt x="272" y="683"/>
                  </a:cubicBezTo>
                  <a:cubicBezTo>
                    <a:pt x="272" y="687"/>
                    <a:pt x="272" y="687"/>
                    <a:pt x="272" y="687"/>
                  </a:cubicBezTo>
                  <a:cubicBezTo>
                    <a:pt x="272" y="687"/>
                    <a:pt x="272" y="687"/>
                    <a:pt x="272" y="117"/>
                  </a:cubicBezTo>
                  <a:cubicBezTo>
                    <a:pt x="272" y="117"/>
                    <a:pt x="272" y="117"/>
                    <a:pt x="289" y="117"/>
                  </a:cubicBezTo>
                  <a:cubicBezTo>
                    <a:pt x="289" y="117"/>
                    <a:pt x="289" y="117"/>
                    <a:pt x="289" y="315"/>
                  </a:cubicBezTo>
                  <a:cubicBezTo>
                    <a:pt x="289" y="314"/>
                    <a:pt x="289" y="314"/>
                    <a:pt x="289" y="314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30"/>
                    <a:pt x="291" y="337"/>
                    <a:pt x="294" y="342"/>
                  </a:cubicBezTo>
                  <a:cubicBezTo>
                    <a:pt x="300" y="350"/>
                    <a:pt x="310" y="356"/>
                    <a:pt x="321" y="356"/>
                  </a:cubicBezTo>
                  <a:cubicBezTo>
                    <a:pt x="338" y="356"/>
                    <a:pt x="352" y="342"/>
                    <a:pt x="353" y="325"/>
                  </a:cubicBezTo>
                  <a:cubicBezTo>
                    <a:pt x="353" y="324"/>
                    <a:pt x="353" y="324"/>
                    <a:pt x="353" y="323"/>
                  </a:cubicBezTo>
                  <a:cubicBezTo>
                    <a:pt x="353" y="323"/>
                    <a:pt x="353" y="323"/>
                    <a:pt x="353" y="323"/>
                  </a:cubicBezTo>
                  <a:cubicBezTo>
                    <a:pt x="353" y="298"/>
                    <a:pt x="353" y="298"/>
                    <a:pt x="353" y="298"/>
                  </a:cubicBezTo>
                  <a:cubicBezTo>
                    <a:pt x="353" y="270"/>
                    <a:pt x="353" y="213"/>
                    <a:pt x="353" y="95"/>
                  </a:cubicBezTo>
                  <a:cubicBezTo>
                    <a:pt x="353" y="70"/>
                    <a:pt x="343" y="47"/>
                    <a:pt x="32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7554421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21344" y="1905000"/>
            <a:ext cx="10696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8800" b="0" i="0" u="none" strike="noStrike" kern="1200" cap="none" spc="-120" normalizeH="0" baseline="0" dirty="0" smtClean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reeform 79"/>
          <p:cNvSpPr>
            <a:spLocks noEditPoints="1"/>
          </p:cNvSpPr>
          <p:nvPr userDrawn="1"/>
        </p:nvSpPr>
        <p:spPr bwMode="black">
          <a:xfrm rot="16200000">
            <a:off x="9298568" y="4053018"/>
            <a:ext cx="2169552" cy="2692888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028" name="Picture 4" descr="C:\Users\dream\Downloads\256px-Cloud_computing_icon.svg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43529" y="4075114"/>
            <a:ext cx="2439035" cy="1704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3243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1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897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7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9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7360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799"/>
            <a:ext cx="11151917" cy="2000548"/>
          </a:xfrm>
        </p:spPr>
        <p:txBody>
          <a:bodyPr/>
          <a:lstStyle>
            <a:lvl1pPr marL="460375" indent="-460375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 marL="855663" indent="-395288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 marL="1258888" indent="-403225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 marL="1604963" indent="-346075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 marL="1941513" indent="-336550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62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799"/>
            <a:ext cx="11151917" cy="2000548"/>
          </a:xfrm>
        </p:spPr>
        <p:txBody>
          <a:bodyPr/>
          <a:lstStyle>
            <a:lvl1pPr marL="460375" indent="-460375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 marL="855663" indent="-395288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 marL="1258888" indent="-403225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 marL="1604963" indent="-346075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 marL="1941513" indent="-336550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87197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8698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21441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81657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67097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7669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06508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IN" spc="-5" smtClean="0"/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52133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  <p:sldLayoutId id="2147483798" r:id="rId24"/>
    <p:sldLayoutId id="2147483799" r:id="rId25"/>
    <p:sldLayoutId id="2147483800" r:id="rId26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80000"/>
        <a:buFont typeface="Arial" pitchFamily="34" charset="0"/>
        <a:buChar char="•"/>
        <a:defRPr sz="32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80000"/>
        <a:buFont typeface="Arial" pitchFamily="34" charset="0"/>
        <a:buChar char="•"/>
        <a:defRPr sz="28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80000"/>
        <a:buFont typeface="Arial" pitchFamily="34" charset="0"/>
        <a:buChar char="•"/>
        <a:defRPr sz="24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80000"/>
        <a:buFont typeface="Arial" pitchFamily="34" charset="0"/>
        <a:buChar char="•"/>
        <a:defRPr sz="20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80000"/>
        <a:buFont typeface="Arial" pitchFamily="34" charset="0"/>
        <a:buChar char="•"/>
        <a:defRPr sz="20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8" y="47242"/>
            <a:ext cx="11378184" cy="67406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40642" y="6381756"/>
            <a:ext cx="1397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spc="-5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8" y="551458"/>
            <a:ext cx="880618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and Virtualization</a:t>
            </a:r>
            <a:endParaRPr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2033" y="6381756"/>
            <a:ext cx="1536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dirty="0">
                <a:solidFill>
                  <a:srgbClr val="404040"/>
                </a:solidFill>
                <a:latin typeface="Times New Roman"/>
                <a:cs typeface="Times New Roman"/>
              </a:rPr>
              <a:t>10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155" y="1579626"/>
            <a:ext cx="10702646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algn="just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provides virtualized network access to a service. No matter where you access the service, you are directed to the available resources. </a:t>
            </a:r>
          </a:p>
          <a:p>
            <a:pPr marL="342900" indent="-342900" algn="just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Load Balancing is the process of distributing workloads and computing resources in a cloud computing environment. </a:t>
            </a:r>
          </a:p>
          <a:p>
            <a:pPr marL="342900" indent="-342900" algn="just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enterprises to manage application or workload demands by allocating resources among multiple computers,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servers.</a:t>
            </a:r>
          </a:p>
          <a:p>
            <a:pPr marL="342900" indent="-342900" algn="just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can be implemented in hardware or in software.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2933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is an optimization technique; It can be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Response Time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System Overload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Throughput (Capacity)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Latency (Delay before processing request)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10030">
            <a:off x="6110341" y="2821117"/>
            <a:ext cx="4627265" cy="18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8595360" cy="43513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network resources can be load balanced: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 interfaces and services (such as DNS, FTP, and HTTP).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Connections through intelligent switches.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Processing through computer system assignment.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Storage resources.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to application instances.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7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10744200" cy="6248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reliable through managed redirection. It uses various algorithms for traffic routing.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request from a client or service requester arrives, the load balancer uses a scheduling algorithm to assign where the request is sent. 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scheduling algorithms used are Round Robin, Weighted Round Robin, Fastest Response Time, Least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Weighted Least Connections.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creates a session so that subsequent traffic related to that session is routed to the same resource.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54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605871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0" spc="-5" dirty="0">
                <a:solidFill>
                  <a:srgbClr val="006FC0"/>
                </a:solidFill>
                <a:latin typeface="Times New Roman"/>
                <a:cs typeface="Times New Roman"/>
              </a:rPr>
              <a:t>Advanced</a:t>
            </a:r>
            <a:r>
              <a:rPr sz="4000" b="1" i="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b="1" i="0" spc="-5" dirty="0">
                <a:solidFill>
                  <a:srgbClr val="006FC0"/>
                </a:solidFill>
                <a:latin typeface="Times New Roman"/>
                <a:cs typeface="Times New Roman"/>
              </a:rPr>
              <a:t>Load</a:t>
            </a:r>
            <a:r>
              <a:rPr sz="4000" b="1" i="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b="1" i="0" spc="-5" dirty="0">
                <a:solidFill>
                  <a:srgbClr val="006FC0"/>
                </a:solidFill>
                <a:latin typeface="Times New Roman"/>
                <a:cs typeface="Times New Roman"/>
              </a:rPr>
              <a:t>Balancing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831029"/>
            <a:ext cx="10820400" cy="5942781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managers are more sophisticated load balancers.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assign tasks to each resource, they determine the current utilization of the resources in their pool, the response time, the work queue length, connection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latency, capacity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factors.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Delivery Controller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(ADC)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combination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load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balancer and an application server. It is placed between a firewall/router and a data center providing the web services.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ADCs are also referred to as a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switch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1" y="762000"/>
            <a:ext cx="10744200" cy="5475858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38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An ADC is assigned a virtual IP address (VIP) that it maps to a pool of servers. </a:t>
            </a:r>
          </a:p>
          <a:p>
            <a:pPr marL="469900" indent="-457200" algn="just">
              <a:lnSpc>
                <a:spcPct val="100000"/>
              </a:lnSpc>
              <a:spcBef>
                <a:spcPts val="138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An ADC is considered to be an advanced version of a load balancer and lowers the workload of the Web servers.</a:t>
            </a:r>
          </a:p>
          <a:p>
            <a:pPr marL="469900" indent="-457200" algn="just">
              <a:lnSpc>
                <a:spcPct val="100000"/>
              </a:lnSpc>
              <a:spcBef>
                <a:spcPts val="138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Services provided by an ADC include data compression, content caching, security, server health monitoring, Secure Sockets Layer[SSL] offload and advanced routing based on current conditions.</a:t>
            </a:r>
          </a:p>
          <a:p>
            <a:pPr marL="469900" indent="-457200" algn="just">
              <a:lnSpc>
                <a:spcPct val="100000"/>
              </a:lnSpc>
              <a:spcBef>
                <a:spcPts val="138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An ADC is considered to be an application accelerator, which focus on two areas of technology: </a:t>
            </a:r>
          </a:p>
          <a:p>
            <a:pPr marL="1384300" lvl="2" indent="-457200" algn="just">
              <a:spcBef>
                <a:spcPts val="138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19558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 Network optimization</a:t>
            </a:r>
          </a:p>
          <a:p>
            <a:pPr marL="1384300" lvl="2" indent="-457200" algn="just">
              <a:spcBef>
                <a:spcPts val="138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19558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 Application/framework optimization.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4" name="Rectangle 3"/>
          <p:cNvSpPr/>
          <p:nvPr/>
        </p:nvSpPr>
        <p:spPr>
          <a:xfrm>
            <a:off x="152400" y="533400"/>
            <a:ext cx="5257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architectural layer containing ADCs is described as an Application Delivery Network (ADN).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an ADN is to distribute content to resources based 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application-specific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caching mechanism to reduce traffic, traffic prioritization and optimization, and other techniques.</a:t>
            </a:r>
          </a:p>
        </p:txBody>
      </p:sp>
      <p:pic>
        <p:nvPicPr>
          <p:cNvPr id="5" name="Picture 4" descr="H:\~LEMCA\Cloud Computing Files\Cloud Computing-Images\148589949644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600200"/>
            <a:ext cx="5638800" cy="3858517"/>
          </a:xfrm>
          <a:prstGeom prst="rect">
            <a:avLst/>
          </a:prstGeom>
          <a:noFill/>
          <a:effectLst>
            <a:outerShdw blurRad="50800" dist="1524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7" y="400558"/>
            <a:ext cx="3005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0" spc="-5" dirty="0">
                <a:solidFill>
                  <a:srgbClr val="006FC0"/>
                </a:solidFill>
                <a:latin typeface="Times New Roman"/>
                <a:cs typeface="Times New Roman"/>
              </a:rPr>
              <a:t>Hypervisors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2087" y="1689803"/>
            <a:ext cx="10706913" cy="45621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60960" indent="-457200" algn="just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Virtual systems are created out of physical systems. A portion of computer system resources can be set aside to create a virtual machine.  </a:t>
            </a:r>
          </a:p>
          <a:p>
            <a:pPr marL="469265" marR="60960" indent="-457200" algn="just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Virtual </a:t>
            </a:r>
            <a:r>
              <a:rPr lang="en-US" sz="2800" spc="-25" dirty="0" smtClean="0">
                <a:latin typeface="Times New Roman"/>
                <a:cs typeface="Times New Roman"/>
              </a:rPr>
              <a:t>machine has </a:t>
            </a:r>
            <a:r>
              <a:rPr lang="en-US" sz="2800" spc="-25" dirty="0">
                <a:latin typeface="Times New Roman"/>
                <a:cs typeface="Times New Roman"/>
              </a:rPr>
              <a:t>all the attributes and characteristics of a physical system; but it is a software, that imitates a physical machine.</a:t>
            </a:r>
          </a:p>
          <a:p>
            <a:pPr marL="469265" marR="60960" indent="-457200" algn="just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A system/hardware virtual machine has its own memory address space, processor resource allocation, and device I/O using its own virtual device drivers.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2400"/>
            <a:ext cx="11277600" cy="6527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490220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Virtual machines that are designed to run only a single application or process are referred to as Process virtual machines.</a:t>
            </a:r>
          </a:p>
          <a:p>
            <a:pPr marL="342900" marR="490220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Virtual machines provide the capability of running multiple machine instances, each with its own OS.</a:t>
            </a:r>
          </a:p>
          <a:p>
            <a:pPr marL="342900" marR="490220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2800" spc="-10" dirty="0" smtClean="0">
                <a:latin typeface="Times New Roman"/>
                <a:cs typeface="Times New Roman"/>
              </a:rPr>
              <a:t>A </a:t>
            </a:r>
            <a:r>
              <a:rPr lang="en-US" sz="2800" spc="-10" dirty="0">
                <a:latin typeface="Times New Roman"/>
                <a:cs typeface="Times New Roman"/>
              </a:rPr>
              <a:t>Hypervisor or Virtual Machine Monitor (VMM) is a computer software or </a:t>
            </a:r>
            <a:r>
              <a:rPr lang="en-US" sz="2800" spc="-10" dirty="0" smtClean="0">
                <a:latin typeface="Times New Roman"/>
                <a:cs typeface="Times New Roman"/>
              </a:rPr>
              <a:t>firmware </a:t>
            </a:r>
            <a:r>
              <a:rPr lang="en-US" sz="2800" spc="-10" dirty="0">
                <a:latin typeface="Times New Roman"/>
                <a:cs typeface="Times New Roman"/>
              </a:rPr>
              <a:t>or hardware that creates and runs virtual machines. </a:t>
            </a:r>
          </a:p>
          <a:p>
            <a:pPr marL="342900" marR="490220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It is a low-level program that allows multiple operating systems to run concurrently on a single host computer. </a:t>
            </a:r>
          </a:p>
          <a:p>
            <a:pPr marL="342900" marR="490220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Hypervisors use a thin layer of code in software or firmware to allocate resources in </a:t>
            </a:r>
            <a:r>
              <a:rPr lang="en-US" sz="2800" spc="-10" dirty="0" smtClean="0">
                <a:latin typeface="Times New Roman"/>
                <a:cs typeface="Times New Roman"/>
              </a:rPr>
              <a:t>real time.</a:t>
            </a:r>
            <a:endParaRPr lang="en-US" sz="2800" spc="-1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154" y="212191"/>
            <a:ext cx="11416030" cy="3375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50100"/>
              </a:lnSpc>
              <a:spcBef>
                <a:spcPts val="894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600" dirty="0" smtClean="0">
                <a:latin typeface="Times New Roman"/>
                <a:cs typeface="Times New Roman"/>
              </a:rPr>
              <a:t>A</a:t>
            </a:r>
            <a:r>
              <a:rPr sz="2600" spc="-150" dirty="0" smtClean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computer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which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hypervisor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runs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more</a:t>
            </a:r>
            <a:r>
              <a:rPr sz="2600" dirty="0">
                <a:latin typeface="Times New Roman"/>
                <a:cs typeface="Times New Roman"/>
              </a:rPr>
              <a:t> virtual</a:t>
            </a:r>
            <a:r>
              <a:rPr sz="2600" spc="-5" dirty="0">
                <a:latin typeface="Times New Roman"/>
                <a:cs typeface="Times New Roman"/>
              </a:rPr>
              <a:t> machines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called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dirty="0" smtClean="0">
                <a:latin typeface="Times New Roman"/>
                <a:cs typeface="Times New Roman"/>
              </a:rPr>
              <a:t>host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sz="2600" spc="-5" dirty="0" smtClean="0">
                <a:latin typeface="Times New Roman"/>
                <a:cs typeface="Times New Roman"/>
              </a:rPr>
              <a:t>machine</a:t>
            </a:r>
            <a:r>
              <a:rPr sz="2600" spc="-5" dirty="0">
                <a:latin typeface="Times New Roman"/>
                <a:cs typeface="Times New Roman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each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virtual</a:t>
            </a:r>
            <a:r>
              <a:rPr sz="2600" spc="-5" dirty="0">
                <a:latin typeface="Times New Roman"/>
                <a:cs typeface="Times New Roman"/>
              </a:rPr>
              <a:t> machine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called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guest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machine.</a:t>
            </a: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46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600" spc="-10" dirty="0">
                <a:latin typeface="Times New Roman"/>
                <a:cs typeface="Times New Roman"/>
              </a:rPr>
              <a:t>Hypervisor/Virtual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Machine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Types:</a:t>
            </a:r>
            <a:endParaRPr sz="2600" dirty="0">
              <a:latin typeface="Times New Roman"/>
              <a:cs typeface="Times New Roman"/>
            </a:endParaRPr>
          </a:p>
          <a:p>
            <a:pPr marL="848360" lvl="1" indent="-457200">
              <a:lnSpc>
                <a:spcPct val="100000"/>
              </a:lnSpc>
              <a:spcBef>
                <a:spcPts val="246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732155" algn="l"/>
              </a:tabLst>
            </a:pPr>
            <a:r>
              <a:rPr sz="2600" spc="-17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10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</a:p>
          <a:p>
            <a:pPr marL="848360" lvl="1" indent="-457200">
              <a:lnSpc>
                <a:spcPct val="100000"/>
              </a:lnSpc>
              <a:spcBef>
                <a:spcPts val="246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732155" algn="l"/>
              </a:tabLst>
            </a:pPr>
            <a:r>
              <a:rPr sz="2600" spc="-17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10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3324497"/>
            <a:ext cx="7391400" cy="30289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800" y="1905000"/>
            <a:ext cx="3124200" cy="76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mbria"/>
              </a:rPr>
              <a:t>Modul</a:t>
            </a:r>
            <a:r>
              <a:rPr sz="4900" b="1" spc="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mbria"/>
              </a:rPr>
              <a:t>e</a:t>
            </a:r>
            <a:r>
              <a:rPr sz="49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mbria"/>
              </a:rPr>
              <a:t>-</a:t>
            </a:r>
            <a:r>
              <a:rPr sz="49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mbria"/>
              </a:rPr>
              <a:t>2</a:t>
            </a:r>
            <a:endParaRPr sz="4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642" y="6381756"/>
            <a:ext cx="1397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spc="-5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3200400"/>
            <a:ext cx="10896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006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mbria"/>
              </a:rPr>
              <a:t>Using</a:t>
            </a:r>
            <a:r>
              <a:rPr sz="4800" b="1" spc="-20" dirty="0">
                <a:solidFill>
                  <a:srgbClr val="006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mbria"/>
              </a:rPr>
              <a:t> </a:t>
            </a:r>
            <a:r>
              <a:rPr sz="4800" b="1" dirty="0">
                <a:solidFill>
                  <a:srgbClr val="006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mbria"/>
              </a:rPr>
              <a:t>Cloud</a:t>
            </a:r>
            <a:r>
              <a:rPr sz="4800" b="1" spc="-10" dirty="0">
                <a:solidFill>
                  <a:srgbClr val="006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mbria"/>
              </a:rPr>
              <a:t> </a:t>
            </a:r>
            <a:r>
              <a:rPr sz="4800" b="1" spc="-5" dirty="0">
                <a:solidFill>
                  <a:srgbClr val="006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mbria"/>
              </a:rPr>
              <a:t>Computing</a:t>
            </a:r>
            <a:r>
              <a:rPr sz="4800" b="1" spc="25" dirty="0">
                <a:solidFill>
                  <a:srgbClr val="006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mbria"/>
              </a:rPr>
              <a:t> </a:t>
            </a:r>
            <a:r>
              <a:rPr sz="4800" b="1" spc="-10" dirty="0">
                <a:solidFill>
                  <a:srgbClr val="006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mbria"/>
              </a:rPr>
              <a:t>Platforms</a:t>
            </a:r>
            <a:endParaRPr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24606"/>
            <a:ext cx="10859313" cy="6322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25" dirty="0">
                <a:solidFill>
                  <a:srgbClr val="006FC0"/>
                </a:solidFill>
                <a:latin typeface="Times New Roman"/>
                <a:cs typeface="Times New Roman"/>
              </a:rPr>
              <a:t>Type</a:t>
            </a:r>
            <a:r>
              <a:rPr sz="2800" b="1" i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sz="2800" b="1" i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6FC0"/>
                </a:solidFill>
                <a:latin typeface="Times New Roman"/>
                <a:cs typeface="Times New Roman"/>
              </a:rPr>
              <a:t>Hypervisor</a:t>
            </a:r>
            <a:endParaRPr sz="2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Type </a:t>
            </a:r>
            <a:r>
              <a:rPr lang="en-US" sz="2400" dirty="0">
                <a:latin typeface="Times New Roman"/>
                <a:cs typeface="Times New Roman"/>
              </a:rPr>
              <a:t>1 hypervisors run directly on the system hardware. They are often referred to as a "native" or "bare metal" or "embedded" hypervisors.</a:t>
            </a:r>
          </a:p>
          <a:p>
            <a:pPr marL="457200" indent="-457200" algn="just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Type 1 VMs have no host operating system because they are installed on a bare system.</a:t>
            </a:r>
          </a:p>
          <a:p>
            <a:pPr marL="457200" indent="-457200" algn="just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Because they run directly on the hardware, Type 1 hypervisors support hardware virtualization.</a:t>
            </a:r>
          </a:p>
          <a:p>
            <a:pPr marL="457200" indent="-457200" algn="just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They provide higher performance, availability, and security.</a:t>
            </a:r>
          </a:p>
          <a:p>
            <a:pPr marL="457200" indent="-457200" algn="just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An OS running on a Type 1 VM is a full virtualization because, it is a complete simulation of the hardware that it is running on. </a:t>
            </a:r>
          </a:p>
          <a:p>
            <a:pPr marL="457200" indent="-457200" algn="just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Eg</a:t>
            </a:r>
            <a:r>
              <a:rPr lang="en-US" sz="2400" dirty="0">
                <a:latin typeface="Times New Roman"/>
                <a:cs typeface="Times New Roman"/>
              </a:rPr>
              <a:t>: Oracle VM, VMware ESX and </a:t>
            </a:r>
            <a:r>
              <a:rPr lang="en-US" sz="2400" dirty="0" err="1">
                <a:latin typeface="Times New Roman"/>
                <a:cs typeface="Times New Roman"/>
              </a:rPr>
              <a:t>ESXi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62000"/>
            <a:ext cx="10369296" cy="5312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87" y="283209"/>
            <a:ext cx="10859313" cy="597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0" dirty="0">
                <a:solidFill>
                  <a:srgbClr val="006FC0"/>
                </a:solidFill>
                <a:latin typeface="Times New Roman"/>
                <a:cs typeface="Times New Roman"/>
              </a:rPr>
              <a:t>Type</a:t>
            </a:r>
            <a:r>
              <a:rPr sz="2800" b="1" i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sz="2800" b="1" i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6FC0"/>
                </a:solidFill>
                <a:latin typeface="Times New Roman"/>
                <a:cs typeface="Times New Roman"/>
              </a:rPr>
              <a:t>Hypervisor</a:t>
            </a:r>
            <a:endParaRPr sz="2800" b="1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ts val="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a host operating system.</a:t>
            </a:r>
          </a:p>
          <a:p>
            <a:pPr marL="457200" indent="-457200" algn="just">
              <a:lnSpc>
                <a:spcPts val="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run as an application on top of an operating system, Type 2 hypervisors perform software virtualization.</a:t>
            </a:r>
          </a:p>
          <a:p>
            <a:pPr marL="457200" indent="-457200" algn="just">
              <a:lnSpc>
                <a:spcPts val="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interface is created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replicates the device to which the system normally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ts val="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applications can be installed,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be monitored; such as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457200" indent="-457200" algn="just">
              <a:lnSpc>
                <a:spcPts val="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Microsoft Hyper V, VMware Workstation 6.0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765048"/>
            <a:ext cx="10224516" cy="52867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85800"/>
            <a:ext cx="10725912" cy="55443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256" y="194162"/>
            <a:ext cx="484774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sz="3600" b="1" i="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b="1" i="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hypervisors</a:t>
            </a:r>
            <a:endParaRPr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86256" y="1270094"/>
            <a:ext cx="10783113" cy="511165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benefits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hypervisor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hosts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machines:</a:t>
            </a:r>
          </a:p>
          <a:p>
            <a:pPr marL="194945" marR="79819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Speed: </a:t>
            </a:r>
            <a:r>
              <a:rPr sz="2400" spc="-5" dirty="0">
                <a:latin typeface="Times New Roman"/>
                <a:cs typeface="Times New Roman"/>
              </a:rPr>
              <a:t>Hypervisors </a:t>
            </a:r>
            <a:r>
              <a:rPr sz="2400" dirty="0">
                <a:latin typeface="Times New Roman"/>
                <a:cs typeface="Times New Roman"/>
              </a:rPr>
              <a:t>allow virtual </a:t>
            </a:r>
            <a:r>
              <a:rPr sz="2400" spc="-5" dirty="0">
                <a:latin typeface="Times New Roman"/>
                <a:cs typeface="Times New Roman"/>
              </a:rPr>
              <a:t>machines </a:t>
            </a:r>
            <a:r>
              <a:rPr sz="2400" dirty="0">
                <a:latin typeface="Times New Roman"/>
                <a:cs typeface="Times New Roman"/>
              </a:rPr>
              <a:t>to be created </a:t>
            </a:r>
            <a:r>
              <a:rPr sz="2400" spc="-20" dirty="0">
                <a:latin typeface="Times New Roman"/>
                <a:cs typeface="Times New Roman"/>
              </a:rPr>
              <a:t>instantly, </a:t>
            </a:r>
            <a:r>
              <a:rPr sz="2400" dirty="0">
                <a:latin typeface="Times New Roman"/>
                <a:cs typeface="Times New Roman"/>
              </a:rPr>
              <a:t>unlike </a:t>
            </a:r>
            <a:r>
              <a:rPr sz="2400" dirty="0" smtClean="0">
                <a:latin typeface="Times New Roman"/>
                <a:cs typeface="Times New Roman"/>
              </a:rPr>
              <a:t>bare-metal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servers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dynamic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workloads.</a:t>
            </a:r>
            <a:endParaRPr sz="2400" dirty="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1689"/>
              </a:spcBef>
              <a:buClr>
                <a:srgbClr val="252525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b="1" dirty="0" smtClean="0">
                <a:latin typeface="Times New Roman"/>
                <a:cs typeface="Times New Roman"/>
              </a:rPr>
              <a:t>Efficiency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Hypervisors </a:t>
            </a:r>
            <a:r>
              <a:rPr sz="2400" dirty="0">
                <a:latin typeface="Times New Roman"/>
                <a:cs typeface="Times New Roman"/>
              </a:rPr>
              <a:t>that run several virtual </a:t>
            </a:r>
            <a:r>
              <a:rPr sz="2400" spc="-5" dirty="0">
                <a:latin typeface="Times New Roman"/>
                <a:cs typeface="Times New Roman"/>
              </a:rPr>
              <a:t>machines </a:t>
            </a:r>
            <a:r>
              <a:rPr sz="2400" dirty="0">
                <a:latin typeface="Times New Roman"/>
                <a:cs typeface="Times New Roman"/>
              </a:rPr>
              <a:t>on one physical </a:t>
            </a:r>
            <a:r>
              <a:rPr sz="2400" spc="-20" dirty="0" smtClean="0">
                <a:latin typeface="Times New Roman"/>
                <a:cs typeface="Times New Roman"/>
              </a:rPr>
              <a:t>machine’s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resources </a:t>
            </a:r>
            <a:r>
              <a:rPr sz="2400" dirty="0">
                <a:latin typeface="Times New Roman"/>
                <a:cs typeface="Times New Roman"/>
              </a:rPr>
              <a:t>also allow for </a:t>
            </a:r>
            <a:r>
              <a:rPr sz="2400" spc="-10" dirty="0">
                <a:latin typeface="Times New Roman"/>
                <a:cs typeface="Times New Roman"/>
              </a:rPr>
              <a:t>more efficient </a:t>
            </a:r>
            <a:r>
              <a:rPr sz="2400" spc="-5" dirty="0">
                <a:latin typeface="Times New Roman"/>
                <a:cs typeface="Times New Roman"/>
              </a:rPr>
              <a:t>utilization </a:t>
            </a:r>
            <a:r>
              <a:rPr sz="2400" dirty="0">
                <a:latin typeface="Times New Roman"/>
                <a:cs typeface="Times New Roman"/>
              </a:rPr>
              <a:t>of one physical </a:t>
            </a:r>
            <a:r>
              <a:rPr sz="2400" spc="-20" dirty="0">
                <a:latin typeface="Times New Roman"/>
                <a:cs typeface="Times New Roman"/>
              </a:rPr>
              <a:t>server.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more </a:t>
            </a:r>
            <a:r>
              <a:rPr sz="2400" spc="10" dirty="0">
                <a:latin typeface="Times New Roman"/>
                <a:cs typeface="Times New Roman"/>
              </a:rPr>
              <a:t>cost- </a:t>
            </a:r>
            <a:r>
              <a:rPr sz="2400" dirty="0" smtClean="0">
                <a:latin typeface="Times New Roman"/>
                <a:cs typeface="Times New Roman"/>
              </a:rPr>
              <a:t>and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energy-efficient </a:t>
            </a:r>
            <a:r>
              <a:rPr sz="2400" dirty="0">
                <a:latin typeface="Times New Roman"/>
                <a:cs typeface="Times New Roman"/>
              </a:rPr>
              <a:t>to run several virtual </a:t>
            </a:r>
            <a:r>
              <a:rPr sz="2400" spc="-5" dirty="0">
                <a:latin typeface="Times New Roman"/>
                <a:cs typeface="Times New Roman"/>
              </a:rPr>
              <a:t>machines </a:t>
            </a:r>
            <a:r>
              <a:rPr sz="2400" dirty="0">
                <a:latin typeface="Times New Roman"/>
                <a:cs typeface="Times New Roman"/>
              </a:rPr>
              <a:t>on one physical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dirty="0">
                <a:latin typeface="Times New Roman"/>
                <a:cs typeface="Times New Roman"/>
              </a:rPr>
              <a:t>than to </a:t>
            </a:r>
            <a:r>
              <a:rPr sz="2400" dirty="0" smtClean="0">
                <a:latin typeface="Times New Roman"/>
                <a:cs typeface="Times New Roman"/>
              </a:rPr>
              <a:t>run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multiple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underutilized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machines</a:t>
            </a:r>
            <a:r>
              <a:rPr sz="2400" dirty="0">
                <a:latin typeface="Times New Roman"/>
                <a:cs typeface="Times New Roman"/>
              </a:rPr>
              <a:t> for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task.</a:t>
            </a:r>
          </a:p>
          <a:p>
            <a:pPr marL="194945" marR="33655" indent="-182880" algn="just">
              <a:lnSpc>
                <a:spcPct val="100000"/>
              </a:lnSpc>
              <a:spcBef>
                <a:spcPts val="1695"/>
              </a:spcBef>
              <a:buClr>
                <a:srgbClr val="252525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b="1" dirty="0" smtClean="0">
                <a:latin typeface="Times New Roman"/>
                <a:cs typeface="Times New Roman"/>
              </a:rPr>
              <a:t>Flexibility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Bare-metal </a:t>
            </a:r>
            <a:r>
              <a:rPr sz="2400" dirty="0">
                <a:latin typeface="Times New Roman"/>
                <a:cs typeface="Times New Roman"/>
              </a:rPr>
              <a:t>hypervisors allow operating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and their </a:t>
            </a:r>
            <a:r>
              <a:rPr sz="2400" dirty="0" smtClean="0">
                <a:latin typeface="Times New Roman"/>
                <a:cs typeface="Times New Roman"/>
              </a:rPr>
              <a:t>associated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applications </a:t>
            </a:r>
            <a:r>
              <a:rPr sz="2400" dirty="0">
                <a:latin typeface="Times New Roman"/>
                <a:cs typeface="Times New Roman"/>
              </a:rPr>
              <a:t>to run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a variety of hardware types because the hypervisor separates the </a:t>
            </a:r>
            <a:r>
              <a:rPr sz="2400" spc="-10" dirty="0">
                <a:latin typeface="Times New Roman"/>
                <a:cs typeface="Times New Roman"/>
              </a:rPr>
              <a:t>OS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underlying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hardware,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software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longer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hardware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devices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or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293" y="859282"/>
            <a:ext cx="10350908" cy="318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37465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b="1" dirty="0">
                <a:latin typeface="Times New Roman"/>
                <a:cs typeface="Times New Roman"/>
              </a:rPr>
              <a:t>Portability: </a:t>
            </a:r>
            <a:r>
              <a:rPr sz="2400" dirty="0">
                <a:latin typeface="Times New Roman"/>
                <a:cs typeface="Times New Roman"/>
              </a:rPr>
              <a:t>Hypervisors allow multiple operating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to reside on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physical server (host </a:t>
            </a:r>
            <a:r>
              <a:rPr sz="2400" spc="-5" dirty="0">
                <a:latin typeface="Times New Roman"/>
                <a:cs typeface="Times New Roman"/>
              </a:rPr>
              <a:t>machine). </a:t>
            </a:r>
            <a:r>
              <a:rPr sz="2400" dirty="0">
                <a:latin typeface="Times New Roman"/>
                <a:cs typeface="Times New Roman"/>
              </a:rPr>
              <a:t>Because the virtual </a:t>
            </a:r>
            <a:r>
              <a:rPr sz="2400" spc="-5" dirty="0">
                <a:latin typeface="Times New Roman"/>
                <a:cs typeface="Times New Roman"/>
              </a:rPr>
              <a:t>machines </a:t>
            </a:r>
            <a:r>
              <a:rPr sz="2400" dirty="0">
                <a:latin typeface="Times New Roman"/>
                <a:cs typeface="Times New Roman"/>
              </a:rPr>
              <a:t>that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hypervisor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runs 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portable.</a:t>
            </a:r>
          </a:p>
          <a:p>
            <a:pPr marL="194945" marR="2286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teams </a:t>
            </a:r>
            <a:r>
              <a:rPr sz="2400" dirty="0">
                <a:latin typeface="Times New Roman"/>
                <a:cs typeface="Times New Roman"/>
              </a:rPr>
              <a:t>can shift workloads and allocate networking, </a:t>
            </a:r>
            <a:r>
              <a:rPr sz="2400" spc="-30" dirty="0">
                <a:latin typeface="Times New Roman"/>
                <a:cs typeface="Times New Roman"/>
              </a:rPr>
              <a:t>memory, </a:t>
            </a:r>
            <a:r>
              <a:rPr sz="2400" dirty="0">
                <a:latin typeface="Times New Roman"/>
                <a:cs typeface="Times New Roman"/>
              </a:rPr>
              <a:t>storage and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needed, </a:t>
            </a:r>
            <a:r>
              <a:rPr sz="2400" spc="-5" dirty="0">
                <a:latin typeface="Times New Roman"/>
                <a:cs typeface="Times New Roman"/>
              </a:rPr>
              <a:t>moving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platform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platform.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power,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virtualization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software</a:t>
            </a:r>
            <a:endParaRPr sz="2400" dirty="0">
              <a:latin typeface="Times New Roman"/>
              <a:cs typeface="Times New Roman"/>
            </a:endParaRPr>
          </a:p>
          <a:p>
            <a:pPr marL="194945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seamlessly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r>
              <a:rPr sz="2400" dirty="0">
                <a:latin typeface="Times New Roman"/>
                <a:cs typeface="Times New Roman"/>
              </a:rPr>
              <a:t> additional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10972800" cy="6477000"/>
          </a:xfrm>
        </p:spPr>
      </p:pic>
    </p:spTree>
    <p:extLst>
      <p:ext uri="{BB962C8B-B14F-4D97-AF65-F5344CB8AC3E}">
        <p14:creationId xmlns:p14="http://schemas.microsoft.com/office/powerpoint/2010/main" val="4292524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7" y="190739"/>
            <a:ext cx="2819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Emulation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2087" y="1417065"/>
            <a:ext cx="10706913" cy="438581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4965" marR="455930" indent="-342900" algn="just">
              <a:lnSpc>
                <a:spcPts val="2600"/>
              </a:lnSpc>
              <a:spcBef>
                <a:spcPts val="42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emulation,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simulates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hardware,</a:t>
            </a:r>
            <a:r>
              <a:rPr sz="2400" spc="-5" dirty="0">
                <a:latin typeface="Times New Roman"/>
                <a:cs typeface="Times New Roman"/>
              </a:rPr>
              <a:t> so</a:t>
            </a:r>
            <a:r>
              <a:rPr sz="2400" dirty="0">
                <a:latin typeface="Times New Roman"/>
                <a:cs typeface="Times New Roman"/>
              </a:rPr>
              <a:t> 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dirty="0" smtClean="0">
                <a:latin typeface="Times New Roman"/>
                <a:cs typeface="Times New Roman"/>
              </a:rPr>
              <a:t>the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underlying</a:t>
            </a:r>
            <a:r>
              <a:rPr sz="2400" spc="-3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hardware.</a:t>
            </a:r>
          </a:p>
          <a:p>
            <a:pPr marL="355600" indent="-342900" algn="just">
              <a:lnSpc>
                <a:spcPct val="100000"/>
              </a:lnSpc>
              <a:spcBef>
                <a:spcPts val="56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guest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emulation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modified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spc="-35" dirty="0">
                <a:latin typeface="Times New Roman"/>
                <a:cs typeface="Times New Roman"/>
              </a:rPr>
              <a:t>way.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 algn="just"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sz="2400" i="1" dirty="0" smtClean="0">
                <a:latin typeface="Times New Roman"/>
                <a:cs typeface="Times New Roman"/>
              </a:rPr>
              <a:t>Advantages</a:t>
            </a:r>
            <a:r>
              <a:rPr sz="2400" i="1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1270000" lvl="2" indent="-342900" algn="just">
              <a:spcBef>
                <a:spcPts val="61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195580" algn="l"/>
              </a:tabLst>
            </a:pPr>
            <a:r>
              <a:rPr sz="2400" spc="-20" dirty="0">
                <a:latin typeface="Times New Roman"/>
                <a:cs typeface="Times New Roman"/>
              </a:rPr>
              <a:t>Widest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hardware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compatibility</a:t>
            </a:r>
            <a:endParaRPr sz="2400" dirty="0">
              <a:latin typeface="Times New Roman"/>
              <a:cs typeface="Times New Roman"/>
            </a:endParaRPr>
          </a:p>
          <a:p>
            <a:pPr marL="1270000" lvl="2" indent="-342900" algn="just">
              <a:spcBef>
                <a:spcPts val="615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applications/images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400" i="1" dirty="0">
                <a:latin typeface="Times New Roman"/>
                <a:cs typeface="Times New Roman"/>
              </a:rPr>
              <a:t>Disadvantages:</a:t>
            </a:r>
            <a:endParaRPr sz="2400" dirty="0">
              <a:latin typeface="Times New Roman"/>
              <a:cs typeface="Times New Roman"/>
            </a:endParaRPr>
          </a:p>
          <a:p>
            <a:pPr marL="1269365" marR="5080" lvl="2" indent="-342900" algn="just">
              <a:lnSpc>
                <a:spcPts val="2590"/>
              </a:lnSpc>
              <a:spcBef>
                <a:spcPts val="94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195580" algn="l"/>
              </a:tabLst>
            </a:pPr>
            <a:r>
              <a:rPr sz="2400" spc="-45" dirty="0">
                <a:latin typeface="Times New Roman"/>
                <a:cs typeface="Times New Roman"/>
              </a:rPr>
              <a:t>Worst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dirty="0">
                <a:latin typeface="Times New Roman"/>
                <a:cs typeface="Times New Roman"/>
              </a:rPr>
              <a:t> experience.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Too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much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overhead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running</a:t>
            </a:r>
            <a:r>
              <a:rPr sz="2400" spc="-5" dirty="0">
                <a:latin typeface="Times New Roman"/>
                <a:cs typeface="Times New Roman"/>
              </a:rPr>
              <a:t> customized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graphics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sz="2400" dirty="0" err="1" smtClean="0">
                <a:latin typeface="Times New Roman"/>
                <a:cs typeface="Times New Roman"/>
              </a:rPr>
              <a:t>etc</a:t>
            </a:r>
            <a:endParaRPr sz="2400" dirty="0">
              <a:latin typeface="Times New Roman"/>
              <a:cs typeface="Times New Roman"/>
            </a:endParaRPr>
          </a:p>
          <a:p>
            <a:pPr marL="1270000" lvl="2" indent="-342900" algn="just">
              <a:spcBef>
                <a:spcPts val="575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195580" algn="l"/>
              </a:tabLst>
            </a:pPr>
            <a:r>
              <a:rPr sz="2400" spc="-45" dirty="0">
                <a:latin typeface="Times New Roman"/>
                <a:cs typeface="Times New Roman"/>
              </a:rPr>
              <a:t>Worst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54" y="278638"/>
            <a:ext cx="3920846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000000"/>
                </a:solidFill>
                <a:latin typeface="Times New Roman"/>
                <a:cs typeface="Times New Roman"/>
              </a:rPr>
              <a:t>Paravirtualization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9748" y="1447800"/>
            <a:ext cx="11007446" cy="41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host</a:t>
            </a:r>
            <a:r>
              <a:rPr sz="2400" spc="-5" dirty="0">
                <a:latin typeface="Times New Roman"/>
                <a:cs typeface="Times New Roman"/>
              </a:rPr>
              <a:t> OS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to </a:t>
            </a:r>
            <a:r>
              <a:rPr sz="2400" dirty="0" smtClean="0">
                <a:latin typeface="Times New Roman"/>
                <a:cs typeface="Times New Roman"/>
              </a:rPr>
              <a:t>provide</a:t>
            </a:r>
            <a:r>
              <a:rPr sz="2400" spc="-3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virtual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guest</a:t>
            </a:r>
            <a:r>
              <a:rPr sz="2400" spc="-5" dirty="0">
                <a:latin typeface="Times New Roman"/>
                <a:cs typeface="Times New Roman"/>
              </a:rPr>
              <a:t> OS.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guest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access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hardware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VM.</a:t>
            </a:r>
          </a:p>
          <a:p>
            <a:pPr marL="354965" marR="395605" indent="-34290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guest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paravirtualization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must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ported/modified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work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with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host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interface.</a:t>
            </a:r>
          </a:p>
          <a:p>
            <a:pPr marL="812800" lvl="1" indent="-342900" algn="just">
              <a:spcBef>
                <a:spcPts val="1705"/>
              </a:spcBef>
              <a:buFont typeface="Arial" panose="020B0604020202020204" pitchFamily="34" charset="0"/>
              <a:buChar char="•"/>
            </a:pPr>
            <a:r>
              <a:rPr sz="2400" i="1" dirty="0" smtClean="0">
                <a:latin typeface="Times New Roman"/>
                <a:cs typeface="Times New Roman"/>
              </a:rPr>
              <a:t>Advantages</a:t>
            </a:r>
            <a:r>
              <a:rPr sz="2400" i="1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1270000" lvl="2" indent="-342900" algn="just">
              <a:spcBef>
                <a:spcPts val="90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Good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portability</a:t>
            </a:r>
          </a:p>
          <a:p>
            <a:pPr marL="812800" lvl="1" indent="-342900" algn="just">
              <a:spcBef>
                <a:spcPts val="915"/>
              </a:spcBef>
              <a:buFont typeface="Arial" panose="020B0604020202020204" pitchFamily="34" charset="0"/>
              <a:buChar char="•"/>
            </a:pPr>
            <a:r>
              <a:rPr sz="2400" i="1" dirty="0">
                <a:latin typeface="Times New Roman"/>
                <a:cs typeface="Times New Roman"/>
              </a:rPr>
              <a:t>Disadvantages:</a:t>
            </a:r>
            <a:endParaRPr sz="2400" dirty="0">
              <a:latin typeface="Times New Roman"/>
              <a:cs typeface="Times New Roman"/>
            </a:endParaRPr>
          </a:p>
          <a:p>
            <a:pPr marL="1270000" lvl="2" indent="-342900" algn="just">
              <a:spcBef>
                <a:spcPts val="90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Complex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</a:p>
          <a:p>
            <a:pPr marL="1270000" lvl="2" indent="-342900" algn="just">
              <a:spcBef>
                <a:spcPts val="90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Compatibility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limited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vendors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0701" y="574976"/>
            <a:ext cx="11149013" cy="747897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latin typeface="Algerian" panose="04020705040A02060702" pitchFamily="82" charset="0"/>
              </a:rPr>
              <a:t>In File..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33827" y="1900699"/>
            <a:ext cx="7919973" cy="4171142"/>
          </a:xfrm>
        </p:spPr>
        <p:txBody>
          <a:bodyPr/>
          <a:lstStyle/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Abstraction and Virtualization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Planning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Platform as a Service</a:t>
            </a:r>
          </a:p>
        </p:txBody>
      </p:sp>
    </p:spTree>
    <p:extLst>
      <p:ext uri="{BB962C8B-B14F-4D97-AF65-F5344CB8AC3E}">
        <p14:creationId xmlns:p14="http://schemas.microsoft.com/office/powerpoint/2010/main" val="196036125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54" y="229181"/>
            <a:ext cx="811184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Full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Virtualization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(Hardware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pass-through)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155" y="1052829"/>
            <a:ext cx="10855046" cy="57015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In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</a:t>
            </a:r>
            <a:r>
              <a:rPr sz="2400" spc="-5" dirty="0">
                <a:latin typeface="Times New Roman"/>
                <a:cs typeface="Times New Roman"/>
              </a:rPr>
              <a:t> virtualization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scheme,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installed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45" dirty="0">
                <a:latin typeface="Times New Roman"/>
                <a:cs typeface="Times New Roman"/>
              </a:rPr>
              <a:t> Type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 Hypervisor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the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hardware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354965" marR="406400" indent="-34290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lang="en-US" sz="2400" spc="-40" dirty="0" smtClean="0">
                <a:latin typeface="Times New Roman"/>
                <a:cs typeface="Times New Roman"/>
              </a:rPr>
              <a:t>OS</a:t>
            </a:r>
            <a:r>
              <a:rPr sz="2400" spc="-40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communicate </a:t>
            </a:r>
            <a:r>
              <a:rPr sz="2400" dirty="0">
                <a:latin typeface="Times New Roman"/>
                <a:cs typeface="Times New Roman"/>
              </a:rPr>
              <a:t>directly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VM </a:t>
            </a:r>
            <a:r>
              <a:rPr sz="2400" spc="-10" dirty="0">
                <a:latin typeface="Times New Roman"/>
                <a:cs typeface="Times New Roman"/>
              </a:rPr>
              <a:t>hypervisor, </a:t>
            </a: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guest </a:t>
            </a:r>
            <a:r>
              <a:rPr sz="2400" spc="-5" dirty="0">
                <a:latin typeface="Times New Roman"/>
                <a:cs typeface="Times New Roman"/>
              </a:rPr>
              <a:t>OS </a:t>
            </a:r>
            <a:r>
              <a:rPr sz="2400" dirty="0">
                <a:latin typeface="Times New Roman"/>
                <a:cs typeface="Times New Roman"/>
              </a:rPr>
              <a:t>do not require </a:t>
            </a:r>
            <a:r>
              <a:rPr sz="2400" dirty="0" smtClean="0">
                <a:latin typeface="Times New Roman"/>
                <a:cs typeface="Times New Roman"/>
              </a:rPr>
              <a:t>any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modification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54965" marR="853440" indent="-34290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Guest</a:t>
            </a:r>
            <a:r>
              <a:rPr sz="2400" dirty="0">
                <a:latin typeface="Times New Roman"/>
                <a:cs typeface="Times New Roman"/>
              </a:rPr>
              <a:t> operating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virtualization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faster than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other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virtualization</a:t>
            </a:r>
            <a:r>
              <a:rPr sz="2400" spc="-3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schemes</a:t>
            </a:r>
            <a:r>
              <a:rPr sz="2400" spc="-5" dirty="0" smtClean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 algn="just">
              <a:spcBef>
                <a:spcPts val="2055"/>
              </a:spcBef>
              <a:buFont typeface="Arial" panose="020B0604020202020204" pitchFamily="34" charset="0"/>
              <a:buChar char="•"/>
            </a:pPr>
            <a:r>
              <a:rPr sz="2400" i="1" dirty="0">
                <a:latin typeface="Times New Roman"/>
                <a:cs typeface="Times New Roman"/>
              </a:rPr>
              <a:t>Advantages:</a:t>
            </a:r>
            <a:endParaRPr sz="2400" dirty="0">
              <a:latin typeface="Times New Roman"/>
              <a:cs typeface="Times New Roman"/>
            </a:endParaRPr>
          </a:p>
          <a:p>
            <a:pPr marL="1270000" lvl="2" indent="-342900" algn="just">
              <a:spcBef>
                <a:spcPts val="1125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Best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experience</a:t>
            </a:r>
          </a:p>
          <a:p>
            <a:pPr marL="1270000" lvl="2" indent="-342900" algn="just">
              <a:spcBef>
                <a:spcPts val="905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Native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 algn="just"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sz="2400" i="1" dirty="0">
                <a:latin typeface="Times New Roman"/>
                <a:cs typeface="Times New Roman"/>
              </a:rPr>
              <a:t>Disadvantages</a:t>
            </a:r>
            <a:r>
              <a:rPr sz="2400" i="1" dirty="0" smtClean="0">
                <a:latin typeface="Times New Roman"/>
                <a:cs typeface="Times New Roman"/>
              </a:rPr>
              <a:t>:</a:t>
            </a:r>
            <a:endParaRPr lang="en-US" sz="2400" i="1" dirty="0">
              <a:latin typeface="Times New Roman"/>
              <a:cs typeface="Times New Roman"/>
            </a:endParaRPr>
          </a:p>
          <a:p>
            <a:pPr marL="1270000" lvl="2" indent="-342900" algn="just">
              <a:spcBef>
                <a:spcPts val="1260"/>
              </a:spcBef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/>
                <a:cs typeface="Times New Roman"/>
              </a:rPr>
              <a:t>Hardware-specific</a:t>
            </a:r>
            <a:r>
              <a:rPr lang="en-IN" sz="2400" spc="-80" dirty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Times New Roman"/>
                <a:cs typeface="Times New Roman"/>
              </a:rPr>
              <a:t>images</a:t>
            </a:r>
            <a:endParaRPr lang="en-IN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2033" y="6367983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/>
                <a:cs typeface="Times New Roman"/>
              </a:rPr>
              <a:t>35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7" y="364616"/>
            <a:ext cx="4338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0" spc="-5" dirty="0">
                <a:solidFill>
                  <a:srgbClr val="006FC0"/>
                </a:solidFill>
                <a:latin typeface="Times New Roman"/>
                <a:cs typeface="Times New Roman"/>
              </a:rPr>
              <a:t>Machine</a:t>
            </a:r>
            <a:r>
              <a:rPr sz="4800" i="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800" i="0" spc="-5" dirty="0">
                <a:solidFill>
                  <a:srgbClr val="006FC0"/>
                </a:solidFill>
                <a:latin typeface="Times New Roman"/>
                <a:cs typeface="Times New Roman"/>
              </a:rPr>
              <a:t>Imaging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10706913" cy="3656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7165" indent="-342900" algn="just">
              <a:lnSpc>
                <a:spcPct val="1317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 mechanism </a:t>
            </a:r>
            <a:r>
              <a:rPr sz="2400" dirty="0">
                <a:latin typeface="Times New Roman"/>
                <a:cs typeface="Times New Roman"/>
              </a:rPr>
              <a:t>to provide system </a:t>
            </a:r>
            <a:r>
              <a:rPr sz="2400" spc="-15" dirty="0">
                <a:latin typeface="Times New Roman"/>
                <a:cs typeface="Times New Roman"/>
              </a:rPr>
              <a:t>portability, </a:t>
            </a:r>
            <a:r>
              <a:rPr sz="2400" dirty="0">
                <a:latin typeface="Times New Roman"/>
                <a:cs typeface="Times New Roman"/>
              </a:rPr>
              <a:t>instantiate </a:t>
            </a:r>
            <a:r>
              <a:rPr sz="2400" spc="-5" dirty="0">
                <a:latin typeface="Times New Roman"/>
                <a:cs typeface="Times New Roman"/>
              </a:rPr>
              <a:t>applications </a:t>
            </a:r>
            <a:r>
              <a:rPr sz="2400" dirty="0">
                <a:latin typeface="Times New Roman"/>
                <a:cs typeface="Times New Roman"/>
              </a:rPr>
              <a:t>and provision </a:t>
            </a:r>
            <a:r>
              <a:rPr sz="2400" dirty="0" smtClean="0">
                <a:latin typeface="Times New Roman"/>
                <a:cs typeface="Times New Roman"/>
              </a:rPr>
              <a:t>and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deploy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r>
              <a:rPr sz="2400" dirty="0">
                <a:latin typeface="Times New Roman"/>
                <a:cs typeface="Times New Roman"/>
              </a:rPr>
              <a:t> in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 through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state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image.</a:t>
            </a:r>
            <a:endParaRPr sz="2400" dirty="0">
              <a:latin typeface="Times New Roman"/>
              <a:cs typeface="Times New Roman"/>
            </a:endParaRPr>
          </a:p>
          <a:p>
            <a:pPr marL="354965" marR="467995" indent="-342900" algn="just">
              <a:lnSpc>
                <a:spcPct val="132200"/>
              </a:lnSpc>
              <a:spcBef>
                <a:spcPts val="894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single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container</a:t>
            </a:r>
            <a:r>
              <a:rPr sz="2400" spc="-3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a file.</a:t>
            </a:r>
          </a:p>
          <a:p>
            <a:pPr marL="354965" marR="5080" indent="-342900" algn="just">
              <a:lnSpc>
                <a:spcPct val="132100"/>
              </a:lnSpc>
              <a:spcBef>
                <a:spcPts val="88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imaging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used 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</a:t>
            </a:r>
            <a:r>
              <a:rPr sz="2400" dirty="0">
                <a:latin typeface="Times New Roman"/>
                <a:cs typeface="Times New Roman"/>
              </a:rPr>
              <a:t> this</a:t>
            </a:r>
            <a:r>
              <a:rPr sz="2400" spc="-5" dirty="0">
                <a:latin typeface="Times New Roman"/>
                <a:cs typeface="Times New Roman"/>
              </a:rPr>
              <a:t> image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restore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87" y="926825"/>
            <a:ext cx="10783113" cy="288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 algn="just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spc="-5" dirty="0">
                <a:latin typeface="Times New Roman"/>
                <a:cs typeface="Times New Roman"/>
              </a:rPr>
              <a:t>imaging programs </a:t>
            </a:r>
            <a:r>
              <a:rPr sz="2400" dirty="0">
                <a:latin typeface="Times New Roman"/>
                <a:cs typeface="Times New Roman"/>
              </a:rPr>
              <a:t>allow you to view the </a:t>
            </a:r>
            <a:r>
              <a:rPr sz="2400" spc="-5" dirty="0">
                <a:latin typeface="Times New Roman"/>
                <a:cs typeface="Times New Roman"/>
              </a:rPr>
              <a:t>files </a:t>
            </a:r>
            <a:r>
              <a:rPr sz="2400" dirty="0">
                <a:latin typeface="Times New Roman"/>
                <a:cs typeface="Times New Roman"/>
              </a:rPr>
              <a:t>contained in the </a:t>
            </a:r>
            <a:r>
              <a:rPr sz="2400" spc="-5" dirty="0">
                <a:latin typeface="Times New Roman"/>
                <a:cs typeface="Times New Roman"/>
              </a:rPr>
              <a:t>image </a:t>
            </a:r>
            <a:r>
              <a:rPr sz="2400" dirty="0">
                <a:latin typeface="Times New Roman"/>
                <a:cs typeface="Times New Roman"/>
              </a:rPr>
              <a:t>and do </a:t>
            </a:r>
            <a:r>
              <a:rPr sz="2400" dirty="0" smtClean="0">
                <a:latin typeface="Times New Roman"/>
                <a:cs typeface="Times New Roman"/>
              </a:rPr>
              <a:t>partial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restores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194945" marR="292100" indent="-182880" algn="just">
              <a:lnSpc>
                <a:spcPct val="150000"/>
              </a:lnSpc>
              <a:spcBef>
                <a:spcPts val="90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Eg: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azon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age 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AMI)</a:t>
            </a:r>
            <a:r>
              <a:rPr sz="2400" dirty="0">
                <a:latin typeface="Times New Roman"/>
                <a:cs typeface="Times New Roman"/>
              </a:rPr>
              <a:t> used by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azon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eb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s: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AMI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10" dirty="0" smtClean="0">
                <a:latin typeface="Times New Roman"/>
                <a:cs typeface="Times New Roman"/>
              </a:rPr>
              <a:t>f</a:t>
            </a:r>
            <a:r>
              <a:rPr sz="2400" dirty="0" smtClean="0">
                <a:latin typeface="Times New Roman"/>
                <a:cs typeface="Times New Roman"/>
              </a:rPr>
              <a:t>i</a:t>
            </a:r>
            <a:r>
              <a:rPr sz="2400" spc="5" dirty="0" smtClean="0">
                <a:latin typeface="Times New Roman"/>
                <a:cs typeface="Times New Roman"/>
              </a:rPr>
              <a:t>l</a:t>
            </a:r>
            <a:r>
              <a:rPr sz="2400" dirty="0" smtClean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system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</a:t>
            </a:r>
            <a:r>
              <a:rPr sz="2400" dirty="0">
                <a:latin typeface="Times New Roman"/>
                <a:cs typeface="Times New Roman"/>
              </a:rPr>
              <a:t> 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system,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appropriate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drivers,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any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applications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working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dirty="0">
                <a:latin typeface="Times New Roman"/>
                <a:cs typeface="Times New Roman"/>
              </a:rPr>
              <a:t>would have.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50577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0" dirty="0">
                <a:solidFill>
                  <a:srgbClr val="006FC0"/>
                </a:solidFill>
                <a:latin typeface="Times New Roman"/>
                <a:cs typeface="Times New Roman"/>
              </a:rPr>
              <a:t>Port</a:t>
            </a:r>
            <a:r>
              <a:rPr sz="4800" i="0" spc="-1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4800" i="0" dirty="0">
                <a:solidFill>
                  <a:srgbClr val="006FC0"/>
                </a:solidFill>
                <a:latin typeface="Times New Roman"/>
                <a:cs typeface="Times New Roman"/>
              </a:rPr>
              <a:t>ng</a:t>
            </a:r>
            <a:r>
              <a:rPr sz="4800" i="0" spc="-2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800" i="0" dirty="0">
                <a:solidFill>
                  <a:srgbClr val="006FC0"/>
                </a:solidFill>
                <a:latin typeface="Times New Roman"/>
                <a:cs typeface="Times New Roman"/>
              </a:rPr>
              <a:t>Applications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2549" y="1054745"/>
            <a:ext cx="11025051" cy="557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Cloud </a:t>
            </a:r>
            <a:r>
              <a:rPr sz="2400" spc="-5" dirty="0">
                <a:latin typeface="Times New Roman"/>
                <a:cs typeface="Times New Roman"/>
              </a:rPr>
              <a:t>computing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ability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virtual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virtual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moved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needed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demand.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Systems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(VMs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assets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virtualized.</a:t>
            </a:r>
          </a:p>
          <a:p>
            <a:pPr marL="354965" marR="156210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Cloud Developers want the ability to port their applications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one cloud vendor </a:t>
            </a:r>
            <a:r>
              <a:rPr sz="2400" dirty="0" smtClean="0">
                <a:latin typeface="Times New Roman"/>
                <a:cs typeface="Times New Roman"/>
              </a:rPr>
              <a:t>to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20" dirty="0" smtClean="0">
                <a:latin typeface="Times New Roman"/>
                <a:cs typeface="Times New Roman"/>
              </a:rPr>
              <a:t>another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major</a:t>
            </a:r>
            <a:r>
              <a:rPr sz="2400" dirty="0">
                <a:latin typeface="Times New Roman"/>
                <a:cs typeface="Times New Roman"/>
              </a:rPr>
              <a:t> cloud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vendors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don't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interoperate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one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20" dirty="0" smtClean="0">
                <a:latin typeface="Times New Roman"/>
                <a:cs typeface="Times New Roman"/>
              </a:rPr>
              <a:t>another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porting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applications:</a:t>
            </a:r>
            <a:endParaRPr sz="2400" dirty="0">
              <a:latin typeface="Times New Roman"/>
              <a:cs typeface="Times New Roman"/>
            </a:endParaRPr>
          </a:p>
          <a:p>
            <a:pPr marL="822960" lvl="1" indent="-342900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736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Simple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Cloud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API </a:t>
            </a:r>
            <a:r>
              <a:rPr sz="2400" i="1" dirty="0">
                <a:latin typeface="Times New Roman"/>
                <a:cs typeface="Times New Roman"/>
              </a:rPr>
              <a:t>by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Zend</a:t>
            </a:r>
            <a:r>
              <a:rPr sz="2400" spc="-60" dirty="0" smtClean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Technologies</a:t>
            </a:r>
            <a:endParaRPr sz="2400" dirty="0">
              <a:latin typeface="Times New Roman"/>
              <a:cs typeface="Times New Roman"/>
            </a:endParaRPr>
          </a:p>
          <a:p>
            <a:pPr marL="822960" lvl="1" indent="-342900">
              <a:lnSpc>
                <a:spcPct val="150000"/>
              </a:lnSpc>
              <a:spcBef>
                <a:spcPts val="905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736600" algn="l"/>
              </a:tabLst>
            </a:pPr>
            <a:r>
              <a:rPr sz="2400" i="1" spc="-25" dirty="0">
                <a:latin typeface="Times New Roman"/>
                <a:cs typeface="Times New Roman"/>
              </a:rPr>
              <a:t>Virtual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Application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Appliance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AppZero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476331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The</a:t>
            </a:r>
            <a:r>
              <a:rPr sz="3600" spc="-3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Simple</a:t>
            </a:r>
            <a:r>
              <a:rPr sz="3600" spc="-3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Cloud</a:t>
            </a:r>
            <a:r>
              <a:rPr sz="3600" spc="-8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API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726440"/>
            <a:ext cx="11049000" cy="6245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13130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Porting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built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sz="2400" spc="-5" dirty="0" smtClean="0">
                <a:latin typeface="Times New Roman"/>
                <a:cs typeface="Times New Roman"/>
              </a:rPr>
              <a:t>Mi</a:t>
            </a:r>
            <a:r>
              <a:rPr sz="2400" dirty="0" smtClean="0">
                <a:latin typeface="Times New Roman"/>
                <a:cs typeface="Times New Roman"/>
              </a:rPr>
              <a:t>cr</a:t>
            </a:r>
            <a:r>
              <a:rPr sz="2400" spc="5" dirty="0" smtClean="0">
                <a:latin typeface="Times New Roman"/>
                <a:cs typeface="Times New Roman"/>
              </a:rPr>
              <a:t>o</a:t>
            </a:r>
            <a:r>
              <a:rPr sz="2400" spc="-5" dirty="0" smtClean="0">
                <a:latin typeface="Times New Roman"/>
                <a:cs typeface="Times New Roman"/>
              </a:rPr>
              <a:t>soft</a:t>
            </a:r>
            <a:r>
              <a:rPr sz="2400" spc="-16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Azure p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atform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W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GoogleApps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is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difficult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i="1" dirty="0">
                <a:latin typeface="Times New Roman"/>
                <a:cs typeface="Times New Roman"/>
              </a:rPr>
              <a:t>Simple API for Cloud Application Services </a:t>
            </a:r>
            <a:r>
              <a:rPr sz="2400" dirty="0">
                <a:latin typeface="Times New Roman"/>
                <a:cs typeface="Times New Roman"/>
              </a:rPr>
              <a:t>is an </a:t>
            </a:r>
            <a:r>
              <a:rPr lang="en-US" sz="2400" dirty="0" smtClean="0">
                <a:latin typeface="Times New Roman"/>
                <a:cs typeface="Times New Roman"/>
              </a:rPr>
              <a:t>open-source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initiative by Zend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Technologies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common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allow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applications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to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portable.</a:t>
            </a:r>
          </a:p>
          <a:p>
            <a:pPr marL="355600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spc="-10" dirty="0">
                <a:latin typeface="Times New Roman"/>
                <a:cs typeface="Times New Roman"/>
              </a:rPr>
              <a:t>Among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founding</a:t>
            </a:r>
            <a:r>
              <a:rPr sz="2400" dirty="0">
                <a:latin typeface="Times New Roman"/>
                <a:cs typeface="Times New Roman"/>
              </a:rPr>
              <a:t> supporters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IBM, Microsoft, Nivanix,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Rackspace,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GoGrid.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Si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ple Cloud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 co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rfaces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or:</a:t>
            </a:r>
          </a:p>
          <a:p>
            <a:pPr marL="913765" lvl="1" indent="-342900" algn="just">
              <a:lnSpc>
                <a:spcPct val="150000"/>
              </a:lnSpc>
              <a:spcBef>
                <a:spcPts val="905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913765" algn="l"/>
              </a:tabLst>
            </a:pP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</a:p>
          <a:p>
            <a:pPr marL="913765" lvl="1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913765" algn="l"/>
              </a:tabLst>
            </a:pPr>
            <a:r>
              <a:rPr sz="2400" spc="-5" dirty="0">
                <a:latin typeface="Times New Roman"/>
                <a:cs typeface="Times New Roman"/>
              </a:rPr>
              <a:t>Document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</a:p>
          <a:p>
            <a:pPr marL="913765" lvl="1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913765" algn="l"/>
              </a:tabLst>
            </a:pPr>
            <a:r>
              <a:rPr sz="2400" spc="-5" dirty="0">
                <a:latin typeface="Times New Roman"/>
                <a:cs typeface="Times New Roman"/>
              </a:rPr>
              <a:t>Simple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54" y="355894"/>
            <a:ext cx="9254846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25" dirty="0">
                <a:solidFill>
                  <a:srgbClr val="006FC0"/>
                </a:solidFill>
              </a:rPr>
              <a:t>AppZero</a:t>
            </a:r>
            <a:r>
              <a:rPr sz="3900" b="1" dirty="0">
                <a:solidFill>
                  <a:srgbClr val="006FC0"/>
                </a:solidFill>
              </a:rPr>
              <a:t> </a:t>
            </a:r>
            <a:r>
              <a:rPr sz="3900" b="1" spc="-45" dirty="0">
                <a:solidFill>
                  <a:srgbClr val="006FC0"/>
                </a:solidFill>
              </a:rPr>
              <a:t>Virtual</a:t>
            </a:r>
            <a:r>
              <a:rPr sz="3900" b="1" spc="-70" dirty="0">
                <a:solidFill>
                  <a:srgbClr val="006FC0"/>
                </a:solidFill>
              </a:rPr>
              <a:t> </a:t>
            </a:r>
            <a:r>
              <a:rPr sz="3900" b="1" spc="-5" dirty="0">
                <a:solidFill>
                  <a:srgbClr val="006FC0"/>
                </a:solidFill>
              </a:rPr>
              <a:t>Application</a:t>
            </a:r>
            <a:r>
              <a:rPr sz="3900" b="1" spc="-50" dirty="0">
                <a:solidFill>
                  <a:srgbClr val="006FC0"/>
                </a:solidFill>
              </a:rPr>
              <a:t> </a:t>
            </a:r>
            <a:r>
              <a:rPr sz="3900" b="1" dirty="0">
                <a:solidFill>
                  <a:srgbClr val="006FC0"/>
                </a:solidFill>
              </a:rPr>
              <a:t>Appliance</a:t>
            </a:r>
            <a:endParaRPr sz="3900" b="1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524000"/>
            <a:ext cx="11083645" cy="5037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59130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Virtual Application Appliance (VAA), developed by AppZero company, gives the ability to run an application from whatever platform you want.</a:t>
            </a:r>
          </a:p>
          <a:p>
            <a:pPr marL="354965" marR="659130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It is created as an architectural layer between the Windows or the UNIX OS and the applications. The virtualization layer serves as the mediator for file I/O, memory I/O, and application calls and </a:t>
            </a:r>
            <a:r>
              <a:rPr lang="en-US" sz="2400" dirty="0" smtClean="0">
                <a:latin typeface="Times New Roman"/>
                <a:cs typeface="Times New Roman"/>
              </a:rPr>
              <a:t>responses </a:t>
            </a:r>
            <a:r>
              <a:rPr lang="en-US" sz="2400" dirty="0">
                <a:latin typeface="Times New Roman"/>
                <a:cs typeface="Times New Roman"/>
              </a:rPr>
              <a:t>to DLLs. </a:t>
            </a:r>
          </a:p>
          <a:p>
            <a:pPr marL="354965" marR="659130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running application in AppZero changes none of the registry entries or any of the files on the Windows Server.</a:t>
            </a:r>
          </a:p>
          <a:p>
            <a:pPr marL="354965" marR="659130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VAA creates a container which encapsulates the application and all its dependencies within a set of files; it is an application image for a specific OS.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87" y="865504"/>
            <a:ext cx="10783113" cy="4970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419734" indent="-18288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Dependencies </a:t>
            </a:r>
            <a:r>
              <a:rPr lang="en-US" sz="2400" dirty="0" smtClean="0">
                <a:latin typeface="Times New Roman"/>
                <a:cs typeface="Times New Roman"/>
              </a:rPr>
              <a:t>include </a:t>
            </a:r>
            <a:r>
              <a:rPr lang="en-US" sz="2400" dirty="0">
                <a:latin typeface="Times New Roman"/>
                <a:cs typeface="Times New Roman"/>
              </a:rPr>
              <a:t>DLL, service settings, configuration files, registry entries, and machine and network settings.</a:t>
            </a:r>
          </a:p>
          <a:p>
            <a:pPr marL="194945" marR="419734" indent="-18288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This container forms an installable server-side application stack that can be run after </a:t>
            </a:r>
            <a:r>
              <a:rPr lang="en-US" sz="2400" dirty="0" smtClean="0">
                <a:latin typeface="Times New Roman"/>
                <a:cs typeface="Times New Roman"/>
              </a:rPr>
              <a:t>installation </a:t>
            </a:r>
            <a:r>
              <a:rPr lang="en-US" sz="2400" dirty="0">
                <a:latin typeface="Times New Roman"/>
                <a:cs typeface="Times New Roman"/>
              </a:rPr>
              <a:t>but has no impact on the underlying OS. </a:t>
            </a:r>
          </a:p>
          <a:p>
            <a:pPr marL="194945" marR="419734" indent="-18288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VAAs are created using the AppZero Creator wizard, managed with the AppZero Admin tool, and may be installed using the AppZero Director, which creates a VAA runtime application.</a:t>
            </a:r>
          </a:p>
          <a:p>
            <a:pPr marL="194945" marR="419734" indent="-18288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AppZero Dissolve removes the VAA virtualization layer from the encapsulated application and installs that application directly into the operating system.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172" y="236220"/>
              <a:ext cx="11723370" cy="63832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1092814"/>
            <a:ext cx="581939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0" spc="-10" dirty="0">
                <a:solidFill>
                  <a:srgbClr val="006FC0"/>
                </a:solidFill>
                <a:latin typeface="Algerian" panose="04020705040A02060702" pitchFamily="82" charset="0"/>
                <a:cs typeface="Cambria"/>
              </a:rPr>
              <a:t>Capacity</a:t>
            </a:r>
            <a:r>
              <a:rPr b="1" i="0" spc="-50" dirty="0">
                <a:solidFill>
                  <a:srgbClr val="006FC0"/>
                </a:solidFill>
                <a:latin typeface="Algerian" panose="04020705040A02060702" pitchFamily="82" charset="0"/>
                <a:cs typeface="Cambria"/>
              </a:rPr>
              <a:t> </a:t>
            </a:r>
            <a:r>
              <a:rPr b="1" i="0" spc="-5" dirty="0">
                <a:solidFill>
                  <a:srgbClr val="006FC0"/>
                </a:solidFill>
                <a:latin typeface="Algerian" panose="04020705040A02060702" pitchFamily="82" charset="0"/>
                <a:cs typeface="Cambria"/>
              </a:rPr>
              <a:t>Planning</a:t>
            </a:r>
            <a:endParaRPr dirty="0">
              <a:latin typeface="Algerian" panose="04020705040A02060702" pitchFamily="82" charset="0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743200" y="2286000"/>
            <a:ext cx="7924800" cy="270586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00"/>
              </a:spcBef>
              <a:buClr>
                <a:srgbClr val="F692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i="1" spc="-5" dirty="0">
                <a:latin typeface="Cambria"/>
                <a:cs typeface="Cambria"/>
              </a:rPr>
              <a:t>Capacity</a:t>
            </a:r>
            <a:r>
              <a:rPr sz="2800" i="1" spc="-25" dirty="0">
                <a:latin typeface="Cambria"/>
                <a:cs typeface="Cambria"/>
              </a:rPr>
              <a:t> </a:t>
            </a:r>
            <a:r>
              <a:rPr sz="2800" i="1" spc="-5" dirty="0">
                <a:latin typeface="Cambria"/>
                <a:cs typeface="Cambria"/>
              </a:rPr>
              <a:t>Planning</a:t>
            </a:r>
            <a:endParaRPr sz="28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F692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i="1" spc="-10" dirty="0">
                <a:latin typeface="Cambria"/>
                <a:cs typeface="Cambria"/>
              </a:rPr>
              <a:t>Defining</a:t>
            </a:r>
            <a:r>
              <a:rPr sz="2800" i="1" spc="10" dirty="0">
                <a:latin typeface="Cambria"/>
                <a:cs typeface="Cambria"/>
              </a:rPr>
              <a:t> </a:t>
            </a:r>
            <a:r>
              <a:rPr sz="2800" i="1" spc="-10" dirty="0">
                <a:latin typeface="Cambria"/>
                <a:cs typeface="Cambria"/>
              </a:rPr>
              <a:t>Baseline</a:t>
            </a:r>
            <a:r>
              <a:rPr sz="2800" i="1" spc="25" dirty="0">
                <a:latin typeface="Cambria"/>
                <a:cs typeface="Cambria"/>
              </a:rPr>
              <a:t> </a:t>
            </a:r>
            <a:r>
              <a:rPr sz="2800" i="1" spc="-5" dirty="0">
                <a:latin typeface="Cambria"/>
                <a:cs typeface="Cambria"/>
              </a:rPr>
              <a:t>and </a:t>
            </a:r>
            <a:r>
              <a:rPr sz="2800" i="1" spc="-10" dirty="0">
                <a:latin typeface="Cambria"/>
                <a:cs typeface="Cambria"/>
              </a:rPr>
              <a:t>Metrics</a:t>
            </a:r>
            <a:endParaRPr sz="2800" dirty="0">
              <a:latin typeface="Cambria"/>
              <a:cs typeface="Cambria"/>
            </a:endParaRPr>
          </a:p>
          <a:p>
            <a:pPr marL="812800" lvl="1" indent="-342900">
              <a:lnSpc>
                <a:spcPct val="100000"/>
              </a:lnSpc>
              <a:spcBef>
                <a:spcPts val="315"/>
              </a:spcBef>
              <a:buClr>
                <a:srgbClr val="F69200"/>
              </a:buClr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400" i="1" spc="-10" dirty="0">
                <a:latin typeface="Cambria"/>
                <a:cs typeface="Cambria"/>
              </a:rPr>
              <a:t>Baseline</a:t>
            </a:r>
            <a:r>
              <a:rPr sz="2400" i="1" spc="-5" dirty="0">
                <a:latin typeface="Cambria"/>
                <a:cs typeface="Cambria"/>
              </a:rPr>
              <a:t> </a:t>
            </a:r>
            <a:r>
              <a:rPr sz="2400" i="1" spc="-10" dirty="0">
                <a:latin typeface="Cambria"/>
                <a:cs typeface="Cambria"/>
              </a:rPr>
              <a:t>Measurements</a:t>
            </a:r>
            <a:r>
              <a:rPr sz="2400" i="1" spc="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| </a:t>
            </a:r>
            <a:r>
              <a:rPr sz="2400" i="1" spc="-15" dirty="0">
                <a:latin typeface="Cambria"/>
                <a:cs typeface="Cambria"/>
              </a:rPr>
              <a:t>System </a:t>
            </a:r>
            <a:r>
              <a:rPr sz="2400" i="1" spc="-10" dirty="0">
                <a:latin typeface="Cambria"/>
                <a:cs typeface="Cambria"/>
              </a:rPr>
              <a:t>Metrics</a:t>
            </a:r>
            <a:r>
              <a:rPr sz="2400" i="1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| </a:t>
            </a:r>
            <a:r>
              <a:rPr sz="2400" i="1" dirty="0">
                <a:latin typeface="Cambria"/>
                <a:cs typeface="Cambria"/>
              </a:rPr>
              <a:t>Load </a:t>
            </a:r>
            <a:r>
              <a:rPr sz="2400" i="1" spc="-30" dirty="0">
                <a:latin typeface="Cambria"/>
                <a:cs typeface="Cambria"/>
              </a:rPr>
              <a:t>Testing</a:t>
            </a:r>
            <a:endParaRPr sz="2400" dirty="0">
              <a:latin typeface="Cambria"/>
              <a:cs typeface="Cambria"/>
            </a:endParaRPr>
          </a:p>
          <a:p>
            <a:pPr marL="812800" lvl="1" indent="-342900">
              <a:lnSpc>
                <a:spcPct val="100000"/>
              </a:lnSpc>
              <a:spcBef>
                <a:spcPts val="300"/>
              </a:spcBef>
              <a:buClr>
                <a:srgbClr val="F69200"/>
              </a:buClr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400" i="1" spc="-20" dirty="0">
                <a:latin typeface="Cambria"/>
                <a:cs typeface="Cambria"/>
              </a:rPr>
              <a:t>Resource</a:t>
            </a:r>
            <a:r>
              <a:rPr sz="2400" i="1" spc="-10" dirty="0">
                <a:latin typeface="Cambria"/>
                <a:cs typeface="Cambria"/>
              </a:rPr>
              <a:t> Ceiling</a:t>
            </a:r>
            <a:r>
              <a:rPr sz="2400" i="1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|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Server</a:t>
            </a:r>
            <a:r>
              <a:rPr sz="2400" i="1" spc="-10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and</a:t>
            </a:r>
            <a:r>
              <a:rPr sz="2400" i="1" spc="5" dirty="0">
                <a:latin typeface="Cambria"/>
                <a:cs typeface="Cambria"/>
              </a:rPr>
              <a:t> </a:t>
            </a:r>
            <a:r>
              <a:rPr sz="2400" i="1" spc="-10" dirty="0">
                <a:latin typeface="Cambria"/>
                <a:cs typeface="Cambria"/>
              </a:rPr>
              <a:t>Instance</a:t>
            </a:r>
            <a:r>
              <a:rPr sz="2400" i="1" spc="-5" dirty="0">
                <a:latin typeface="Cambria"/>
                <a:cs typeface="Cambria"/>
              </a:rPr>
              <a:t> </a:t>
            </a:r>
            <a:r>
              <a:rPr sz="2400" i="1" spc="-15" dirty="0">
                <a:latin typeface="Cambria"/>
                <a:cs typeface="Cambria"/>
              </a:rPr>
              <a:t>Types</a:t>
            </a:r>
            <a:endParaRPr sz="24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285"/>
              </a:spcBef>
              <a:buClr>
                <a:srgbClr val="F692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i="1" spc="-10" dirty="0">
                <a:latin typeface="Cambria"/>
                <a:cs typeface="Cambria"/>
              </a:rPr>
              <a:t>Network</a:t>
            </a:r>
            <a:r>
              <a:rPr sz="2800" i="1" spc="-20" dirty="0">
                <a:latin typeface="Cambria"/>
                <a:cs typeface="Cambria"/>
              </a:rPr>
              <a:t> </a:t>
            </a:r>
            <a:r>
              <a:rPr sz="2800" i="1" spc="-5" dirty="0">
                <a:latin typeface="Cambria"/>
                <a:cs typeface="Cambria"/>
              </a:rPr>
              <a:t>Capacity</a:t>
            </a:r>
            <a:endParaRPr sz="28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F692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i="1" spc="-10" dirty="0">
                <a:latin typeface="Cambria"/>
                <a:cs typeface="Cambria"/>
              </a:rPr>
              <a:t>Scaling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54" y="690380"/>
            <a:ext cx="415162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solidFill>
                  <a:srgbClr val="006FC0"/>
                </a:solidFill>
                <a:latin typeface="Times New Roman"/>
                <a:cs typeface="Times New Roman"/>
              </a:rPr>
              <a:t>Capacity</a:t>
            </a:r>
            <a:r>
              <a:rPr i="0" spc="1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i="0" dirty="0">
                <a:solidFill>
                  <a:srgbClr val="006FC0"/>
                </a:solidFill>
                <a:latin typeface="Times New Roman"/>
                <a:cs typeface="Times New Roman"/>
              </a:rPr>
              <a:t>Planning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2777" y="1600200"/>
            <a:ext cx="11658600" cy="4562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77900" indent="-4572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Capacity planning examines the available systems, measures their performance, and determines patterns in usage that enables the planner to predict demand. </a:t>
            </a:r>
          </a:p>
          <a:p>
            <a:pPr marL="469265" marR="977900" indent="-4572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system uses processor, memory, storage, and network capacity to satisfy cloud computing demands.</a:t>
            </a:r>
          </a:p>
          <a:p>
            <a:pPr marL="469265" marR="977900" indent="-4572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Each of these resources has a utilization rate, and these resources reaches a ceiling that limits performance when demand increases.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87" y="793750"/>
            <a:ext cx="10935513" cy="5209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14984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Resources are provisioned and allocated to meet demand. The goal of capacity planning is to accommodate the workload.</a:t>
            </a:r>
          </a:p>
          <a:p>
            <a:pPr marL="354965" marR="514984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Capacity planning measures the maximum amount of work that can be done using the current technology and then adds resources to do more work as needed.</a:t>
            </a:r>
          </a:p>
          <a:p>
            <a:pPr marL="354965" marR="514984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It is the goal of a capacity planner to identify the critical resource that has </a:t>
            </a:r>
            <a:r>
              <a:rPr lang="en-US" sz="2800" dirty="0" smtClean="0">
                <a:latin typeface="Times New Roman"/>
                <a:cs typeface="Times New Roman"/>
              </a:rPr>
              <a:t>a resource </a:t>
            </a:r>
            <a:r>
              <a:rPr lang="en-US" sz="2800" dirty="0">
                <a:latin typeface="Times New Roman"/>
                <a:cs typeface="Times New Roman"/>
              </a:rPr>
              <a:t>ceiling and add more resources to move the bottleneck to higher levels of demand.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9692640" cy="1325562"/>
          </a:xfrm>
        </p:spPr>
        <p:txBody>
          <a:bodyPr/>
          <a:lstStyle/>
          <a:p>
            <a:r>
              <a:rPr lang="en-IN" b="1" spc="-10" dirty="0">
                <a:solidFill>
                  <a:srgbClr val="006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IN" b="1" spc="-60" dirty="0">
                <a:solidFill>
                  <a:srgbClr val="006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6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b="1" spc="-15" dirty="0">
                <a:solidFill>
                  <a:srgbClr val="006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5" dirty="0">
                <a:solidFill>
                  <a:srgbClr val="006F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8595360" cy="4351337"/>
          </a:xfrm>
        </p:spPr>
        <p:txBody>
          <a:bodyPr/>
          <a:lstStyle/>
          <a:p>
            <a:pPr marL="1017905" lvl="2" indent="-457200">
              <a:lnSpc>
                <a:spcPct val="150000"/>
              </a:lnSpc>
              <a:spcBef>
                <a:spcPts val="100"/>
              </a:spcBef>
              <a:buClr>
                <a:srgbClr val="F69200"/>
              </a:buClr>
              <a:buFont typeface="Wingdings" panose="05000000000000000000" pitchFamily="2" charset="2"/>
              <a:buChar char="ü"/>
              <a:tabLst>
                <a:tab pos="269240" algn="l"/>
              </a:tabLst>
            </a:pPr>
            <a:r>
              <a:rPr lang="en-US" sz="28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r>
              <a:rPr lang="en-US" sz="2800" b="1" i="1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7905" lvl="2" indent="-457200">
              <a:lnSpc>
                <a:spcPct val="150000"/>
              </a:lnSpc>
              <a:buClr>
                <a:srgbClr val="F69200"/>
              </a:buClr>
              <a:buFont typeface="Wingdings" panose="05000000000000000000" pitchFamily="2" charset="2"/>
              <a:buChar char="ü"/>
              <a:tabLst>
                <a:tab pos="269240" algn="l"/>
              </a:tabLst>
            </a:pPr>
            <a:r>
              <a:rPr lang="en-US" sz="28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2800" b="1" i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Balancing</a:t>
            </a:r>
            <a:r>
              <a:rPr lang="en-US" sz="2800" b="1" i="1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b="1" i="1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7905" lvl="2" indent="-457200">
              <a:lnSpc>
                <a:spcPct val="150000"/>
              </a:lnSpc>
              <a:buClr>
                <a:srgbClr val="F69200"/>
              </a:buClr>
              <a:buFont typeface="Wingdings" panose="05000000000000000000" pitchFamily="2" charset="2"/>
              <a:buChar char="ü"/>
              <a:tabLst>
                <a:tab pos="26924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Hypervisors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7905" lvl="2" indent="-457200">
              <a:lnSpc>
                <a:spcPct val="150000"/>
              </a:lnSpc>
              <a:buClr>
                <a:srgbClr val="F69200"/>
              </a:buClr>
              <a:buFont typeface="Wingdings" panose="05000000000000000000" pitchFamily="2" charset="2"/>
              <a:buChar char="ü"/>
              <a:tabLst>
                <a:tab pos="269240" algn="l"/>
              </a:tabLst>
            </a:pPr>
            <a:r>
              <a:rPr lang="en-US" sz="2800" b="1" i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800" b="1" i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Imaging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7905" lvl="2" indent="-457200">
              <a:lnSpc>
                <a:spcPct val="150000"/>
              </a:lnSpc>
              <a:buClr>
                <a:srgbClr val="F69200"/>
              </a:buClr>
              <a:buFont typeface="Wingdings" panose="05000000000000000000" pitchFamily="2" charset="2"/>
              <a:buChar char="ü"/>
              <a:tabLst>
                <a:tab pos="269240" algn="l"/>
              </a:tabLst>
            </a:pPr>
            <a:r>
              <a:rPr lang="en-US" sz="28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Porting</a:t>
            </a:r>
            <a:r>
              <a:rPr lang="en-US" sz="2800" b="1" i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558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54" y="289879"/>
            <a:ext cx="43018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sz="3200" b="1" spc="-6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sz="3200" b="1" spc="-6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10669118" cy="436943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352425" indent="-340360" algn="just">
              <a:lnSpc>
                <a:spcPct val="100000"/>
              </a:lnSpc>
              <a:spcBef>
                <a:spcPts val="1720"/>
              </a:spcBef>
              <a:buClr>
                <a:srgbClr val="252525"/>
              </a:buClr>
              <a:buAutoNum type="arabicPeriod"/>
              <a:tabLst>
                <a:tab pos="353060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characteristics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 dirty="0">
              <a:latin typeface="Times New Roman"/>
              <a:cs typeface="Times New Roman"/>
            </a:endParaRPr>
          </a:p>
          <a:p>
            <a:pPr marL="352425" marR="5080" indent="-340360" algn="just">
              <a:lnSpc>
                <a:spcPct val="125000"/>
              </a:lnSpc>
              <a:spcBef>
                <a:spcPts val="900"/>
              </a:spcBef>
              <a:buClr>
                <a:srgbClr val="252525"/>
              </a:buClr>
              <a:buAutoNum type="arabicPeriod"/>
              <a:tabLst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Measure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workload 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different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system: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CPU,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RAM,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disk, network,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 </a:t>
            </a:r>
            <a:r>
              <a:rPr sz="2400" spc="-5" dirty="0">
                <a:latin typeface="Times New Roman"/>
                <a:cs typeface="Times New Roman"/>
              </a:rPr>
              <a:t>forth.</a:t>
            </a:r>
            <a:endParaRPr sz="2400" dirty="0">
              <a:latin typeface="Times New Roman"/>
              <a:cs typeface="Times New Roman"/>
            </a:endParaRPr>
          </a:p>
          <a:p>
            <a:pPr marL="352425" marR="828675" indent="-340360" algn="just">
              <a:lnSpc>
                <a:spcPct val="125000"/>
              </a:lnSpc>
              <a:spcBef>
                <a:spcPts val="900"/>
              </a:spcBef>
              <a:buClr>
                <a:srgbClr val="252525"/>
              </a:buClr>
              <a:buAutoNum type="arabicPeriod"/>
              <a:tabLst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Load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until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overloaded,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breaks,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acceptable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performance.</a:t>
            </a:r>
            <a:endParaRPr sz="2400" dirty="0">
              <a:latin typeface="Times New Roman"/>
              <a:cs typeface="Times New Roman"/>
            </a:endParaRPr>
          </a:p>
          <a:p>
            <a:pPr marL="352425" indent="-340360" algn="just">
              <a:lnSpc>
                <a:spcPct val="100000"/>
              </a:lnSpc>
              <a:spcBef>
                <a:spcPts val="1625"/>
              </a:spcBef>
              <a:buClr>
                <a:srgbClr val="252525"/>
              </a:buClr>
              <a:buAutoNum type="arabicPeriod"/>
              <a:tabLst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Predict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future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historical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trends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factors.</a:t>
            </a:r>
          </a:p>
          <a:p>
            <a:pPr marL="352425" indent="-340360" algn="just">
              <a:lnSpc>
                <a:spcPct val="100000"/>
              </a:lnSpc>
              <a:spcBef>
                <a:spcPts val="1620"/>
              </a:spcBef>
              <a:buClr>
                <a:srgbClr val="252525"/>
              </a:buClr>
              <a:buAutoNum type="arabicPeriod"/>
              <a:tabLst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Deploy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meet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predictions.</a:t>
            </a:r>
          </a:p>
          <a:p>
            <a:pPr marL="352425" indent="-340360" algn="just">
              <a:lnSpc>
                <a:spcPct val="100000"/>
              </a:lnSpc>
              <a:spcBef>
                <a:spcPts val="1620"/>
              </a:spcBef>
              <a:buClr>
                <a:srgbClr val="252525"/>
              </a:buClr>
              <a:buAutoNum type="arabicPeriod"/>
              <a:tabLst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Iterate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repeatedly.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54" y="407923"/>
            <a:ext cx="7488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1720" algn="l"/>
              </a:tabLst>
            </a:pPr>
            <a:r>
              <a:rPr sz="4800" i="0" spc="-5" dirty="0">
                <a:solidFill>
                  <a:srgbClr val="006FC0"/>
                </a:solidFill>
                <a:latin typeface="Times New Roman"/>
                <a:cs typeface="Times New Roman"/>
              </a:rPr>
              <a:t>Defining	</a:t>
            </a:r>
            <a:r>
              <a:rPr sz="4800" i="0" dirty="0">
                <a:solidFill>
                  <a:srgbClr val="006FC0"/>
                </a:solidFill>
                <a:latin typeface="Times New Roman"/>
                <a:cs typeface="Times New Roman"/>
              </a:rPr>
              <a:t>Baseline</a:t>
            </a:r>
            <a:r>
              <a:rPr sz="4800" i="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800" i="0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4800" i="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800" i="0" spc="-5" dirty="0">
                <a:solidFill>
                  <a:srgbClr val="006FC0"/>
                </a:solidFill>
                <a:latin typeface="Times New Roman"/>
                <a:cs typeface="Times New Roman"/>
              </a:rPr>
              <a:t>Metrics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1001" y="1676400"/>
            <a:ext cx="10820400" cy="459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154305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In business,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current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capacity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workload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be determined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 smtClean="0">
                <a:latin typeface="Times New Roman"/>
                <a:cs typeface="Times New Roman"/>
              </a:rPr>
              <a:t>measurable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quantity</a:t>
            </a:r>
            <a:r>
              <a:rPr sz="2400" spc="-4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Many developers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cloud-based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Web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 on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LAMP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solution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stack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195580" indent="-182880" algn="just">
              <a:lnSpc>
                <a:spcPct val="100000"/>
              </a:lnSpc>
              <a:spcBef>
                <a:spcPts val="12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LAMP</a:t>
            </a:r>
            <a:r>
              <a:rPr sz="2400" i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for:</a:t>
            </a:r>
          </a:p>
          <a:p>
            <a:pPr marL="828040" lvl="1" indent="-256540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"/>
              <a:tabLst>
                <a:tab pos="828040" algn="l"/>
              </a:tabLst>
            </a:pP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400" i="1" dirty="0">
                <a:latin typeface="Times New Roman"/>
                <a:cs typeface="Times New Roman"/>
              </a:rPr>
              <a:t>inux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</a:p>
          <a:p>
            <a:pPr marL="828040" lvl="1" indent="-25654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"/>
              <a:tabLst>
                <a:tab pos="828040" algn="l"/>
              </a:tabLst>
            </a:pP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400" i="1" dirty="0">
                <a:latin typeface="Times New Roman"/>
                <a:cs typeface="Times New Roman"/>
              </a:rPr>
              <a:t>pache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HTTP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Server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Web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server.</a:t>
            </a:r>
            <a:endParaRPr sz="2400" dirty="0">
              <a:latin typeface="Times New Roman"/>
              <a:cs typeface="Times New Roman"/>
            </a:endParaRPr>
          </a:p>
          <a:p>
            <a:pPr marL="828040" lvl="1" indent="-25654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"/>
              <a:tabLst>
                <a:tab pos="828040" algn="l"/>
              </a:tabLst>
            </a:pPr>
            <a:r>
              <a:rPr sz="24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400" i="1" spc="-5" dirty="0">
                <a:latin typeface="Times New Roman"/>
                <a:cs typeface="Times New Roman"/>
              </a:rPr>
              <a:t>ySQL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</a:p>
          <a:p>
            <a:pPr marL="828040" lvl="1" indent="-25654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"/>
              <a:tabLst>
                <a:tab pos="828040" algn="l"/>
              </a:tabLst>
            </a:pPr>
            <a:r>
              <a:rPr sz="24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400" i="1" spc="-5" dirty="0">
                <a:latin typeface="Times New Roman"/>
                <a:cs typeface="Times New Roman"/>
              </a:rPr>
              <a:t>HP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[Hypertext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Preprocessor]</a:t>
            </a:r>
            <a:r>
              <a:rPr sz="2400" spc="-15" dirty="0">
                <a:latin typeface="Times New Roman"/>
                <a:cs typeface="Times New Roman"/>
              </a:rPr>
              <a:t>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scripting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language</a:t>
            </a:r>
          </a:p>
          <a:p>
            <a:pPr marL="195580" indent="-182880" algn="just">
              <a:lnSpc>
                <a:spcPct val="100000"/>
              </a:lnSpc>
              <a:spcBef>
                <a:spcPts val="119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technologies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products</a:t>
            </a:r>
            <a:r>
              <a:rPr sz="26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7" y="395664"/>
            <a:ext cx="97925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0975" algn="l"/>
              </a:tabLst>
            </a:pPr>
            <a:r>
              <a:rPr dirty="0" smtClean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1.Baseline</a:t>
            </a:r>
            <a:r>
              <a:rPr lang="en-US" dirty="0" smtClean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 smtClean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</a:t>
            </a:r>
            <a:r>
              <a:rPr lang="en-US" spc="-20" dirty="0" smtClean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20" dirty="0" smtClean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10630713" cy="4443204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95580" indent="-182880" algn="just">
              <a:lnSpc>
                <a:spcPct val="150000"/>
              </a:lnSpc>
              <a:spcBef>
                <a:spcPts val="162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spc="-60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important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workload </a:t>
            </a:r>
            <a:r>
              <a:rPr sz="2400" spc="-5" dirty="0">
                <a:latin typeface="Times New Roman"/>
                <a:cs typeface="Times New Roman"/>
              </a:rPr>
              <a:t>metrics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LAMP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system:</a:t>
            </a:r>
            <a:endParaRPr sz="2400" dirty="0">
              <a:latin typeface="Times New Roman"/>
              <a:cs typeface="Times New Roman"/>
            </a:endParaRPr>
          </a:p>
          <a:p>
            <a:pPr marL="647700" lvl="1" indent="-256540" algn="just">
              <a:lnSpc>
                <a:spcPct val="150000"/>
              </a:lnSpc>
              <a:spcBef>
                <a:spcPts val="1520"/>
              </a:spcBef>
              <a:buClr>
                <a:srgbClr val="252525"/>
              </a:buClr>
              <a:buFont typeface="Wingdings"/>
              <a:buChar char=""/>
              <a:tabLst>
                <a:tab pos="648335" algn="l"/>
              </a:tabLst>
            </a:pP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Page</a:t>
            </a:r>
            <a:r>
              <a:rPr sz="2400" i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views</a:t>
            </a:r>
            <a:r>
              <a:rPr sz="2400" i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or</a:t>
            </a: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hits</a:t>
            </a: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Web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hits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second.</a:t>
            </a:r>
          </a:p>
          <a:p>
            <a:pPr marL="647700" marR="5080" lvl="1" indent="-256540" algn="just">
              <a:lnSpc>
                <a:spcPct val="150000"/>
              </a:lnSpc>
              <a:spcBef>
                <a:spcPts val="915"/>
              </a:spcBef>
              <a:buClr>
                <a:srgbClr val="252525"/>
              </a:buClr>
              <a:buFont typeface="Wingdings"/>
              <a:buChar char=""/>
              <a:tabLst>
                <a:tab pos="648335" algn="l"/>
              </a:tabLst>
            </a:pPr>
            <a:r>
              <a:rPr sz="2400" i="1" spc="-15" dirty="0">
                <a:solidFill>
                  <a:srgbClr val="006FC0"/>
                </a:solidFill>
                <a:latin typeface="Times New Roman"/>
                <a:cs typeface="Times New Roman"/>
              </a:rPr>
              <a:t>Transactions </a:t>
            </a:r>
            <a:r>
              <a:rPr sz="2400" spc="-5" dirty="0">
                <a:latin typeface="Times New Roman"/>
                <a:cs typeface="Times New Roman"/>
              </a:rPr>
              <a:t>completed </a:t>
            </a:r>
            <a:r>
              <a:rPr sz="2400" dirty="0">
                <a:latin typeface="Times New Roman"/>
                <a:cs typeface="Times New Roman"/>
              </a:rPr>
              <a:t>on the database </a:t>
            </a:r>
            <a:r>
              <a:rPr sz="2400" spc="-15" dirty="0">
                <a:latin typeface="Times New Roman"/>
                <a:cs typeface="Times New Roman"/>
              </a:rPr>
              <a:t>server, </a:t>
            </a:r>
            <a:r>
              <a:rPr sz="2400" spc="-5" dirty="0">
                <a:latin typeface="Times New Roman"/>
                <a:cs typeface="Times New Roman"/>
              </a:rPr>
              <a:t>as measured </a:t>
            </a:r>
            <a:r>
              <a:rPr sz="2400" dirty="0">
                <a:latin typeface="Times New Roman"/>
                <a:cs typeface="Times New Roman"/>
              </a:rPr>
              <a:t>by transactions per second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perhaps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queries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second.</a:t>
            </a:r>
          </a:p>
          <a:p>
            <a:pPr marL="194945" marR="321945" indent="-18288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workload </a:t>
            </a:r>
            <a:r>
              <a:rPr sz="2400" spc="-5" dirty="0">
                <a:latin typeface="Times New Roman"/>
                <a:cs typeface="Times New Roman"/>
              </a:rPr>
              <a:t>might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served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cloud,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of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virtual</a:t>
            </a:r>
            <a:r>
              <a:rPr sz="2400" spc="-3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physical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virtual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066800"/>
            <a:ext cx="8037195" cy="41559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279" indent="-182880" algn="just">
              <a:lnSpc>
                <a:spcPct val="150000"/>
              </a:lnSpc>
              <a:spcBef>
                <a:spcPts val="105"/>
              </a:spcBef>
              <a:buClr>
                <a:srgbClr val="252525"/>
              </a:buClr>
              <a:buFont typeface="Microsoft Sans Serif"/>
              <a:buChar char="◦"/>
              <a:tabLst>
                <a:tab pos="208279" algn="l"/>
              </a:tabLst>
            </a:pPr>
            <a:r>
              <a:rPr sz="2400" spc="-25" dirty="0">
                <a:latin typeface="Times New Roman"/>
                <a:cs typeface="Times New Roman"/>
              </a:rPr>
              <a:t>Workload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characteristics</a:t>
            </a:r>
            <a:r>
              <a:rPr sz="2400" dirty="0">
                <a:latin typeface="Times New Roman"/>
                <a:cs typeface="Times New Roman"/>
              </a:rPr>
              <a:t> 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by: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spcBef>
                <a:spcPts val="40"/>
              </a:spcBef>
              <a:buClr>
                <a:srgbClr val="252525"/>
              </a:buClr>
              <a:buFont typeface="Microsoft Sans Serif"/>
              <a:buChar char="◦"/>
            </a:pPr>
            <a:endParaRPr sz="2400" dirty="0">
              <a:latin typeface="Times New Roman"/>
              <a:cs typeface="Times New Roman"/>
            </a:endParaRPr>
          </a:p>
          <a:p>
            <a:pPr marL="749300" lvl="1" indent="-364490" algn="just">
              <a:lnSpc>
                <a:spcPct val="150000"/>
              </a:lnSpc>
              <a:buClr>
                <a:srgbClr val="252525"/>
              </a:buClr>
              <a:buFont typeface="Wingdings"/>
              <a:buChar char=""/>
              <a:tabLst>
                <a:tab pos="749300" algn="l"/>
              </a:tabLst>
            </a:pPr>
            <a:r>
              <a:rPr sz="2400" spc="-40" dirty="0">
                <a:latin typeface="Times New Roman"/>
                <a:cs typeface="Times New Roman"/>
              </a:rPr>
              <a:t>W</a:t>
            </a:r>
            <a:r>
              <a:rPr sz="2400" spc="-60" baseline="-20833" dirty="0">
                <a:latin typeface="Times New Roman"/>
                <a:cs typeface="Times New Roman"/>
              </a:rPr>
              <a:t>T</a:t>
            </a:r>
            <a:r>
              <a:rPr sz="2400" spc="-4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workload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pPr marL="749300" lvl="1" indent="-364490" algn="just">
              <a:lnSpc>
                <a:spcPct val="150000"/>
              </a:lnSpc>
              <a:spcBef>
                <a:spcPts val="2340"/>
              </a:spcBef>
              <a:buClr>
                <a:srgbClr val="252525"/>
              </a:buClr>
              <a:buFont typeface="Wingdings"/>
              <a:buChar char=""/>
              <a:tabLst>
                <a:tab pos="749300" algn="l"/>
              </a:tabLst>
            </a:pPr>
            <a:r>
              <a:rPr sz="2400" spc="-105" dirty="0">
                <a:latin typeface="Times New Roman"/>
                <a:cs typeface="Times New Roman"/>
              </a:rPr>
              <a:t>W</a:t>
            </a:r>
            <a:r>
              <a:rPr sz="2400" spc="-157" baseline="-20833" dirty="0">
                <a:latin typeface="Times New Roman"/>
                <a:cs typeface="Times New Roman"/>
              </a:rPr>
              <a:t>AVG</a:t>
            </a:r>
            <a:r>
              <a:rPr sz="2400" spc="-105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workload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pPr marL="749300" lvl="1" indent="-364490" algn="just">
              <a:lnSpc>
                <a:spcPct val="150000"/>
              </a:lnSpc>
              <a:spcBef>
                <a:spcPts val="2345"/>
              </a:spcBef>
              <a:buClr>
                <a:srgbClr val="252525"/>
              </a:buClr>
              <a:buFont typeface="Wingdings"/>
              <a:buChar char=""/>
              <a:tabLst>
                <a:tab pos="749300" algn="l"/>
              </a:tabLst>
            </a:pP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spc="-15" baseline="-20833" dirty="0">
                <a:latin typeface="Times New Roman"/>
                <a:cs typeface="Times New Roman"/>
              </a:rPr>
              <a:t>MAX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work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 dirty="0">
              <a:latin typeface="Times New Roman"/>
              <a:cs typeface="Times New Roman"/>
            </a:endParaRPr>
          </a:p>
          <a:p>
            <a:pPr marL="749300" lvl="1" indent="-364490" algn="just">
              <a:lnSpc>
                <a:spcPct val="150000"/>
              </a:lnSpc>
              <a:spcBef>
                <a:spcPts val="2340"/>
              </a:spcBef>
              <a:buClr>
                <a:srgbClr val="252525"/>
              </a:buClr>
              <a:buFont typeface="Wingdings"/>
              <a:buChar char=""/>
              <a:tabLst>
                <a:tab pos="749300" algn="l"/>
              </a:tabLst>
            </a:pPr>
            <a:r>
              <a:rPr sz="2400" spc="-30" dirty="0">
                <a:latin typeface="Times New Roman"/>
                <a:cs typeface="Times New Roman"/>
              </a:rPr>
              <a:t>W</a:t>
            </a:r>
            <a:r>
              <a:rPr sz="2400" spc="-44" baseline="-20833" dirty="0">
                <a:latin typeface="Times New Roman"/>
                <a:cs typeface="Times New Roman"/>
              </a:rPr>
              <a:t>TOT</a:t>
            </a:r>
            <a:r>
              <a:rPr sz="2400" spc="-3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work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68" y="152400"/>
            <a:ext cx="613064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spc="-5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pc="-65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70154" y="1147485"/>
            <a:ext cx="10855046" cy="5740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 algn="just">
              <a:lnSpc>
                <a:spcPct val="150000"/>
              </a:lnSpc>
              <a:spcBef>
                <a:spcPts val="10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600" spc="-5" dirty="0">
                <a:latin typeface="Times New Roman"/>
                <a:cs typeface="Times New Roman"/>
              </a:rPr>
              <a:t>Capacity </a:t>
            </a:r>
            <a:r>
              <a:rPr sz="2600" dirty="0">
                <a:latin typeface="Times New Roman"/>
                <a:cs typeface="Times New Roman"/>
              </a:rPr>
              <a:t>planning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must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measure system-level statistics,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determining </a:t>
            </a:r>
            <a:r>
              <a:rPr sz="2600" dirty="0">
                <a:latin typeface="Times New Roman"/>
                <a:cs typeface="Times New Roman"/>
              </a:rPr>
              <a:t>what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 smtClean="0">
                <a:latin typeface="Times New Roman"/>
                <a:cs typeface="Times New Roman"/>
              </a:rPr>
              <a:t>each</a:t>
            </a:r>
            <a:r>
              <a:rPr lang="en-US" sz="2600" spc="-5" dirty="0" smtClean="0">
                <a:latin typeface="Times New Roman"/>
                <a:cs typeface="Times New Roman"/>
              </a:rPr>
              <a:t> </a:t>
            </a:r>
            <a:r>
              <a:rPr sz="2600" dirty="0" smtClean="0">
                <a:latin typeface="Times New Roman"/>
                <a:cs typeface="Times New Roman"/>
              </a:rPr>
              <a:t>system</a:t>
            </a:r>
            <a:r>
              <a:rPr sz="2600" spc="-10" dirty="0" smtClean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 capable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how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lang="en-US" sz="2600" spc="-20" dirty="0" smtClean="0">
                <a:latin typeface="Times New Roman"/>
                <a:cs typeface="Times New Roman"/>
              </a:rPr>
              <a:t>the </a:t>
            </a:r>
            <a:r>
              <a:rPr sz="2600" spc="-5" dirty="0" smtClean="0">
                <a:latin typeface="Times New Roman"/>
                <a:cs typeface="Times New Roman"/>
              </a:rPr>
              <a:t>resources</a:t>
            </a:r>
            <a:r>
              <a:rPr sz="2600" spc="-20" dirty="0" smtClean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system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affect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system-level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performance.</a:t>
            </a:r>
          </a:p>
          <a:p>
            <a:pPr marL="469265" marR="1055370" indent="-457200" algn="just">
              <a:lnSpc>
                <a:spcPct val="150000"/>
              </a:lnSpc>
              <a:spcBef>
                <a:spcPts val="90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machine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instance </a:t>
            </a:r>
            <a:r>
              <a:rPr sz="2600" dirty="0">
                <a:latin typeface="Times New Roman"/>
                <a:cs typeface="Times New Roman"/>
              </a:rPr>
              <a:t>(physical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virtual)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primarily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defined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 four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essential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resources:</a:t>
            </a:r>
            <a:endParaRPr sz="2600" dirty="0">
              <a:latin typeface="Times New Roman"/>
              <a:cs typeface="Times New Roman"/>
            </a:endParaRPr>
          </a:p>
          <a:p>
            <a:pPr marL="1648460" lvl="3" indent="-342900" algn="just">
              <a:lnSpc>
                <a:spcPct val="150000"/>
              </a:lnSpc>
              <a:spcBef>
                <a:spcPts val="91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732155" algn="l"/>
              </a:tabLst>
            </a:pPr>
            <a:r>
              <a:rPr sz="2400" spc="-5" dirty="0">
                <a:latin typeface="Times New Roman"/>
                <a:cs typeface="Times New Roman"/>
              </a:rPr>
              <a:t>CPU</a:t>
            </a:r>
            <a:endParaRPr sz="2400" dirty="0">
              <a:latin typeface="Times New Roman"/>
              <a:cs typeface="Times New Roman"/>
            </a:endParaRPr>
          </a:p>
          <a:p>
            <a:pPr marL="1648460" lvl="3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732155" algn="l"/>
              </a:tabLst>
            </a:pP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(RAM)</a:t>
            </a:r>
            <a:endParaRPr sz="2400" dirty="0">
              <a:latin typeface="Times New Roman"/>
              <a:cs typeface="Times New Roman"/>
            </a:endParaRPr>
          </a:p>
          <a:p>
            <a:pPr marL="1648460" lvl="3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732155" algn="l"/>
              </a:tabLst>
            </a:pPr>
            <a:r>
              <a:rPr sz="2400" spc="-5" dirty="0">
                <a:latin typeface="Times New Roman"/>
                <a:cs typeface="Times New Roman"/>
              </a:rPr>
              <a:t>Disk</a:t>
            </a:r>
            <a:endParaRPr sz="2400" dirty="0">
              <a:latin typeface="Times New Roman"/>
              <a:cs typeface="Times New Roman"/>
            </a:endParaRPr>
          </a:p>
          <a:p>
            <a:pPr marL="1648460" lvl="3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Wingdings" panose="05000000000000000000" pitchFamily="2" charset="2"/>
              <a:buChar char="ü"/>
              <a:tabLst>
                <a:tab pos="732155" algn="l"/>
              </a:tabLst>
            </a:pP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connectivity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87" y="878306"/>
            <a:ext cx="10706913" cy="564866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484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Linux/UNIX,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sar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command </a:t>
            </a:r>
            <a:r>
              <a:rPr sz="2400" dirty="0">
                <a:latin typeface="Times New Roman"/>
                <a:cs typeface="Times New Roman"/>
              </a:rPr>
              <a:t>display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level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activity.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Windows,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the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i="1" spc="-60" dirty="0" smtClean="0">
                <a:latin typeface="Times New Roman"/>
                <a:cs typeface="Times New Roman"/>
              </a:rPr>
              <a:t>Task</a:t>
            </a:r>
            <a:r>
              <a:rPr sz="2400" i="1" spc="-5" dirty="0" smtClean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Manager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purpose.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90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Linux performance </a:t>
            </a:r>
            <a:r>
              <a:rPr sz="2400" spc="-5" dirty="0">
                <a:latin typeface="Times New Roman"/>
                <a:cs typeface="Times New Roman"/>
              </a:rPr>
              <a:t>measurement </a:t>
            </a:r>
            <a:r>
              <a:rPr sz="2400" dirty="0">
                <a:latin typeface="Times New Roman"/>
                <a:cs typeface="Times New Roman"/>
              </a:rPr>
              <a:t>tool </a:t>
            </a:r>
            <a:r>
              <a:rPr sz="2400" spc="-25" dirty="0">
                <a:latin typeface="Times New Roman"/>
                <a:cs typeface="Times New Roman"/>
              </a:rPr>
              <a:t>RRDTool </a:t>
            </a:r>
            <a:r>
              <a:rPr sz="2400" dirty="0">
                <a:latin typeface="Times New Roman"/>
                <a:cs typeface="Times New Roman"/>
              </a:rPr>
              <a:t>(Round Robin Database tool</a:t>
            </a:r>
            <a:r>
              <a:rPr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>
                <a:latin typeface="Times New Roman"/>
                <a:cs typeface="Times New Roman"/>
              </a:rPr>
              <a:t> captures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time-dependent performance data from </a:t>
            </a:r>
            <a:r>
              <a:rPr sz="2400" spc="-5" dirty="0">
                <a:latin typeface="Times New Roman"/>
                <a:cs typeface="Times New Roman"/>
              </a:rPr>
              <a:t>resources </a:t>
            </a:r>
            <a:r>
              <a:rPr sz="2400" dirty="0">
                <a:latin typeface="Times New Roman"/>
                <a:cs typeface="Times New Roman"/>
              </a:rPr>
              <a:t>such as </a:t>
            </a:r>
            <a:r>
              <a:rPr sz="2400" dirty="0" smtClean="0">
                <a:latin typeface="Times New Roman"/>
                <a:cs typeface="Times New Roman"/>
              </a:rPr>
              <a:t>CPU </a:t>
            </a:r>
            <a:r>
              <a:rPr sz="2400" dirty="0">
                <a:latin typeface="Times New Roman"/>
                <a:cs typeface="Times New Roman"/>
              </a:rPr>
              <a:t>load,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 </a:t>
            </a:r>
            <a:r>
              <a:rPr sz="2400" spc="-5" dirty="0">
                <a:latin typeface="Times New Roman"/>
                <a:cs typeface="Times New Roman"/>
              </a:rPr>
              <a:t>utilization </a:t>
            </a:r>
            <a:r>
              <a:rPr sz="2400" dirty="0">
                <a:latin typeface="Times New Roman"/>
                <a:cs typeface="Times New Roman"/>
              </a:rPr>
              <a:t>(bandwidth), and so on and </a:t>
            </a:r>
            <a:r>
              <a:rPr lang="en-US" sz="2400" spc="-5" dirty="0" smtClean="0">
                <a:latin typeface="Times New Roman"/>
                <a:cs typeface="Times New Roman"/>
              </a:rPr>
              <a:t>stores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data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circular </a:t>
            </a:r>
            <a:r>
              <a:rPr sz="2400" spc="-30" dirty="0">
                <a:latin typeface="Times New Roman"/>
                <a:cs typeface="Times New Roman"/>
              </a:rPr>
              <a:t>buffer.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 smtClean="0">
                <a:latin typeface="Times New Roman"/>
                <a:cs typeface="Times New Roman"/>
              </a:rPr>
              <a:t>is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commonly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performance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analysis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work.</a:t>
            </a:r>
          </a:p>
          <a:p>
            <a:pPr marL="355600" indent="-342900" algn="just">
              <a:lnSpc>
                <a:spcPct val="150000"/>
              </a:lnSpc>
              <a:spcBef>
                <a:spcPts val="127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LAMP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Monitoring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Tools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are:</a:t>
            </a:r>
            <a:endParaRPr sz="2400" dirty="0">
              <a:latin typeface="Times New Roman"/>
              <a:cs typeface="Times New Roman"/>
            </a:endParaRPr>
          </a:p>
          <a:p>
            <a:pPr marL="1191260" lvl="2" indent="-342900" algn="just">
              <a:lnSpc>
                <a:spcPct val="150000"/>
              </a:lnSpc>
              <a:spcBef>
                <a:spcPts val="1285"/>
              </a:spcBef>
              <a:buClr>
                <a:srgbClr val="252525"/>
              </a:buClr>
              <a:buSzPct val="96153"/>
              <a:buFont typeface="Wingdings" panose="05000000000000000000" pitchFamily="2" charset="2"/>
              <a:buChar char="ü"/>
              <a:tabLst>
                <a:tab pos="655955" algn="l"/>
              </a:tabLst>
            </a:pPr>
            <a:r>
              <a:rPr sz="2400" spc="-5" dirty="0">
                <a:latin typeface="Times New Roman"/>
                <a:cs typeface="Times New Roman"/>
              </a:rPr>
              <a:t>Alertra:</a:t>
            </a:r>
            <a:r>
              <a:rPr sz="2400" spc="-65" dirty="0">
                <a:latin typeface="Times New Roman"/>
                <a:cs typeface="Times New Roman"/>
              </a:rPr>
              <a:t> Web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site</a:t>
            </a:r>
            <a:r>
              <a:rPr sz="2400" dirty="0">
                <a:latin typeface="Times New Roman"/>
                <a:cs typeface="Times New Roman"/>
              </a:rPr>
              <a:t> monitoring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service</a:t>
            </a:r>
            <a:endParaRPr sz="2400" dirty="0">
              <a:latin typeface="Times New Roman"/>
              <a:cs typeface="Times New Roman"/>
            </a:endParaRPr>
          </a:p>
          <a:p>
            <a:pPr marL="1191260" lvl="2" indent="-342900" algn="just">
              <a:lnSpc>
                <a:spcPct val="150000"/>
              </a:lnSpc>
              <a:spcBef>
                <a:spcPts val="1285"/>
              </a:spcBef>
              <a:buClr>
                <a:srgbClr val="252525"/>
              </a:buClr>
              <a:buSzPct val="96153"/>
              <a:buFont typeface="Wingdings" panose="05000000000000000000" pitchFamily="2" charset="2"/>
              <a:buChar char="ü"/>
              <a:tabLst>
                <a:tab pos="655955" algn="l"/>
              </a:tabLst>
            </a:pPr>
            <a:r>
              <a:rPr sz="2400" dirty="0">
                <a:latin typeface="Times New Roman"/>
                <a:cs typeface="Times New Roman"/>
              </a:rPr>
              <a:t>Collectd: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statistics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collection daemon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54" y="359672"/>
            <a:ext cx="491144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pc="-45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pc="-40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4103" y="1195250"/>
            <a:ext cx="10972800" cy="557588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Testing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 </a:t>
            </a:r>
            <a:r>
              <a:rPr sz="2400" spc="-5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happens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load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increases.</a:t>
            </a:r>
          </a:p>
          <a:p>
            <a:pPr marL="354965" marR="233045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testing,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reliability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testing,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stress testing,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volume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testing.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Upon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reaching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maximum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load, cloud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tasks.</a:t>
            </a:r>
          </a:p>
          <a:p>
            <a:pPr marL="812165" marR="336550" lvl="1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Wingdings" panose="05000000000000000000" pitchFamily="2" charset="2"/>
              <a:buChar char="Ø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of load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LodeRunner, </a:t>
            </a:r>
            <a:r>
              <a:rPr sz="2400" dirty="0">
                <a:latin typeface="Times New Roman"/>
                <a:cs typeface="Times New Roman"/>
              </a:rPr>
              <a:t>IBM Rational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Tester,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JMeter</a:t>
            </a:r>
          </a:p>
          <a:p>
            <a:pPr marL="354965" marR="64769" indent="-34290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Load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balancers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dirty="0">
                <a:latin typeface="Times New Roman"/>
                <a:cs typeface="Times New Roman"/>
              </a:rPr>
              <a:t> requests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powerful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fewer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powerful systems.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87" y="1037335"/>
            <a:ext cx="10641965" cy="4416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Load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seeks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answer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questions:</a:t>
            </a:r>
          </a:p>
          <a:p>
            <a:pPr marL="731520" lvl="1" indent="-340360" algn="just">
              <a:lnSpc>
                <a:spcPct val="150000"/>
              </a:lnSpc>
              <a:spcBef>
                <a:spcPts val="2340"/>
              </a:spcBef>
              <a:buClr>
                <a:srgbClr val="252525"/>
              </a:buClr>
              <a:buFont typeface="Wingdings"/>
              <a:buChar char=""/>
              <a:tabLst>
                <a:tab pos="732155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support?</a:t>
            </a:r>
          </a:p>
          <a:p>
            <a:pPr marL="731520" marR="175895" lvl="1" indent="-34036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"/>
              <a:tabLst>
                <a:tab pos="732155" algn="l"/>
              </a:tabLst>
            </a:pP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resource(s)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bottleneck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limits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the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20" dirty="0" smtClean="0">
                <a:latin typeface="Times New Roman"/>
                <a:cs typeface="Times New Roman"/>
              </a:rPr>
              <a:t>system’s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performance?</a:t>
            </a:r>
          </a:p>
          <a:p>
            <a:pPr marL="731520" lvl="1" indent="-340360" algn="just">
              <a:lnSpc>
                <a:spcPct val="150000"/>
              </a:lnSpc>
              <a:buClr>
                <a:srgbClr val="252525"/>
              </a:buClr>
              <a:buFont typeface="Wingdings"/>
              <a:buChar char=""/>
              <a:tabLst>
                <a:tab pos="732155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I alter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 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capacity?</a:t>
            </a:r>
          </a:p>
          <a:p>
            <a:pPr marL="731520" marR="5080" lvl="1" indent="-340360" algn="just">
              <a:lnSpc>
                <a:spcPct val="15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"/>
              <a:tabLst>
                <a:tab pos="732155" algn="l"/>
              </a:tabLst>
            </a:pP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does a </a:t>
            </a:r>
            <a:r>
              <a:rPr sz="2400" spc="-5" dirty="0">
                <a:latin typeface="Times New Roman"/>
                <a:cs typeface="Times New Roman"/>
              </a:rPr>
              <a:t>server’s </a:t>
            </a:r>
            <a:r>
              <a:rPr sz="2400" dirty="0">
                <a:latin typeface="Times New Roman"/>
                <a:cs typeface="Times New Roman"/>
              </a:rPr>
              <a:t>performance relate to other servers that </a:t>
            </a:r>
            <a:r>
              <a:rPr sz="2400" spc="-5" dirty="0">
                <a:latin typeface="Times New Roman"/>
                <a:cs typeface="Times New Roman"/>
              </a:rPr>
              <a:t>might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 smtClean="0">
                <a:latin typeface="Times New Roman"/>
                <a:cs typeface="Times New Roman"/>
              </a:rPr>
              <a:t>different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characteristics</a:t>
            </a:r>
            <a:r>
              <a:rPr sz="2400" spc="-5" dirty="0">
                <a:latin typeface="Times New Roman"/>
                <a:cs typeface="Times New Roman"/>
              </a:rPr>
              <a:t>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6" y="395664"/>
            <a:ext cx="56015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spc="-25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pc="-95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2087" y="1723085"/>
            <a:ext cx="10554513" cy="3554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Among </a:t>
            </a:r>
            <a:r>
              <a:rPr sz="2400" dirty="0">
                <a:latin typeface="Times New Roman"/>
                <a:cs typeface="Times New Roman"/>
              </a:rPr>
              <a:t>several </a:t>
            </a:r>
            <a:r>
              <a:rPr sz="2400" spc="-5" dirty="0">
                <a:latin typeface="Times New Roman"/>
                <a:cs typeface="Times New Roman"/>
              </a:rPr>
              <a:t>components </a:t>
            </a:r>
            <a:r>
              <a:rPr sz="2400" dirty="0">
                <a:latin typeface="Times New Roman"/>
                <a:cs typeface="Times New Roman"/>
              </a:rPr>
              <a:t>(like the </a:t>
            </a:r>
            <a:r>
              <a:rPr sz="2400" spc="-5" dirty="0">
                <a:latin typeface="Times New Roman"/>
                <a:cs typeface="Times New Roman"/>
              </a:rPr>
              <a:t>CPU, RAM, Network </a:t>
            </a:r>
            <a:r>
              <a:rPr sz="2400" dirty="0" smtClean="0">
                <a:latin typeface="Times New Roman"/>
                <a:cs typeface="Times New Roman"/>
              </a:rPr>
              <a:t>I/O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Disk I/O) of a </a:t>
            </a:r>
            <a:r>
              <a:rPr sz="2400" dirty="0" smtClean="0">
                <a:latin typeface="Times New Roman"/>
                <a:cs typeface="Times New Roman"/>
              </a:rPr>
              <a:t>particular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server</a:t>
            </a:r>
            <a:r>
              <a:rPr sz="2400" spc="-1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if any </a:t>
            </a:r>
            <a:r>
              <a:rPr sz="2400" spc="-5" dirty="0">
                <a:latin typeface="Times New Roman"/>
                <a:cs typeface="Times New Roman"/>
              </a:rPr>
              <a:t>component </a:t>
            </a:r>
            <a:r>
              <a:rPr sz="2400" dirty="0">
                <a:latin typeface="Times New Roman"/>
                <a:cs typeface="Times New Roman"/>
              </a:rPr>
              <a:t>reaches its </a:t>
            </a:r>
            <a:r>
              <a:rPr sz="2400" spc="-5" dirty="0">
                <a:latin typeface="Times New Roman"/>
                <a:cs typeface="Times New Roman"/>
              </a:rPr>
              <a:t>maximum </a:t>
            </a:r>
            <a:r>
              <a:rPr sz="2400" dirty="0">
                <a:latin typeface="Times New Roman"/>
                <a:cs typeface="Times New Roman"/>
              </a:rPr>
              <a:t>utilization while functioning, this factor </a:t>
            </a:r>
            <a:r>
              <a:rPr sz="2400" spc="-5" dirty="0" smtClean="0">
                <a:latin typeface="Times New Roman"/>
                <a:cs typeface="Times New Roman"/>
              </a:rPr>
              <a:t>is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the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ceiling.</a:t>
            </a:r>
          </a:p>
          <a:p>
            <a:pPr marL="194945" marR="24130" indent="-182880" algn="just">
              <a:lnSpc>
                <a:spcPct val="150000"/>
              </a:lnSpc>
              <a:spcBef>
                <a:spcPts val="169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spc="-20" dirty="0" smtClean="0">
                <a:latin typeface="Times New Roman"/>
                <a:cs typeface="Times New Roman"/>
              </a:rPr>
              <a:t>Usually</a:t>
            </a:r>
            <a:r>
              <a:rPr sz="2400" spc="-20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 such a scenario, since a particular </a:t>
            </a:r>
            <a:r>
              <a:rPr sz="2400" spc="-5" dirty="0">
                <a:latin typeface="Times New Roman"/>
                <a:cs typeface="Times New Roman"/>
              </a:rPr>
              <a:t>component </a:t>
            </a:r>
            <a:r>
              <a:rPr sz="2400" dirty="0">
                <a:latin typeface="Times New Roman"/>
                <a:cs typeface="Times New Roman"/>
              </a:rPr>
              <a:t>reaches its </a:t>
            </a:r>
            <a:r>
              <a:rPr sz="2400" spc="-5" dirty="0">
                <a:latin typeface="Times New Roman"/>
                <a:cs typeface="Times New Roman"/>
              </a:rPr>
              <a:t>maximum utilization,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utilization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might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 even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system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fully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loaded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87" y="903859"/>
            <a:ext cx="10783113" cy="493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solutions:</a:t>
            </a:r>
          </a:p>
          <a:p>
            <a:pPr marL="194945" marR="383540" indent="-182880" algn="just">
              <a:lnSpc>
                <a:spcPct val="150000"/>
              </a:lnSpc>
              <a:spcBef>
                <a:spcPts val="2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Network </a:t>
            </a:r>
            <a:r>
              <a:rPr sz="2400" spc="-5" dirty="0">
                <a:latin typeface="Times New Roman"/>
                <a:cs typeface="Times New Roman"/>
              </a:rPr>
              <a:t>I/O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often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bottleneck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Web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servers,</a:t>
            </a:r>
            <a:r>
              <a:rPr sz="2400" spc="-5" dirty="0">
                <a:latin typeface="Times New Roman"/>
                <a:cs typeface="Times New Roman"/>
              </a:rPr>
              <a:t> so,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Web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scale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using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many</a:t>
            </a:r>
            <a:r>
              <a:rPr sz="2400" spc="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low-powered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instead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 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powerful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servers.</a:t>
            </a:r>
          </a:p>
          <a:p>
            <a:pPr marL="194945" marR="5080" indent="-182880" algn="just">
              <a:lnSpc>
                <a:spcPct val="150000"/>
              </a:lnSpc>
              <a:spcBef>
                <a:spcPts val="1689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Database </a:t>
            </a:r>
            <a:r>
              <a:rPr sz="2400" dirty="0">
                <a:latin typeface="Times New Roman"/>
                <a:cs typeface="Times New Roman"/>
              </a:rPr>
              <a:t>servers usually exhibit resource ceilings. </a:t>
            </a:r>
            <a:r>
              <a:rPr lang="en-US" sz="2400" dirty="0" smtClean="0">
                <a:latin typeface="Times New Roman"/>
                <a:cs typeface="Times New Roman"/>
              </a:rPr>
              <a:t>The solution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to replicate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sz="2400" spc="-5" dirty="0" smtClean="0">
                <a:latin typeface="Times New Roman"/>
                <a:cs typeface="Times New Roman"/>
              </a:rPr>
              <a:t>master MySQL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database </a:t>
            </a:r>
            <a:r>
              <a:rPr sz="2400" dirty="0">
                <a:latin typeface="Times New Roman"/>
                <a:cs typeface="Times New Roman"/>
              </a:rPr>
              <a:t>and create a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slave MySQL </a:t>
            </a:r>
            <a:r>
              <a:rPr sz="2400" dirty="0">
                <a:latin typeface="Times New Roman"/>
                <a:cs typeface="Times New Roman"/>
              </a:rPr>
              <a:t>databases. </a:t>
            </a:r>
            <a:r>
              <a:rPr sz="2400" spc="-5" dirty="0">
                <a:latin typeface="Times New Roman"/>
                <a:cs typeface="Times New Roman"/>
              </a:rPr>
              <a:t>All READ </a:t>
            </a:r>
            <a:r>
              <a:rPr sz="2400" dirty="0">
                <a:latin typeface="Times New Roman"/>
                <a:cs typeface="Times New Roman"/>
              </a:rPr>
              <a:t>operations </a:t>
            </a:r>
            <a:r>
              <a:rPr sz="2400" dirty="0" smtClean="0">
                <a:latin typeface="Times New Roman"/>
                <a:cs typeface="Times New Roman"/>
              </a:rPr>
              <a:t>are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performed </a:t>
            </a:r>
            <a:r>
              <a:rPr sz="2400" dirty="0">
                <a:latin typeface="Times New Roman"/>
                <a:cs typeface="Times New Roman"/>
              </a:rPr>
              <a:t>on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slave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MySQL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WRITE</a:t>
            </a:r>
            <a:r>
              <a:rPr sz="2400" dirty="0">
                <a:latin typeface="Times New Roman"/>
                <a:cs typeface="Times New Roman"/>
              </a:rPr>
              <a:t> operations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performed</a:t>
            </a:r>
            <a:r>
              <a:rPr sz="2400" dirty="0">
                <a:latin typeface="Times New Roman"/>
                <a:cs typeface="Times New Roman"/>
              </a:rPr>
              <a:t> on </a:t>
            </a:r>
            <a:r>
              <a:rPr sz="2400" dirty="0" smtClean="0">
                <a:latin typeface="Times New Roman"/>
                <a:cs typeface="Times New Roman"/>
              </a:rPr>
              <a:t>the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master </a:t>
            </a:r>
            <a:r>
              <a:rPr sz="2400" spc="-5" dirty="0">
                <a:latin typeface="Times New Roman"/>
                <a:cs typeface="Times New Roman"/>
              </a:rPr>
              <a:t>MySQL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6" y="430427"/>
            <a:ext cx="613491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0" spc="-20" dirty="0">
                <a:solidFill>
                  <a:srgbClr val="006FC0"/>
                </a:solidFill>
                <a:latin typeface="Times New Roman"/>
                <a:cs typeface="Times New Roman"/>
              </a:rPr>
              <a:t>Virtualization</a:t>
            </a:r>
            <a:r>
              <a:rPr sz="4000" b="1" i="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b="1" i="0" dirty="0">
                <a:solidFill>
                  <a:srgbClr val="006FC0"/>
                </a:solidFill>
                <a:latin typeface="Times New Roman"/>
                <a:cs typeface="Times New Roman"/>
              </a:rPr>
              <a:t>technologies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642" y="6381756"/>
            <a:ext cx="1397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spc="-5" dirty="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014" y="1384803"/>
            <a:ext cx="10554513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363" indent="-360363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cloud-based systems combine their resources into pools that can be assigned on-demand to users. This resource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attain efficient utilization, provide reasonable costs to users, and proactively react to demand.</a:t>
            </a:r>
          </a:p>
          <a:p>
            <a:pPr marL="360363" indent="-360363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Pooled resources can be accessed using a technique called </a:t>
            </a: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990600"/>
            <a:ext cx="5218177" cy="50459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457200"/>
            <a:ext cx="4934712" cy="3733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77200" y="4274238"/>
            <a:ext cx="251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Ceiling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28134" y="6193332"/>
            <a:ext cx="282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Network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I/O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Ceiling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02033" y="6367983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/>
                <a:cs typeface="Times New Roman"/>
              </a:rPr>
              <a:t>56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7" y="366072"/>
            <a:ext cx="81923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3428365" algn="l"/>
              </a:tabLst>
            </a:pPr>
            <a:r>
              <a:rPr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	Server</a:t>
            </a:r>
            <a:r>
              <a:rPr spc="-40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 smtClean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spc="-100" dirty="0" smtClean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2087" y="1056004"/>
            <a:ext cx="10706913" cy="5800433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614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Capacity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planning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makes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growth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shrinkage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capacity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predictable.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89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cloud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computing,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increase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(automatically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manually)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capacity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demand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quickly</a:t>
            </a:r>
            <a:r>
              <a:rPr sz="2800" spc="-3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efficiently.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52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made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possible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standardizing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 a</a:t>
            </a:r>
            <a:r>
              <a:rPr sz="2800" spc="-5" dirty="0">
                <a:latin typeface="Times New Roman"/>
                <a:cs typeface="Times New Roman"/>
              </a:rPr>
              <a:t> few</a:t>
            </a:r>
            <a:r>
              <a:rPr sz="2800" dirty="0">
                <a:latin typeface="Times New Roman"/>
                <a:cs typeface="Times New Roman"/>
              </a:rPr>
              <a:t> hardware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types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well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characterizing</a:t>
            </a:r>
            <a:r>
              <a:rPr sz="2800" spc="-5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those</a:t>
            </a:r>
            <a:r>
              <a:rPr sz="2800" spc="-5" dirty="0">
                <a:latin typeface="Times New Roman"/>
                <a:cs typeface="Times New Roman"/>
              </a:rPr>
              <a:t> platforms.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52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Assign </a:t>
            </a:r>
            <a:r>
              <a:rPr sz="2800" dirty="0" smtClean="0">
                <a:latin typeface="Times New Roman"/>
                <a:cs typeface="Times New Roman"/>
              </a:rPr>
              <a:t>servers</a:t>
            </a:r>
            <a:r>
              <a:rPr sz="2800" spc="-15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standardized</a:t>
            </a:r>
            <a:r>
              <a:rPr sz="2800" spc="-45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roles</a:t>
            </a:r>
            <a:r>
              <a:rPr sz="2800" spc="-15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and</a:t>
            </a:r>
            <a:r>
              <a:rPr sz="2800" spc="-1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populate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servers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identical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87" y="787399"/>
            <a:ext cx="10706913" cy="5490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 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set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spc="-5" dirty="0">
                <a:latin typeface="Times New Roman"/>
                <a:cs typeface="Times New Roman"/>
              </a:rPr>
              <a:t>software,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configuration,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hardware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should </a:t>
            </a:r>
            <a:r>
              <a:rPr sz="2800" dirty="0" smtClean="0">
                <a:latin typeface="Times New Roman"/>
                <a:cs typeface="Times New Roman"/>
              </a:rPr>
              <a:t>perform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similarly</a:t>
            </a:r>
            <a:r>
              <a:rPr sz="2800" spc="-4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 given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dirty="0">
                <a:latin typeface="Times New Roman"/>
                <a:cs typeface="Times New Roman"/>
              </a:rPr>
              <a:t> role 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infrastructure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194945" marR="93345" indent="-182880" algn="just">
              <a:lnSpc>
                <a:spcPct val="150000"/>
              </a:lnSpc>
              <a:spcBef>
                <a:spcPts val="88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Capacity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planning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compares</a:t>
            </a:r>
            <a:r>
              <a:rPr sz="2800" spc="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capability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chooses</a:t>
            </a:r>
            <a:r>
              <a:rPr sz="2800" spc="1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solution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that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is </a:t>
            </a:r>
            <a:r>
              <a:rPr lang="en-US" sz="2800" dirty="0" smtClean="0">
                <a:latin typeface="Times New Roman"/>
                <a:cs typeface="Times New Roman"/>
              </a:rPr>
              <a:t>right-sized</a:t>
            </a:r>
            <a:r>
              <a:rPr sz="280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provides the service with the best operational </a:t>
            </a:r>
            <a:r>
              <a:rPr sz="2800" spc="-5" dirty="0">
                <a:latin typeface="Times New Roman"/>
                <a:cs typeface="Times New Roman"/>
              </a:rPr>
              <a:t>parameters </a:t>
            </a:r>
            <a:r>
              <a:rPr sz="2800" dirty="0">
                <a:latin typeface="Times New Roman"/>
                <a:cs typeface="Times New Roman"/>
              </a:rPr>
              <a:t>at the </a:t>
            </a:r>
            <a:r>
              <a:rPr sz="2800" spc="-5" dirty="0" smtClean="0">
                <a:latin typeface="Times New Roman"/>
                <a:cs typeface="Times New Roman"/>
              </a:rPr>
              <a:t>lowest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cost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195580" indent="-182880" algn="just">
              <a:lnSpc>
                <a:spcPct val="150000"/>
              </a:lnSpc>
              <a:spcBef>
                <a:spcPts val="211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Server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instances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various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sizes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created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perform</a:t>
            </a:r>
            <a:r>
              <a:rPr sz="2800" spc="1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dirty="0">
                <a:latin typeface="Times New Roman"/>
                <a:cs typeface="Times New Roman"/>
              </a:rPr>
              <a:t>kinds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tasks.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87" y="598678"/>
            <a:ext cx="10935513" cy="552202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Amazon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 Instance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(AMI)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described</a:t>
            </a:r>
            <a:r>
              <a:rPr sz="2400" spc="-5" dirty="0">
                <a:latin typeface="Times New Roman"/>
                <a:cs typeface="Times New Roman"/>
              </a:rPr>
              <a:t> 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endParaRPr sz="2400" dirty="0">
              <a:latin typeface="Times New Roman"/>
              <a:cs typeface="Times New Roman"/>
            </a:endParaRPr>
          </a:p>
          <a:p>
            <a:pPr marL="647700" lvl="1" indent="-256540">
              <a:lnSpc>
                <a:spcPct val="100000"/>
              </a:lnSpc>
              <a:spcBef>
                <a:spcPts val="600"/>
              </a:spcBef>
              <a:buClr>
                <a:srgbClr val="252525"/>
              </a:buClr>
              <a:buFont typeface="Wingdings"/>
              <a:buChar char=""/>
              <a:tabLst>
                <a:tab pos="648335" algn="l"/>
              </a:tabLst>
            </a:pPr>
            <a:r>
              <a:rPr sz="2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Micro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Instance</a:t>
            </a:r>
            <a:endParaRPr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41985">
              <a:lnSpc>
                <a:spcPct val="100000"/>
              </a:lnSpc>
              <a:spcBef>
                <a:spcPts val="875"/>
              </a:spcBef>
            </a:pPr>
            <a:r>
              <a:rPr sz="2400" dirty="0">
                <a:latin typeface="Times New Roman"/>
                <a:cs typeface="Times New Roman"/>
              </a:rPr>
              <a:t>633 </a:t>
            </a:r>
            <a:r>
              <a:rPr sz="2400" spc="-5" dirty="0">
                <a:latin typeface="Times New Roman"/>
                <a:cs typeface="Times New Roman"/>
              </a:rPr>
              <a:t>MB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memory,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 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spc="-5" dirty="0">
                <a:latin typeface="Times New Roman"/>
                <a:cs typeface="Times New Roman"/>
              </a:rPr>
              <a:t>EC2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</a:t>
            </a:r>
            <a:r>
              <a:rPr sz="2400" dirty="0">
                <a:latin typeface="Times New Roman"/>
                <a:cs typeface="Times New Roman"/>
              </a:rPr>
              <a:t> Units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32-bit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64-bit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platform.</a:t>
            </a:r>
            <a:endParaRPr sz="2400" dirty="0">
              <a:latin typeface="Times New Roman"/>
              <a:cs typeface="Times New Roman"/>
            </a:endParaRPr>
          </a:p>
          <a:p>
            <a:pPr marL="647700" lvl="1" indent="-256540">
              <a:lnSpc>
                <a:spcPct val="100000"/>
              </a:lnSpc>
              <a:spcBef>
                <a:spcPts val="1225"/>
              </a:spcBef>
              <a:buClr>
                <a:srgbClr val="252525"/>
              </a:buClr>
              <a:buFont typeface="Wingdings"/>
              <a:buChar char=""/>
              <a:tabLst>
                <a:tab pos="648335" algn="l"/>
              </a:tabLst>
            </a:pP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Small</a:t>
            </a:r>
            <a:r>
              <a:rPr sz="2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Instance</a:t>
            </a:r>
            <a:r>
              <a:rPr sz="2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(Default)</a:t>
            </a:r>
            <a:endParaRPr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47700" marR="527050" indent="-6350">
              <a:lnSpc>
                <a:spcPct val="100000"/>
              </a:lnSpc>
              <a:spcBef>
                <a:spcPts val="875"/>
              </a:spcBef>
            </a:pPr>
            <a:r>
              <a:rPr sz="2400" dirty="0">
                <a:latin typeface="Times New Roman"/>
                <a:cs typeface="Times New Roman"/>
              </a:rPr>
              <a:t>1.7 </a:t>
            </a:r>
            <a:r>
              <a:rPr sz="2400" spc="-5" dirty="0">
                <a:latin typeface="Times New Roman"/>
                <a:cs typeface="Times New Roman"/>
              </a:rPr>
              <a:t>GB </a:t>
            </a:r>
            <a:r>
              <a:rPr sz="2400" spc="-30" dirty="0">
                <a:latin typeface="Times New Roman"/>
                <a:cs typeface="Times New Roman"/>
              </a:rPr>
              <a:t>memory, </a:t>
            </a:r>
            <a:r>
              <a:rPr sz="2400" dirty="0">
                <a:latin typeface="Times New Roman"/>
                <a:cs typeface="Times New Roman"/>
              </a:rPr>
              <a:t>1 </a:t>
            </a:r>
            <a:r>
              <a:rPr sz="2400" spc="-5" dirty="0">
                <a:latin typeface="Times New Roman"/>
                <a:cs typeface="Times New Roman"/>
              </a:rPr>
              <a:t>EC2 Compute </a:t>
            </a:r>
            <a:r>
              <a:rPr sz="2400" dirty="0">
                <a:latin typeface="Times New Roman"/>
                <a:cs typeface="Times New Roman"/>
              </a:rPr>
              <a:t>Unit, 160GB instance storage, 32-bitplatform, I/O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Moderate.</a:t>
            </a:r>
          </a:p>
          <a:p>
            <a:pPr marL="647700" indent="-256540">
              <a:lnSpc>
                <a:spcPct val="100000"/>
              </a:lnSpc>
              <a:spcBef>
                <a:spcPts val="1225"/>
              </a:spcBef>
              <a:buClr>
                <a:srgbClr val="252525"/>
              </a:buClr>
              <a:buFont typeface="Wingdings"/>
              <a:buChar char=""/>
              <a:tabLst>
                <a:tab pos="648335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High-Memory</a:t>
            </a:r>
            <a:r>
              <a:rPr sz="24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Quadruple</a:t>
            </a:r>
            <a:r>
              <a:rPr sz="240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Extra </a:t>
            </a:r>
            <a:r>
              <a:rPr sz="2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Large</a:t>
            </a:r>
            <a:r>
              <a:rPr sz="24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Instance</a:t>
            </a:r>
            <a:endParaRPr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47700" marR="898525" indent="-6350">
              <a:lnSpc>
                <a:spcPct val="100000"/>
              </a:lnSpc>
              <a:spcBef>
                <a:spcPts val="880"/>
              </a:spcBef>
            </a:pPr>
            <a:r>
              <a:rPr sz="2400" spc="-5" dirty="0">
                <a:latin typeface="Times New Roman"/>
                <a:cs typeface="Times New Roman"/>
              </a:rPr>
              <a:t>68.4GB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30" dirty="0">
                <a:latin typeface="Times New Roman"/>
                <a:cs typeface="Times New Roman"/>
              </a:rPr>
              <a:t>memory, </a:t>
            </a:r>
            <a:r>
              <a:rPr sz="2400" dirty="0">
                <a:latin typeface="Times New Roman"/>
                <a:cs typeface="Times New Roman"/>
              </a:rPr>
              <a:t>26 </a:t>
            </a:r>
            <a:r>
              <a:rPr sz="2400" spc="-5" dirty="0">
                <a:latin typeface="Times New Roman"/>
                <a:cs typeface="Times New Roman"/>
              </a:rPr>
              <a:t>EC2 Compute </a:t>
            </a:r>
            <a:r>
              <a:rPr sz="2400" dirty="0">
                <a:latin typeface="Times New Roman"/>
                <a:cs typeface="Times New Roman"/>
              </a:rPr>
              <a:t>Units, 1,690GB of instance storage, </a:t>
            </a:r>
            <a:r>
              <a:rPr sz="2400" spc="5" dirty="0">
                <a:latin typeface="Times New Roman"/>
                <a:cs typeface="Times New Roman"/>
              </a:rPr>
              <a:t>64-bit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platform,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I/O </a:t>
            </a:r>
            <a:r>
              <a:rPr sz="2400" spc="-5" dirty="0">
                <a:latin typeface="Times New Roman"/>
                <a:cs typeface="Times New Roman"/>
              </a:rPr>
              <a:t>Performance: </a:t>
            </a:r>
            <a:r>
              <a:rPr sz="2400" dirty="0">
                <a:latin typeface="Times New Roman"/>
                <a:cs typeface="Times New Roman"/>
              </a:rPr>
              <a:t>High.</a:t>
            </a:r>
          </a:p>
          <a:p>
            <a:pPr marL="647700" indent="-256540">
              <a:lnSpc>
                <a:spcPct val="100000"/>
              </a:lnSpc>
              <a:spcBef>
                <a:spcPts val="1225"/>
              </a:spcBef>
              <a:buClr>
                <a:srgbClr val="252525"/>
              </a:buClr>
              <a:buFont typeface="Wingdings"/>
              <a:buChar char=""/>
              <a:tabLst>
                <a:tab pos="648335" algn="l"/>
              </a:tabLst>
            </a:pP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High-CPU</a:t>
            </a: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Extra</a:t>
            </a: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Large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Instance</a:t>
            </a:r>
            <a:endParaRPr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47700" marR="5080" indent="-6350">
              <a:lnSpc>
                <a:spcPct val="100000"/>
              </a:lnSpc>
              <a:spcBef>
                <a:spcPts val="875"/>
              </a:spcBef>
            </a:pPr>
            <a:r>
              <a:rPr sz="2400" dirty="0">
                <a:latin typeface="Times New Roman"/>
                <a:cs typeface="Times New Roman"/>
              </a:rPr>
              <a:t>7 </a:t>
            </a:r>
            <a:r>
              <a:rPr sz="2400" spc="-5" dirty="0">
                <a:latin typeface="Times New Roman"/>
                <a:cs typeface="Times New Roman"/>
              </a:rPr>
              <a:t>GB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30" dirty="0">
                <a:latin typeface="Times New Roman"/>
                <a:cs typeface="Times New Roman"/>
              </a:rPr>
              <a:t>memory, </a:t>
            </a:r>
            <a:r>
              <a:rPr sz="2400" dirty="0">
                <a:latin typeface="Times New Roman"/>
                <a:cs typeface="Times New Roman"/>
              </a:rPr>
              <a:t>20 </a:t>
            </a:r>
            <a:r>
              <a:rPr sz="2400" spc="-5" dirty="0">
                <a:latin typeface="Times New Roman"/>
                <a:cs typeface="Times New Roman"/>
              </a:rPr>
              <a:t>EC2 Compute </a:t>
            </a:r>
            <a:r>
              <a:rPr sz="2400" dirty="0">
                <a:latin typeface="Times New Roman"/>
                <a:cs typeface="Times New Roman"/>
              </a:rPr>
              <a:t>Units, 1,690GB of instance storage, </a:t>
            </a:r>
            <a:r>
              <a:rPr sz="2400" spc="5" dirty="0">
                <a:latin typeface="Times New Roman"/>
                <a:cs typeface="Times New Roman"/>
              </a:rPr>
              <a:t>64-bit </a:t>
            </a:r>
            <a:r>
              <a:rPr sz="2400" spc="-5" dirty="0">
                <a:latin typeface="Times New Roman"/>
                <a:cs typeface="Times New Roman"/>
              </a:rPr>
              <a:t>platform,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I/O</a:t>
            </a:r>
            <a:r>
              <a:rPr sz="2400" spc="-5" dirty="0">
                <a:latin typeface="Times New Roman"/>
                <a:cs typeface="Times New Roman"/>
              </a:rPr>
              <a:t> Performance: </a:t>
            </a:r>
            <a:r>
              <a:rPr sz="2400" dirty="0">
                <a:latin typeface="Times New Roman"/>
                <a:cs typeface="Times New Roman"/>
              </a:rPr>
              <a:t>High.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7" y="292049"/>
            <a:ext cx="4478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0" dirty="0">
                <a:solidFill>
                  <a:srgbClr val="006FC0"/>
                </a:solidFill>
                <a:latin typeface="Times New Roman"/>
                <a:cs typeface="Times New Roman"/>
              </a:rPr>
              <a:t>Network</a:t>
            </a:r>
            <a:r>
              <a:rPr sz="4800" i="0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800" i="0" dirty="0">
                <a:solidFill>
                  <a:srgbClr val="006FC0"/>
                </a:solidFill>
                <a:latin typeface="Times New Roman"/>
                <a:cs typeface="Times New Roman"/>
              </a:rPr>
              <a:t>Capacity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2087" y="1522221"/>
            <a:ext cx="10859313" cy="4188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There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three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aspects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assessing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capacity:</a:t>
            </a:r>
          </a:p>
          <a:p>
            <a:pPr marL="731520" marR="671830" lvl="1" indent="-340360">
              <a:lnSpc>
                <a:spcPct val="139200"/>
              </a:lnSpc>
              <a:spcBef>
                <a:spcPts val="890"/>
              </a:spcBef>
              <a:buClr>
                <a:srgbClr val="252525"/>
              </a:buClr>
              <a:buFont typeface="Wingdings"/>
              <a:buChar char=""/>
              <a:tabLst>
                <a:tab pos="732155" algn="l"/>
              </a:tabLst>
            </a:pP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traffic</a:t>
            </a:r>
            <a:r>
              <a:rPr sz="2800" dirty="0">
                <a:latin typeface="Times New Roman"/>
                <a:cs typeface="Times New Roman"/>
              </a:rPr>
              <a:t> 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interface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server,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 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physical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virtual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interface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server(Server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side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network)</a:t>
            </a:r>
          </a:p>
          <a:p>
            <a:pPr marL="731520" lvl="1" indent="-340360">
              <a:lnSpc>
                <a:spcPct val="100000"/>
              </a:lnSpc>
              <a:spcBef>
                <a:spcPts val="2014"/>
              </a:spcBef>
              <a:buClr>
                <a:srgbClr val="252525"/>
              </a:buClr>
              <a:buFont typeface="Wingdings"/>
              <a:buChar char=""/>
              <a:tabLst>
                <a:tab pos="732155" algn="l"/>
              </a:tabLst>
            </a:pPr>
            <a:r>
              <a:rPr sz="2800" dirty="0">
                <a:latin typeface="Times New Roman"/>
                <a:cs typeface="Times New Roman"/>
              </a:rPr>
              <a:t>Network </a:t>
            </a:r>
            <a:r>
              <a:rPr sz="2800" spc="-10" dirty="0">
                <a:latin typeface="Times New Roman"/>
                <a:cs typeface="Times New Roman"/>
              </a:rPr>
              <a:t>traffic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cloud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interface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(Measurement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WAN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traffic)</a:t>
            </a:r>
            <a:endParaRPr sz="2800" dirty="0">
              <a:latin typeface="Times New Roman"/>
              <a:cs typeface="Times New Roman"/>
            </a:endParaRPr>
          </a:p>
          <a:p>
            <a:pPr marL="731520" marR="98425" lvl="1" indent="-340360">
              <a:lnSpc>
                <a:spcPct val="139200"/>
              </a:lnSpc>
              <a:spcBef>
                <a:spcPts val="890"/>
              </a:spcBef>
              <a:buClr>
                <a:srgbClr val="252525"/>
              </a:buClr>
              <a:buFont typeface="Wingdings"/>
              <a:buChar char=""/>
              <a:tabLst>
                <a:tab pos="732155" algn="l"/>
              </a:tabLst>
            </a:pP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traffic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cloud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your </a:t>
            </a:r>
            <a:r>
              <a:rPr sz="2800" spc="-5" dirty="0">
                <a:latin typeface="Times New Roman"/>
                <a:cs typeface="Times New Roman"/>
              </a:rPr>
              <a:t>ISP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your local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 interface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(your </a:t>
            </a:r>
            <a:r>
              <a:rPr sz="2800" spc="-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computer)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219200"/>
            <a:ext cx="10439400" cy="2636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433705" indent="-18288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spc="-90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measure</a:t>
            </a:r>
            <a:r>
              <a:rPr sz="2800" dirty="0">
                <a:latin typeface="Times New Roman"/>
                <a:cs typeface="Times New Roman"/>
              </a:rPr>
              <a:t> network</a:t>
            </a:r>
            <a:r>
              <a:rPr sz="2800" spc="-10" dirty="0">
                <a:latin typeface="Times New Roman"/>
                <a:cs typeface="Times New Roman"/>
              </a:rPr>
              <a:t> traffic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server's</a:t>
            </a:r>
            <a:r>
              <a:rPr sz="2800" dirty="0">
                <a:latin typeface="Times New Roman"/>
                <a:cs typeface="Times New Roman"/>
              </a:rPr>
              <a:t> network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interface,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network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monitor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5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used, which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 of packet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analyzer.</a:t>
            </a:r>
            <a:endParaRPr sz="2800" dirty="0">
              <a:latin typeface="Times New Roman"/>
              <a:cs typeface="Times New Roman"/>
            </a:endParaRPr>
          </a:p>
          <a:p>
            <a:pPr marL="195580" marR="5080" indent="-18288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Eg: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Microsoft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includes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utility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called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Microsoft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Monitor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part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 </a:t>
            </a:r>
            <a:r>
              <a:rPr sz="2800" spc="-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utilities</a:t>
            </a:r>
            <a:r>
              <a:rPr sz="2800" spc="-5" dirty="0" smtClean="0">
                <a:latin typeface="Times New Roman"/>
                <a:cs typeface="Times New Roman"/>
              </a:rPr>
              <a:t>.</a:t>
            </a:r>
            <a:endParaRPr lang="en-US" sz="2800" spc="-5" dirty="0" smtClean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10058400" cy="6019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2 is the cloud’s network performance, which is a measurement of WAN traffic. A WAN’s capacity is a function of many factors: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system traffic (competing services)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and switching protocols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types (transfer protocols)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interconnect technologies (wiring)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bandwidth that the cloud vendor purchased from an Internet backbone provider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9682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7" y="472566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0" spc="-5" dirty="0">
                <a:solidFill>
                  <a:srgbClr val="006FC0"/>
                </a:solidFill>
                <a:latin typeface="Times New Roman"/>
                <a:cs typeface="Times New Roman"/>
              </a:rPr>
              <a:t>Scaling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2087" y="1802616"/>
            <a:ext cx="10554513" cy="2712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117475" indent="-182880" algn="just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spc="-5" dirty="0">
                <a:latin typeface="Times New Roman"/>
                <a:cs typeface="Times New Roman"/>
              </a:rPr>
              <a:t>Scalability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key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feature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cloud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computing.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5" dirty="0">
                <a:latin typeface="Times New Roman"/>
                <a:cs typeface="Times New Roman"/>
              </a:rPr>
              <a:t> is</a:t>
            </a:r>
            <a:r>
              <a:rPr sz="2800" dirty="0">
                <a:latin typeface="Times New Roman"/>
                <a:cs typeface="Times New Roman"/>
              </a:rPr>
              <a:t> achieved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help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of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providing</a:t>
            </a:r>
            <a:r>
              <a:rPr sz="2800" spc="-3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adequate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infrastructure.</a:t>
            </a:r>
          </a:p>
          <a:p>
            <a:pPr marL="194945" marR="5080" indent="-18288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spc="-85" dirty="0">
                <a:latin typeface="Times New Roman"/>
                <a:cs typeface="Times New Roman"/>
              </a:rPr>
              <a:t>You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either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scale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vertically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(scale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up)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dirty="0">
                <a:latin typeface="Times New Roman"/>
                <a:cs typeface="Times New Roman"/>
              </a:rPr>
              <a:t> scale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horizontally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(scale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out),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each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method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broadly suitable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dirty="0">
                <a:latin typeface="Times New Roman"/>
                <a:cs typeface="Times New Roman"/>
              </a:rPr>
              <a:t>types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6" y="251482"/>
            <a:ext cx="293451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0" spc="-40" dirty="0" smtClean="0">
                <a:solidFill>
                  <a:srgbClr val="000000"/>
                </a:solidFill>
                <a:latin typeface="Times New Roman"/>
                <a:cs typeface="Times New Roman"/>
              </a:rPr>
              <a:t>Vertical</a:t>
            </a:r>
            <a:r>
              <a:rPr sz="3200" b="1" i="0" spc="-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scaling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2087" y="1066675"/>
            <a:ext cx="10783113" cy="5414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223520" indent="-18288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method, we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make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powerful.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Results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spc="-10" dirty="0" smtClean="0">
                <a:latin typeface="Times New Roman"/>
                <a:cs typeface="Times New Roman"/>
              </a:rPr>
              <a:t>a </a:t>
            </a:r>
            <a:r>
              <a:rPr sz="2800" dirty="0" smtClean="0">
                <a:latin typeface="Times New Roman"/>
                <a:cs typeface="Times New Roman"/>
              </a:rPr>
              <a:t>single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powerful </a:t>
            </a:r>
            <a:r>
              <a:rPr sz="2800" spc="-10" dirty="0">
                <a:latin typeface="Times New Roman"/>
                <a:cs typeface="Times New Roman"/>
              </a:rPr>
              <a:t>supercomputer.</a:t>
            </a:r>
            <a:endParaRPr sz="2800" dirty="0">
              <a:latin typeface="Times New Roman"/>
              <a:cs typeface="Times New Roman"/>
            </a:endParaRPr>
          </a:p>
          <a:p>
            <a:pPr marL="652145" marR="722630" lvl="1" indent="-18288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Eg: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Replacing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dual-processor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machine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instance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equivalence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quad-processor </a:t>
            </a:r>
            <a:r>
              <a:rPr sz="2800" spc="-5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machine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instance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equivalence</a:t>
            </a:r>
          </a:p>
          <a:p>
            <a:pPr marL="194945" marR="5080" indent="-182880" algn="just">
              <a:lnSpc>
                <a:spcPct val="15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spc="-35" dirty="0">
                <a:latin typeface="Times New Roman"/>
                <a:cs typeface="Times New Roman"/>
              </a:rPr>
              <a:t>Vertical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scaling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allows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 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virtual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run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virtual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machines</a:t>
            </a:r>
            <a:r>
              <a:rPr sz="2800" dirty="0">
                <a:latin typeface="Times New Roman"/>
                <a:cs typeface="Times New Roman"/>
              </a:rPr>
              <a:t> (</a:t>
            </a:r>
            <a:r>
              <a:rPr sz="2800" dirty="0" smtClean="0">
                <a:latin typeface="Times New Roman"/>
                <a:cs typeface="Times New Roman"/>
              </a:rPr>
              <a:t>operating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system </a:t>
            </a:r>
            <a:r>
              <a:rPr sz="2800" dirty="0">
                <a:latin typeface="Times New Roman"/>
                <a:cs typeface="Times New Roman"/>
              </a:rPr>
              <a:t>instance), run </a:t>
            </a:r>
            <a:r>
              <a:rPr sz="2800" spc="-5" dirty="0">
                <a:latin typeface="Times New Roman"/>
                <a:cs typeface="Times New Roman"/>
              </a:rPr>
              <a:t>more daemons </a:t>
            </a:r>
            <a:r>
              <a:rPr sz="2800" dirty="0">
                <a:latin typeface="Times New Roman"/>
                <a:cs typeface="Times New Roman"/>
              </a:rPr>
              <a:t>on the </a:t>
            </a:r>
            <a:r>
              <a:rPr sz="2800" spc="-5" dirty="0">
                <a:latin typeface="Times New Roman"/>
                <a:cs typeface="Times New Roman"/>
              </a:rPr>
              <a:t>same machine </a:t>
            </a:r>
            <a:r>
              <a:rPr sz="2800" dirty="0">
                <a:latin typeface="Times New Roman"/>
                <a:cs typeface="Times New Roman"/>
              </a:rPr>
              <a:t>instance, or take advantage </a:t>
            </a:r>
            <a:r>
              <a:rPr sz="2800" dirty="0" smtClean="0">
                <a:latin typeface="Times New Roman"/>
                <a:cs typeface="Times New Roman"/>
              </a:rPr>
              <a:t>of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more </a:t>
            </a:r>
            <a:r>
              <a:rPr sz="2800" spc="-5" dirty="0">
                <a:latin typeface="Times New Roman"/>
                <a:cs typeface="Times New Roman"/>
              </a:rPr>
              <a:t>RAM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(memory)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faster</a:t>
            </a:r>
            <a:r>
              <a:rPr sz="2800" spc="-5" dirty="0">
                <a:latin typeface="Times New Roman"/>
                <a:cs typeface="Times New Roman"/>
              </a:rPr>
              <a:t> compute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6" y="229181"/>
            <a:ext cx="354411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Horizontal</a:t>
            </a:r>
            <a:r>
              <a:rPr sz="3200" b="1" i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scaling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2086" y="1143000"/>
            <a:ext cx="10706913" cy="500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capacity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system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nodes.</a:t>
            </a:r>
          </a:p>
          <a:p>
            <a:pPr marL="652780" lvl="1" indent="-182880" algn="just">
              <a:lnSpc>
                <a:spcPct val="150000"/>
              </a:lnSpc>
              <a:spcBef>
                <a:spcPts val="158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dirty="0" err="1" smtClean="0">
                <a:latin typeface="Times New Roman"/>
                <a:cs typeface="Times New Roman"/>
              </a:rPr>
              <a:t>Eg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dual-processor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add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dual-processor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instances.</a:t>
            </a:r>
          </a:p>
          <a:p>
            <a:pPr marL="194945" marR="5080" indent="-182880" algn="just">
              <a:lnSpc>
                <a:spcPct val="150000"/>
              </a:lnSpc>
              <a:spcBef>
                <a:spcPts val="157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Scaling</a:t>
            </a:r>
            <a:r>
              <a:rPr sz="2400" spc="-3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indefinitely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model</a:t>
            </a:r>
            <a:r>
              <a:rPr sz="2400" dirty="0">
                <a:latin typeface="Times New Roman"/>
                <a:cs typeface="Times New Roman"/>
              </a:rPr>
              <a:t> 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dirty="0">
                <a:latin typeface="Times New Roman"/>
                <a:cs typeface="Times New Roman"/>
              </a:rPr>
              <a:t> cloud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grid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use.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50000"/>
              </a:lnSpc>
              <a:spcBef>
                <a:spcPts val="1689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It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efficiently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effective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using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hardware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 efficiently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both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pool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partition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them.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10515600" cy="6019800"/>
          </a:xfrm>
        </p:spPr>
        <p:txBody>
          <a:bodyPr>
            <a:noAutofit/>
          </a:bodyPr>
          <a:lstStyle/>
          <a:p>
            <a:pPr marL="360363" indent="-360363" algn="just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assigns a logical name for a physical resource and then provides a pointer to that physical resource when a request is made. </a:t>
            </a:r>
          </a:p>
          <a:p>
            <a:pPr marL="360363" indent="-360363" algn="just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mapping of virtual resources to physical resources can be both dynamic and simple; which helps efficient resource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503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984039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371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172" y="236220"/>
              <a:ext cx="11723370" cy="63832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1371600"/>
            <a:ext cx="89154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-5" dirty="0">
                <a:solidFill>
                  <a:srgbClr val="006FC0"/>
                </a:solidFill>
                <a:latin typeface="Cambria"/>
                <a:cs typeface="Cambria"/>
              </a:rPr>
              <a:t>Exploring</a:t>
            </a:r>
            <a:r>
              <a:rPr sz="4800" b="1" spc="-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4800" b="1" spc="-10" dirty="0">
                <a:solidFill>
                  <a:srgbClr val="006FC0"/>
                </a:solidFill>
                <a:latin typeface="Cambria"/>
                <a:cs typeface="Cambria"/>
              </a:rPr>
              <a:t>Platform</a:t>
            </a:r>
            <a:r>
              <a:rPr sz="4800" b="1" spc="-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4800" b="1" dirty="0">
                <a:solidFill>
                  <a:srgbClr val="006FC0"/>
                </a:solidFill>
                <a:latin typeface="Cambria"/>
                <a:cs typeface="Cambria"/>
              </a:rPr>
              <a:t>as</a:t>
            </a:r>
            <a:r>
              <a:rPr sz="4800" b="1" spc="-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4800" b="1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4800" b="1" spc="-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4800" b="1" dirty="0">
                <a:solidFill>
                  <a:srgbClr val="006FC0"/>
                </a:solidFill>
                <a:latin typeface="Cambria"/>
                <a:cs typeface="Cambria"/>
              </a:rPr>
              <a:t>Service</a:t>
            </a:r>
            <a:endParaRPr sz="4800" b="1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93712" y="3259108"/>
            <a:ext cx="7440888" cy="202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3340"/>
              </a:lnSpc>
              <a:spcBef>
                <a:spcPts val="95"/>
              </a:spcBef>
              <a:buClr>
                <a:srgbClr val="F692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i="1" spc="-5" dirty="0">
                <a:latin typeface="Cambria"/>
                <a:cs typeface="Cambria"/>
              </a:rPr>
              <a:t>SaaS </a:t>
            </a:r>
            <a:r>
              <a:rPr sz="2800" i="1" spc="-10" dirty="0">
                <a:latin typeface="Cambria"/>
                <a:cs typeface="Cambria"/>
              </a:rPr>
              <a:t>versus</a:t>
            </a:r>
            <a:r>
              <a:rPr sz="2800" i="1" spc="-20" dirty="0">
                <a:latin typeface="Cambria"/>
                <a:cs typeface="Cambria"/>
              </a:rPr>
              <a:t> </a:t>
            </a:r>
            <a:r>
              <a:rPr sz="2800" i="1" spc="-15" dirty="0">
                <a:latin typeface="Cambria"/>
                <a:cs typeface="Cambria"/>
              </a:rPr>
              <a:t>PaaS</a:t>
            </a:r>
            <a:endParaRPr sz="2800" dirty="0">
              <a:latin typeface="Cambria"/>
              <a:cs typeface="Cambria"/>
            </a:endParaRPr>
          </a:p>
          <a:p>
            <a:pPr marL="469900" indent="-457200">
              <a:lnSpc>
                <a:spcPts val="3325"/>
              </a:lnSpc>
              <a:buClr>
                <a:srgbClr val="F692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i="1" spc="-10" dirty="0">
                <a:latin typeface="Cambria"/>
                <a:cs typeface="Cambria"/>
              </a:rPr>
              <a:t>Application</a:t>
            </a:r>
            <a:r>
              <a:rPr sz="2800" i="1" spc="-5" dirty="0">
                <a:latin typeface="Cambria"/>
                <a:cs typeface="Cambria"/>
              </a:rPr>
              <a:t> </a:t>
            </a:r>
            <a:r>
              <a:rPr sz="2800" i="1" spc="-10" dirty="0">
                <a:latin typeface="Cambria"/>
                <a:cs typeface="Cambria"/>
              </a:rPr>
              <a:t>Development</a:t>
            </a:r>
            <a:endParaRPr sz="2800" dirty="0">
              <a:latin typeface="Cambria"/>
              <a:cs typeface="Cambria"/>
            </a:endParaRPr>
          </a:p>
          <a:p>
            <a:pPr marL="469900" indent="-457200">
              <a:lnSpc>
                <a:spcPts val="3345"/>
              </a:lnSpc>
              <a:buClr>
                <a:srgbClr val="F692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i="1" spc="-10" dirty="0">
                <a:latin typeface="Cambria"/>
                <a:cs typeface="Cambria"/>
              </a:rPr>
              <a:t>Using</a:t>
            </a:r>
            <a:r>
              <a:rPr sz="2800" i="1" spc="5" dirty="0">
                <a:latin typeface="Cambria"/>
                <a:cs typeface="Cambria"/>
              </a:rPr>
              <a:t> </a:t>
            </a:r>
            <a:r>
              <a:rPr sz="2800" i="1" spc="-15" dirty="0">
                <a:latin typeface="Cambria"/>
                <a:cs typeface="Cambria"/>
              </a:rPr>
              <a:t>PaaS</a:t>
            </a:r>
            <a:r>
              <a:rPr sz="2800" i="1" spc="-10" dirty="0">
                <a:latin typeface="Cambria"/>
                <a:cs typeface="Cambria"/>
              </a:rPr>
              <a:t> Application</a:t>
            </a:r>
            <a:r>
              <a:rPr sz="2800" i="1" spc="20" dirty="0">
                <a:latin typeface="Cambria"/>
                <a:cs typeface="Cambria"/>
              </a:rPr>
              <a:t> </a:t>
            </a:r>
            <a:r>
              <a:rPr sz="2800" i="1" spc="-15" dirty="0">
                <a:latin typeface="Cambria"/>
                <a:cs typeface="Cambria"/>
              </a:rPr>
              <a:t>Frameworks</a:t>
            </a:r>
            <a:endParaRPr sz="2800" dirty="0">
              <a:latin typeface="Cambria"/>
              <a:cs typeface="Cambria"/>
            </a:endParaRPr>
          </a:p>
          <a:p>
            <a:pPr marL="812800" lvl="1" indent="-344170">
              <a:lnSpc>
                <a:spcPct val="100000"/>
              </a:lnSpc>
              <a:spcBef>
                <a:spcPts val="30"/>
              </a:spcBef>
              <a:buClr>
                <a:srgbClr val="F69200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i="1" spc="-5" dirty="0">
                <a:latin typeface="Cambria"/>
                <a:cs typeface="Cambria"/>
              </a:rPr>
              <a:t>Drupal</a:t>
            </a:r>
            <a:r>
              <a:rPr sz="2400" i="1" spc="-10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|</a:t>
            </a:r>
            <a:r>
              <a:rPr sz="2400" i="1" spc="-15" dirty="0">
                <a:latin typeface="Cambria"/>
                <a:cs typeface="Cambria"/>
              </a:rPr>
              <a:t> </a:t>
            </a:r>
            <a:r>
              <a:rPr sz="2400" i="1" spc="-10" dirty="0">
                <a:latin typeface="Cambria"/>
                <a:cs typeface="Cambria"/>
              </a:rPr>
              <a:t>Squarespace</a:t>
            </a:r>
            <a:r>
              <a:rPr sz="2400" i="1" spc="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|</a:t>
            </a:r>
            <a:r>
              <a:rPr sz="2400" i="1" spc="-15" dirty="0">
                <a:latin typeface="Cambria"/>
                <a:cs typeface="Cambria"/>
              </a:rPr>
              <a:t> </a:t>
            </a:r>
            <a:r>
              <a:rPr sz="2400" i="1" spc="-20" dirty="0">
                <a:latin typeface="Cambria"/>
                <a:cs typeface="Cambria"/>
              </a:rPr>
              <a:t>Eccentex</a:t>
            </a:r>
            <a:endParaRPr sz="2400" dirty="0">
              <a:latin typeface="Cambria"/>
              <a:cs typeface="Cambria"/>
            </a:endParaRPr>
          </a:p>
          <a:p>
            <a:pPr marL="812800" lvl="1" indent="-344170">
              <a:lnSpc>
                <a:spcPct val="100000"/>
              </a:lnSpc>
              <a:spcBef>
                <a:spcPts val="10"/>
              </a:spcBef>
              <a:buClr>
                <a:srgbClr val="F69200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i="1" spc="-5" dirty="0">
                <a:latin typeface="Cambria"/>
                <a:cs typeface="Cambria"/>
              </a:rPr>
              <a:t>LongJump|</a:t>
            </a:r>
            <a:r>
              <a:rPr sz="2400" i="1" spc="-25" dirty="0">
                <a:latin typeface="Cambria"/>
                <a:cs typeface="Cambria"/>
              </a:rPr>
              <a:t> WaveMaker</a:t>
            </a:r>
            <a:r>
              <a:rPr sz="2400" i="1" spc="15" dirty="0">
                <a:latin typeface="Cambria"/>
                <a:cs typeface="Cambria"/>
              </a:rPr>
              <a:t> </a:t>
            </a:r>
            <a:r>
              <a:rPr sz="2400" i="1" spc="-35" dirty="0">
                <a:latin typeface="Cambria"/>
                <a:cs typeface="Cambria"/>
              </a:rPr>
              <a:t>|Wolf</a:t>
            </a:r>
            <a:r>
              <a:rPr sz="2400" i="1" spc="-5" dirty="0">
                <a:latin typeface="Cambria"/>
                <a:cs typeface="Cambria"/>
              </a:rPr>
              <a:t> </a:t>
            </a:r>
            <a:r>
              <a:rPr sz="2400" i="1" spc="-15" dirty="0">
                <a:latin typeface="Cambria"/>
                <a:cs typeface="Cambria"/>
              </a:rPr>
              <a:t>Frameworks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7" y="472566"/>
            <a:ext cx="7813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0770" algn="l"/>
              </a:tabLst>
            </a:pPr>
            <a:r>
              <a:rPr sz="4800" i="0" dirty="0">
                <a:solidFill>
                  <a:srgbClr val="006FC0"/>
                </a:solidFill>
                <a:latin typeface="Times New Roman"/>
                <a:cs typeface="Times New Roman"/>
              </a:rPr>
              <a:t>Exploring</a:t>
            </a:r>
            <a:r>
              <a:rPr sz="4800" i="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800" i="0" dirty="0">
                <a:solidFill>
                  <a:srgbClr val="006FC0"/>
                </a:solidFill>
                <a:latin typeface="Times New Roman"/>
                <a:cs typeface="Times New Roman"/>
              </a:rPr>
              <a:t>Platform	as</a:t>
            </a:r>
            <a:r>
              <a:rPr sz="4800" i="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800" i="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4800" i="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800" i="0" dirty="0">
                <a:solidFill>
                  <a:srgbClr val="006FC0"/>
                </a:solidFill>
                <a:latin typeface="Times New Roman"/>
                <a:cs typeface="Times New Roman"/>
              </a:rPr>
              <a:t>Service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443786"/>
            <a:ext cx="10706913" cy="5103064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95580" indent="-182880" algn="just">
              <a:lnSpc>
                <a:spcPct val="100000"/>
              </a:lnSpc>
              <a:spcBef>
                <a:spcPts val="93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PaaS </a:t>
            </a:r>
            <a:r>
              <a:rPr sz="2800" spc="-5" dirty="0">
                <a:latin typeface="Times New Roman"/>
                <a:cs typeface="Times New Roman"/>
              </a:rPr>
              <a:t>model</a:t>
            </a:r>
            <a:r>
              <a:rPr sz="2800" dirty="0">
                <a:latin typeface="Times New Roman"/>
                <a:cs typeface="Times New Roman"/>
              </a:rPr>
              <a:t> provides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tools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environment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 needed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create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applications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that</a:t>
            </a:r>
            <a:r>
              <a:rPr sz="2800" spc="-2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run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model.</a:t>
            </a:r>
            <a:endParaRPr sz="2800" dirty="0">
              <a:latin typeface="Times New Roman"/>
              <a:cs typeface="Times New Roman"/>
            </a:endParaRPr>
          </a:p>
          <a:p>
            <a:pPr marL="194945" marR="528320" indent="-182880" algn="just">
              <a:lnSpc>
                <a:spcPct val="128299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Applications developed in </a:t>
            </a:r>
            <a:r>
              <a:rPr sz="2800" spc="-5" dirty="0">
                <a:latin typeface="Times New Roman"/>
                <a:cs typeface="Times New Roman"/>
              </a:rPr>
              <a:t>PaaS systems </a:t>
            </a:r>
            <a:r>
              <a:rPr sz="2800" dirty="0">
                <a:latin typeface="Times New Roman"/>
                <a:cs typeface="Times New Roman"/>
              </a:rPr>
              <a:t>can be </a:t>
            </a:r>
            <a:r>
              <a:rPr sz="2800" spc="-5" dirty="0">
                <a:latin typeface="Times New Roman"/>
                <a:cs typeface="Times New Roman"/>
              </a:rPr>
              <a:t>composite business applications, </a:t>
            </a:r>
            <a:r>
              <a:rPr sz="2800" dirty="0" smtClean="0">
                <a:latin typeface="Times New Roman"/>
                <a:cs typeface="Times New Roman"/>
              </a:rPr>
              <a:t>data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portals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mashups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 data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derived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sources.</a:t>
            </a:r>
          </a:p>
          <a:p>
            <a:pPr marL="195580" indent="-182880" algn="just">
              <a:lnSpc>
                <a:spcPct val="100000"/>
              </a:lnSpc>
              <a:spcBef>
                <a:spcPts val="173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Application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frameworks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powerful </a:t>
            </a:r>
            <a:r>
              <a:rPr lang="en-US" sz="2800" dirty="0" smtClean="0">
                <a:latin typeface="Times New Roman"/>
                <a:cs typeface="Times New Roman"/>
              </a:rPr>
              <a:t>tools</a:t>
            </a:r>
            <a:r>
              <a:rPr sz="2800" spc="-2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creating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cloud </a:t>
            </a:r>
            <a:r>
              <a:rPr sz="2800" spc="-5" dirty="0">
                <a:latin typeface="Times New Roman"/>
                <a:cs typeface="Times New Roman"/>
              </a:rPr>
              <a:t>computing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applications.</a:t>
            </a:r>
          </a:p>
          <a:p>
            <a:pPr marL="195580" indent="-182880" algn="just">
              <a:lnSpc>
                <a:spcPct val="100000"/>
              </a:lnSpc>
              <a:spcBef>
                <a:spcPts val="164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Salesforce.com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Web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suite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5" dirty="0">
                <a:latin typeface="Times New Roman"/>
                <a:cs typeface="Times New Roman"/>
              </a:rPr>
              <a:t> SaaS.</a:t>
            </a:r>
            <a:endParaRPr sz="2800" dirty="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162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Force.com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its PaaS </a:t>
            </a:r>
            <a:r>
              <a:rPr sz="2800" dirty="0">
                <a:latin typeface="Times New Roman"/>
                <a:cs typeface="Times New Roman"/>
              </a:rPr>
              <a:t>platform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building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their</a:t>
            </a:r>
            <a:r>
              <a:rPr sz="2800" spc="-2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own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10058400" cy="435133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PaaS systems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toolkit to work with and also a VM to run your software. Using these, the developers design the software and UI that serves the needs.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Windows Azure Platform, Drupal, Squarespace, Wolf. These tools are very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well-developed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require almost no coding.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818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87" y="946150"/>
            <a:ext cx="10783113" cy="5168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spc="-10" dirty="0" smtClean="0">
                <a:latin typeface="Times New Roman"/>
                <a:cs typeface="Times New Roman"/>
              </a:rPr>
              <a:t>the </a:t>
            </a:r>
            <a:r>
              <a:rPr sz="2800" spc="-60" dirty="0" smtClean="0">
                <a:latin typeface="Times New Roman"/>
                <a:cs typeface="Times New Roman"/>
              </a:rPr>
              <a:t>PAAS</a:t>
            </a:r>
            <a:r>
              <a:rPr sz="2800" spc="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are:</a:t>
            </a:r>
          </a:p>
          <a:p>
            <a:pPr marL="462280" indent="-340360" algn="just">
              <a:lnSpc>
                <a:spcPct val="100000"/>
              </a:lnSpc>
              <a:spcBef>
                <a:spcPts val="2100"/>
              </a:spcBef>
              <a:buClr>
                <a:srgbClr val="252525"/>
              </a:buClr>
              <a:buFont typeface="Wingdings"/>
              <a:buChar char=""/>
              <a:tabLst>
                <a:tab pos="46228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Application</a:t>
            </a:r>
            <a:r>
              <a:rPr sz="2800" b="1" i="1" spc="-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development</a:t>
            </a:r>
            <a:r>
              <a:rPr sz="2800" i="1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462280" indent="-34036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"/>
              <a:tabLst>
                <a:tab pos="46228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Collaboration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allows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individuals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work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 </a:t>
            </a:r>
            <a:r>
              <a:rPr sz="2800" dirty="0">
                <a:latin typeface="Times New Roman"/>
                <a:cs typeface="Times New Roman"/>
              </a:rPr>
              <a:t>projects.</a:t>
            </a:r>
          </a:p>
          <a:p>
            <a:pPr marL="462280" indent="-34036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"/>
              <a:tabLst>
                <a:tab pos="46228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Data</a:t>
            </a:r>
            <a:r>
              <a:rPr sz="2800" b="1" i="1" spc="-5" dirty="0">
                <a:latin typeface="Times New Roman"/>
                <a:cs typeface="Times New Roman"/>
              </a:rPr>
              <a:t> management</a:t>
            </a:r>
            <a:r>
              <a:rPr sz="2800" i="1" spc="-5" dirty="0">
                <a:latin typeface="Times New Roman"/>
                <a:cs typeface="Times New Roman"/>
              </a:rPr>
              <a:t>: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Tools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accessing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data.</a:t>
            </a:r>
          </a:p>
          <a:p>
            <a:pPr marL="462280" indent="-34036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"/>
              <a:tabLst>
                <a:tab pos="46228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Instrumentation,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performance,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testing</a:t>
            </a:r>
            <a:r>
              <a:rPr sz="2800" i="1" dirty="0">
                <a:latin typeface="Times New Roman"/>
                <a:cs typeface="Times New Roman"/>
              </a:rPr>
              <a:t>: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Tools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available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measuring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your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applications</a:t>
            </a:r>
            <a:r>
              <a:rPr sz="2800" spc="-2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optimizing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their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performance.</a:t>
            </a:r>
            <a:endParaRPr sz="2800" dirty="0">
              <a:latin typeface="Times New Roman"/>
              <a:cs typeface="Times New Roman"/>
            </a:endParaRPr>
          </a:p>
          <a:p>
            <a:pPr marL="462280" marR="5080" indent="-34036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"/>
              <a:tabLst>
                <a:tab pos="46228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Storage</a:t>
            </a:r>
            <a:r>
              <a:rPr sz="2800" i="1" dirty="0">
                <a:latin typeface="Times New Roman"/>
                <a:cs typeface="Times New Roman"/>
              </a:rPr>
              <a:t>: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either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PaaS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vendor's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accessed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spc="5" dirty="0" smtClean="0">
                <a:latin typeface="Times New Roman"/>
                <a:cs typeface="Times New Roman"/>
              </a:rPr>
              <a:t>third-party</a:t>
            </a:r>
            <a:r>
              <a:rPr sz="2800" spc="-2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storage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service.</a:t>
            </a:r>
          </a:p>
          <a:p>
            <a:pPr marL="462280" indent="-34036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"/>
              <a:tabLst>
                <a:tab pos="462280" algn="l"/>
              </a:tabLst>
            </a:pPr>
            <a:r>
              <a:rPr sz="2800" b="1" i="1" spc="-15" dirty="0">
                <a:latin typeface="Times New Roman"/>
                <a:cs typeface="Times New Roman"/>
              </a:rPr>
              <a:t>Transaction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management.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940" y="152400"/>
            <a:ext cx="529671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0" spc="-5" dirty="0">
                <a:latin typeface="Times New Roman"/>
                <a:cs typeface="Times New Roman"/>
              </a:rPr>
              <a:t>Application</a:t>
            </a:r>
            <a:r>
              <a:rPr sz="3600" b="1" i="0" spc="-10" dirty="0">
                <a:latin typeface="Times New Roman"/>
                <a:cs typeface="Times New Roman"/>
              </a:rPr>
              <a:t> </a:t>
            </a:r>
            <a:r>
              <a:rPr sz="3600" b="1" i="0" spc="-5" dirty="0">
                <a:latin typeface="Times New Roman"/>
                <a:cs typeface="Times New Roman"/>
              </a:rPr>
              <a:t>Development</a:t>
            </a:r>
            <a:endParaRPr sz="36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371600"/>
            <a:ext cx="10783113" cy="4805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Common application types developed using PaaS tools are:</a:t>
            </a:r>
          </a:p>
          <a:p>
            <a:pPr marL="1383665" marR="5080" lvl="2" indent="-457200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 Composite business applications.</a:t>
            </a:r>
          </a:p>
          <a:p>
            <a:pPr marL="1383665" marR="5080" lvl="2" indent="-457200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 Data portals.</a:t>
            </a:r>
          </a:p>
          <a:p>
            <a:pPr marL="1383665" marR="5080" lvl="2" indent="-457200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 Mashups of multiple data sources.</a:t>
            </a:r>
          </a:p>
          <a:p>
            <a:pPr marL="469265" marR="5080" indent="-457200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Major Application Development Tools are: Google AppEngine, Microsoft Windows Azure Platform, Eccentex AppBase, LongJump, and Wolf</a:t>
            </a:r>
          </a:p>
          <a:p>
            <a:pPr marL="469265" marR="5080" indent="-457200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The vendor provides a full software development stack for the programmer to use; the developer need not go outside of the service to create his application.</a:t>
            </a:r>
            <a:endParaRPr lang="en-US"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-19594"/>
            <a:ext cx="10778846" cy="6730496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994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All PaaS application development must have lifecycle management. As an application </a:t>
            </a:r>
            <a:r>
              <a:rPr lang="en-US" sz="2400" spc="-5" dirty="0" smtClean="0">
                <a:latin typeface="Times New Roman"/>
                <a:cs typeface="Times New Roman"/>
              </a:rPr>
              <a:t>age, </a:t>
            </a:r>
            <a:r>
              <a:rPr lang="en-US" sz="2400" spc="-5" dirty="0">
                <a:latin typeface="Times New Roman"/>
                <a:cs typeface="Times New Roman"/>
              </a:rPr>
              <a:t>it must be upgraded, migrated, grown, and eventually phased out or ported.</a:t>
            </a:r>
          </a:p>
          <a:p>
            <a:pPr marL="355600" indent="-342900" algn="just">
              <a:lnSpc>
                <a:spcPct val="150000"/>
              </a:lnSpc>
              <a:spcBef>
                <a:spcPts val="994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Most PaaS vendors </a:t>
            </a:r>
            <a:r>
              <a:rPr lang="en-US" sz="2400" spc="-5" dirty="0" smtClean="0">
                <a:latin typeface="Times New Roman"/>
                <a:cs typeface="Times New Roman"/>
              </a:rPr>
              <a:t>offer </a:t>
            </a:r>
            <a:r>
              <a:rPr lang="en-US" sz="2400" spc="-5" dirty="0">
                <a:latin typeface="Times New Roman"/>
                <a:cs typeface="Times New Roman"/>
              </a:rPr>
              <a:t>integrated systems with lifecycle development platforms.</a:t>
            </a:r>
          </a:p>
          <a:p>
            <a:pPr marL="355600" indent="-342900" algn="just">
              <a:lnSpc>
                <a:spcPct val="150000"/>
              </a:lnSpc>
              <a:spcBef>
                <a:spcPts val="994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An integrated lifecycle platform includes the following:</a:t>
            </a:r>
          </a:p>
          <a:p>
            <a:pPr marL="812800" lvl="1" indent="-342900" algn="just">
              <a:lnSpc>
                <a:spcPct val="150000"/>
              </a:lnSpc>
              <a:spcBef>
                <a:spcPts val="994"/>
              </a:spcBef>
              <a:buClr>
                <a:srgbClr val="252525"/>
              </a:buClr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The virtual machine and operating system (often offered by an IaaS).</a:t>
            </a:r>
          </a:p>
          <a:p>
            <a:pPr marL="812800" lvl="1" indent="-342900" algn="just">
              <a:lnSpc>
                <a:spcPct val="150000"/>
              </a:lnSpc>
              <a:spcBef>
                <a:spcPts val="994"/>
              </a:spcBef>
              <a:buClr>
                <a:srgbClr val="252525"/>
              </a:buClr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 Data design and storage.</a:t>
            </a:r>
          </a:p>
          <a:p>
            <a:pPr marL="812800" lvl="1" indent="-342900" algn="just">
              <a:lnSpc>
                <a:spcPct val="150000"/>
              </a:lnSpc>
              <a:spcBef>
                <a:spcPts val="994"/>
              </a:spcBef>
              <a:buClr>
                <a:srgbClr val="252525"/>
              </a:buClr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 A development environment with defined Application Programming Interfaces.</a:t>
            </a:r>
          </a:p>
          <a:p>
            <a:pPr marL="812800" lvl="1" indent="-342900" algn="just">
              <a:lnSpc>
                <a:spcPct val="150000"/>
              </a:lnSpc>
              <a:spcBef>
                <a:spcPts val="994"/>
              </a:spcBef>
              <a:buClr>
                <a:srgbClr val="252525"/>
              </a:buClr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 Middleware.</a:t>
            </a:r>
          </a:p>
          <a:p>
            <a:pPr marL="812800" lvl="1" indent="-342900" algn="just">
              <a:lnSpc>
                <a:spcPct val="150000"/>
              </a:lnSpc>
              <a:spcBef>
                <a:spcPts val="994"/>
              </a:spcBef>
              <a:buClr>
                <a:srgbClr val="252525"/>
              </a:buClr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 Testing and optimization tools.</a:t>
            </a:r>
          </a:p>
          <a:p>
            <a:pPr marL="812800" lvl="1" indent="-342900" algn="just">
              <a:lnSpc>
                <a:spcPct val="150000"/>
              </a:lnSpc>
              <a:spcBef>
                <a:spcPts val="994"/>
              </a:spcBef>
              <a:buClr>
                <a:srgbClr val="252525"/>
              </a:buClr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 Additional tools and services.</a:t>
            </a:r>
            <a:endParaRPr lang="en-US" sz="2000"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7" y="278638"/>
            <a:ext cx="142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0" spc="-5" dirty="0">
                <a:solidFill>
                  <a:srgbClr val="001F5F"/>
                </a:solidFill>
                <a:latin typeface="Times New Roman"/>
                <a:cs typeface="Times New Roman"/>
              </a:rPr>
              <a:t>Drupal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67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2087" y="1371600"/>
            <a:ext cx="10859313" cy="448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77825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dirty="0" smtClean="0">
                <a:latin typeface="Times New Roman"/>
                <a:cs typeface="Times New Roman"/>
              </a:rPr>
              <a:t>A </a:t>
            </a:r>
            <a:r>
              <a:rPr lang="en-US" sz="2800" dirty="0">
                <a:latin typeface="Times New Roman"/>
                <a:cs typeface="Times New Roman"/>
              </a:rPr>
              <a:t>full-strength developer tool </a:t>
            </a:r>
            <a:r>
              <a:rPr lang="en-US" sz="2800" dirty="0" smtClean="0">
                <a:latin typeface="Times New Roman"/>
                <a:cs typeface="Times New Roman"/>
              </a:rPr>
              <a:t>that </a:t>
            </a:r>
            <a:r>
              <a:rPr lang="en-US" sz="2800" dirty="0">
                <a:latin typeface="Times New Roman"/>
                <a:cs typeface="Times New Roman"/>
              </a:rPr>
              <a:t>is modular and exposes its functionality through a set of published APIs.</a:t>
            </a:r>
          </a:p>
          <a:p>
            <a:pPr marL="354965" marR="377825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dirty="0" smtClean="0">
                <a:latin typeface="Times New Roman"/>
                <a:cs typeface="Times New Roman"/>
              </a:rPr>
              <a:t>contrib </a:t>
            </a:r>
            <a:r>
              <a:rPr lang="en-US" sz="2800" dirty="0">
                <a:latin typeface="Times New Roman"/>
                <a:cs typeface="Times New Roman"/>
              </a:rPr>
              <a:t>modules can be added to Drupal to replace other modules, enhance capabilities, or provide entirely new features.</a:t>
            </a:r>
          </a:p>
          <a:p>
            <a:pPr marL="354965" marR="377825" indent="-3429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Third-party modules include messaging systems, visual editors, a content construction kit (CCK) for database schema extension, views, and panels.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68</a:t>
            </a:fld>
            <a:endParaRPr spc="-5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10591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Squarespace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next-generation website builder and deployment tool.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itself as a blogging tool, social media integration tool, photo gallery, form builder and data collector, item list manager, traffic and site management and analysis tool.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Eccentex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its AppBase architecture to create Cloudware applications.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AppBase includes a set of different tools for building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Business Objects Build, Presentation Builder, Business Process Designer, Dashboard Designer, Report Builder, Security Roles Management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7" y="278638"/>
            <a:ext cx="215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0" spc="-5" dirty="0">
                <a:solidFill>
                  <a:srgbClr val="001F5F"/>
                </a:solidFill>
                <a:latin typeface="Times New Roman"/>
                <a:cs typeface="Times New Roman"/>
              </a:rPr>
              <a:t>LongJump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69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1" y="1295400"/>
            <a:ext cx="10515600" cy="451918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Its </a:t>
            </a:r>
            <a:r>
              <a:rPr lang="en-US" sz="2400" dirty="0">
                <a:latin typeface="Times New Roman"/>
                <a:cs typeface="Times New Roman"/>
              </a:rPr>
              <a:t>development environment is based on Java and uses REST/SOAP APIs.</a:t>
            </a:r>
          </a:p>
          <a:p>
            <a:pPr marL="355600" indent="-342900" algn="just">
              <a:lnSpc>
                <a:spcPct val="150000"/>
              </a:lnSpc>
              <a:spcBef>
                <a:spcPts val="10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LongJump's PaaS is based on standard Java/JavaScript, SOAP, and REST.</a:t>
            </a:r>
          </a:p>
          <a:p>
            <a:pPr marL="355600" indent="-342900" algn="just">
              <a:lnSpc>
                <a:spcPct val="150000"/>
              </a:lnSpc>
              <a:spcBef>
                <a:spcPts val="10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It creates browser-based Web applications that are database-enabled.</a:t>
            </a:r>
          </a:p>
          <a:p>
            <a:pPr marL="355600" indent="-342900" algn="just">
              <a:lnSpc>
                <a:spcPct val="150000"/>
              </a:lnSpc>
              <a:spcBef>
                <a:spcPts val="10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LongJump comes with an Object Model Viewer, forms, reports, layout tools, dashboards, and site management tools.</a:t>
            </a:r>
          </a:p>
          <a:p>
            <a:pPr marL="355600" indent="-342900" algn="just">
              <a:lnSpc>
                <a:spcPct val="150000"/>
              </a:lnSpc>
              <a:spcBef>
                <a:spcPts val="10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Access control is based on role-based and rule-based access, and it allows for data-sharing between teams and between tenants.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86" y="296313"/>
            <a:ext cx="491571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0" spc="-5" dirty="0">
                <a:solidFill>
                  <a:srgbClr val="006FC0"/>
                </a:solidFill>
                <a:latin typeface="Times New Roman"/>
                <a:cs typeface="Times New Roman"/>
              </a:rPr>
              <a:t>Benefits</a:t>
            </a:r>
            <a:r>
              <a:rPr sz="3200" b="1" i="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i="0" spc="-5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3200" b="1" i="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i="0" spc="-5" dirty="0">
                <a:solidFill>
                  <a:srgbClr val="006FC0"/>
                </a:solidFill>
                <a:latin typeface="Times New Roman"/>
                <a:cs typeface="Times New Roman"/>
              </a:rPr>
              <a:t>virtualization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642" y="6381756"/>
            <a:ext cx="1397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spc="-5" dirty="0">
                <a:solidFill>
                  <a:srgbClr val="404040"/>
                </a:solidFill>
                <a:latin typeface="Times New Roman"/>
                <a:cs typeface="Times New Roman"/>
              </a:rPr>
              <a:t>7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676400"/>
            <a:ext cx="10287000" cy="4160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tabLst>
                <a:tab pos="195580" algn="l"/>
              </a:tabLst>
            </a:pPr>
            <a:r>
              <a:rPr sz="2800" dirty="0">
                <a:latin typeface="Times New Roman"/>
                <a:cs typeface="Times New Roman"/>
              </a:rPr>
              <a:t>Additional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benefits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include: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712470" lvl="1" indent="-243204">
              <a:buClr>
                <a:srgbClr val="252525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800" dirty="0">
                <a:latin typeface="Times New Roman"/>
                <a:cs typeface="Times New Roman"/>
              </a:rPr>
              <a:t>Reduced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capital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operating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costs.</a:t>
            </a:r>
          </a:p>
          <a:p>
            <a:pPr marL="712470" lvl="1" indent="-243204">
              <a:spcBef>
                <a:spcPts val="900"/>
              </a:spcBef>
              <a:buClr>
                <a:srgbClr val="252525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800" spc="-5" dirty="0">
                <a:latin typeface="Times New Roman"/>
                <a:cs typeface="Times New Roman"/>
              </a:rPr>
              <a:t>Minimized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eliminated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downtime.</a:t>
            </a:r>
            <a:endParaRPr sz="2800" dirty="0">
              <a:latin typeface="Times New Roman"/>
              <a:cs typeface="Times New Roman"/>
            </a:endParaRPr>
          </a:p>
          <a:p>
            <a:pPr marL="712470" lvl="1" indent="-243204">
              <a:spcBef>
                <a:spcPts val="905"/>
              </a:spcBef>
              <a:buClr>
                <a:srgbClr val="252525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800" dirty="0">
                <a:latin typeface="Times New Roman"/>
                <a:cs typeface="Times New Roman"/>
              </a:rPr>
              <a:t>Increased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productivity,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efficiency,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agility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sz="2800" spc="-4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responsiveness.</a:t>
            </a:r>
          </a:p>
          <a:p>
            <a:pPr marL="712470" lvl="1" indent="-243204">
              <a:spcBef>
                <a:spcPts val="900"/>
              </a:spcBef>
              <a:buClr>
                <a:srgbClr val="252525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800" spc="-5" dirty="0">
                <a:latin typeface="Times New Roman"/>
                <a:cs typeface="Times New Roman"/>
              </a:rPr>
              <a:t>Faster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provisioning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resources.</a:t>
            </a:r>
          </a:p>
          <a:p>
            <a:pPr marL="712470" lvl="1" indent="-243204">
              <a:spcBef>
                <a:spcPts val="900"/>
              </a:spcBef>
              <a:buClr>
                <a:srgbClr val="252525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800" dirty="0">
                <a:latin typeface="Times New Roman"/>
                <a:cs typeface="Times New Roman"/>
              </a:rPr>
              <a:t>Greater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continuity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disaster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recovery.</a:t>
            </a:r>
            <a:endParaRPr sz="2800" dirty="0">
              <a:latin typeface="Times New Roman"/>
              <a:cs typeface="Times New Roman"/>
            </a:endParaRPr>
          </a:p>
          <a:p>
            <a:pPr marL="712470" lvl="1" indent="-243204">
              <a:spcBef>
                <a:spcPts val="900"/>
              </a:spcBef>
              <a:buClr>
                <a:srgbClr val="252525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800" spc="-5" dirty="0">
                <a:latin typeface="Times New Roman"/>
                <a:cs typeface="Times New Roman"/>
              </a:rPr>
              <a:t>Simplified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center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99534"/>
            <a:ext cx="10859313" cy="6737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2225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tabLst>
                <a:tab pos="195580" algn="l"/>
              </a:tabLst>
            </a:pPr>
            <a:r>
              <a:rPr lang="en-US" sz="3200" b="1" spc="-25" dirty="0">
                <a:solidFill>
                  <a:srgbClr val="002060"/>
                </a:solidFill>
                <a:latin typeface="Times New Roman"/>
                <a:cs typeface="Times New Roman"/>
              </a:rPr>
              <a:t>WaveMaker</a:t>
            </a:r>
          </a:p>
          <a:p>
            <a:pPr marL="469265" marR="22225" indent="-4572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An application development environment for creating Java-based Web and cloud Ajax applications.</a:t>
            </a:r>
          </a:p>
          <a:p>
            <a:pPr marL="469265" marR="22225" indent="-4572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The software is open-source and offered under the Apache license.</a:t>
            </a:r>
          </a:p>
          <a:p>
            <a:pPr marL="469265" marR="22225" indent="-4572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WaveMaker is a drag-and-drop environment that runs inside a browser.</a:t>
            </a:r>
          </a:p>
          <a:p>
            <a:pPr marL="12065" marR="22225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tabLst>
                <a:tab pos="195580" algn="l"/>
              </a:tabLst>
            </a:pPr>
            <a:r>
              <a:rPr lang="en-US" sz="3200" b="1" spc="-25" dirty="0">
                <a:solidFill>
                  <a:srgbClr val="002060"/>
                </a:solidFill>
                <a:latin typeface="Times New Roman"/>
                <a:cs typeface="Times New Roman"/>
              </a:rPr>
              <a:t>Wolf Frameworks</a:t>
            </a:r>
          </a:p>
          <a:p>
            <a:pPr marL="469265" marR="22225" indent="-4572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Wolf Frameworks is an application development framework </a:t>
            </a:r>
            <a:r>
              <a:rPr lang="en-US" sz="2800" spc="-25" dirty="0" smtClean="0">
                <a:latin typeface="Times New Roman"/>
                <a:cs typeface="Times New Roman"/>
              </a:rPr>
              <a:t>that </a:t>
            </a:r>
            <a:r>
              <a:rPr lang="en-US" sz="2800" spc="-25" dirty="0">
                <a:latin typeface="Times New Roman"/>
                <a:cs typeface="Times New Roman"/>
              </a:rPr>
              <a:t>is open, standards-based, and portable. </a:t>
            </a:r>
          </a:p>
          <a:p>
            <a:pPr marL="469265" marR="22225" indent="-457200" algn="just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It is a PaaS vendor, </a:t>
            </a:r>
            <a:r>
              <a:rPr lang="en-US" sz="2800" spc="-25" dirty="0" smtClean="0">
                <a:latin typeface="Times New Roman"/>
                <a:cs typeface="Times New Roman"/>
              </a:rPr>
              <a:t>that </a:t>
            </a:r>
            <a:r>
              <a:rPr lang="en-US" sz="2800" spc="-25" dirty="0">
                <a:latin typeface="Times New Roman"/>
                <a:cs typeface="Times New Roman"/>
              </a:rPr>
              <a:t>offers a platform, where you can build a SaaS solution that is open and cross-platform.</a:t>
            </a:r>
            <a:endParaRPr lang="en-US" sz="2800" spc="-2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23773"/>
            <a:ext cx="3569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0" spc="-55" dirty="0">
                <a:solidFill>
                  <a:srgbClr val="001F5F"/>
                </a:solidFill>
                <a:latin typeface="Times New Roman"/>
                <a:cs typeface="Times New Roman"/>
              </a:rPr>
              <a:t>Wolf</a:t>
            </a:r>
            <a:r>
              <a:rPr sz="3600" b="1" i="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i="0" dirty="0">
                <a:solidFill>
                  <a:srgbClr val="001F5F"/>
                </a:solidFill>
                <a:latin typeface="Times New Roman"/>
                <a:cs typeface="Times New Roman"/>
              </a:rPr>
              <a:t>Frameworks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87213" y="6381750"/>
            <a:ext cx="204787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t>71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1030" y="914400"/>
            <a:ext cx="10711181" cy="61843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42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621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Wolf Frameworks is based on: AJAX, asynchronous Java, XML and .NET Framework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42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621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Using Wolf, applications can be built without writing technical code. 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42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621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It also allows application data to be written to the client's database server, and data can be imported or exported from a variety of data formats. 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42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621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Wolf supports forms, search, business logic and rules, charts, reports, dashboards, and both custom and external Web pages. 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42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621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After you create entities and assign their properties, you create business rules with a rules designer. 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42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621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You can automate tasks via business rules.</a:t>
            </a:r>
          </a:p>
          <a:p>
            <a:pPr marL="195580" marR="350520" indent="-183515">
              <a:lnSpc>
                <a:spcPts val="2590"/>
              </a:lnSpc>
              <a:buClr>
                <a:srgbClr val="252525"/>
              </a:buClr>
              <a:buFont typeface="Microsoft Sans Serif"/>
              <a:buChar char="◦"/>
              <a:tabLst>
                <a:tab pos="19621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9" y="228600"/>
            <a:ext cx="1110826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766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10515600" cy="610393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dirty="0" smtClean="0"/>
              <a:t>6 MARKS </a:t>
            </a:r>
            <a:r>
              <a:rPr lang="en-US" dirty="0"/>
              <a:t>QUESTIONS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dirty="0"/>
              <a:t>Explain Hypervisor and its categories with the help of diagrams.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1" dirty="0"/>
              <a:t>Definition of Virtual machine and use of Hypervisor-2 Marks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1" dirty="0"/>
              <a:t>Type 1 Hypervisor with diagram-2 Marks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1" dirty="0"/>
              <a:t>Type 2 Hypervisor with diagram-2 Marks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1" dirty="0"/>
              <a:t>#Page-100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dirty="0"/>
              <a:t>Explain the methods used for porting application in cloud.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1" dirty="0"/>
              <a:t>Porting definition-1 Mark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1" dirty="0"/>
              <a:t>The Simple Cloud API-2.5 Marks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1" dirty="0"/>
              <a:t>AppZero Virtual Application Appliance-2.5 Marks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i="1" dirty="0"/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dirty="0"/>
              <a:t>Define capacity planning. Explain the role of capacity planning in Cloud Computing.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i="1" dirty="0"/>
              <a:t>or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dirty="0"/>
              <a:t>Explain the parameters and methods used to implement Capacity Planning.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1" dirty="0"/>
              <a:t>Definition and need of capacity planning.-1 Mark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1" dirty="0"/>
              <a:t>Baseline Measurements, System Metrics, Load Testing, Resource Ceiling, Server and Instance Types.-5 Mark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dirty="0"/>
              <a:t>Elaborate on the commonly used Application Development frameworks.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1" dirty="0"/>
              <a:t>Drupal, Squarespace, Eccentex, LongJump, WaveMaker, Wolf Frameworks -1 Marks each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22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60420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Virtualized</a:t>
            </a:r>
            <a:r>
              <a:rPr sz="26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2060"/>
                </a:solidFill>
                <a:latin typeface="Times New Roman"/>
                <a:cs typeface="Times New Roman"/>
              </a:rPr>
              <a:t>components</a:t>
            </a:r>
            <a:r>
              <a:rPr sz="2600" i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0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600" i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0" dirty="0">
                <a:solidFill>
                  <a:srgbClr val="000000"/>
                </a:solidFill>
                <a:latin typeface="Times New Roman"/>
                <a:cs typeface="Times New Roman"/>
              </a:rPr>
              <a:t>cloud</a:t>
            </a:r>
            <a:r>
              <a:rPr sz="26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0" dirty="0">
                <a:solidFill>
                  <a:srgbClr val="000000"/>
                </a:solidFill>
                <a:latin typeface="Times New Roman"/>
                <a:cs typeface="Times New Roman"/>
              </a:rPr>
              <a:t>computing: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642" y="6381756"/>
            <a:ext cx="1397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spc="-5" dirty="0">
                <a:solidFill>
                  <a:srgbClr val="404040"/>
                </a:solidFill>
                <a:latin typeface="Times New Roman"/>
                <a:cs typeface="Times New Roman"/>
              </a:rPr>
              <a:t>8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524000"/>
            <a:ext cx="10134599" cy="435247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 algn="just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Access:</a:t>
            </a:r>
            <a:r>
              <a:rPr sz="28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client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request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access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cloud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 from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</a:t>
            </a:r>
            <a:r>
              <a:rPr sz="2800" dirty="0">
                <a:latin typeface="Times New Roman"/>
                <a:cs typeface="Times New Roman"/>
              </a:rPr>
              <a:t> location.</a:t>
            </a:r>
          </a:p>
          <a:p>
            <a:pPr marL="194945" marR="47942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i="1" dirty="0">
                <a:solidFill>
                  <a:srgbClr val="006FC0"/>
                </a:solidFill>
                <a:latin typeface="Times New Roman"/>
                <a:cs typeface="Times New Roman"/>
              </a:rPr>
              <a:t>Application:</a:t>
            </a:r>
            <a:r>
              <a:rPr sz="28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cloud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instances</a:t>
            </a:r>
            <a:r>
              <a:rPr sz="2800" dirty="0">
                <a:latin typeface="Times New Roman"/>
                <a:cs typeface="Times New Roman"/>
              </a:rPr>
              <a:t> 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directs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requests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an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instance</a:t>
            </a:r>
            <a:r>
              <a:rPr sz="2800" spc="-1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conditions.</a:t>
            </a: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i="1" dirty="0">
                <a:solidFill>
                  <a:srgbClr val="006FC0"/>
                </a:solidFill>
                <a:latin typeface="Times New Roman"/>
                <a:cs typeface="Times New Roman"/>
              </a:rPr>
              <a:t>CPU: </a:t>
            </a:r>
            <a:r>
              <a:rPr sz="2800" dirty="0">
                <a:latin typeface="Times New Roman"/>
                <a:cs typeface="Times New Roman"/>
              </a:rPr>
              <a:t>Computers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partitioned into a </a:t>
            </a:r>
            <a:r>
              <a:rPr sz="2800" spc="-5" dirty="0">
                <a:latin typeface="Times New Roman"/>
                <a:cs typeface="Times New Roman"/>
              </a:rPr>
              <a:t>set </a:t>
            </a:r>
            <a:r>
              <a:rPr sz="2800" dirty="0">
                <a:latin typeface="Times New Roman"/>
                <a:cs typeface="Times New Roman"/>
              </a:rPr>
              <a:t>of virtual </a:t>
            </a:r>
            <a:r>
              <a:rPr sz="2800" spc="-5" dirty="0">
                <a:latin typeface="Times New Roman"/>
                <a:cs typeface="Times New Roman"/>
              </a:rPr>
              <a:t>machines </a:t>
            </a:r>
            <a:r>
              <a:rPr sz="280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spc="-5" dirty="0" smtClean="0">
                <a:latin typeface="Times New Roman"/>
                <a:cs typeface="Times New Roman"/>
              </a:rPr>
              <a:t>machine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being </a:t>
            </a:r>
            <a:r>
              <a:rPr sz="2800" spc="-5" dirty="0">
                <a:latin typeface="Times New Roman"/>
                <a:cs typeface="Times New Roman"/>
              </a:rPr>
              <a:t>assigned </a:t>
            </a:r>
            <a:r>
              <a:rPr sz="2800" dirty="0">
                <a:latin typeface="Times New Roman"/>
                <a:cs typeface="Times New Roman"/>
              </a:rPr>
              <a:t>a workload. </a:t>
            </a:r>
            <a:r>
              <a:rPr sz="2800" spc="-15" dirty="0">
                <a:latin typeface="Times New Roman"/>
                <a:cs typeface="Times New Roman"/>
              </a:rPr>
              <a:t>Alternatively, </a:t>
            </a:r>
            <a:r>
              <a:rPr sz="2800" spc="-5" dirty="0">
                <a:latin typeface="Times New Roman"/>
                <a:cs typeface="Times New Roman"/>
              </a:rPr>
              <a:t>systems 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virtualized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lang="en-US" sz="2800" spc="5" dirty="0" smtClean="0">
                <a:latin typeface="Times New Roman"/>
                <a:cs typeface="Times New Roman"/>
              </a:rPr>
              <a:t>load-balancing</a:t>
            </a:r>
            <a:r>
              <a:rPr sz="2800" spc="-2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technologies.</a:t>
            </a:r>
          </a:p>
          <a:p>
            <a:pPr marL="195580" indent="-182880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Microsoft Sans Serif"/>
              <a:buChar char="◦"/>
              <a:tabLst>
                <a:tab pos="195580" algn="l"/>
              </a:tabLst>
            </a:pPr>
            <a:r>
              <a:rPr sz="2800" i="1" dirty="0">
                <a:solidFill>
                  <a:srgbClr val="006FC0"/>
                </a:solidFill>
                <a:latin typeface="Times New Roman"/>
                <a:cs typeface="Times New Roman"/>
              </a:rPr>
              <a:t>Storage:</a:t>
            </a:r>
            <a:r>
              <a:rPr sz="2800" i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stored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across </a:t>
            </a:r>
            <a:r>
              <a:rPr sz="2800" dirty="0">
                <a:latin typeface="Times New Roman"/>
                <a:cs typeface="Times New Roman"/>
              </a:rPr>
              <a:t>storage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often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replicated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redundancy</a:t>
            </a:r>
            <a:r>
              <a:rPr sz="2800" spc="-15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40642" y="6381756"/>
            <a:ext cx="1397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spc="-5" dirty="0">
                <a:solidFill>
                  <a:srgbClr val="404040"/>
                </a:solidFill>
                <a:latin typeface="Times New Roman"/>
                <a:cs typeface="Times New Roman"/>
              </a:rPr>
              <a:t>9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494109"/>
            <a:ext cx="10820400" cy="58599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cloud computing: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Service-based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service-based architecture is where clients are abstracted from service providers through service interfaces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Clients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provided services through service interfaces.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Elastic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Services can be altered to affect capacity and performance on demand.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Services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Resources are pooled to create greater efficiencies.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Metered Usage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Services are billed on a usage basis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services provided by cloud computing are based on Internet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formats.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MS1444_Windows Azure Template 16x9_r08b">
  <a:themeElements>
    <a:clrScheme name="Custom 14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460375" indent="-460375">
          <a:lnSpc>
            <a:spcPct val="90000"/>
          </a:lnSpc>
          <a:spcBef>
            <a:spcPct val="20000"/>
          </a:spcBef>
          <a:buSzPct val="80000"/>
          <a:buBlip>
            <a:blip xmlns:r="http://schemas.openxmlformats.org/officeDocument/2006/relationships" r:embed="rId1"/>
          </a:buBlip>
          <a:defRPr sz="3200" dirty="0">
            <a:gradFill>
              <a:gsLst>
                <a:gs pos="0">
                  <a:srgbClr val="292929">
                    <a:lumMod val="90000"/>
                    <a:lumOff val="10000"/>
                  </a:srgbClr>
                </a:gs>
                <a:gs pos="86000">
                  <a:srgbClr val="292929">
                    <a:lumMod val="90000"/>
                    <a:lumOff val="10000"/>
                  </a:srgbClr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7512</TotalTime>
  <Words>4828</Words>
  <Application>Microsoft Office PowerPoint</Application>
  <PresentationFormat>Widescreen</PresentationFormat>
  <Paragraphs>437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9" baseType="lpstr">
      <vt:lpstr>Algerian</vt:lpstr>
      <vt:lpstr>Arial</vt:lpstr>
      <vt:lpstr>Arial MT</vt:lpstr>
      <vt:lpstr>Calibri</vt:lpstr>
      <vt:lpstr>Cambria</vt:lpstr>
      <vt:lpstr>Century Schoolbook</vt:lpstr>
      <vt:lpstr>Microsoft Sans Serif</vt:lpstr>
      <vt:lpstr>Segoe UI</vt:lpstr>
      <vt:lpstr>Segoe UI Light</vt:lpstr>
      <vt:lpstr>Segoe UI Semilight</vt:lpstr>
      <vt:lpstr>Segoe UI Symbol</vt:lpstr>
      <vt:lpstr>Times New Roman</vt:lpstr>
      <vt:lpstr>Wingdings</vt:lpstr>
      <vt:lpstr>Wingdings 2</vt:lpstr>
      <vt:lpstr>View</vt:lpstr>
      <vt:lpstr>MS1444_Windows Azure Template 16x9_r08b</vt:lpstr>
      <vt:lpstr>PowerPoint Presentation</vt:lpstr>
      <vt:lpstr>PowerPoint Presentation</vt:lpstr>
      <vt:lpstr>In File..</vt:lpstr>
      <vt:lpstr>Abstraction and Virtualization</vt:lpstr>
      <vt:lpstr>Virtualization technologies</vt:lpstr>
      <vt:lpstr>PowerPoint Presentation</vt:lpstr>
      <vt:lpstr>Benefits of virtualization</vt:lpstr>
      <vt:lpstr>Virtualized components for cloud computing:</vt:lpstr>
      <vt:lpstr>PowerPoint Presentation</vt:lpstr>
      <vt:lpstr>Load Balancing and Virtualization</vt:lpstr>
      <vt:lpstr>PowerPoint Presentation</vt:lpstr>
      <vt:lpstr>PowerPoint Presentation</vt:lpstr>
      <vt:lpstr>PowerPoint Presentation</vt:lpstr>
      <vt:lpstr>Advanced Load Balancing</vt:lpstr>
      <vt:lpstr>PowerPoint Presentation</vt:lpstr>
      <vt:lpstr>PowerPoint Presentation</vt:lpstr>
      <vt:lpstr>Hypervisors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hypervisors</vt:lpstr>
      <vt:lpstr>PowerPoint Presentation</vt:lpstr>
      <vt:lpstr>PowerPoint Presentation</vt:lpstr>
      <vt:lpstr>Emulation</vt:lpstr>
      <vt:lpstr>Paravirtualization</vt:lpstr>
      <vt:lpstr>Full Virtualization (Hardware pass-through)</vt:lpstr>
      <vt:lpstr>Machine Imaging</vt:lpstr>
      <vt:lpstr>PowerPoint Presentation</vt:lpstr>
      <vt:lpstr>Porting Applications</vt:lpstr>
      <vt:lpstr>The Simple Cloud API</vt:lpstr>
      <vt:lpstr>AppZero Virtual Application Appliance</vt:lpstr>
      <vt:lpstr>PowerPoint Presentation</vt:lpstr>
      <vt:lpstr>Capacity Planning</vt:lpstr>
      <vt:lpstr>Capacity Planning</vt:lpstr>
      <vt:lpstr>PowerPoint Presentation</vt:lpstr>
      <vt:lpstr>Capacity planning steps:</vt:lpstr>
      <vt:lpstr>Defining Baseline and Metrics</vt:lpstr>
      <vt:lpstr>1.Baseline Measurements</vt:lpstr>
      <vt:lpstr>PowerPoint Presentation</vt:lpstr>
      <vt:lpstr>2. System Metrics</vt:lpstr>
      <vt:lpstr>PowerPoint Presentation</vt:lpstr>
      <vt:lpstr>3. Load Testing</vt:lpstr>
      <vt:lpstr>PowerPoint Presentation</vt:lpstr>
      <vt:lpstr>4. Resource Ceiling</vt:lpstr>
      <vt:lpstr>PowerPoint Presentation</vt:lpstr>
      <vt:lpstr>PowerPoint Presentation</vt:lpstr>
      <vt:lpstr>5. Server and Instance Types</vt:lpstr>
      <vt:lpstr>PowerPoint Presentation</vt:lpstr>
      <vt:lpstr>PowerPoint Presentation</vt:lpstr>
      <vt:lpstr>Network Capacity</vt:lpstr>
      <vt:lpstr>PowerPoint Presentation</vt:lpstr>
      <vt:lpstr>PowerPoint Presentation</vt:lpstr>
      <vt:lpstr>Scaling</vt:lpstr>
      <vt:lpstr>Vertical scaling</vt:lpstr>
      <vt:lpstr>Horizontal scaling</vt:lpstr>
      <vt:lpstr>PowerPoint Presentation</vt:lpstr>
      <vt:lpstr>Exploring Platform as a Service</vt:lpstr>
      <vt:lpstr>Exploring Platform as a Service</vt:lpstr>
      <vt:lpstr>PowerPoint Presentation</vt:lpstr>
      <vt:lpstr>PowerPoint Presentation</vt:lpstr>
      <vt:lpstr>Application Development</vt:lpstr>
      <vt:lpstr>PowerPoint Presentation</vt:lpstr>
      <vt:lpstr>Drupal</vt:lpstr>
      <vt:lpstr>PowerPoint Presentation</vt:lpstr>
      <vt:lpstr>LongJump</vt:lpstr>
      <vt:lpstr>PowerPoint Presentation</vt:lpstr>
      <vt:lpstr>Wolf Frameworks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dream</dc:creator>
  <cp:lastModifiedBy>Grace</cp:lastModifiedBy>
  <cp:revision>71</cp:revision>
  <dcterms:created xsi:type="dcterms:W3CDTF">2023-08-07T04:47:22Z</dcterms:created>
  <dcterms:modified xsi:type="dcterms:W3CDTF">2023-09-07T08:16:02Z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2023-08-07T00:00:00Z</vt:filetime>
  </property>
</Properties>
</file>