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1143000" y="685800"/>
            <a:ext cx="4572000" cy="3429000"/>
          </a:xfrm>
          <a:prstGeom prst="rect">
            <a:avLst/>
          </a:prstGeom>
        </p:spPr>
        <p:txBody>
          <a:bodyPr/>
          <a:lstStyle/>
          <a:p>
            <a:endParaRPr/>
          </a:p>
        </p:txBody>
      </p:sp>
      <p:sp>
        <p:nvSpPr>
          <p:cNvPr id="106" name="Shape 10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pptmon.com/"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pptmon.com/"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OBJECT">
    <p:spTree>
      <p:nvGrpSpPr>
        <p:cNvPr id="1" name=""/>
        <p:cNvGrpSpPr/>
        <p:nvPr/>
      </p:nvGrpSpPr>
      <p:grpSpPr>
        <a:xfrm>
          <a:off x="0" y="0"/>
          <a:ext cx="0" cy="0"/>
          <a:chOff x="0" y="0"/>
          <a:chExt cx="0" cy="0"/>
        </a:xfrm>
      </p:grpSpPr>
      <p:sp>
        <p:nvSpPr>
          <p:cNvPr id="11" name="Title Text"/>
          <p:cNvSpPr txBox="1">
            <a:spLocks noGrp="1"/>
          </p:cNvSpPr>
          <p:nvPr>
            <p:ph type="title"/>
          </p:nvPr>
        </p:nvSpPr>
        <p:spPr>
          <a:xfrm>
            <a:off x="908685" y="523739"/>
            <a:ext cx="6705600" cy="1507626"/>
          </a:xfrm>
          <a:prstGeom prst="rect">
            <a:avLst/>
          </a:prstGeom>
        </p:spPr>
        <p:txBody>
          <a:bodyPr>
            <a:normAutofit/>
          </a:bodyPr>
          <a:lstStyle/>
          <a:p>
            <a:r>
              <a:t>Title Text</a:t>
            </a:r>
          </a:p>
        </p:txBody>
      </p:sp>
      <p:sp>
        <p:nvSpPr>
          <p:cNvPr id="12" name="Body Level One…"/>
          <p:cNvSpPr txBox="1">
            <a:spLocks noGrp="1"/>
          </p:cNvSpPr>
          <p:nvPr>
            <p:ph type="body" sz="quarter" idx="1"/>
          </p:nvPr>
        </p:nvSpPr>
        <p:spPr>
          <a:xfrm>
            <a:off x="2867660" y="3194557"/>
            <a:ext cx="6456680" cy="14859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OBJECT 0">
    <p:spTree>
      <p:nvGrpSpPr>
        <p:cNvPr id="1" name=""/>
        <p:cNvGrpSpPr/>
        <p:nvPr/>
      </p:nvGrpSpPr>
      <p:grpSpPr>
        <a:xfrm>
          <a:off x="0" y="0"/>
          <a:ext cx="0" cy="0"/>
          <a:chOff x="0" y="0"/>
          <a:chExt cx="0" cy="0"/>
        </a:xfrm>
      </p:grpSpPr>
      <p:sp>
        <p:nvSpPr>
          <p:cNvPr id="20" name="Title Text"/>
          <p:cNvSpPr txBox="1">
            <a:spLocks noGrp="1"/>
          </p:cNvSpPr>
          <p:nvPr>
            <p:ph type="title"/>
          </p:nvPr>
        </p:nvSpPr>
        <p:spPr>
          <a:xfrm>
            <a:off x="908685" y="523739"/>
            <a:ext cx="6705600" cy="1507626"/>
          </a:xfrm>
          <a:prstGeom prst="rect">
            <a:avLst/>
          </a:prstGeom>
        </p:spPr>
        <p:txBody>
          <a:bodyPr>
            <a:normAutofit/>
          </a:bodyPr>
          <a:lstStyle/>
          <a:p>
            <a:r>
              <a:t>Title Text</a:t>
            </a:r>
          </a:p>
        </p:txBody>
      </p:sp>
      <p:sp>
        <p:nvSpPr>
          <p:cNvPr id="21" name="Body Level One…"/>
          <p:cNvSpPr txBox="1">
            <a:spLocks noGrp="1"/>
          </p:cNvSpPr>
          <p:nvPr>
            <p:ph type="body" sz="quarter" idx="1"/>
          </p:nvPr>
        </p:nvSpPr>
        <p:spPr>
          <a:xfrm>
            <a:off x="2867660" y="3194557"/>
            <a:ext cx="6456680" cy="14859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9" name="Google Shape;18;p11"/>
          <p:cNvSpPr/>
          <p:nvPr/>
        </p:nvSpPr>
        <p:spPr>
          <a:xfrm>
            <a:off x="-1" y="0"/>
            <a:ext cx="1040893" cy="6858000"/>
          </a:xfrm>
          <a:prstGeom prst="rect">
            <a:avLst/>
          </a:prstGeom>
          <a:solidFill>
            <a:srgbClr val="EDEBFF"/>
          </a:solidFill>
          <a:ln w="12700">
            <a:miter lim="400000"/>
          </a:ln>
        </p:spPr>
        <p:txBody>
          <a:bodyPr lIns="0" tIns="0" rIns="0" bIns="0"/>
          <a:lstStyle/>
          <a:p>
            <a:endParaRPr/>
          </a:p>
        </p:txBody>
      </p:sp>
      <p:pic>
        <p:nvPicPr>
          <p:cNvPr id="30" name="Google Shape;19;p11" descr="Google Shape;19;p11"/>
          <p:cNvPicPr>
            <a:picLocks noChangeAspect="1"/>
          </p:cNvPicPr>
          <p:nvPr/>
        </p:nvPicPr>
        <p:blipFill>
          <a:blip r:embed="rId2"/>
          <a:stretch>
            <a:fillRect/>
          </a:stretch>
        </p:blipFill>
        <p:spPr>
          <a:xfrm>
            <a:off x="0" y="0"/>
            <a:ext cx="5051691" cy="324841"/>
          </a:xfrm>
          <a:prstGeom prst="rect">
            <a:avLst/>
          </a:prstGeom>
          <a:ln w="12700">
            <a:miter lim="400000"/>
          </a:ln>
        </p:spPr>
      </p:pic>
      <p:pic>
        <p:nvPicPr>
          <p:cNvPr id="31" name="Google Shape;20;p11" descr="Google Shape;20;p11"/>
          <p:cNvPicPr>
            <a:picLocks noChangeAspect="1"/>
          </p:cNvPicPr>
          <p:nvPr/>
        </p:nvPicPr>
        <p:blipFill>
          <a:blip r:embed="rId3"/>
          <a:stretch>
            <a:fillRect/>
          </a:stretch>
        </p:blipFill>
        <p:spPr>
          <a:xfrm>
            <a:off x="1724436" y="4399357"/>
            <a:ext cx="1143788" cy="2214934"/>
          </a:xfrm>
          <a:prstGeom prst="rect">
            <a:avLst/>
          </a:prstGeom>
          <a:ln w="12700">
            <a:miter lim="400000"/>
          </a:ln>
        </p:spPr>
      </p:pic>
      <p:sp>
        <p:nvSpPr>
          <p:cNvPr id="32" name="Title Text"/>
          <p:cNvSpPr txBox="1">
            <a:spLocks noGrp="1"/>
          </p:cNvSpPr>
          <p:nvPr>
            <p:ph type="title"/>
          </p:nvPr>
        </p:nvSpPr>
        <p:spPr>
          <a:xfrm>
            <a:off x="908685" y="523739"/>
            <a:ext cx="6705600" cy="1507626"/>
          </a:xfrm>
          <a:prstGeom prst="rect">
            <a:avLst/>
          </a:prstGeom>
        </p:spPr>
        <p:txBody>
          <a:bodyPr>
            <a:normAutofit/>
          </a:bodyPr>
          <a:lstStyle/>
          <a:p>
            <a:r>
              <a:t>Title Text</a:t>
            </a:r>
          </a:p>
        </p:txBody>
      </p:sp>
      <p:sp>
        <p:nvSpPr>
          <p:cNvPr id="33" name="Body Level One…"/>
          <p:cNvSpPr txBox="1">
            <a:spLocks noGrp="1"/>
          </p:cNvSpPr>
          <p:nvPr>
            <p:ph type="body" sz="half" idx="1"/>
          </p:nvPr>
        </p:nvSpPr>
        <p:spPr>
          <a:xfrm>
            <a:off x="609600" y="1577339"/>
            <a:ext cx="530352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4" name="Google Shape;23;p11"/>
          <p:cNvSpPr txBox="1">
            <a:spLocks noGrp="1"/>
          </p:cNvSpPr>
          <p:nvPr>
            <p:ph type="body" sz="half" idx="21"/>
          </p:nvPr>
        </p:nvSpPr>
        <p:spPr>
          <a:xfrm>
            <a:off x="6278879" y="1577339"/>
            <a:ext cx="5303521" cy="4526281"/>
          </a:xfrm>
          <a:prstGeom prst="rect">
            <a:avLst/>
          </a:prstGeom>
        </p:spPr>
        <p:txBody>
          <a:bodyPr>
            <a:normAutofit/>
          </a:bodyPr>
          <a:lstStyle/>
          <a:p>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2" name="Google Shape;28;p12"/>
          <p:cNvSpPr/>
          <p:nvPr/>
        </p:nvSpPr>
        <p:spPr>
          <a:xfrm>
            <a:off x="621790" y="621790"/>
            <a:ext cx="10948418" cy="5614418"/>
          </a:xfrm>
          <a:prstGeom prst="rect">
            <a:avLst/>
          </a:prstGeom>
          <a:solidFill>
            <a:srgbClr val="EDEBFF"/>
          </a:solidFill>
          <a:ln w="12700">
            <a:miter lim="400000"/>
          </a:ln>
        </p:spPr>
        <p:txBody>
          <a:bodyPr lIns="0" tIns="0" rIns="0" bIns="0"/>
          <a:lstStyle/>
          <a:p>
            <a:endParaRPr/>
          </a:p>
        </p:txBody>
      </p:sp>
      <p:sp>
        <p:nvSpPr>
          <p:cNvPr id="43" name="Title Text"/>
          <p:cNvSpPr txBox="1">
            <a:spLocks noGrp="1"/>
          </p:cNvSpPr>
          <p:nvPr>
            <p:ph type="title"/>
          </p:nvPr>
        </p:nvSpPr>
        <p:spPr>
          <a:xfrm>
            <a:off x="4103370" y="2830829"/>
            <a:ext cx="3985260" cy="788671"/>
          </a:xfrm>
          <a:prstGeom prst="rect">
            <a:avLst/>
          </a:prstGeom>
        </p:spPr>
        <p:txBody>
          <a:bodyPr>
            <a:normAutofit/>
          </a:bodyPr>
          <a:lstStyle/>
          <a:p>
            <a:r>
              <a:t>Title Text</a:t>
            </a:r>
          </a:p>
        </p:txBody>
      </p:sp>
      <p:sp>
        <p:nvSpPr>
          <p:cNvPr id="44" name="Body Level One…"/>
          <p:cNvSpPr txBox="1">
            <a:spLocks noGrp="1"/>
          </p:cNvSpPr>
          <p:nvPr>
            <p:ph type="body" sz="quarter" idx="1"/>
          </p:nvPr>
        </p:nvSpPr>
        <p:spPr>
          <a:xfrm>
            <a:off x="1828800" y="3840479"/>
            <a:ext cx="85344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2" name="Title Text"/>
          <p:cNvSpPr txBox="1">
            <a:spLocks noGrp="1"/>
          </p:cNvSpPr>
          <p:nvPr>
            <p:ph type="title"/>
          </p:nvPr>
        </p:nvSpPr>
        <p:spPr>
          <a:xfrm>
            <a:off x="908685" y="523739"/>
            <a:ext cx="6705600" cy="1507626"/>
          </a:xfrm>
          <a:prstGeom prst="rect">
            <a:avLst/>
          </a:prstGeom>
        </p:spPr>
        <p:txBody>
          <a:bodyPr>
            <a:normAutofit/>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_PPTMON slide">
    <p:bg>
      <p:bgPr>
        <a:solidFill>
          <a:srgbClr val="EEEBFF"/>
        </a:solidFill>
        <a:effectLst/>
      </p:bgPr>
    </p:bg>
    <p:spTree>
      <p:nvGrpSpPr>
        <p:cNvPr id="1" name=""/>
        <p:cNvGrpSpPr/>
        <p:nvPr/>
      </p:nvGrpSpPr>
      <p:grpSpPr>
        <a:xfrm>
          <a:off x="0" y="0"/>
          <a:ext cx="0" cy="0"/>
          <a:chOff x="0" y="0"/>
          <a:chExt cx="0" cy="0"/>
        </a:xfrm>
      </p:grpSpPr>
      <p:sp>
        <p:nvSpPr>
          <p:cNvPr id="67" name="직사각형 5"/>
          <p:cNvSpPr/>
          <p:nvPr/>
        </p:nvSpPr>
        <p:spPr>
          <a:xfrm>
            <a:off x="0" y="952500"/>
            <a:ext cx="1041400" cy="4953000"/>
          </a:xfrm>
          <a:prstGeom prst="rect">
            <a:avLst/>
          </a:prstGeom>
          <a:solidFill>
            <a:srgbClr val="542DF0"/>
          </a:solidFill>
          <a:ln w="12700">
            <a:miter lim="400000"/>
          </a:ln>
        </p:spPr>
        <p:txBody>
          <a:bodyPr lIns="45719" rIns="45719" anchor="ctr"/>
          <a:lstStyle/>
          <a:p>
            <a:pPr algn="ctr">
              <a:defRPr sz="2000">
                <a:solidFill>
                  <a:srgbClr val="FFFFFF"/>
                </a:solidFill>
                <a:latin typeface="Poppins Black"/>
                <a:ea typeface="Poppins Black"/>
                <a:cs typeface="Poppins Black"/>
                <a:sym typeface="Poppins Black"/>
              </a:defRPr>
            </a:pPr>
            <a:endParaRPr/>
          </a:p>
        </p:txBody>
      </p:sp>
      <p:sp>
        <p:nvSpPr>
          <p:cNvPr id="68" name="직사각형 7"/>
          <p:cNvSpPr/>
          <p:nvPr/>
        </p:nvSpPr>
        <p:spPr>
          <a:xfrm>
            <a:off x="2082800" y="952500"/>
            <a:ext cx="10109200" cy="4953000"/>
          </a:xfrm>
          <a:prstGeom prst="rect">
            <a:avLst/>
          </a:prstGeom>
          <a:solidFill>
            <a:srgbClr val="FFFFFF"/>
          </a:solidFill>
          <a:ln w="12700">
            <a:miter lim="400000"/>
          </a:ln>
          <a:effectLst>
            <a:outerShdw blurRad="88900" rotWithShape="0">
              <a:srgbClr val="542DF0">
                <a:alpha val="12000"/>
              </a:srgbClr>
            </a:outerShdw>
          </a:effectLst>
        </p:spPr>
        <p:txBody>
          <a:bodyPr lIns="45719" rIns="45719" anchor="ctr"/>
          <a:lstStyle/>
          <a:p>
            <a:pPr algn="ctr">
              <a:defRPr sz="2400">
                <a:solidFill>
                  <a:srgbClr val="542DF0"/>
                </a:solidFill>
                <a:latin typeface="Poppins Black"/>
                <a:ea typeface="Poppins Black"/>
                <a:cs typeface="Poppins Black"/>
                <a:sym typeface="Poppins Black"/>
              </a:defRPr>
            </a:pPr>
            <a:endParaRPr/>
          </a:p>
        </p:txBody>
      </p:sp>
      <p:pic>
        <p:nvPicPr>
          <p:cNvPr id="69" name="Graphic 3" descr="Graphic 3">
            <a:hlinkClick r:id="rId2"/>
          </p:cNvPr>
          <p:cNvPicPr>
            <a:picLocks noChangeAspect="1"/>
          </p:cNvPicPr>
          <p:nvPr/>
        </p:nvPicPr>
        <p:blipFill>
          <a:blip r:embed="rId3"/>
          <a:srcRect l="29909"/>
          <a:stretch>
            <a:fillRect/>
          </a:stretch>
        </p:blipFill>
        <p:spPr>
          <a:xfrm>
            <a:off x="5771192" y="6879334"/>
            <a:ext cx="2239205" cy="246222"/>
          </a:xfrm>
          <a:prstGeom prst="rect">
            <a:avLst/>
          </a:prstGeom>
          <a:ln w="12700">
            <a:miter lim="400000"/>
          </a:ln>
        </p:spPr>
      </p:pic>
      <p:sp>
        <p:nvSpPr>
          <p:cNvPr id="70" name="TextBox 10">
            <a:hlinkClick r:id="rId4"/>
          </p:cNvPr>
          <p:cNvSpPr txBox="1"/>
          <p:nvPr/>
        </p:nvSpPr>
        <p:spPr>
          <a:xfrm>
            <a:off x="4227324" y="6935054"/>
            <a:ext cx="2599193" cy="226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u="sng">
                <a:solidFill>
                  <a:srgbClr val="0563C1"/>
                </a:solidFill>
                <a:uFill>
                  <a:solidFill>
                    <a:srgbClr val="0563C1"/>
                  </a:solidFill>
                </a:uFill>
                <a:hlinkClick r:id="rId5"/>
              </a:defRPr>
            </a:lvl1pPr>
          </a:lstStyle>
          <a:p>
            <a:pPr>
              <a:defRPr u="none">
                <a:solidFill>
                  <a:srgbClr val="000000"/>
                </a:solidFill>
                <a:uFillTx/>
              </a:defRPr>
            </a:pPr>
            <a:r>
              <a:rPr u="sng">
                <a:solidFill>
                  <a:srgbClr val="0563C1"/>
                </a:solidFill>
                <a:uFill>
                  <a:solidFill>
                    <a:srgbClr val="0563C1"/>
                  </a:solidFill>
                </a:uFill>
                <a:hlinkClick r:id="rId5"/>
              </a:rPr>
              <a:t>Presentation template by</a:t>
            </a:r>
          </a:p>
        </p:txBody>
      </p:sp>
      <p:sp>
        <p:nvSpPr>
          <p:cNvPr id="71"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solidFill>
                  <a:srgbClr val="000000"/>
                </a:solidFill>
                <a:latin typeface="Poppins Light"/>
                <a:ea typeface="Poppins Light"/>
                <a:cs typeface="Poppins Light"/>
                <a:sym typeface="Poppins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8_PPTMON slide">
    <p:spTree>
      <p:nvGrpSpPr>
        <p:cNvPr id="1" name=""/>
        <p:cNvGrpSpPr/>
        <p:nvPr/>
      </p:nvGrpSpPr>
      <p:grpSpPr>
        <a:xfrm>
          <a:off x="0" y="0"/>
          <a:ext cx="0" cy="0"/>
          <a:chOff x="0" y="0"/>
          <a:chExt cx="0" cy="0"/>
        </a:xfrm>
      </p:grpSpPr>
      <p:sp>
        <p:nvSpPr>
          <p:cNvPr id="78" name="직사각형 8"/>
          <p:cNvSpPr/>
          <p:nvPr/>
        </p:nvSpPr>
        <p:spPr>
          <a:xfrm>
            <a:off x="10363200" y="0"/>
            <a:ext cx="1828800" cy="6858000"/>
          </a:xfrm>
          <a:prstGeom prst="rect">
            <a:avLst/>
          </a:prstGeom>
          <a:solidFill>
            <a:srgbClr val="EEEBFF"/>
          </a:solidFill>
          <a:ln w="12700">
            <a:miter lim="400000"/>
          </a:ln>
        </p:spPr>
        <p:txBody>
          <a:bodyPr lIns="45719" rIns="45719" anchor="ctr"/>
          <a:lstStyle/>
          <a:p>
            <a:pPr algn="ctr">
              <a:defRPr sz="2000">
                <a:solidFill>
                  <a:srgbClr val="542DF0"/>
                </a:solidFill>
                <a:latin typeface="Poppins Black"/>
                <a:ea typeface="Poppins Black"/>
                <a:cs typeface="Poppins Black"/>
                <a:sym typeface="Poppins Black"/>
              </a:defRPr>
            </a:pPr>
            <a:endParaRPr/>
          </a:p>
        </p:txBody>
      </p:sp>
      <p:grpSp>
        <p:nvGrpSpPr>
          <p:cNvPr id="82" name="그룹 1"/>
          <p:cNvGrpSpPr/>
          <p:nvPr/>
        </p:nvGrpSpPr>
        <p:grpSpPr>
          <a:xfrm>
            <a:off x="9941625" y="0"/>
            <a:ext cx="421575" cy="6858001"/>
            <a:chOff x="0" y="0"/>
            <a:chExt cx="421574" cy="6858000"/>
          </a:xfrm>
        </p:grpSpPr>
        <p:pic>
          <p:nvPicPr>
            <p:cNvPr id="79" name="그래픽 9" descr="그래픽 9"/>
            <p:cNvPicPr>
              <a:picLocks noChangeAspect="1"/>
            </p:cNvPicPr>
            <p:nvPr/>
          </p:nvPicPr>
          <p:blipFill>
            <a:blip r:embed="rId2"/>
            <a:stretch>
              <a:fillRect/>
            </a:stretch>
          </p:blipFill>
          <p:spPr>
            <a:xfrm rot="5400000" flipH="1">
              <a:off x="-3218214" y="3218213"/>
              <a:ext cx="6858001" cy="421575"/>
            </a:xfrm>
            <a:prstGeom prst="rect">
              <a:avLst/>
            </a:prstGeom>
            <a:ln w="12700" cap="flat">
              <a:noFill/>
              <a:miter lim="400000"/>
            </a:ln>
            <a:effectLst/>
          </p:spPr>
        </p:pic>
        <p:sp>
          <p:nvSpPr>
            <p:cNvPr id="80" name="직선 연결선 10"/>
            <p:cNvSpPr/>
            <p:nvPr/>
          </p:nvSpPr>
          <p:spPr>
            <a:xfrm flipH="1">
              <a:off x="1270" y="0"/>
              <a:ext cx="1" cy="6858000"/>
            </a:xfrm>
            <a:prstGeom prst="line">
              <a:avLst/>
            </a:prstGeom>
            <a:noFill/>
            <a:ln w="25400" cap="flat">
              <a:solidFill>
                <a:srgbClr val="542DF0"/>
              </a:solidFill>
              <a:prstDash val="solid"/>
              <a:miter lim="800000"/>
            </a:ln>
            <a:effectLst/>
          </p:spPr>
          <p:txBody>
            <a:bodyPr wrap="square" lIns="45719" tIns="45719" rIns="45719" bIns="45719" numCol="1" anchor="t">
              <a:noAutofit/>
            </a:bodyPr>
            <a:lstStyle/>
            <a:p>
              <a:pPr>
                <a:defRPr sz="1800">
                  <a:latin typeface="Poppins Light"/>
                  <a:ea typeface="Poppins Light"/>
                  <a:cs typeface="Poppins Light"/>
                  <a:sym typeface="Poppins Light"/>
                </a:defRPr>
              </a:pPr>
              <a:endParaRPr/>
            </a:p>
          </p:txBody>
        </p:sp>
        <p:sp>
          <p:nvSpPr>
            <p:cNvPr id="81" name="직선 연결선 11"/>
            <p:cNvSpPr/>
            <p:nvPr/>
          </p:nvSpPr>
          <p:spPr>
            <a:xfrm flipH="1">
              <a:off x="420369" y="0"/>
              <a:ext cx="1" cy="6858000"/>
            </a:xfrm>
            <a:prstGeom prst="line">
              <a:avLst/>
            </a:prstGeom>
            <a:noFill/>
            <a:ln w="25400" cap="flat">
              <a:solidFill>
                <a:srgbClr val="542DF0"/>
              </a:solidFill>
              <a:prstDash val="solid"/>
              <a:miter lim="800000"/>
            </a:ln>
            <a:effectLst/>
          </p:spPr>
          <p:txBody>
            <a:bodyPr wrap="square" lIns="45719" tIns="45719" rIns="45719" bIns="45719" numCol="1" anchor="t">
              <a:noAutofit/>
            </a:bodyPr>
            <a:lstStyle/>
            <a:p>
              <a:pPr>
                <a:defRPr sz="1800">
                  <a:latin typeface="Poppins Light"/>
                  <a:ea typeface="Poppins Light"/>
                  <a:cs typeface="Poppins Light"/>
                  <a:sym typeface="Poppins Light"/>
                </a:defRPr>
              </a:pPr>
              <a:endParaRPr/>
            </a:p>
          </p:txBody>
        </p:sp>
      </p:grpSp>
      <p:sp>
        <p:nvSpPr>
          <p:cNvPr id="83" name="그림 개체 틀 4"/>
          <p:cNvSpPr>
            <a:spLocks noGrp="1"/>
          </p:cNvSpPr>
          <p:nvPr>
            <p:ph type="pic" sz="half" idx="21"/>
          </p:nvPr>
        </p:nvSpPr>
        <p:spPr>
          <a:xfrm>
            <a:off x="7404100" y="787400"/>
            <a:ext cx="4018646" cy="5283180"/>
          </a:xfrm>
          <a:prstGeom prst="rect">
            <a:avLst/>
          </a:prstGeom>
        </p:spPr>
        <p:txBody>
          <a:bodyPr lIns="91439" tIns="45719" rIns="91439" bIns="45719"/>
          <a:lstStyle/>
          <a:p>
            <a:endParaRPr/>
          </a:p>
        </p:txBody>
      </p:sp>
      <p:pic>
        <p:nvPicPr>
          <p:cNvPr id="84" name="Graphic 3" descr="Graphic 3">
            <a:hlinkClick r:id="rId3"/>
          </p:cNvPr>
          <p:cNvPicPr>
            <a:picLocks noChangeAspect="1"/>
          </p:cNvPicPr>
          <p:nvPr/>
        </p:nvPicPr>
        <p:blipFill>
          <a:blip r:embed="rId4"/>
          <a:srcRect l="29909"/>
          <a:stretch>
            <a:fillRect/>
          </a:stretch>
        </p:blipFill>
        <p:spPr>
          <a:xfrm>
            <a:off x="5771192" y="6879334"/>
            <a:ext cx="2239205" cy="246222"/>
          </a:xfrm>
          <a:prstGeom prst="rect">
            <a:avLst/>
          </a:prstGeom>
          <a:ln w="12700">
            <a:miter lim="400000"/>
          </a:ln>
        </p:spPr>
      </p:pic>
      <p:sp>
        <p:nvSpPr>
          <p:cNvPr id="85" name="TextBox 13">
            <a:hlinkClick r:id="rId5"/>
          </p:cNvPr>
          <p:cNvSpPr txBox="1"/>
          <p:nvPr/>
        </p:nvSpPr>
        <p:spPr>
          <a:xfrm>
            <a:off x="4227324" y="6935054"/>
            <a:ext cx="2599193" cy="226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u="sng">
                <a:solidFill>
                  <a:srgbClr val="0563C1"/>
                </a:solidFill>
                <a:uFill>
                  <a:solidFill>
                    <a:srgbClr val="0563C1"/>
                  </a:solidFill>
                </a:uFill>
                <a:hlinkClick r:id="rId6"/>
              </a:defRPr>
            </a:lvl1pPr>
          </a:lstStyle>
          <a:p>
            <a:pPr>
              <a:defRPr u="none">
                <a:solidFill>
                  <a:srgbClr val="000000"/>
                </a:solidFill>
                <a:uFillTx/>
              </a:defRPr>
            </a:pPr>
            <a:r>
              <a:rPr u="sng">
                <a:solidFill>
                  <a:srgbClr val="0563C1"/>
                </a:solidFill>
                <a:uFill>
                  <a:solidFill>
                    <a:srgbClr val="0563C1"/>
                  </a:solidFill>
                </a:uFill>
                <a:hlinkClick r:id="rId6"/>
              </a:rPr>
              <a:t>Presentation template by</a:t>
            </a:r>
          </a:p>
        </p:txBody>
      </p:sp>
      <p:sp>
        <p:nvSpPr>
          <p:cNvPr id="86"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solidFill>
                  <a:srgbClr val="000000"/>
                </a:solidFill>
                <a:latin typeface="Poppins Light"/>
                <a:ea typeface="Poppins Light"/>
                <a:cs typeface="Poppins Light"/>
                <a:sym typeface="Poppins Light"/>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_PPTMON slide">
    <p:spTree>
      <p:nvGrpSpPr>
        <p:cNvPr id="1" name=""/>
        <p:cNvGrpSpPr/>
        <p:nvPr/>
      </p:nvGrpSpPr>
      <p:grpSpPr>
        <a:xfrm>
          <a:off x="0" y="0"/>
          <a:ext cx="0" cy="0"/>
          <a:chOff x="0" y="0"/>
          <a:chExt cx="0" cy="0"/>
        </a:xfrm>
      </p:grpSpPr>
      <p:sp>
        <p:nvSpPr>
          <p:cNvPr id="93" name="직사각형 5"/>
          <p:cNvSpPr/>
          <p:nvPr/>
        </p:nvSpPr>
        <p:spPr>
          <a:xfrm>
            <a:off x="0" y="0"/>
            <a:ext cx="12192000" cy="1409700"/>
          </a:xfrm>
          <a:prstGeom prst="rect">
            <a:avLst/>
          </a:prstGeom>
          <a:solidFill>
            <a:srgbClr val="EEEBFF"/>
          </a:solidFill>
          <a:ln w="12700">
            <a:miter lim="400000"/>
          </a:ln>
        </p:spPr>
        <p:txBody>
          <a:bodyPr lIns="45719" rIns="45719" anchor="ctr"/>
          <a:lstStyle/>
          <a:p>
            <a:pPr algn="ctr">
              <a:defRPr sz="2000">
                <a:solidFill>
                  <a:srgbClr val="542DF0"/>
                </a:solidFill>
                <a:latin typeface="Poppins Black"/>
                <a:ea typeface="Poppins Black"/>
                <a:cs typeface="Poppins Black"/>
                <a:sym typeface="Poppins Black"/>
              </a:defRPr>
            </a:pPr>
            <a:endParaRPr/>
          </a:p>
        </p:txBody>
      </p:sp>
      <p:sp>
        <p:nvSpPr>
          <p:cNvPr id="94" name="그림 개체 틀 4"/>
          <p:cNvSpPr>
            <a:spLocks noGrp="1"/>
          </p:cNvSpPr>
          <p:nvPr>
            <p:ph type="pic" sz="half" idx="21"/>
          </p:nvPr>
        </p:nvSpPr>
        <p:spPr>
          <a:xfrm>
            <a:off x="7155543" y="609600"/>
            <a:ext cx="4363357" cy="5638780"/>
          </a:xfrm>
          <a:prstGeom prst="rect">
            <a:avLst/>
          </a:prstGeom>
        </p:spPr>
        <p:txBody>
          <a:bodyPr lIns="91439" tIns="45719" rIns="91439" bIns="45719"/>
          <a:lstStyle/>
          <a:p>
            <a:endParaRPr/>
          </a:p>
        </p:txBody>
      </p:sp>
      <p:pic>
        <p:nvPicPr>
          <p:cNvPr id="95" name="그래픽 7" descr="그래픽 7"/>
          <p:cNvPicPr>
            <a:picLocks noChangeAspect="1"/>
          </p:cNvPicPr>
          <p:nvPr/>
        </p:nvPicPr>
        <p:blipFill>
          <a:blip r:embed="rId2"/>
          <a:stretch>
            <a:fillRect/>
          </a:stretch>
        </p:blipFill>
        <p:spPr>
          <a:xfrm>
            <a:off x="0" y="0"/>
            <a:ext cx="5036457" cy="309600"/>
          </a:xfrm>
          <a:prstGeom prst="rect">
            <a:avLst/>
          </a:prstGeom>
          <a:ln w="12700">
            <a:miter lim="400000"/>
          </a:ln>
        </p:spPr>
      </p:pic>
      <p:pic>
        <p:nvPicPr>
          <p:cNvPr id="96" name="그래픽 9" descr="그래픽 9"/>
          <p:cNvPicPr>
            <a:picLocks noChangeAspect="1"/>
          </p:cNvPicPr>
          <p:nvPr/>
        </p:nvPicPr>
        <p:blipFill>
          <a:blip r:embed="rId2"/>
          <a:stretch>
            <a:fillRect/>
          </a:stretch>
        </p:blipFill>
        <p:spPr>
          <a:xfrm>
            <a:off x="7155543" y="6548400"/>
            <a:ext cx="5036457" cy="309601"/>
          </a:xfrm>
          <a:prstGeom prst="rect">
            <a:avLst/>
          </a:prstGeom>
          <a:ln w="12700">
            <a:miter lim="400000"/>
          </a:ln>
        </p:spPr>
      </p:pic>
      <p:pic>
        <p:nvPicPr>
          <p:cNvPr id="97" name="Graphic 3" descr="Graphic 3">
            <a:hlinkClick r:id="rId3"/>
          </p:cNvPr>
          <p:cNvPicPr>
            <a:picLocks noChangeAspect="1"/>
          </p:cNvPicPr>
          <p:nvPr/>
        </p:nvPicPr>
        <p:blipFill>
          <a:blip r:embed="rId4"/>
          <a:srcRect l="29909"/>
          <a:stretch>
            <a:fillRect/>
          </a:stretch>
        </p:blipFill>
        <p:spPr>
          <a:xfrm>
            <a:off x="5771192" y="6879334"/>
            <a:ext cx="2239205" cy="246222"/>
          </a:xfrm>
          <a:prstGeom prst="rect">
            <a:avLst/>
          </a:prstGeom>
          <a:ln w="12700">
            <a:miter lim="400000"/>
          </a:ln>
        </p:spPr>
      </p:pic>
      <p:sp>
        <p:nvSpPr>
          <p:cNvPr id="98" name="TextBox 11">
            <a:hlinkClick r:id="rId5"/>
          </p:cNvPr>
          <p:cNvSpPr txBox="1"/>
          <p:nvPr/>
        </p:nvSpPr>
        <p:spPr>
          <a:xfrm>
            <a:off x="4227324" y="6935054"/>
            <a:ext cx="2599193" cy="226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u="sng">
                <a:solidFill>
                  <a:srgbClr val="0563C1"/>
                </a:solidFill>
                <a:uFill>
                  <a:solidFill>
                    <a:srgbClr val="0563C1"/>
                  </a:solidFill>
                </a:uFill>
                <a:hlinkClick r:id="rId6"/>
              </a:defRPr>
            </a:lvl1pPr>
          </a:lstStyle>
          <a:p>
            <a:pPr>
              <a:defRPr u="none">
                <a:solidFill>
                  <a:srgbClr val="000000"/>
                </a:solidFill>
                <a:uFillTx/>
              </a:defRPr>
            </a:pPr>
            <a:r>
              <a:rPr u="sng">
                <a:solidFill>
                  <a:srgbClr val="0563C1"/>
                </a:solidFill>
                <a:uFill>
                  <a:solidFill>
                    <a:srgbClr val="0563C1"/>
                  </a:solidFill>
                </a:uFill>
                <a:hlinkClick r:id="rId6"/>
              </a:rPr>
              <a:t>Presentation template by</a:t>
            </a:r>
          </a:p>
        </p:txBody>
      </p:sp>
      <p:sp>
        <p:nvSpPr>
          <p:cNvPr id="99"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solidFill>
                  <a:srgbClr val="000000"/>
                </a:solidFill>
                <a:latin typeface="Poppins Light"/>
                <a:ea typeface="Poppins Light"/>
                <a:cs typeface="Poppins Light"/>
                <a:sym typeface="Poppins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15427" y="6377940"/>
            <a:ext cx="266974" cy="259222"/>
          </a:xfrm>
          <a:prstGeom prst="rect">
            <a:avLst/>
          </a:prstGeom>
          <a:ln w="12700">
            <a:miter lim="400000"/>
          </a:ln>
        </p:spPr>
        <p:txBody>
          <a:bodyPr wrap="none" lIns="0" tIns="0" rIns="0" bIns="0">
            <a:spAutoFit/>
          </a:bodyPr>
          <a:lstStyle>
            <a:lvl1pPr algn="r">
              <a:defRPr sz="1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532CEF"/>
          </a:solidFill>
          <a:uFillTx/>
          <a:latin typeface="Arial Black"/>
          <a:ea typeface="Arial Black"/>
          <a:cs typeface="Arial Black"/>
          <a:sym typeface="Arial Black"/>
        </a:defRPr>
      </a:lvl9pPr>
    </p:titleStyle>
    <p:bodyStyle>
      <a:lvl1pPr marL="228600" marR="0" indent="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1pPr>
      <a:lvl2pPr marL="228600" marR="0" indent="4572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2pPr>
      <a:lvl3pPr marL="228600" marR="0" indent="9144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3pPr>
      <a:lvl4pPr marL="228600" marR="0" indent="13716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4pPr>
      <a:lvl5pPr marL="228600" marR="0" indent="18288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5pPr>
      <a:lvl6pPr marL="228600" marR="0" indent="22860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6pPr>
      <a:lvl7pPr marL="228600" marR="0" indent="27432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7pPr>
      <a:lvl8pPr marL="228600" marR="0" indent="32004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8pPr>
      <a:lvl9pPr marL="228600" marR="0" indent="3657600" algn="l" defTabSz="914400" rtl="0" latinLnBrk="0">
        <a:lnSpc>
          <a:spcPct val="100000"/>
        </a:lnSpc>
        <a:spcBef>
          <a:spcPts val="0"/>
        </a:spcBef>
        <a:spcAft>
          <a:spcPts val="0"/>
        </a:spcAft>
        <a:buClrTx/>
        <a:buSzTx/>
        <a:buFontTx/>
        <a:buNone/>
        <a:tabLst/>
        <a:defRPr sz="1600" b="0" i="0" u="none" strike="noStrike" cap="none" spc="0" baseline="0">
          <a:solidFill>
            <a:srgbClr val="532CEF"/>
          </a:solidFill>
          <a:uFillTx/>
          <a:latin typeface="Lucida Sans"/>
          <a:ea typeface="Lucida Sans"/>
          <a:cs typeface="Lucida Sans"/>
          <a:sym typeface="Lucida Sans"/>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Google Shape;47;p1"/>
          <p:cNvSpPr txBox="1">
            <a:spLocks noGrp="1"/>
          </p:cNvSpPr>
          <p:nvPr>
            <p:ph type="title"/>
          </p:nvPr>
        </p:nvSpPr>
        <p:spPr>
          <a:xfrm>
            <a:off x="1062087" y="2205252"/>
            <a:ext cx="4102201" cy="1603501"/>
          </a:xfrm>
          <a:prstGeom prst="rect">
            <a:avLst/>
          </a:prstGeom>
        </p:spPr>
        <p:txBody>
          <a:bodyPr/>
          <a:lstStyle/>
          <a:p>
            <a:pPr indent="12700">
              <a:defRPr sz="5400" b="1">
                <a:latin typeface="Poppins"/>
                <a:ea typeface="Poppins"/>
                <a:cs typeface="Poppins"/>
                <a:sym typeface="Poppins"/>
              </a:defRPr>
            </a:pPr>
            <a:r>
              <a:t>Lecturify</a:t>
            </a:r>
          </a:p>
          <a:p>
            <a:pPr marR="5080" indent="12700">
              <a:lnSpc>
                <a:spcPct val="119900"/>
              </a:lnSpc>
              <a:spcBef>
                <a:spcPts val="1100"/>
              </a:spcBef>
              <a:defRPr sz="1800">
                <a:latin typeface="Poppins Light"/>
                <a:ea typeface="Poppins Light"/>
                <a:cs typeface="Poppins Light"/>
                <a:sym typeface="Poppins Light"/>
              </a:defRPr>
            </a:pPr>
            <a:r>
              <a:t>A </a:t>
            </a:r>
            <a:r>
              <a:rPr b="1">
                <a:latin typeface="Poppins"/>
                <a:ea typeface="Poppins"/>
                <a:cs typeface="Poppins"/>
                <a:sym typeface="Poppins"/>
              </a:rPr>
              <a:t>revolutionary Edutech companion </a:t>
            </a:r>
            <a:r>
              <a:t>that fits in your pocket</a:t>
            </a:r>
          </a:p>
        </p:txBody>
      </p:sp>
      <p:sp>
        <p:nvSpPr>
          <p:cNvPr id="109" name="Google Shape;48;p1"/>
          <p:cNvSpPr/>
          <p:nvPr/>
        </p:nvSpPr>
        <p:spPr>
          <a:xfrm>
            <a:off x="7155180" y="0"/>
            <a:ext cx="5036821" cy="6858000"/>
          </a:xfrm>
          <a:prstGeom prst="rect">
            <a:avLst/>
          </a:prstGeom>
          <a:solidFill>
            <a:srgbClr val="EDEBFF"/>
          </a:solidFill>
          <a:ln w="12700">
            <a:miter lim="400000"/>
          </a:ln>
        </p:spPr>
        <p:txBody>
          <a:bodyPr lIns="0" tIns="0" rIns="0" bIns="0"/>
          <a:lstStyle/>
          <a:p>
            <a:endParaRPr/>
          </a:p>
        </p:txBody>
      </p:sp>
      <p:sp>
        <p:nvSpPr>
          <p:cNvPr id="110" name="Google Shape;49;p1"/>
          <p:cNvSpPr/>
          <p:nvPr/>
        </p:nvSpPr>
        <p:spPr>
          <a:xfrm>
            <a:off x="0" y="0"/>
            <a:ext cx="152400" cy="6858000"/>
          </a:xfrm>
          <a:prstGeom prst="rect">
            <a:avLst/>
          </a:prstGeom>
          <a:solidFill>
            <a:srgbClr val="532CEF"/>
          </a:solidFill>
          <a:ln w="12700">
            <a:miter lim="400000"/>
          </a:ln>
        </p:spPr>
        <p:txBody>
          <a:bodyPr lIns="0" tIns="0" rIns="0" bIns="0"/>
          <a:lstStyle/>
          <a:p>
            <a:endParaRPr/>
          </a:p>
        </p:txBody>
      </p:sp>
      <p:pic>
        <p:nvPicPr>
          <p:cNvPr id="111" name="Google Shape;50;p1" descr="Google Shape;50;p1"/>
          <p:cNvPicPr>
            <a:picLocks noChangeAspect="1"/>
          </p:cNvPicPr>
          <p:nvPr/>
        </p:nvPicPr>
        <p:blipFill>
          <a:blip r:embed="rId2"/>
          <a:stretch>
            <a:fillRect/>
          </a:stretch>
        </p:blipFill>
        <p:spPr>
          <a:xfrm>
            <a:off x="7140308" y="515747"/>
            <a:ext cx="5051692" cy="340081"/>
          </a:xfrm>
          <a:prstGeom prst="rect">
            <a:avLst/>
          </a:prstGeom>
          <a:ln w="12700">
            <a:miter lim="400000"/>
          </a:ln>
        </p:spPr>
      </p:pic>
      <p:sp>
        <p:nvSpPr>
          <p:cNvPr id="112" name="Google Shape;51;p1"/>
          <p:cNvSpPr txBox="1"/>
          <p:nvPr/>
        </p:nvSpPr>
        <p:spPr>
          <a:xfrm>
            <a:off x="1062105" y="4415499"/>
            <a:ext cx="27009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1800" b="1">
                <a:solidFill>
                  <a:srgbClr val="532CEF"/>
                </a:solidFill>
                <a:latin typeface="Poppins ExtraBold"/>
                <a:ea typeface="Poppins ExtraBold"/>
                <a:cs typeface="Poppins ExtraBold"/>
                <a:sym typeface="Poppins ExtraBold"/>
              </a:defRPr>
            </a:lvl1pPr>
          </a:lstStyle>
          <a:p>
            <a:r>
              <a:t>TEAM LUMINALS</a:t>
            </a:r>
          </a:p>
        </p:txBody>
      </p:sp>
      <p:grpSp>
        <p:nvGrpSpPr>
          <p:cNvPr id="115" name="Google Shape;52;p1"/>
          <p:cNvGrpSpPr/>
          <p:nvPr/>
        </p:nvGrpSpPr>
        <p:grpSpPr>
          <a:xfrm>
            <a:off x="7454733" y="1286255"/>
            <a:ext cx="4414178" cy="5336364"/>
            <a:chOff x="0" y="0"/>
            <a:chExt cx="4414176" cy="5336363"/>
          </a:xfrm>
        </p:grpSpPr>
        <p:pic>
          <p:nvPicPr>
            <p:cNvPr id="113" name="Google Shape;53;p1" descr="Google Shape;53;p1"/>
            <p:cNvPicPr>
              <a:picLocks noChangeAspect="1"/>
            </p:cNvPicPr>
            <p:nvPr/>
          </p:nvPicPr>
          <p:blipFill>
            <a:blip r:embed="rId3"/>
            <a:stretch>
              <a:fillRect/>
            </a:stretch>
          </p:blipFill>
          <p:spPr>
            <a:xfrm>
              <a:off x="-1" y="3067305"/>
              <a:ext cx="1168743" cy="2269059"/>
            </a:xfrm>
            <a:prstGeom prst="rect">
              <a:avLst/>
            </a:prstGeom>
            <a:ln w="12700" cap="flat">
              <a:noFill/>
              <a:miter lim="400000"/>
            </a:ln>
            <a:effectLst/>
          </p:spPr>
        </p:pic>
        <p:pic>
          <p:nvPicPr>
            <p:cNvPr id="114" name="Google Shape;54;p1" descr="Google Shape;54;p1"/>
            <p:cNvPicPr>
              <a:picLocks noChangeAspect="1"/>
            </p:cNvPicPr>
            <p:nvPr/>
          </p:nvPicPr>
          <p:blipFill>
            <a:blip r:embed="rId4"/>
            <a:stretch>
              <a:fillRect/>
            </a:stretch>
          </p:blipFill>
          <p:spPr>
            <a:xfrm>
              <a:off x="127164" y="0"/>
              <a:ext cx="4287013" cy="4287012"/>
            </a:xfrm>
            <a:prstGeom prst="rect">
              <a:avLst/>
            </a:prstGeom>
            <a:ln w="12700" cap="flat">
              <a:noFill/>
              <a:miter lim="400000"/>
            </a:ln>
            <a:effectLst/>
          </p:spPr>
        </p:pic>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Google Shape;147;p8"/>
          <p:cNvSpPr txBox="1">
            <a:spLocks noGrp="1"/>
          </p:cNvSpPr>
          <p:nvPr>
            <p:ph type="title"/>
          </p:nvPr>
        </p:nvSpPr>
        <p:spPr>
          <a:xfrm>
            <a:off x="4103370" y="2830829"/>
            <a:ext cx="3985201" cy="783001"/>
          </a:xfrm>
          <a:prstGeom prst="rect">
            <a:avLst/>
          </a:prstGeom>
        </p:spPr>
        <p:txBody>
          <a:bodyPr/>
          <a:lstStyle>
            <a:lvl1pPr indent="12700">
              <a:defRPr sz="5000" b="1">
                <a:latin typeface="Poppins"/>
                <a:ea typeface="Poppins"/>
                <a:cs typeface="Poppins"/>
                <a:sym typeface="Poppins"/>
              </a:defRPr>
            </a:lvl1pPr>
          </a:lstStyle>
          <a:p>
            <a:r>
              <a:t>Thank You !</a:t>
            </a:r>
          </a:p>
        </p:txBody>
      </p:sp>
      <p:sp>
        <p:nvSpPr>
          <p:cNvPr id="204" name="Google Shape;148;p8"/>
          <p:cNvSpPr txBox="1"/>
          <p:nvPr/>
        </p:nvSpPr>
        <p:spPr>
          <a:xfrm>
            <a:off x="4589700" y="3911524"/>
            <a:ext cx="3012601"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1200">
                <a:solidFill>
                  <a:srgbClr val="532CEF"/>
                </a:solidFill>
                <a:latin typeface="Poppins"/>
                <a:ea typeface="Poppins"/>
                <a:cs typeface="Poppins"/>
                <a:sym typeface="Poppins"/>
              </a:defRPr>
            </a:pPr>
            <a:r>
              <a:t>A presentation by Team Luminals</a:t>
            </a:r>
          </a:p>
          <a:p>
            <a:pPr algn="ctr"/>
            <a:endParaRPr sz="1200">
              <a:solidFill>
                <a:srgbClr val="532CEF"/>
              </a:solidFill>
              <a:latin typeface="Poppins"/>
              <a:ea typeface="Poppins"/>
              <a:cs typeface="Poppins"/>
              <a:sym typeface="Poppins"/>
            </a:endParaRPr>
          </a:p>
          <a:p>
            <a:pPr algn="ctr">
              <a:defRPr sz="1200">
                <a:solidFill>
                  <a:srgbClr val="532CEF"/>
                </a:solidFill>
                <a:latin typeface="Poppins"/>
                <a:ea typeface="Poppins"/>
                <a:cs typeface="Poppins"/>
                <a:sym typeface="Poppins"/>
              </a:defRPr>
            </a:pPr>
            <a:r>
              <a:t> RA2311003012294 - Aashin C Anil</a:t>
            </a:r>
          </a:p>
          <a:p>
            <a:pPr algn="ctr">
              <a:defRPr sz="1200">
                <a:solidFill>
                  <a:srgbClr val="532CEF"/>
                </a:solidFill>
                <a:latin typeface="Poppins"/>
                <a:ea typeface="Poppins"/>
                <a:cs typeface="Poppins"/>
                <a:sym typeface="Poppins"/>
              </a:defRPr>
            </a:pPr>
            <a:r>
              <a:t>RA2311004010514 - Afnaan TK</a:t>
            </a:r>
          </a:p>
          <a:p>
            <a:pPr algn="ctr">
              <a:defRPr sz="1200">
                <a:solidFill>
                  <a:srgbClr val="532CEF"/>
                </a:solidFill>
                <a:latin typeface="Poppins"/>
                <a:ea typeface="Poppins"/>
                <a:cs typeface="Poppins"/>
                <a:sym typeface="Poppins"/>
              </a:defRPr>
            </a:pPr>
            <a:r>
              <a:t>RA2311033010182 - Jeswin 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59;p2"/>
          <p:cNvSpPr/>
          <p:nvPr/>
        </p:nvSpPr>
        <p:spPr>
          <a:xfrm>
            <a:off x="621790" y="634490"/>
            <a:ext cx="10948418" cy="5614418"/>
          </a:xfrm>
          <a:prstGeom prst="rect">
            <a:avLst/>
          </a:prstGeom>
          <a:solidFill>
            <a:srgbClr val="532CEF"/>
          </a:solidFill>
          <a:ln w="12700">
            <a:miter lim="400000"/>
          </a:ln>
        </p:spPr>
        <p:txBody>
          <a:bodyPr lIns="0" tIns="0" rIns="0" bIns="0"/>
          <a:lstStyle/>
          <a:p>
            <a:endParaRPr/>
          </a:p>
        </p:txBody>
      </p:sp>
      <p:sp>
        <p:nvSpPr>
          <p:cNvPr id="118" name="Google Shape;60;p2"/>
          <p:cNvSpPr txBox="1">
            <a:spLocks noGrp="1"/>
          </p:cNvSpPr>
          <p:nvPr>
            <p:ph type="title"/>
          </p:nvPr>
        </p:nvSpPr>
        <p:spPr>
          <a:xfrm>
            <a:off x="4693949" y="2456704"/>
            <a:ext cx="2804101" cy="504601"/>
          </a:xfrm>
          <a:prstGeom prst="rect">
            <a:avLst/>
          </a:prstGeom>
        </p:spPr>
        <p:txBody>
          <a:bodyPr/>
          <a:lstStyle>
            <a:lvl1pPr indent="11937" defTabSz="859536">
              <a:defRPr sz="3008" b="1">
                <a:solidFill>
                  <a:srgbClr val="EDEBFF"/>
                </a:solidFill>
                <a:latin typeface="Poppins"/>
                <a:ea typeface="Poppins"/>
                <a:cs typeface="Poppins"/>
                <a:sym typeface="Poppins"/>
              </a:defRPr>
            </a:lvl1pPr>
          </a:lstStyle>
          <a:p>
            <a:r>
              <a:t>THE PROBLEM</a:t>
            </a:r>
          </a:p>
        </p:txBody>
      </p:sp>
      <p:sp>
        <p:nvSpPr>
          <p:cNvPr id="119" name="Google Shape;61;p2"/>
          <p:cNvSpPr txBox="1"/>
          <p:nvPr/>
        </p:nvSpPr>
        <p:spPr>
          <a:xfrm>
            <a:off x="2908300" y="3265677"/>
            <a:ext cx="6374101" cy="1302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375920" algn="ctr">
              <a:lnSpc>
                <a:spcPct val="109899"/>
              </a:lnSpc>
              <a:defRPr sz="1600">
                <a:solidFill>
                  <a:srgbClr val="EDEBFF"/>
                </a:solidFill>
                <a:latin typeface="Poppins"/>
                <a:ea typeface="Poppins"/>
                <a:cs typeface="Poppins"/>
                <a:sym typeface="Poppins"/>
              </a:defRPr>
            </a:pPr>
            <a:r>
              <a:t>Students miss lectures all the time. Whether due to ODs or transportation delays, it inevitably ends up in the student having to run behind other peers for notes and gaps in their understanding. Moreover, creating study aids like flashcards &amp; quizzes can be </a:t>
            </a:r>
            <a:r>
              <a:rPr b="1"/>
              <a:t>inefficient &amp; time-consuming.</a:t>
            </a:r>
          </a:p>
        </p:txBody>
      </p:sp>
      <p:sp>
        <p:nvSpPr>
          <p:cNvPr id="120" name="Google Shape;62;p2"/>
          <p:cNvSpPr/>
          <p:nvPr/>
        </p:nvSpPr>
        <p:spPr>
          <a:xfrm>
            <a:off x="5647957" y="1897257"/>
            <a:ext cx="896112" cy="164593"/>
          </a:xfrm>
          <a:prstGeom prst="rect">
            <a:avLst/>
          </a:prstGeom>
          <a:solidFill>
            <a:srgbClr val="EDEBFF"/>
          </a:solidFill>
          <a:ln w="12700">
            <a:miter lim="400000"/>
          </a:ln>
        </p:spPr>
        <p:txBody>
          <a:bodyPr lIns="0" tIns="0" rIns="0" bIns="0"/>
          <a:lstStyle/>
          <a:p>
            <a:endParaRPr/>
          </a:p>
        </p:txBody>
      </p:sp>
      <p:sp>
        <p:nvSpPr>
          <p:cNvPr id="121" name="Google Shape;63;p2"/>
          <p:cNvSpPr/>
          <p:nvPr/>
        </p:nvSpPr>
        <p:spPr>
          <a:xfrm>
            <a:off x="5647957" y="4872104"/>
            <a:ext cx="896112" cy="164592"/>
          </a:xfrm>
          <a:prstGeom prst="rect">
            <a:avLst/>
          </a:prstGeom>
          <a:solidFill>
            <a:srgbClr val="EDEBFF"/>
          </a:solidFill>
          <a:ln w="12700">
            <a:miter lim="400000"/>
          </a:ln>
        </p:spPr>
        <p:txBody>
          <a:bodyPr lIns="0" tIns="0" rIns="0" bIns="0"/>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oogle Shape;68;p3"/>
          <p:cNvSpPr txBox="1"/>
          <p:nvPr/>
        </p:nvSpPr>
        <p:spPr>
          <a:xfrm>
            <a:off x="5793244" y="5052047"/>
            <a:ext cx="4236001"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800" b="1">
                <a:solidFill>
                  <a:srgbClr val="532CEF"/>
                </a:solidFill>
                <a:latin typeface="Poppins"/>
                <a:ea typeface="Poppins"/>
                <a:cs typeface="Poppins"/>
                <a:sym typeface="Poppins"/>
              </a:defRPr>
            </a:pPr>
            <a:r>
              <a:t>Refer professors</a:t>
            </a:r>
          </a:p>
          <a:p>
            <a:pPr marR="5080" indent="32384">
              <a:spcBef>
                <a:spcPts val="500"/>
              </a:spcBef>
              <a:defRPr sz="1200">
                <a:solidFill>
                  <a:srgbClr val="532CEF"/>
                </a:solidFill>
                <a:latin typeface="Poppins"/>
                <a:ea typeface="Poppins"/>
                <a:cs typeface="Poppins"/>
                <a:sym typeface="Poppins"/>
              </a:defRPr>
            </a:pPr>
            <a:r>
              <a:t>This can be a hassle for the professors, and may not always be doable considering the professor’s timetable</a:t>
            </a:r>
          </a:p>
        </p:txBody>
      </p:sp>
      <p:sp>
        <p:nvSpPr>
          <p:cNvPr id="124" name="Google Shape;69;p3"/>
          <p:cNvSpPr txBox="1"/>
          <p:nvPr/>
        </p:nvSpPr>
        <p:spPr>
          <a:xfrm>
            <a:off x="5793244" y="3968641"/>
            <a:ext cx="3954000"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800" b="1">
                <a:solidFill>
                  <a:srgbClr val="532CEF"/>
                </a:solidFill>
                <a:latin typeface="Poppins"/>
                <a:ea typeface="Poppins"/>
                <a:cs typeface="Poppins"/>
                <a:sym typeface="Poppins"/>
              </a:defRPr>
            </a:pPr>
            <a:r>
              <a:t>Refer online material</a:t>
            </a:r>
          </a:p>
          <a:p>
            <a:pPr marR="5080" indent="32384">
              <a:spcBef>
                <a:spcPts val="500"/>
              </a:spcBef>
              <a:defRPr sz="1200">
                <a:solidFill>
                  <a:srgbClr val="532CEF"/>
                </a:solidFill>
                <a:latin typeface="Poppins"/>
                <a:ea typeface="Poppins"/>
                <a:cs typeface="Poppins"/>
                <a:sym typeface="Poppins"/>
              </a:defRPr>
            </a:pPr>
            <a:r>
              <a:t>These notes usually include entire chapters at once, and can skimp out on small but important details</a:t>
            </a:r>
          </a:p>
        </p:txBody>
      </p:sp>
      <p:sp>
        <p:nvSpPr>
          <p:cNvPr id="125" name="Google Shape;70;p3"/>
          <p:cNvSpPr txBox="1"/>
          <p:nvPr/>
        </p:nvSpPr>
        <p:spPr>
          <a:xfrm>
            <a:off x="5793104" y="2886062"/>
            <a:ext cx="4009500"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800" b="1">
                <a:solidFill>
                  <a:srgbClr val="532CEF"/>
                </a:solidFill>
                <a:latin typeface="Poppins"/>
                <a:ea typeface="Poppins"/>
                <a:cs typeface="Poppins"/>
                <a:sym typeface="Poppins"/>
              </a:defRPr>
            </a:pPr>
            <a:r>
              <a:t>Refer from peers</a:t>
            </a:r>
          </a:p>
          <a:p>
            <a:pPr marR="5080" indent="32384">
              <a:spcBef>
                <a:spcPts val="500"/>
              </a:spcBef>
              <a:defRPr sz="1200">
                <a:solidFill>
                  <a:srgbClr val="532CEF"/>
                </a:solidFill>
                <a:latin typeface="Poppins"/>
                <a:ea typeface="Poppins"/>
                <a:cs typeface="Poppins"/>
                <a:sym typeface="Poppins"/>
              </a:defRPr>
            </a:pPr>
            <a:r>
              <a:t>These may not always be reliable, and can miss out on important information</a:t>
            </a:r>
          </a:p>
        </p:txBody>
      </p:sp>
      <p:sp>
        <p:nvSpPr>
          <p:cNvPr id="126" name="Google Shape;71;p3"/>
          <p:cNvSpPr/>
          <p:nvPr/>
        </p:nvSpPr>
        <p:spPr>
          <a:xfrm>
            <a:off x="10363200" y="0"/>
            <a:ext cx="1828800" cy="6858000"/>
          </a:xfrm>
          <a:prstGeom prst="rect">
            <a:avLst/>
          </a:prstGeom>
          <a:solidFill>
            <a:srgbClr val="EDEBFF"/>
          </a:solidFill>
          <a:ln w="12700">
            <a:miter lim="400000"/>
          </a:ln>
        </p:spPr>
        <p:txBody>
          <a:bodyPr lIns="0" tIns="0" rIns="0" bIns="0"/>
          <a:lstStyle/>
          <a:p>
            <a:endParaRPr/>
          </a:p>
        </p:txBody>
      </p:sp>
      <p:sp>
        <p:nvSpPr>
          <p:cNvPr id="127" name="Google Shape;72;p3"/>
          <p:cNvSpPr/>
          <p:nvPr/>
        </p:nvSpPr>
        <p:spPr>
          <a:xfrm>
            <a:off x="0" y="0"/>
            <a:ext cx="152400" cy="6858000"/>
          </a:xfrm>
          <a:prstGeom prst="rect">
            <a:avLst/>
          </a:prstGeom>
          <a:solidFill>
            <a:srgbClr val="532CEF"/>
          </a:solidFill>
          <a:ln w="12700">
            <a:miter lim="400000"/>
          </a:ln>
        </p:spPr>
        <p:txBody>
          <a:bodyPr lIns="0" tIns="0" rIns="0" bIns="0"/>
          <a:lstStyle/>
          <a:p>
            <a:endParaRPr/>
          </a:p>
        </p:txBody>
      </p:sp>
      <p:pic>
        <p:nvPicPr>
          <p:cNvPr id="128" name="Google Shape;73;p3" descr="Google Shape;73;p3"/>
          <p:cNvPicPr>
            <a:picLocks noChangeAspect="1"/>
          </p:cNvPicPr>
          <p:nvPr/>
        </p:nvPicPr>
        <p:blipFill>
          <a:blip r:embed="rId2"/>
          <a:stretch>
            <a:fillRect/>
          </a:stretch>
        </p:blipFill>
        <p:spPr>
          <a:xfrm>
            <a:off x="7140308" y="0"/>
            <a:ext cx="5051692" cy="324841"/>
          </a:xfrm>
          <a:prstGeom prst="rect">
            <a:avLst/>
          </a:prstGeom>
          <a:ln w="12700">
            <a:miter lim="400000"/>
          </a:ln>
        </p:spPr>
      </p:pic>
      <p:pic>
        <p:nvPicPr>
          <p:cNvPr id="129" name="Google Shape;74;p3" descr="Google Shape;74;p3"/>
          <p:cNvPicPr>
            <a:picLocks noChangeAspect="1"/>
          </p:cNvPicPr>
          <p:nvPr/>
        </p:nvPicPr>
        <p:blipFill>
          <a:blip r:embed="rId3"/>
          <a:stretch>
            <a:fillRect/>
          </a:stretch>
        </p:blipFill>
        <p:spPr>
          <a:xfrm>
            <a:off x="0" y="5799390"/>
            <a:ext cx="2250440" cy="807149"/>
          </a:xfrm>
          <a:prstGeom prst="rect">
            <a:avLst/>
          </a:prstGeom>
          <a:ln w="12700">
            <a:miter lim="400000"/>
          </a:ln>
        </p:spPr>
      </p:pic>
      <p:sp>
        <p:nvSpPr>
          <p:cNvPr id="130" name="Google Shape;75;p3"/>
          <p:cNvSpPr txBox="1">
            <a:spLocks noGrp="1"/>
          </p:cNvSpPr>
          <p:nvPr>
            <p:ph type="title"/>
          </p:nvPr>
        </p:nvSpPr>
        <p:spPr>
          <a:xfrm>
            <a:off x="908685" y="523739"/>
            <a:ext cx="6705601" cy="1509301"/>
          </a:xfrm>
          <a:prstGeom prst="rect">
            <a:avLst/>
          </a:prstGeom>
        </p:spPr>
        <p:txBody>
          <a:bodyPr/>
          <a:lstStyle/>
          <a:p>
            <a:pPr marR="5080" indent="12700">
              <a:defRPr sz="3200">
                <a:latin typeface="Poppins ExtraBold"/>
                <a:ea typeface="Poppins ExtraBold"/>
                <a:cs typeface="Poppins ExtraBold"/>
                <a:sym typeface="Poppins ExtraBold"/>
              </a:defRPr>
            </a:pPr>
            <a:r>
              <a:t>WHY EXISTING SOLUTIONS AREN’T </a:t>
            </a:r>
            <a:r>
              <a:rPr b="1"/>
              <a:t>GOOD ENOUGH</a:t>
            </a:r>
          </a:p>
        </p:txBody>
      </p:sp>
      <p:sp>
        <p:nvSpPr>
          <p:cNvPr id="131" name="Google Shape;76;p3"/>
          <p:cNvSpPr txBox="1"/>
          <p:nvPr/>
        </p:nvSpPr>
        <p:spPr>
          <a:xfrm>
            <a:off x="4983529" y="2860544"/>
            <a:ext cx="516300"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2800" b="1">
                <a:solidFill>
                  <a:srgbClr val="532CEF"/>
                </a:solidFill>
                <a:latin typeface="Poppins"/>
                <a:ea typeface="Poppins"/>
                <a:cs typeface="Poppins"/>
                <a:sym typeface="Poppins"/>
              </a:defRPr>
            </a:lvl1pPr>
          </a:lstStyle>
          <a:p>
            <a:r>
              <a:t>01.</a:t>
            </a:r>
          </a:p>
        </p:txBody>
      </p:sp>
      <p:sp>
        <p:nvSpPr>
          <p:cNvPr id="132" name="Google Shape;77;p3"/>
          <p:cNvSpPr txBox="1"/>
          <p:nvPr/>
        </p:nvSpPr>
        <p:spPr>
          <a:xfrm>
            <a:off x="4983529" y="3943918"/>
            <a:ext cx="57600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2800" b="1">
                <a:solidFill>
                  <a:srgbClr val="532CEF"/>
                </a:solidFill>
                <a:latin typeface="Poppins"/>
                <a:ea typeface="Poppins"/>
                <a:cs typeface="Poppins"/>
                <a:sym typeface="Poppins"/>
              </a:defRPr>
            </a:lvl1pPr>
          </a:lstStyle>
          <a:p>
            <a:r>
              <a:t>02.</a:t>
            </a:r>
          </a:p>
        </p:txBody>
      </p:sp>
      <p:sp>
        <p:nvSpPr>
          <p:cNvPr id="133" name="Google Shape;78;p3"/>
          <p:cNvSpPr txBox="1"/>
          <p:nvPr/>
        </p:nvSpPr>
        <p:spPr>
          <a:xfrm>
            <a:off x="4983529" y="5027291"/>
            <a:ext cx="59310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2800" b="1">
                <a:solidFill>
                  <a:srgbClr val="532CEF"/>
                </a:solidFill>
                <a:latin typeface="Poppins"/>
                <a:ea typeface="Poppins"/>
                <a:cs typeface="Poppins"/>
                <a:sym typeface="Poppins"/>
              </a:defRPr>
            </a:lvl1pPr>
          </a:lstStyle>
          <a:p>
            <a:r>
              <a:t>03.</a:t>
            </a:r>
          </a:p>
        </p:txBody>
      </p:sp>
      <p:sp>
        <p:nvSpPr>
          <p:cNvPr id="134" name="Google Shape;79;p3"/>
          <p:cNvSpPr txBox="1"/>
          <p:nvPr/>
        </p:nvSpPr>
        <p:spPr>
          <a:xfrm>
            <a:off x="908442" y="2176589"/>
            <a:ext cx="2768701"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defRPr sz="1200">
                <a:solidFill>
                  <a:srgbClr val="532CEF"/>
                </a:solidFill>
                <a:latin typeface="Poppins"/>
                <a:ea typeface="Poppins"/>
                <a:cs typeface="Poppins"/>
                <a:sym typeface="Poppins"/>
              </a:defRPr>
            </a:lvl1pPr>
          </a:lstStyle>
          <a:p>
            <a:r>
              <a:t>Based on a minute census, here are some ways students overcome this problem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Google Shape;84;p4"/>
          <p:cNvSpPr/>
          <p:nvPr/>
        </p:nvSpPr>
        <p:spPr>
          <a:xfrm>
            <a:off x="621790" y="583690"/>
            <a:ext cx="10948418" cy="5614418"/>
          </a:xfrm>
          <a:prstGeom prst="rect">
            <a:avLst/>
          </a:prstGeom>
          <a:solidFill>
            <a:srgbClr val="EDEBFF"/>
          </a:solidFill>
          <a:ln w="12700">
            <a:miter lim="400000"/>
          </a:ln>
        </p:spPr>
        <p:txBody>
          <a:bodyPr lIns="0" tIns="0" rIns="0" bIns="0"/>
          <a:lstStyle/>
          <a:p>
            <a:endParaRPr/>
          </a:p>
        </p:txBody>
      </p:sp>
      <p:sp>
        <p:nvSpPr>
          <p:cNvPr id="137" name="Google Shape;85;p4"/>
          <p:cNvSpPr txBox="1">
            <a:spLocks noGrp="1"/>
          </p:cNvSpPr>
          <p:nvPr>
            <p:ph type="title"/>
          </p:nvPr>
        </p:nvSpPr>
        <p:spPr>
          <a:xfrm>
            <a:off x="4544550" y="2333674"/>
            <a:ext cx="3102901" cy="504602"/>
          </a:xfrm>
          <a:prstGeom prst="rect">
            <a:avLst/>
          </a:prstGeom>
        </p:spPr>
        <p:txBody>
          <a:bodyPr/>
          <a:lstStyle>
            <a:lvl1pPr indent="12573" defTabSz="905255">
              <a:defRPr sz="3168" b="1">
                <a:latin typeface="Poppins"/>
                <a:ea typeface="Poppins"/>
                <a:cs typeface="Poppins"/>
                <a:sym typeface="Poppins"/>
              </a:defRPr>
            </a:lvl1pPr>
          </a:lstStyle>
          <a:p>
            <a:r>
              <a:t>OUR SOLUTION</a:t>
            </a:r>
          </a:p>
        </p:txBody>
      </p:sp>
      <p:sp>
        <p:nvSpPr>
          <p:cNvPr id="138" name="Google Shape;86;p4"/>
          <p:cNvSpPr txBox="1">
            <a:spLocks noGrp="1"/>
          </p:cNvSpPr>
          <p:nvPr>
            <p:ph type="body" sz="quarter" idx="1"/>
          </p:nvPr>
        </p:nvSpPr>
        <p:spPr>
          <a:xfrm>
            <a:off x="2867710" y="3194557"/>
            <a:ext cx="6456601" cy="1612501"/>
          </a:xfrm>
          <a:prstGeom prst="rect">
            <a:avLst/>
          </a:prstGeom>
        </p:spPr>
        <p:txBody>
          <a:bodyPr/>
          <a:lstStyle/>
          <a:p>
            <a:pPr marL="0" marR="5080" indent="375920" algn="ctr">
              <a:lnSpc>
                <a:spcPct val="109899"/>
              </a:lnSpc>
              <a:defRPr>
                <a:latin typeface="Poppins"/>
                <a:ea typeface="Poppins"/>
                <a:cs typeface="Poppins"/>
                <a:sym typeface="Poppins"/>
              </a:defRPr>
            </a:pPr>
            <a:r>
              <a:t>Our revolutionary platform can provide organized PDF notes of lectures in various levels of complexity without skimping out on any details. It </a:t>
            </a:r>
            <a:r>
              <a:rPr b="1"/>
              <a:t>uses cutting edge APIs &amp; LLMs </a:t>
            </a:r>
            <a:r>
              <a:t>to craft perfect </a:t>
            </a:r>
            <a:r>
              <a:rPr i="1"/>
              <a:t>lecture notes</a:t>
            </a:r>
            <a:r>
              <a:t> &amp; </a:t>
            </a:r>
            <a:r>
              <a:rPr i="1"/>
              <a:t>interactive study material that</a:t>
            </a:r>
            <a:r>
              <a:t> students can easily refer to through an accessible &amp; free mobile application.</a:t>
            </a:r>
          </a:p>
        </p:txBody>
      </p:sp>
      <p:sp>
        <p:nvSpPr>
          <p:cNvPr id="139" name="Google Shape;87;p4"/>
          <p:cNvSpPr/>
          <p:nvPr/>
        </p:nvSpPr>
        <p:spPr>
          <a:xfrm>
            <a:off x="5641340" y="1951988"/>
            <a:ext cx="909308" cy="177801"/>
          </a:xfrm>
          <a:prstGeom prst="rect">
            <a:avLst/>
          </a:prstGeom>
          <a:solidFill>
            <a:srgbClr val="532CEF"/>
          </a:solidFill>
          <a:ln w="12700">
            <a:miter lim="400000"/>
          </a:ln>
        </p:spPr>
        <p:txBody>
          <a:bodyPr lIns="0" tIns="0" rIns="0" bIns="0"/>
          <a:lstStyle/>
          <a:p>
            <a:endParaRPr/>
          </a:p>
        </p:txBody>
      </p:sp>
      <p:sp>
        <p:nvSpPr>
          <p:cNvPr id="140" name="Google Shape;88;p4"/>
          <p:cNvSpPr/>
          <p:nvPr/>
        </p:nvSpPr>
        <p:spPr>
          <a:xfrm>
            <a:off x="5641340" y="4945379"/>
            <a:ext cx="909308" cy="177801"/>
          </a:xfrm>
          <a:prstGeom prst="rect">
            <a:avLst/>
          </a:prstGeom>
          <a:solidFill>
            <a:srgbClr val="532CEF"/>
          </a:solidFill>
          <a:ln w="12700">
            <a:miter lim="400000"/>
          </a:ln>
        </p:spPr>
        <p:txBody>
          <a:bodyPr lIns="0" tIns="0" rIns="0" bIns="0"/>
          <a:lstStyle/>
          <a:p>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93;p5"/>
          <p:cNvSpPr txBox="1"/>
          <p:nvPr/>
        </p:nvSpPr>
        <p:spPr>
          <a:xfrm>
            <a:off x="7458505" y="1403110"/>
            <a:ext cx="3496202"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2000" b="1">
                <a:solidFill>
                  <a:srgbClr val="532CEF"/>
                </a:solidFill>
                <a:latin typeface="Poppins"/>
                <a:ea typeface="Poppins"/>
                <a:cs typeface="Poppins"/>
                <a:sym typeface="Poppins"/>
              </a:defRPr>
            </a:pPr>
            <a:r>
              <a:t>The session is recorded</a:t>
            </a:r>
          </a:p>
          <a:p>
            <a:pPr marR="5080" indent="12700">
              <a:spcBef>
                <a:spcPts val="1000"/>
              </a:spcBef>
              <a:defRPr>
                <a:solidFill>
                  <a:srgbClr val="532CEF"/>
                </a:solidFill>
                <a:latin typeface="Poppins"/>
                <a:ea typeface="Poppins"/>
                <a:cs typeface="Poppins"/>
                <a:sym typeface="Poppins"/>
              </a:defRPr>
            </a:pPr>
            <a:r>
              <a:t>Lecturify records the session and saves the audio into chunks.</a:t>
            </a:r>
          </a:p>
        </p:txBody>
      </p:sp>
      <p:sp>
        <p:nvSpPr>
          <p:cNvPr id="143" name="Google Shape;94;p5"/>
          <p:cNvSpPr txBox="1"/>
          <p:nvPr/>
        </p:nvSpPr>
        <p:spPr>
          <a:xfrm>
            <a:off x="7458505" y="5144125"/>
            <a:ext cx="3390302" cy="1130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367029" indent="12700">
              <a:defRPr sz="2000" b="1">
                <a:solidFill>
                  <a:srgbClr val="532CEF"/>
                </a:solidFill>
                <a:latin typeface="Poppins"/>
                <a:ea typeface="Poppins"/>
                <a:cs typeface="Poppins"/>
                <a:sym typeface="Poppins"/>
              </a:defRPr>
            </a:pPr>
            <a:r>
              <a:t>The processed audio is converted</a:t>
            </a:r>
          </a:p>
          <a:p>
            <a:pPr marR="5080" indent="12700">
              <a:spcBef>
                <a:spcPts val="700"/>
              </a:spcBef>
              <a:defRPr>
                <a:solidFill>
                  <a:srgbClr val="532CEF"/>
                </a:solidFill>
                <a:latin typeface="Poppins"/>
                <a:ea typeface="Poppins"/>
                <a:cs typeface="Poppins"/>
                <a:sym typeface="Poppins"/>
              </a:defRPr>
            </a:pPr>
            <a:r>
              <a:t>Lecturify makes use of Meta’s STT to convert the processed audio.</a:t>
            </a:r>
          </a:p>
        </p:txBody>
      </p:sp>
      <p:sp>
        <p:nvSpPr>
          <p:cNvPr id="144" name="Google Shape;95;p5"/>
          <p:cNvSpPr txBox="1"/>
          <p:nvPr/>
        </p:nvSpPr>
        <p:spPr>
          <a:xfrm>
            <a:off x="7458499" y="3274050"/>
            <a:ext cx="3877501"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2000" b="1">
                <a:solidFill>
                  <a:srgbClr val="532CEF"/>
                </a:solidFill>
                <a:latin typeface="Poppins"/>
                <a:ea typeface="Poppins"/>
                <a:cs typeface="Poppins"/>
                <a:sym typeface="Poppins"/>
              </a:defRPr>
            </a:pPr>
            <a:r>
              <a:t>The recording is processed</a:t>
            </a:r>
          </a:p>
          <a:p>
            <a:pPr marR="462915" indent="12700">
              <a:spcBef>
                <a:spcPts val="1500"/>
              </a:spcBef>
              <a:defRPr>
                <a:solidFill>
                  <a:srgbClr val="532CEF"/>
                </a:solidFill>
                <a:latin typeface="Poppins"/>
                <a:ea typeface="Poppins"/>
                <a:cs typeface="Poppins"/>
                <a:sym typeface="Poppins"/>
              </a:defRPr>
            </a:pPr>
            <a:r>
              <a:t>Lecturify uses various open-source tools to clean &amp; process the audio chunks.</a:t>
            </a:r>
          </a:p>
        </p:txBody>
      </p:sp>
      <p:sp>
        <p:nvSpPr>
          <p:cNvPr id="145" name="Google Shape;96;p5"/>
          <p:cNvSpPr txBox="1">
            <a:spLocks noGrp="1"/>
          </p:cNvSpPr>
          <p:nvPr>
            <p:ph type="title"/>
          </p:nvPr>
        </p:nvSpPr>
        <p:spPr>
          <a:xfrm>
            <a:off x="1637740" y="975944"/>
            <a:ext cx="4030202" cy="443101"/>
          </a:xfrm>
          <a:prstGeom prst="rect">
            <a:avLst/>
          </a:prstGeom>
        </p:spPr>
        <p:txBody>
          <a:bodyPr/>
          <a:lstStyle>
            <a:lvl1pPr indent="12446" defTabSz="896111">
              <a:defRPr sz="2744" b="1">
                <a:latin typeface="Poppins"/>
                <a:ea typeface="Poppins"/>
                <a:cs typeface="Poppins"/>
                <a:sym typeface="Poppins"/>
              </a:defRPr>
            </a:lvl1pPr>
          </a:lstStyle>
          <a:p>
            <a:r>
              <a:t>THE LECTURIFY MAGIC</a:t>
            </a:r>
          </a:p>
        </p:txBody>
      </p:sp>
      <p:sp>
        <p:nvSpPr>
          <p:cNvPr id="146" name="Google Shape;97;p5"/>
          <p:cNvSpPr txBox="1"/>
          <p:nvPr/>
        </p:nvSpPr>
        <p:spPr>
          <a:xfrm>
            <a:off x="1637740" y="1608096"/>
            <a:ext cx="3057001" cy="4487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lnSpc>
                <a:spcPct val="107857"/>
              </a:lnSpc>
              <a:defRPr>
                <a:solidFill>
                  <a:srgbClr val="532CEF"/>
                </a:solidFill>
                <a:latin typeface="Poppins"/>
                <a:ea typeface="Poppins"/>
                <a:cs typeface="Poppins"/>
                <a:sym typeface="Poppins"/>
              </a:defRPr>
            </a:lvl1pPr>
          </a:lstStyle>
          <a:p>
            <a:r>
              <a:t>An overview of how Lecturify works from start to finish</a:t>
            </a:r>
          </a:p>
        </p:txBody>
      </p:sp>
      <p:grpSp>
        <p:nvGrpSpPr>
          <p:cNvPr id="151" name="Google Shape;98;p5"/>
          <p:cNvGrpSpPr/>
          <p:nvPr/>
        </p:nvGrpSpPr>
        <p:grpSpPr>
          <a:xfrm>
            <a:off x="6966077" y="1379650"/>
            <a:ext cx="256604" cy="5478349"/>
            <a:chOff x="0" y="0"/>
            <a:chExt cx="256602" cy="5478347"/>
          </a:xfrm>
        </p:grpSpPr>
        <p:sp>
          <p:nvSpPr>
            <p:cNvPr id="147" name="Google Shape;99;p5"/>
            <p:cNvSpPr/>
            <p:nvPr/>
          </p:nvSpPr>
          <p:spPr>
            <a:xfrm>
              <a:off x="109244" y="218503"/>
              <a:ext cx="38101" cy="5259845"/>
            </a:xfrm>
            <a:prstGeom prst="rect">
              <a:avLst/>
            </a:prstGeom>
            <a:solidFill>
              <a:srgbClr val="532CEF"/>
            </a:solidFill>
            <a:ln w="12700" cap="flat">
              <a:noFill/>
              <a:miter lim="400000"/>
            </a:ln>
            <a:effectLst/>
          </p:spPr>
          <p:txBody>
            <a:bodyPr wrap="square" lIns="0" tIns="0" rIns="0" bIns="0" numCol="1" anchor="t">
              <a:noAutofit/>
            </a:bodyPr>
            <a:lstStyle/>
            <a:p>
              <a:endParaRPr/>
            </a:p>
          </p:txBody>
        </p:sp>
        <p:pic>
          <p:nvPicPr>
            <p:cNvPr id="148" name="Google Shape;100;p5" descr="Google Shape;100;p5"/>
            <p:cNvPicPr>
              <a:picLocks noChangeAspect="1"/>
            </p:cNvPicPr>
            <p:nvPr/>
          </p:nvPicPr>
          <p:blipFill>
            <a:blip r:embed="rId2"/>
            <a:stretch>
              <a:fillRect/>
            </a:stretch>
          </p:blipFill>
          <p:spPr>
            <a:xfrm>
              <a:off x="0" y="0"/>
              <a:ext cx="256602" cy="256539"/>
            </a:xfrm>
            <a:prstGeom prst="rect">
              <a:avLst/>
            </a:prstGeom>
            <a:ln w="12700" cap="flat">
              <a:noFill/>
              <a:miter lim="400000"/>
            </a:ln>
            <a:effectLst/>
          </p:spPr>
        </p:pic>
        <p:pic>
          <p:nvPicPr>
            <p:cNvPr id="149" name="Google Shape;101;p5" descr="Google Shape;101;p5"/>
            <p:cNvPicPr>
              <a:picLocks noChangeAspect="1"/>
            </p:cNvPicPr>
            <p:nvPr/>
          </p:nvPicPr>
          <p:blipFill>
            <a:blip r:embed="rId3"/>
            <a:stretch>
              <a:fillRect/>
            </a:stretch>
          </p:blipFill>
          <p:spPr>
            <a:xfrm>
              <a:off x="41" y="1870647"/>
              <a:ext cx="256562" cy="256541"/>
            </a:xfrm>
            <a:prstGeom prst="rect">
              <a:avLst/>
            </a:prstGeom>
            <a:ln w="12700" cap="flat">
              <a:noFill/>
              <a:miter lim="400000"/>
            </a:ln>
            <a:effectLst/>
          </p:spPr>
        </p:pic>
        <p:pic>
          <p:nvPicPr>
            <p:cNvPr id="150" name="Google Shape;102;p5" descr="Google Shape;102;p5"/>
            <p:cNvPicPr>
              <a:picLocks noChangeAspect="1"/>
            </p:cNvPicPr>
            <p:nvPr/>
          </p:nvPicPr>
          <p:blipFill>
            <a:blip r:embed="rId4"/>
            <a:stretch>
              <a:fillRect/>
            </a:stretch>
          </p:blipFill>
          <p:spPr>
            <a:xfrm>
              <a:off x="41" y="3741280"/>
              <a:ext cx="256562" cy="256540"/>
            </a:xfrm>
            <a:prstGeom prst="rect">
              <a:avLst/>
            </a:prstGeom>
            <a:ln w="12700" cap="flat">
              <a:noFill/>
              <a:miter lim="400000"/>
            </a:ln>
            <a:effectLst/>
          </p:spPr>
        </p:pic>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107;p6"/>
          <p:cNvSpPr txBox="1"/>
          <p:nvPr/>
        </p:nvSpPr>
        <p:spPr>
          <a:xfrm>
            <a:off x="7458499" y="2985124"/>
            <a:ext cx="453210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2000" b="1">
                <a:solidFill>
                  <a:srgbClr val="532CEF"/>
                </a:solidFill>
                <a:latin typeface="Poppins"/>
                <a:ea typeface="Poppins"/>
                <a:cs typeface="Poppins"/>
                <a:sym typeface="Poppins"/>
              </a:defRPr>
            </a:pPr>
            <a:r>
              <a:t>The PDF &amp; material is generated</a:t>
            </a:r>
          </a:p>
          <a:p>
            <a:pPr marR="967105" indent="12700">
              <a:spcBef>
                <a:spcPts val="1600"/>
              </a:spcBef>
              <a:defRPr>
                <a:solidFill>
                  <a:srgbClr val="532CEF"/>
                </a:solidFill>
                <a:latin typeface="Poppins"/>
                <a:ea typeface="Poppins"/>
                <a:cs typeface="Poppins"/>
                <a:sym typeface="Poppins"/>
              </a:defRPr>
            </a:pPr>
            <a:r>
              <a:t>Lecturify organizes the notes &amp; utilizes this to create flashcards, quiz boards, and more.</a:t>
            </a:r>
          </a:p>
        </p:txBody>
      </p:sp>
      <p:sp>
        <p:nvSpPr>
          <p:cNvPr id="154" name="Google Shape;108;p6"/>
          <p:cNvSpPr txBox="1"/>
          <p:nvPr/>
        </p:nvSpPr>
        <p:spPr>
          <a:xfrm>
            <a:off x="7458709" y="1588760"/>
            <a:ext cx="3772501"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defRPr>
                <a:solidFill>
                  <a:srgbClr val="532CEF"/>
                </a:solidFill>
                <a:latin typeface="Poppins"/>
                <a:ea typeface="Poppins"/>
                <a:cs typeface="Poppins"/>
                <a:sym typeface="Poppins"/>
              </a:defRPr>
            </a:lvl1pPr>
          </a:lstStyle>
          <a:p>
            <a:r>
              <a:t>Lecturify sends the converted text into Meta’s Llama 3 model to be summarized into various levels of complexity.</a:t>
            </a:r>
          </a:p>
        </p:txBody>
      </p:sp>
      <p:grpSp>
        <p:nvGrpSpPr>
          <p:cNvPr id="159" name="Google Shape;109;p6"/>
          <p:cNvGrpSpPr/>
          <p:nvPr/>
        </p:nvGrpSpPr>
        <p:grpSpPr>
          <a:xfrm>
            <a:off x="6966118" y="0"/>
            <a:ext cx="256562" cy="5377470"/>
            <a:chOff x="0" y="0"/>
            <a:chExt cx="256561" cy="5377469"/>
          </a:xfrm>
        </p:grpSpPr>
        <p:sp>
          <p:nvSpPr>
            <p:cNvPr id="155" name="Google Shape;110;p6"/>
            <p:cNvSpPr/>
            <p:nvPr/>
          </p:nvSpPr>
          <p:spPr>
            <a:xfrm>
              <a:off x="109204" y="0"/>
              <a:ext cx="38101" cy="5259844"/>
            </a:xfrm>
            <a:prstGeom prst="rect">
              <a:avLst/>
            </a:prstGeom>
            <a:solidFill>
              <a:srgbClr val="532CEF"/>
            </a:solidFill>
            <a:ln w="12700" cap="flat">
              <a:noFill/>
              <a:miter lim="400000"/>
            </a:ln>
            <a:effectLst/>
          </p:spPr>
          <p:txBody>
            <a:bodyPr wrap="square" lIns="0" tIns="0" rIns="0" bIns="0" numCol="1" anchor="t">
              <a:noAutofit/>
            </a:bodyPr>
            <a:lstStyle/>
            <a:p>
              <a:endParaRPr/>
            </a:p>
          </p:txBody>
        </p:sp>
        <p:pic>
          <p:nvPicPr>
            <p:cNvPr id="156" name="Google Shape;111;p6" descr="Google Shape;111;p6"/>
            <p:cNvPicPr>
              <a:picLocks noChangeAspect="1"/>
            </p:cNvPicPr>
            <p:nvPr/>
          </p:nvPicPr>
          <p:blipFill>
            <a:blip r:embed="rId2"/>
            <a:stretch>
              <a:fillRect/>
            </a:stretch>
          </p:blipFill>
          <p:spPr>
            <a:xfrm>
              <a:off x="0" y="801992"/>
              <a:ext cx="256562" cy="256540"/>
            </a:xfrm>
            <a:prstGeom prst="rect">
              <a:avLst/>
            </a:prstGeom>
            <a:ln w="12700" cap="flat">
              <a:noFill/>
              <a:miter lim="400000"/>
            </a:ln>
            <a:effectLst/>
          </p:spPr>
        </p:pic>
        <p:pic>
          <p:nvPicPr>
            <p:cNvPr id="157" name="Google Shape;112;p6" descr="Google Shape;112;p6"/>
            <p:cNvPicPr>
              <a:picLocks noChangeAspect="1"/>
            </p:cNvPicPr>
            <p:nvPr/>
          </p:nvPicPr>
          <p:blipFill>
            <a:blip r:embed="rId3"/>
            <a:stretch>
              <a:fillRect/>
            </a:stretch>
          </p:blipFill>
          <p:spPr>
            <a:xfrm>
              <a:off x="0" y="2961461"/>
              <a:ext cx="256562" cy="256540"/>
            </a:xfrm>
            <a:prstGeom prst="rect">
              <a:avLst/>
            </a:prstGeom>
            <a:ln w="12700" cap="flat">
              <a:noFill/>
              <a:miter lim="400000"/>
            </a:ln>
            <a:effectLst/>
          </p:spPr>
        </p:pic>
        <p:pic>
          <p:nvPicPr>
            <p:cNvPr id="158" name="Google Shape;113;p6" descr="Google Shape;113;p6"/>
            <p:cNvPicPr>
              <a:picLocks noChangeAspect="1"/>
            </p:cNvPicPr>
            <p:nvPr/>
          </p:nvPicPr>
          <p:blipFill>
            <a:blip r:embed="rId3"/>
            <a:stretch>
              <a:fillRect/>
            </a:stretch>
          </p:blipFill>
          <p:spPr>
            <a:xfrm>
              <a:off x="0" y="5120930"/>
              <a:ext cx="256562" cy="256540"/>
            </a:xfrm>
            <a:prstGeom prst="rect">
              <a:avLst/>
            </a:prstGeom>
            <a:ln w="12700" cap="flat">
              <a:noFill/>
              <a:miter lim="400000"/>
            </a:ln>
            <a:effectLst/>
          </p:spPr>
        </p:pic>
      </p:grpSp>
      <p:sp>
        <p:nvSpPr>
          <p:cNvPr id="160" name="Google Shape;114;p6"/>
          <p:cNvSpPr txBox="1">
            <a:spLocks noGrp="1"/>
          </p:cNvSpPr>
          <p:nvPr>
            <p:ph type="title"/>
          </p:nvPr>
        </p:nvSpPr>
        <p:spPr>
          <a:xfrm>
            <a:off x="7458709" y="812165"/>
            <a:ext cx="2799001" cy="629101"/>
          </a:xfrm>
          <a:prstGeom prst="rect">
            <a:avLst/>
          </a:prstGeom>
        </p:spPr>
        <p:txBody>
          <a:bodyPr/>
          <a:lstStyle>
            <a:lvl1pPr marR="5080" indent="12700">
              <a:defRPr sz="2000" b="1">
                <a:latin typeface="Poppins"/>
                <a:ea typeface="Poppins"/>
                <a:cs typeface="Poppins"/>
                <a:sym typeface="Poppins"/>
              </a:defRPr>
            </a:lvl1pPr>
          </a:lstStyle>
          <a:p>
            <a:r>
              <a:t>The converted text is summarized</a:t>
            </a:r>
          </a:p>
        </p:txBody>
      </p:sp>
      <p:sp>
        <p:nvSpPr>
          <p:cNvPr id="161" name="Google Shape;115;p6"/>
          <p:cNvSpPr txBox="1"/>
          <p:nvPr/>
        </p:nvSpPr>
        <p:spPr>
          <a:xfrm>
            <a:off x="7458505" y="5144391"/>
            <a:ext cx="3270301"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2000" b="1">
                <a:solidFill>
                  <a:srgbClr val="532CEF"/>
                </a:solidFill>
                <a:latin typeface="Poppins"/>
                <a:ea typeface="Poppins"/>
                <a:cs typeface="Poppins"/>
                <a:sym typeface="Poppins"/>
              </a:defRPr>
            </a:pPr>
            <a:r>
              <a:t>The PDF is posted</a:t>
            </a:r>
          </a:p>
          <a:p>
            <a:pPr marR="5080" indent="12700">
              <a:spcBef>
                <a:spcPts val="1800"/>
              </a:spcBef>
              <a:defRPr>
                <a:solidFill>
                  <a:srgbClr val="532CEF"/>
                </a:solidFill>
                <a:latin typeface="Poppins"/>
                <a:ea typeface="Poppins"/>
                <a:cs typeface="Poppins"/>
                <a:sym typeface="Poppins"/>
              </a:defRPr>
            </a:pPr>
            <a:r>
              <a:t>Lecturify makes the finalized notes available on its free mobile platform.</a:t>
            </a:r>
          </a:p>
        </p:txBody>
      </p:sp>
      <p:sp>
        <p:nvSpPr>
          <p:cNvPr id="162" name="Google Shape;116;p6"/>
          <p:cNvSpPr txBox="1"/>
          <p:nvPr/>
        </p:nvSpPr>
        <p:spPr>
          <a:xfrm>
            <a:off x="1637740" y="987994"/>
            <a:ext cx="4030202" cy="1502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2800" b="1">
                <a:solidFill>
                  <a:srgbClr val="532CEF"/>
                </a:solidFill>
                <a:latin typeface="Poppins"/>
                <a:ea typeface="Poppins"/>
                <a:cs typeface="Poppins"/>
                <a:sym typeface="Poppins"/>
              </a:defRPr>
            </a:pPr>
            <a:r>
              <a:t>THE LECTURIFY MAGIC</a:t>
            </a:r>
          </a:p>
          <a:p>
            <a:pPr marR="978535" indent="12700">
              <a:lnSpc>
                <a:spcPct val="107857"/>
              </a:lnSpc>
              <a:spcBef>
                <a:spcPts val="1500"/>
              </a:spcBef>
              <a:defRPr>
                <a:solidFill>
                  <a:srgbClr val="532CEF"/>
                </a:solidFill>
                <a:latin typeface="Poppins"/>
                <a:ea typeface="Poppins"/>
                <a:cs typeface="Poppins"/>
                <a:sym typeface="Poppins"/>
              </a:defRPr>
            </a:pPr>
            <a:r>
              <a:t>An overview of how Lecturify works from start to finish</a:t>
            </a:r>
          </a:p>
        </p:txBody>
      </p:sp>
    </p:spTree>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Box 11"/>
          <p:cNvSpPr txBox="1"/>
          <p:nvPr/>
        </p:nvSpPr>
        <p:spPr>
          <a:xfrm>
            <a:off x="1347775" y="1676112"/>
            <a:ext cx="487627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542DF0"/>
                </a:solidFill>
                <a:latin typeface="Poppins Black"/>
                <a:ea typeface="Poppins Black"/>
                <a:cs typeface="Poppins Black"/>
                <a:sym typeface="Poppins Black"/>
              </a:defRPr>
            </a:lvl1pPr>
          </a:lstStyle>
          <a:p>
            <a:r>
              <a:t>Feasibility &amp; Scalability</a:t>
            </a:r>
          </a:p>
        </p:txBody>
      </p:sp>
      <p:sp>
        <p:nvSpPr>
          <p:cNvPr id="165" name="TextBox 13"/>
          <p:cNvSpPr txBox="1"/>
          <p:nvPr/>
        </p:nvSpPr>
        <p:spPr>
          <a:xfrm>
            <a:off x="1305835" y="3133230"/>
            <a:ext cx="6579336" cy="1965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20000"/>
              </a:lnSpc>
              <a:defRPr sz="1500">
                <a:solidFill>
                  <a:srgbClr val="542DF0"/>
                </a:solidFill>
                <a:latin typeface="Poppins Light"/>
                <a:ea typeface="Poppins Light"/>
                <a:cs typeface="Poppins Light"/>
                <a:sym typeface="Poppins Light"/>
              </a:defRPr>
            </a:pPr>
            <a:r>
              <a:t>Lecturify uses </a:t>
            </a:r>
            <a:r>
              <a:rPr b="1"/>
              <a:t>proven</a:t>
            </a:r>
            <a:r>
              <a:t> </a:t>
            </a:r>
            <a:r>
              <a:rPr b="1"/>
              <a:t>technologies</a:t>
            </a:r>
            <a:r>
              <a:t> like speech-to-text and AI for summarizing, which are readily available and reliable. Starting with college students and professors, the app can </a:t>
            </a:r>
            <a:r>
              <a:rPr b="1"/>
              <a:t>easily</a:t>
            </a:r>
            <a:r>
              <a:t> </a:t>
            </a:r>
            <a:r>
              <a:rPr b="1"/>
              <a:t>expand</a:t>
            </a:r>
            <a:r>
              <a:t> to high schools, online courses, and corporate training. Its core features—recording lectures, summarizing content, and creating quizzes—work across different subjects and settings. With </a:t>
            </a:r>
            <a:r>
              <a:rPr b="1"/>
              <a:t>cloud-based infrastructure</a:t>
            </a:r>
            <a:r>
              <a:t>, the app can handle growth smoothly, making it a solid choice for wide adoption and long-term use.</a:t>
            </a:r>
          </a:p>
        </p:txBody>
      </p:sp>
      <p:sp>
        <p:nvSpPr>
          <p:cNvPr id="166" name="직사각형 8"/>
          <p:cNvSpPr/>
          <p:nvPr/>
        </p:nvSpPr>
        <p:spPr>
          <a:xfrm>
            <a:off x="1365555" y="2298986"/>
            <a:ext cx="1816382" cy="165101"/>
          </a:xfrm>
          <a:prstGeom prst="rect">
            <a:avLst/>
          </a:prstGeom>
          <a:solidFill>
            <a:srgbClr val="542DF0"/>
          </a:solidFill>
          <a:ln w="12700">
            <a:miter lim="400000"/>
          </a:ln>
        </p:spPr>
        <p:txBody>
          <a:bodyPr lIns="45719" rIns="45719" anchor="ctr"/>
          <a:lstStyle/>
          <a:p>
            <a:pPr algn="ctr">
              <a:defRPr sz="2000">
                <a:solidFill>
                  <a:srgbClr val="FFFFFF"/>
                </a:solidFill>
                <a:latin typeface="Poppins Black"/>
                <a:ea typeface="Poppins Black"/>
                <a:cs typeface="Poppins Black"/>
                <a:sym typeface="Poppins Black"/>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직사각형 29"/>
          <p:cNvSpPr/>
          <p:nvPr/>
        </p:nvSpPr>
        <p:spPr>
          <a:xfrm>
            <a:off x="769254" y="787400"/>
            <a:ext cx="5994403" cy="2489200"/>
          </a:xfrm>
          <a:prstGeom prst="rect">
            <a:avLst/>
          </a:prstGeom>
          <a:ln w="38100">
            <a:solidFill>
              <a:srgbClr val="542DF0"/>
            </a:solidFill>
            <a:miter/>
          </a:ln>
        </p:spPr>
        <p:txBody>
          <a:bodyPr lIns="45719" rIns="45719" anchor="ctr"/>
          <a:lstStyle/>
          <a:p>
            <a:pPr>
              <a:defRPr sz="1800">
                <a:solidFill>
                  <a:srgbClr val="542DF0"/>
                </a:solidFill>
                <a:latin typeface="Poppins Light"/>
                <a:ea typeface="Poppins Light"/>
                <a:cs typeface="Poppins Light"/>
                <a:sym typeface="Poppins Light"/>
              </a:defRPr>
            </a:pPr>
            <a:endParaRPr/>
          </a:p>
        </p:txBody>
      </p:sp>
      <p:sp>
        <p:nvSpPr>
          <p:cNvPr id="169" name="직사각형 30"/>
          <p:cNvSpPr/>
          <p:nvPr/>
        </p:nvSpPr>
        <p:spPr>
          <a:xfrm>
            <a:off x="769254" y="3581401"/>
            <a:ext cx="5994403" cy="2489201"/>
          </a:xfrm>
          <a:prstGeom prst="rect">
            <a:avLst/>
          </a:prstGeom>
          <a:ln w="38100">
            <a:solidFill>
              <a:srgbClr val="542DF0"/>
            </a:solidFill>
            <a:miter/>
          </a:ln>
        </p:spPr>
        <p:txBody>
          <a:bodyPr lIns="45719" rIns="45719" anchor="ctr"/>
          <a:lstStyle/>
          <a:p>
            <a:pPr>
              <a:defRPr sz="1800">
                <a:solidFill>
                  <a:srgbClr val="542DF0"/>
                </a:solidFill>
                <a:latin typeface="Poppins Light"/>
                <a:ea typeface="Poppins Light"/>
                <a:cs typeface="Poppins Light"/>
                <a:sym typeface="Poppins Light"/>
              </a:defRPr>
            </a:pPr>
            <a:endParaRPr/>
          </a:p>
        </p:txBody>
      </p:sp>
      <p:sp>
        <p:nvSpPr>
          <p:cNvPr id="170" name="TextBox 31"/>
          <p:cNvSpPr txBox="1"/>
          <p:nvPr/>
        </p:nvSpPr>
        <p:spPr>
          <a:xfrm>
            <a:off x="1182676" y="1404497"/>
            <a:ext cx="5185102"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solidFill>
                  <a:srgbClr val="542DF0"/>
                </a:solidFill>
                <a:latin typeface="Poppins Black"/>
                <a:ea typeface="Poppins Black"/>
                <a:cs typeface="Poppins Black"/>
                <a:sym typeface="Poppins Black"/>
              </a:defRPr>
            </a:lvl1pPr>
          </a:lstStyle>
          <a:p>
            <a:r>
              <a:t>Persona 1: Rohith Kumar</a:t>
            </a:r>
          </a:p>
        </p:txBody>
      </p:sp>
      <p:sp>
        <p:nvSpPr>
          <p:cNvPr id="171" name="TextBox 32"/>
          <p:cNvSpPr txBox="1"/>
          <p:nvPr/>
        </p:nvSpPr>
        <p:spPr>
          <a:xfrm>
            <a:off x="1182676" y="1839453"/>
            <a:ext cx="5185104" cy="80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solidFill>
                  <a:srgbClr val="542DF0"/>
                </a:solidFill>
                <a:latin typeface="Poppins Light"/>
                <a:ea typeface="Poppins Light"/>
                <a:cs typeface="Poppins Light"/>
                <a:sym typeface="Poppins Light"/>
              </a:defRPr>
            </a:pPr>
            <a:r>
              <a:t>Rohith K, 19, is a college freshman in Computer Science who struggles to keep up with fast-paced lectures and balance him studies with extracurricular activities. Rohith wants a tool that gives him </a:t>
            </a:r>
            <a:r>
              <a:rPr i="1"/>
              <a:t>quick summarized notes, flashcards, and other material</a:t>
            </a:r>
            <a:r>
              <a:t> to keep her CGPA high.</a:t>
            </a:r>
          </a:p>
        </p:txBody>
      </p:sp>
      <p:sp>
        <p:nvSpPr>
          <p:cNvPr id="172" name="TextBox 33"/>
          <p:cNvSpPr txBox="1"/>
          <p:nvPr/>
        </p:nvSpPr>
        <p:spPr>
          <a:xfrm>
            <a:off x="1182676" y="4187549"/>
            <a:ext cx="5185102"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solidFill>
                  <a:srgbClr val="542DF0"/>
                </a:solidFill>
                <a:latin typeface="Poppins Black"/>
                <a:ea typeface="Poppins Black"/>
                <a:cs typeface="Poppins Black"/>
                <a:sym typeface="Poppins Black"/>
              </a:defRPr>
            </a:lvl1pPr>
          </a:lstStyle>
          <a:p>
            <a:r>
              <a:t>Persona 2: Dr. Joel John</a:t>
            </a:r>
          </a:p>
        </p:txBody>
      </p:sp>
      <p:sp>
        <p:nvSpPr>
          <p:cNvPr id="173" name="TextBox 34"/>
          <p:cNvSpPr txBox="1"/>
          <p:nvPr/>
        </p:nvSpPr>
        <p:spPr>
          <a:xfrm>
            <a:off x="1182676" y="4622505"/>
            <a:ext cx="5185104"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solidFill>
                  <a:srgbClr val="542DF0"/>
                </a:solidFill>
                <a:latin typeface="Poppins Light"/>
                <a:ea typeface="Poppins Light"/>
                <a:cs typeface="Poppins Light"/>
                <a:sym typeface="Poppins Light"/>
              </a:defRPr>
            </a:pPr>
            <a:r>
              <a:rPr dirty="0"/>
              <a:t>Dr. </a:t>
            </a:r>
            <a:r>
              <a:rPr lang="en-IN" dirty="0"/>
              <a:t>Joel John</a:t>
            </a:r>
            <a:r>
              <a:rPr dirty="0"/>
              <a:t>, 45, a history professor, finds it tough to ensure students retain key lecture points. He’s looking for something that can automatically generate flashcards and quizzes from his lectures, helping students learn better without adding extra work for him. His goal is to </a:t>
            </a:r>
            <a:r>
              <a:rPr i="1" dirty="0"/>
              <a:t>make teaching more effective while supporting his students</a:t>
            </a:r>
            <a:r>
              <a:rPr dirty="0"/>
              <a:t>.</a:t>
            </a:r>
          </a:p>
        </p:txBody>
      </p:sp>
      <p:pic>
        <p:nvPicPr>
          <p:cNvPr id="174" name="그림 개체 틀 1" descr="그림 개체 틀 1"/>
          <p:cNvPicPr>
            <a:picLocks noGrp="1" noChangeAspect="1"/>
          </p:cNvPicPr>
          <p:nvPr>
            <p:ph type="pic" idx="21"/>
          </p:nvPr>
        </p:nvPicPr>
        <p:blipFill>
          <a:blip r:embed="rId2"/>
          <a:srcRect l="16069" t="5912" r="20320"/>
          <a:stretch>
            <a:fillRect/>
          </a:stretch>
        </p:blipFill>
        <p:spPr>
          <a:xfrm>
            <a:off x="7654131" y="1147755"/>
            <a:ext cx="3876814" cy="5734375"/>
          </a:xfrm>
          <a:custGeom>
            <a:avLst/>
            <a:gdLst/>
            <a:ahLst/>
            <a:cxnLst>
              <a:cxn ang="0">
                <a:pos x="wd2" y="hd2"/>
              </a:cxn>
              <a:cxn ang="5400000">
                <a:pos x="wd2" y="hd2"/>
              </a:cxn>
              <a:cxn ang="10800000">
                <a:pos x="wd2" y="hd2"/>
              </a:cxn>
              <a:cxn ang="16200000">
                <a:pos x="wd2" y="hd2"/>
              </a:cxn>
            </a:cxnLst>
            <a:rect l="0" t="0" r="r" b="b"/>
            <a:pathLst>
              <a:path w="21583" h="21599" extrusionOk="0">
                <a:moveTo>
                  <a:pt x="11476" y="0"/>
                </a:moveTo>
                <a:cubicBezTo>
                  <a:pt x="11300" y="0"/>
                  <a:pt x="11128" y="12"/>
                  <a:pt x="11107" y="35"/>
                </a:cubicBezTo>
                <a:cubicBezTo>
                  <a:pt x="11089" y="56"/>
                  <a:pt x="10989" y="73"/>
                  <a:pt x="10888" y="73"/>
                </a:cubicBezTo>
                <a:cubicBezTo>
                  <a:pt x="10608" y="73"/>
                  <a:pt x="10174" y="143"/>
                  <a:pt x="9724" y="263"/>
                </a:cubicBezTo>
                <a:cubicBezTo>
                  <a:pt x="8840" y="497"/>
                  <a:pt x="8219" y="889"/>
                  <a:pt x="7886" y="1423"/>
                </a:cubicBezTo>
                <a:lnTo>
                  <a:pt x="7702" y="1716"/>
                </a:lnTo>
                <a:lnTo>
                  <a:pt x="7534" y="1645"/>
                </a:lnTo>
                <a:cubicBezTo>
                  <a:pt x="7296" y="1547"/>
                  <a:pt x="6603" y="1548"/>
                  <a:pt x="6317" y="1647"/>
                </a:cubicBezTo>
                <a:cubicBezTo>
                  <a:pt x="6072" y="1732"/>
                  <a:pt x="5714" y="1990"/>
                  <a:pt x="5714" y="2082"/>
                </a:cubicBezTo>
                <a:cubicBezTo>
                  <a:pt x="5714" y="2237"/>
                  <a:pt x="5978" y="2280"/>
                  <a:pt x="6328" y="2181"/>
                </a:cubicBezTo>
                <a:cubicBezTo>
                  <a:pt x="6435" y="2150"/>
                  <a:pt x="6615" y="2126"/>
                  <a:pt x="6728" y="2127"/>
                </a:cubicBezTo>
                <a:lnTo>
                  <a:pt x="6933" y="2128"/>
                </a:lnTo>
                <a:lnTo>
                  <a:pt x="6770" y="2187"/>
                </a:lnTo>
                <a:cubicBezTo>
                  <a:pt x="6431" y="2307"/>
                  <a:pt x="6045" y="2607"/>
                  <a:pt x="5862" y="2895"/>
                </a:cubicBezTo>
                <a:cubicBezTo>
                  <a:pt x="5693" y="3160"/>
                  <a:pt x="5685" y="3192"/>
                  <a:pt x="5685" y="3643"/>
                </a:cubicBezTo>
                <a:cubicBezTo>
                  <a:pt x="5685" y="4109"/>
                  <a:pt x="5688" y="4113"/>
                  <a:pt x="5833" y="4197"/>
                </a:cubicBezTo>
                <a:cubicBezTo>
                  <a:pt x="5961" y="4271"/>
                  <a:pt x="5984" y="4320"/>
                  <a:pt x="6016" y="4571"/>
                </a:cubicBezTo>
                <a:cubicBezTo>
                  <a:pt x="6074" y="5010"/>
                  <a:pt x="6319" y="5620"/>
                  <a:pt x="6637" y="6106"/>
                </a:cubicBezTo>
                <a:cubicBezTo>
                  <a:pt x="6795" y="6348"/>
                  <a:pt x="6956" y="6579"/>
                  <a:pt x="6995" y="6619"/>
                </a:cubicBezTo>
                <a:cubicBezTo>
                  <a:pt x="7034" y="6659"/>
                  <a:pt x="7273" y="6902"/>
                  <a:pt x="7526" y="7159"/>
                </a:cubicBezTo>
                <a:cubicBezTo>
                  <a:pt x="8058" y="7701"/>
                  <a:pt x="8488" y="8225"/>
                  <a:pt x="8635" y="8514"/>
                </a:cubicBezTo>
                <a:cubicBezTo>
                  <a:pt x="8721" y="8685"/>
                  <a:pt x="8731" y="8762"/>
                  <a:pt x="8692" y="8988"/>
                </a:cubicBezTo>
                <a:cubicBezTo>
                  <a:pt x="8598" y="9537"/>
                  <a:pt x="8406" y="10012"/>
                  <a:pt x="8164" y="10304"/>
                </a:cubicBezTo>
                <a:cubicBezTo>
                  <a:pt x="7988" y="10515"/>
                  <a:pt x="7628" y="10767"/>
                  <a:pt x="7419" y="10824"/>
                </a:cubicBezTo>
                <a:cubicBezTo>
                  <a:pt x="7330" y="10848"/>
                  <a:pt x="7198" y="10895"/>
                  <a:pt x="7123" y="10929"/>
                </a:cubicBezTo>
                <a:cubicBezTo>
                  <a:pt x="7049" y="10962"/>
                  <a:pt x="6744" y="11088"/>
                  <a:pt x="6447" y="11207"/>
                </a:cubicBezTo>
                <a:cubicBezTo>
                  <a:pt x="5838" y="11451"/>
                  <a:pt x="5862" y="11441"/>
                  <a:pt x="5323" y="11651"/>
                </a:cubicBezTo>
                <a:cubicBezTo>
                  <a:pt x="5104" y="11736"/>
                  <a:pt x="4770" y="11870"/>
                  <a:pt x="4576" y="11950"/>
                </a:cubicBezTo>
                <a:cubicBezTo>
                  <a:pt x="4382" y="12029"/>
                  <a:pt x="3979" y="12189"/>
                  <a:pt x="3681" y="12304"/>
                </a:cubicBezTo>
                <a:cubicBezTo>
                  <a:pt x="2168" y="12888"/>
                  <a:pt x="1581" y="13281"/>
                  <a:pt x="1111" y="14029"/>
                </a:cubicBezTo>
                <a:cubicBezTo>
                  <a:pt x="1024" y="14168"/>
                  <a:pt x="923" y="14390"/>
                  <a:pt x="886" y="14521"/>
                </a:cubicBezTo>
                <a:cubicBezTo>
                  <a:pt x="849" y="14652"/>
                  <a:pt x="798" y="14787"/>
                  <a:pt x="773" y="14820"/>
                </a:cubicBezTo>
                <a:cubicBezTo>
                  <a:pt x="680" y="14944"/>
                  <a:pt x="522" y="16312"/>
                  <a:pt x="404" y="18005"/>
                </a:cubicBezTo>
                <a:cubicBezTo>
                  <a:pt x="234" y="20450"/>
                  <a:pt x="254" y="20267"/>
                  <a:pt x="122" y="20388"/>
                </a:cubicBezTo>
                <a:cubicBezTo>
                  <a:pt x="18" y="20483"/>
                  <a:pt x="0" y="20546"/>
                  <a:pt x="0" y="20804"/>
                </a:cubicBezTo>
                <a:cubicBezTo>
                  <a:pt x="0" y="21058"/>
                  <a:pt x="20" y="21131"/>
                  <a:pt x="126" y="21246"/>
                </a:cubicBezTo>
                <a:cubicBezTo>
                  <a:pt x="228" y="21358"/>
                  <a:pt x="241" y="21400"/>
                  <a:pt x="194" y="21469"/>
                </a:cubicBezTo>
                <a:cubicBezTo>
                  <a:pt x="163" y="21516"/>
                  <a:pt x="152" y="21564"/>
                  <a:pt x="170" y="21577"/>
                </a:cubicBezTo>
                <a:cubicBezTo>
                  <a:pt x="188" y="21589"/>
                  <a:pt x="4997" y="21599"/>
                  <a:pt x="10857" y="21599"/>
                </a:cubicBezTo>
                <a:lnTo>
                  <a:pt x="21514" y="21599"/>
                </a:lnTo>
                <a:lnTo>
                  <a:pt x="21523" y="21315"/>
                </a:lnTo>
                <a:cubicBezTo>
                  <a:pt x="21527" y="21159"/>
                  <a:pt x="21547" y="20927"/>
                  <a:pt x="21567" y="20799"/>
                </a:cubicBezTo>
                <a:cubicBezTo>
                  <a:pt x="21600" y="20588"/>
                  <a:pt x="21591" y="20555"/>
                  <a:pt x="21459" y="20420"/>
                </a:cubicBezTo>
                <a:cubicBezTo>
                  <a:pt x="21270" y="20227"/>
                  <a:pt x="21238" y="20071"/>
                  <a:pt x="21346" y="19896"/>
                </a:cubicBezTo>
                <a:cubicBezTo>
                  <a:pt x="21442" y="19740"/>
                  <a:pt x="21464" y="19270"/>
                  <a:pt x="21377" y="19234"/>
                </a:cubicBezTo>
                <a:cubicBezTo>
                  <a:pt x="21347" y="19222"/>
                  <a:pt x="21324" y="19169"/>
                  <a:pt x="21324" y="19119"/>
                </a:cubicBezTo>
                <a:cubicBezTo>
                  <a:pt x="21324" y="19069"/>
                  <a:pt x="21282" y="18976"/>
                  <a:pt x="21231" y="18911"/>
                </a:cubicBezTo>
                <a:cubicBezTo>
                  <a:pt x="21180" y="18847"/>
                  <a:pt x="21119" y="18702"/>
                  <a:pt x="21096" y="18591"/>
                </a:cubicBezTo>
                <a:cubicBezTo>
                  <a:pt x="21014" y="18194"/>
                  <a:pt x="20941" y="17759"/>
                  <a:pt x="20864" y="17235"/>
                </a:cubicBezTo>
                <a:cubicBezTo>
                  <a:pt x="20713" y="16206"/>
                  <a:pt x="20515" y="15089"/>
                  <a:pt x="20462" y="14962"/>
                </a:cubicBezTo>
                <a:cubicBezTo>
                  <a:pt x="20433" y="14891"/>
                  <a:pt x="20368" y="14717"/>
                  <a:pt x="20321" y="14576"/>
                </a:cubicBezTo>
                <a:cubicBezTo>
                  <a:pt x="20062" y="13809"/>
                  <a:pt x="19587" y="13258"/>
                  <a:pt x="18865" y="12887"/>
                </a:cubicBezTo>
                <a:cubicBezTo>
                  <a:pt x="18750" y="12828"/>
                  <a:pt x="17555" y="12406"/>
                  <a:pt x="16209" y="11951"/>
                </a:cubicBezTo>
                <a:lnTo>
                  <a:pt x="13763" y="11123"/>
                </a:lnTo>
                <a:lnTo>
                  <a:pt x="13745" y="10429"/>
                </a:lnTo>
                <a:cubicBezTo>
                  <a:pt x="13736" y="10048"/>
                  <a:pt x="13744" y="9685"/>
                  <a:pt x="13761" y="9622"/>
                </a:cubicBezTo>
                <a:cubicBezTo>
                  <a:pt x="13791" y="9510"/>
                  <a:pt x="13799" y="9507"/>
                  <a:pt x="14165" y="9486"/>
                </a:cubicBezTo>
                <a:cubicBezTo>
                  <a:pt x="14619" y="9460"/>
                  <a:pt x="15009" y="9336"/>
                  <a:pt x="15250" y="9141"/>
                </a:cubicBezTo>
                <a:cubicBezTo>
                  <a:pt x="15429" y="8995"/>
                  <a:pt x="15872" y="8405"/>
                  <a:pt x="15935" y="8226"/>
                </a:cubicBezTo>
                <a:cubicBezTo>
                  <a:pt x="15955" y="8169"/>
                  <a:pt x="15994" y="8104"/>
                  <a:pt x="16021" y="8081"/>
                </a:cubicBezTo>
                <a:cubicBezTo>
                  <a:pt x="16067" y="8041"/>
                  <a:pt x="16282" y="7453"/>
                  <a:pt x="16394" y="7058"/>
                </a:cubicBezTo>
                <a:cubicBezTo>
                  <a:pt x="16423" y="6958"/>
                  <a:pt x="16462" y="6553"/>
                  <a:pt x="16481" y="6160"/>
                </a:cubicBezTo>
                <a:lnTo>
                  <a:pt x="16514" y="5445"/>
                </a:lnTo>
                <a:lnTo>
                  <a:pt x="16726" y="5206"/>
                </a:lnTo>
                <a:cubicBezTo>
                  <a:pt x="16973" y="4927"/>
                  <a:pt x="17095" y="4673"/>
                  <a:pt x="17095" y="4438"/>
                </a:cubicBezTo>
                <a:lnTo>
                  <a:pt x="17095" y="4269"/>
                </a:lnTo>
                <a:lnTo>
                  <a:pt x="17446" y="4151"/>
                </a:lnTo>
                <a:cubicBezTo>
                  <a:pt x="17639" y="4086"/>
                  <a:pt x="17897" y="3986"/>
                  <a:pt x="18018" y="3927"/>
                </a:cubicBezTo>
                <a:cubicBezTo>
                  <a:pt x="18225" y="3825"/>
                  <a:pt x="18504" y="3591"/>
                  <a:pt x="18504" y="3520"/>
                </a:cubicBezTo>
                <a:cubicBezTo>
                  <a:pt x="18504" y="3454"/>
                  <a:pt x="18330" y="3374"/>
                  <a:pt x="18191" y="3374"/>
                </a:cubicBezTo>
                <a:cubicBezTo>
                  <a:pt x="18050" y="3374"/>
                  <a:pt x="18052" y="3370"/>
                  <a:pt x="18292" y="3199"/>
                </a:cubicBezTo>
                <a:cubicBezTo>
                  <a:pt x="18830" y="2816"/>
                  <a:pt x="19046" y="2464"/>
                  <a:pt x="19046" y="1965"/>
                </a:cubicBezTo>
                <a:cubicBezTo>
                  <a:pt x="19046" y="1732"/>
                  <a:pt x="19026" y="1641"/>
                  <a:pt x="18962" y="1598"/>
                </a:cubicBezTo>
                <a:cubicBezTo>
                  <a:pt x="18837" y="1513"/>
                  <a:pt x="18641" y="1527"/>
                  <a:pt x="18396" y="1636"/>
                </a:cubicBezTo>
                <a:cubicBezTo>
                  <a:pt x="18232" y="1710"/>
                  <a:pt x="18088" y="1736"/>
                  <a:pt x="17800" y="1750"/>
                </a:cubicBezTo>
                <a:cubicBezTo>
                  <a:pt x="17546" y="1762"/>
                  <a:pt x="17422" y="1756"/>
                  <a:pt x="17422" y="1729"/>
                </a:cubicBezTo>
                <a:cubicBezTo>
                  <a:pt x="17422" y="1707"/>
                  <a:pt x="17454" y="1677"/>
                  <a:pt x="17497" y="1660"/>
                </a:cubicBezTo>
                <a:cubicBezTo>
                  <a:pt x="17539" y="1644"/>
                  <a:pt x="17650" y="1535"/>
                  <a:pt x="17742" y="1417"/>
                </a:cubicBezTo>
                <a:cubicBezTo>
                  <a:pt x="17866" y="1257"/>
                  <a:pt x="17908" y="1154"/>
                  <a:pt x="17908" y="1012"/>
                </a:cubicBezTo>
                <a:cubicBezTo>
                  <a:pt x="17908" y="707"/>
                  <a:pt x="17730" y="655"/>
                  <a:pt x="17320" y="843"/>
                </a:cubicBezTo>
                <a:cubicBezTo>
                  <a:pt x="17190" y="902"/>
                  <a:pt x="16995" y="961"/>
                  <a:pt x="16887" y="974"/>
                </a:cubicBezTo>
                <a:cubicBezTo>
                  <a:pt x="16779" y="987"/>
                  <a:pt x="16660" y="1015"/>
                  <a:pt x="16624" y="1034"/>
                </a:cubicBezTo>
                <a:cubicBezTo>
                  <a:pt x="16557" y="1070"/>
                  <a:pt x="15962" y="1054"/>
                  <a:pt x="15645" y="1007"/>
                </a:cubicBezTo>
                <a:lnTo>
                  <a:pt x="15469" y="980"/>
                </a:lnTo>
                <a:lnTo>
                  <a:pt x="15659" y="838"/>
                </a:lnTo>
                <a:cubicBezTo>
                  <a:pt x="15827" y="712"/>
                  <a:pt x="15849" y="673"/>
                  <a:pt x="15849" y="497"/>
                </a:cubicBezTo>
                <a:cubicBezTo>
                  <a:pt x="15849" y="177"/>
                  <a:pt x="15672" y="111"/>
                  <a:pt x="15245" y="272"/>
                </a:cubicBezTo>
                <a:cubicBezTo>
                  <a:pt x="14775" y="449"/>
                  <a:pt x="14356" y="484"/>
                  <a:pt x="13599" y="408"/>
                </a:cubicBezTo>
                <a:cubicBezTo>
                  <a:pt x="13391" y="387"/>
                  <a:pt x="13005" y="368"/>
                  <a:pt x="12744" y="367"/>
                </a:cubicBezTo>
                <a:cubicBezTo>
                  <a:pt x="12283" y="366"/>
                  <a:pt x="12272" y="364"/>
                  <a:pt x="12338" y="293"/>
                </a:cubicBezTo>
                <a:cubicBezTo>
                  <a:pt x="12435" y="188"/>
                  <a:pt x="12332" y="93"/>
                  <a:pt x="12104" y="79"/>
                </a:cubicBezTo>
                <a:cubicBezTo>
                  <a:pt x="12002" y="72"/>
                  <a:pt x="11895" y="51"/>
                  <a:pt x="11867" y="32"/>
                </a:cubicBezTo>
                <a:cubicBezTo>
                  <a:pt x="11832" y="10"/>
                  <a:pt x="11653" y="-1"/>
                  <a:pt x="11476" y="0"/>
                </a:cubicBezTo>
                <a:close/>
              </a:path>
            </a:pathLst>
          </a:cu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Google Shape;121;p7"/>
          <p:cNvSpPr txBox="1">
            <a:spLocks noGrp="1"/>
          </p:cNvSpPr>
          <p:nvPr>
            <p:ph type="title"/>
          </p:nvPr>
        </p:nvSpPr>
        <p:spPr>
          <a:xfrm>
            <a:off x="908685" y="523739"/>
            <a:ext cx="6705601" cy="713101"/>
          </a:xfrm>
          <a:prstGeom prst="rect">
            <a:avLst/>
          </a:prstGeom>
        </p:spPr>
        <p:txBody>
          <a:bodyPr/>
          <a:lstStyle/>
          <a:p>
            <a:pPr indent="3594403" algn="ctr" defTabSz="896111">
              <a:defRPr sz="2744" b="1">
                <a:latin typeface="Poppins"/>
                <a:ea typeface="Poppins"/>
                <a:cs typeface="Poppins"/>
                <a:sym typeface="Poppins"/>
              </a:defRPr>
            </a:pPr>
            <a:r>
              <a:t>THE TECH STACK</a:t>
            </a:r>
          </a:p>
          <a:p>
            <a:pPr indent="3594403" algn="ctr" defTabSz="896111">
              <a:spcBef>
                <a:spcPts val="100"/>
              </a:spcBef>
              <a:defRPr sz="1176">
                <a:latin typeface="Poppins"/>
                <a:ea typeface="Poppins"/>
                <a:cs typeface="Poppins"/>
                <a:sym typeface="Poppins"/>
              </a:defRPr>
            </a:pPr>
            <a:r>
              <a:t>All tools &amp; software used by Lecturify</a:t>
            </a:r>
          </a:p>
        </p:txBody>
      </p:sp>
      <p:sp>
        <p:nvSpPr>
          <p:cNvPr id="177" name="Google Shape;122;p7"/>
          <p:cNvSpPr txBox="1"/>
          <p:nvPr/>
        </p:nvSpPr>
        <p:spPr>
          <a:xfrm>
            <a:off x="4726609" y="4525329"/>
            <a:ext cx="1850401"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600" b="1">
                <a:solidFill>
                  <a:srgbClr val="532CEF"/>
                </a:solidFill>
                <a:latin typeface="Poppins"/>
                <a:ea typeface="Poppins"/>
                <a:cs typeface="Poppins"/>
                <a:sym typeface="Poppins"/>
              </a:defRPr>
            </a:pPr>
            <a:r>
              <a:t>Vue 3</a:t>
            </a:r>
          </a:p>
          <a:p>
            <a:pPr marR="5080" indent="12700">
              <a:spcBef>
                <a:spcPts val="600"/>
              </a:spcBef>
              <a:defRPr sz="1100">
                <a:solidFill>
                  <a:srgbClr val="532CEF"/>
                </a:solidFill>
                <a:latin typeface="Poppins"/>
                <a:ea typeface="Poppins"/>
                <a:cs typeface="Poppins"/>
                <a:sym typeface="Poppins"/>
              </a:defRPr>
            </a:pPr>
            <a:r>
              <a:t>Vue helps create stunning frontend applications</a:t>
            </a:r>
          </a:p>
        </p:txBody>
      </p:sp>
      <p:sp>
        <p:nvSpPr>
          <p:cNvPr id="178" name="Google Shape;123;p7"/>
          <p:cNvSpPr txBox="1"/>
          <p:nvPr/>
        </p:nvSpPr>
        <p:spPr>
          <a:xfrm>
            <a:off x="9612744" y="4525329"/>
            <a:ext cx="2040301"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600" b="1">
                <a:solidFill>
                  <a:srgbClr val="532CEF"/>
                </a:solidFill>
                <a:latin typeface="Poppins"/>
                <a:ea typeface="Poppins"/>
                <a:cs typeface="Poppins"/>
                <a:sym typeface="Poppins"/>
              </a:defRPr>
            </a:pPr>
            <a:r>
              <a:t>Meta Inc</a:t>
            </a:r>
          </a:p>
          <a:p>
            <a:pPr marR="5080" indent="12700">
              <a:spcBef>
                <a:spcPts val="600"/>
              </a:spcBef>
              <a:defRPr sz="1100">
                <a:solidFill>
                  <a:srgbClr val="532CEF"/>
                </a:solidFill>
                <a:latin typeface="Poppins"/>
                <a:ea typeface="Poppins"/>
                <a:cs typeface="Poppins"/>
                <a:sym typeface="Poppins"/>
              </a:defRPr>
            </a:pPr>
            <a:r>
              <a:t>Meta provides STT services &amp; access to their LLM Llama 3</a:t>
            </a:r>
          </a:p>
        </p:txBody>
      </p:sp>
      <p:sp>
        <p:nvSpPr>
          <p:cNvPr id="179" name="Google Shape;124;p7"/>
          <p:cNvSpPr txBox="1"/>
          <p:nvPr/>
        </p:nvSpPr>
        <p:spPr>
          <a:xfrm>
            <a:off x="7169632" y="2216965"/>
            <a:ext cx="2084100"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600" b="1">
                <a:solidFill>
                  <a:srgbClr val="532CEF"/>
                </a:solidFill>
                <a:latin typeface="Poppins"/>
                <a:ea typeface="Poppins"/>
                <a:cs typeface="Poppins"/>
                <a:sym typeface="Poppins"/>
              </a:defRPr>
            </a:pPr>
            <a:r>
              <a:t>MongoDB</a:t>
            </a:r>
          </a:p>
          <a:p>
            <a:pPr marR="5080" indent="12700">
              <a:spcBef>
                <a:spcPts val="600"/>
              </a:spcBef>
              <a:defRPr sz="1100">
                <a:solidFill>
                  <a:srgbClr val="532CEF"/>
                </a:solidFill>
                <a:latin typeface="Poppins"/>
                <a:ea typeface="Poppins"/>
                <a:cs typeface="Poppins"/>
                <a:sym typeface="Poppins"/>
              </a:defRPr>
            </a:pPr>
            <a:r>
              <a:t>MongoDB stores all lecture notes &amp; temporary audio files</a:t>
            </a:r>
          </a:p>
        </p:txBody>
      </p:sp>
      <p:grpSp>
        <p:nvGrpSpPr>
          <p:cNvPr id="183" name="Google Shape;125;p7"/>
          <p:cNvGrpSpPr/>
          <p:nvPr/>
        </p:nvGrpSpPr>
        <p:grpSpPr>
          <a:xfrm>
            <a:off x="-1" y="-1"/>
            <a:ext cx="5051693" cy="6858001"/>
            <a:chOff x="0" y="0"/>
            <a:chExt cx="5051691" cy="6858000"/>
          </a:xfrm>
        </p:grpSpPr>
        <p:sp>
          <p:nvSpPr>
            <p:cNvPr id="180" name="Google Shape;126;p7"/>
            <p:cNvSpPr/>
            <p:nvPr/>
          </p:nvSpPr>
          <p:spPr>
            <a:xfrm>
              <a:off x="-1" y="0"/>
              <a:ext cx="1040892" cy="6858000"/>
            </a:xfrm>
            <a:prstGeom prst="rect">
              <a:avLst/>
            </a:prstGeom>
            <a:solidFill>
              <a:srgbClr val="EDEBFF"/>
            </a:solidFill>
            <a:ln w="12700" cap="flat">
              <a:noFill/>
              <a:miter lim="400000"/>
            </a:ln>
            <a:effectLst/>
          </p:spPr>
          <p:txBody>
            <a:bodyPr wrap="square" lIns="0" tIns="0" rIns="0" bIns="0" numCol="1" anchor="t">
              <a:noAutofit/>
            </a:bodyPr>
            <a:lstStyle/>
            <a:p>
              <a:endParaRPr/>
            </a:p>
          </p:txBody>
        </p:sp>
        <p:pic>
          <p:nvPicPr>
            <p:cNvPr id="181" name="Google Shape;127;p7" descr="Google Shape;127;p7"/>
            <p:cNvPicPr>
              <a:picLocks noChangeAspect="1"/>
            </p:cNvPicPr>
            <p:nvPr/>
          </p:nvPicPr>
          <p:blipFill>
            <a:blip r:embed="rId2"/>
            <a:stretch>
              <a:fillRect/>
            </a:stretch>
          </p:blipFill>
          <p:spPr>
            <a:xfrm>
              <a:off x="-1" y="-1"/>
              <a:ext cx="5051693" cy="324841"/>
            </a:xfrm>
            <a:prstGeom prst="rect">
              <a:avLst/>
            </a:prstGeom>
            <a:ln w="12700" cap="flat">
              <a:noFill/>
              <a:miter lim="400000"/>
            </a:ln>
            <a:effectLst/>
          </p:spPr>
        </p:pic>
        <p:pic>
          <p:nvPicPr>
            <p:cNvPr id="182" name="Google Shape;128;p7" descr="Google Shape;128;p7"/>
            <p:cNvPicPr>
              <a:picLocks noChangeAspect="1"/>
            </p:cNvPicPr>
            <p:nvPr/>
          </p:nvPicPr>
          <p:blipFill>
            <a:blip r:embed="rId3"/>
            <a:stretch>
              <a:fillRect/>
            </a:stretch>
          </p:blipFill>
          <p:spPr>
            <a:xfrm>
              <a:off x="1724436" y="4399357"/>
              <a:ext cx="1143789" cy="2214934"/>
            </a:xfrm>
            <a:prstGeom prst="rect">
              <a:avLst/>
            </a:prstGeom>
            <a:ln w="12700" cap="flat">
              <a:noFill/>
              <a:miter lim="400000"/>
            </a:ln>
            <a:effectLst/>
          </p:spPr>
        </p:pic>
      </p:grpSp>
      <p:grpSp>
        <p:nvGrpSpPr>
          <p:cNvPr id="189" name="Google Shape;129;p7"/>
          <p:cNvGrpSpPr/>
          <p:nvPr/>
        </p:nvGrpSpPr>
        <p:grpSpPr>
          <a:xfrm>
            <a:off x="2970249" y="2212719"/>
            <a:ext cx="8394436" cy="3064385"/>
            <a:chOff x="0" y="0"/>
            <a:chExt cx="8394434" cy="3064383"/>
          </a:xfrm>
        </p:grpSpPr>
        <p:sp>
          <p:nvSpPr>
            <p:cNvPr id="184" name="Google Shape;130;p7"/>
            <p:cNvSpPr/>
            <p:nvPr/>
          </p:nvSpPr>
          <p:spPr>
            <a:xfrm>
              <a:off x="4914113" y="1006335"/>
              <a:ext cx="3480322" cy="2058049"/>
            </a:xfrm>
            <a:custGeom>
              <a:avLst/>
              <a:gdLst/>
              <a:ahLst/>
              <a:cxnLst>
                <a:cxn ang="0">
                  <a:pos x="wd2" y="hd2"/>
                </a:cxn>
                <a:cxn ang="5400000">
                  <a:pos x="wd2" y="hd2"/>
                </a:cxn>
                <a:cxn ang="10800000">
                  <a:pos x="wd2" y="hd2"/>
                </a:cxn>
                <a:cxn ang="16200000">
                  <a:pos x="wd2" y="hd2"/>
                </a:cxn>
              </a:cxnLst>
              <a:rect l="0" t="0" r="r" b="b"/>
              <a:pathLst>
                <a:path w="21600" h="21600" extrusionOk="0">
                  <a:moveTo>
                    <a:pt x="9308" y="21600"/>
                  </a:moveTo>
                  <a:lnTo>
                    <a:pt x="9084" y="21600"/>
                  </a:lnTo>
                  <a:lnTo>
                    <a:pt x="9084" y="9254"/>
                  </a:lnTo>
                  <a:lnTo>
                    <a:pt x="0" y="9254"/>
                  </a:lnTo>
                  <a:lnTo>
                    <a:pt x="0" y="0"/>
                  </a:lnTo>
                  <a:lnTo>
                    <a:pt x="18864" y="0"/>
                  </a:lnTo>
                  <a:lnTo>
                    <a:pt x="21600" y="4627"/>
                  </a:lnTo>
                  <a:lnTo>
                    <a:pt x="18864" y="9254"/>
                  </a:lnTo>
                  <a:lnTo>
                    <a:pt x="9308" y="9254"/>
                  </a:lnTo>
                  <a:lnTo>
                    <a:pt x="9308" y="21600"/>
                  </a:lnTo>
                  <a:close/>
                </a:path>
              </a:pathLst>
            </a:custGeom>
            <a:solidFill>
              <a:srgbClr val="532CEF"/>
            </a:solidFill>
            <a:ln w="12700" cap="flat">
              <a:noFill/>
              <a:miter lim="400000"/>
            </a:ln>
            <a:effectLst/>
          </p:spPr>
          <p:txBody>
            <a:bodyPr wrap="square" lIns="0" tIns="0" rIns="0" bIns="0" numCol="1" anchor="t">
              <a:noAutofit/>
            </a:bodyPr>
            <a:lstStyle/>
            <a:p>
              <a:endParaRPr/>
            </a:p>
          </p:txBody>
        </p:sp>
        <p:grpSp>
          <p:nvGrpSpPr>
            <p:cNvPr id="187" name="Google Shape;131;p7"/>
            <p:cNvGrpSpPr/>
            <p:nvPr/>
          </p:nvGrpSpPr>
          <p:grpSpPr>
            <a:xfrm>
              <a:off x="2457056" y="0"/>
              <a:ext cx="3480322" cy="1888084"/>
              <a:chOff x="0" y="0"/>
              <a:chExt cx="3480321" cy="1888083"/>
            </a:xfrm>
          </p:grpSpPr>
          <p:sp>
            <p:nvSpPr>
              <p:cNvPr id="185" name="Rectangle"/>
              <p:cNvSpPr/>
              <p:nvPr/>
            </p:nvSpPr>
            <p:spPr>
              <a:xfrm>
                <a:off x="1477632" y="0"/>
                <a:ext cx="36005" cy="1006335"/>
              </a:xfrm>
              <a:prstGeom prst="rect">
                <a:avLst/>
              </a:prstGeom>
              <a:solidFill>
                <a:srgbClr val="935BFA"/>
              </a:solidFill>
              <a:ln w="12700" cap="flat">
                <a:noFill/>
                <a:miter lim="400000"/>
              </a:ln>
              <a:effectLst/>
            </p:spPr>
            <p:txBody>
              <a:bodyPr wrap="square" lIns="0" tIns="0" rIns="0" bIns="0" numCol="1" anchor="t">
                <a:noAutofit/>
              </a:bodyPr>
              <a:lstStyle/>
              <a:p>
                <a:endParaRPr/>
              </a:p>
            </p:txBody>
          </p:sp>
          <p:sp>
            <p:nvSpPr>
              <p:cNvPr id="186" name="Shape"/>
              <p:cNvSpPr/>
              <p:nvPr/>
            </p:nvSpPr>
            <p:spPr>
              <a:xfrm>
                <a:off x="0" y="1006334"/>
                <a:ext cx="3480322" cy="881750"/>
              </a:xfrm>
              <a:custGeom>
                <a:avLst/>
                <a:gdLst/>
                <a:ahLst/>
                <a:cxnLst>
                  <a:cxn ang="0">
                    <a:pos x="wd2" y="hd2"/>
                  </a:cxn>
                  <a:cxn ang="5400000">
                    <a:pos x="wd2" y="hd2"/>
                  </a:cxn>
                  <a:cxn ang="10800000">
                    <a:pos x="wd2" y="hd2"/>
                  </a:cxn>
                  <a:cxn ang="16200000">
                    <a:pos x="wd2" y="hd2"/>
                  </a:cxn>
                </a:cxnLst>
                <a:rect l="0" t="0" r="r" b="b"/>
                <a:pathLst>
                  <a:path w="21600" h="21600" extrusionOk="0">
                    <a:moveTo>
                      <a:pt x="18864" y="21600"/>
                    </a:moveTo>
                    <a:lnTo>
                      <a:pt x="0" y="21600"/>
                    </a:lnTo>
                    <a:lnTo>
                      <a:pt x="0" y="0"/>
                    </a:lnTo>
                    <a:lnTo>
                      <a:pt x="18864" y="0"/>
                    </a:lnTo>
                    <a:lnTo>
                      <a:pt x="21600" y="10800"/>
                    </a:lnTo>
                    <a:lnTo>
                      <a:pt x="18864" y="21600"/>
                    </a:lnTo>
                    <a:close/>
                  </a:path>
                </a:pathLst>
              </a:custGeom>
              <a:solidFill>
                <a:srgbClr val="935BFA"/>
              </a:solidFill>
              <a:ln w="12700" cap="flat">
                <a:noFill/>
                <a:miter lim="400000"/>
              </a:ln>
              <a:effectLst/>
            </p:spPr>
            <p:txBody>
              <a:bodyPr wrap="square" lIns="0" tIns="0" rIns="0" bIns="0" numCol="1" anchor="t">
                <a:noAutofit/>
              </a:bodyPr>
              <a:lstStyle/>
              <a:p>
                <a:endParaRPr/>
              </a:p>
            </p:txBody>
          </p:sp>
        </p:grpSp>
        <p:sp>
          <p:nvSpPr>
            <p:cNvPr id="188" name="Google Shape;132;p7"/>
            <p:cNvSpPr/>
            <p:nvPr/>
          </p:nvSpPr>
          <p:spPr>
            <a:xfrm>
              <a:off x="0" y="1006335"/>
              <a:ext cx="3480321" cy="2058049"/>
            </a:xfrm>
            <a:custGeom>
              <a:avLst/>
              <a:gdLst/>
              <a:ahLst/>
              <a:cxnLst>
                <a:cxn ang="0">
                  <a:pos x="wd2" y="hd2"/>
                </a:cxn>
                <a:cxn ang="5400000">
                  <a:pos x="wd2" y="hd2"/>
                </a:cxn>
                <a:cxn ang="10800000">
                  <a:pos x="wd2" y="hd2"/>
                </a:cxn>
                <a:cxn ang="16200000">
                  <a:pos x="wd2" y="hd2"/>
                </a:cxn>
              </a:cxnLst>
              <a:rect l="0" t="0" r="r" b="b"/>
              <a:pathLst>
                <a:path w="21600" h="21600" extrusionOk="0">
                  <a:moveTo>
                    <a:pt x="9481" y="21600"/>
                  </a:moveTo>
                  <a:lnTo>
                    <a:pt x="9258" y="21600"/>
                  </a:lnTo>
                  <a:lnTo>
                    <a:pt x="9258" y="9254"/>
                  </a:lnTo>
                  <a:lnTo>
                    <a:pt x="0" y="9254"/>
                  </a:lnTo>
                  <a:lnTo>
                    <a:pt x="0" y="0"/>
                  </a:lnTo>
                  <a:lnTo>
                    <a:pt x="18864" y="0"/>
                  </a:lnTo>
                  <a:lnTo>
                    <a:pt x="21600" y="4627"/>
                  </a:lnTo>
                  <a:lnTo>
                    <a:pt x="18864" y="9254"/>
                  </a:lnTo>
                  <a:lnTo>
                    <a:pt x="9481" y="9254"/>
                  </a:lnTo>
                  <a:lnTo>
                    <a:pt x="9481" y="21600"/>
                  </a:lnTo>
                  <a:close/>
                </a:path>
              </a:pathLst>
            </a:custGeom>
            <a:solidFill>
              <a:srgbClr val="532CEF"/>
            </a:solidFill>
            <a:ln w="12700" cap="flat">
              <a:noFill/>
              <a:miter lim="400000"/>
            </a:ln>
            <a:effectLst/>
          </p:spPr>
          <p:txBody>
            <a:bodyPr wrap="square" lIns="0" tIns="0" rIns="0" bIns="0" numCol="1" anchor="t">
              <a:noAutofit/>
            </a:bodyPr>
            <a:lstStyle/>
            <a:p>
              <a:endParaRPr/>
            </a:p>
          </p:txBody>
        </p:sp>
      </p:grpSp>
      <p:sp>
        <p:nvSpPr>
          <p:cNvPr id="190" name="Google Shape;133;p7"/>
          <p:cNvSpPr txBox="1"/>
          <p:nvPr/>
        </p:nvSpPr>
        <p:spPr>
          <a:xfrm>
            <a:off x="4184205" y="3518634"/>
            <a:ext cx="11778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1600" b="1">
                <a:solidFill>
                  <a:srgbClr val="FFFFFF"/>
                </a:solidFill>
                <a:latin typeface="Poppins"/>
                <a:ea typeface="Poppins"/>
                <a:cs typeface="Poppins"/>
                <a:sym typeface="Poppins"/>
              </a:defRPr>
            </a:lvl1pPr>
          </a:lstStyle>
          <a:p>
            <a:r>
              <a:t>FRONT END</a:t>
            </a:r>
          </a:p>
        </p:txBody>
      </p:sp>
      <p:sp>
        <p:nvSpPr>
          <p:cNvPr id="191" name="Google Shape;134;p7"/>
          <p:cNvSpPr txBox="1"/>
          <p:nvPr/>
        </p:nvSpPr>
        <p:spPr>
          <a:xfrm>
            <a:off x="6641273" y="3518634"/>
            <a:ext cx="1151401"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1600" b="1">
                <a:solidFill>
                  <a:srgbClr val="FFFFFF"/>
                </a:solidFill>
                <a:latin typeface="Poppins"/>
                <a:ea typeface="Poppins"/>
                <a:cs typeface="Poppins"/>
                <a:sym typeface="Poppins"/>
              </a:defRPr>
            </a:lvl1pPr>
          </a:lstStyle>
          <a:p>
            <a:r>
              <a:t>DATABASE</a:t>
            </a:r>
          </a:p>
        </p:txBody>
      </p:sp>
      <p:sp>
        <p:nvSpPr>
          <p:cNvPr id="192" name="Google Shape;135;p7"/>
          <p:cNvSpPr txBox="1"/>
          <p:nvPr/>
        </p:nvSpPr>
        <p:spPr>
          <a:xfrm>
            <a:off x="9174529" y="3518634"/>
            <a:ext cx="1425601"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1600" b="1">
                <a:solidFill>
                  <a:srgbClr val="FFFFFF"/>
                </a:solidFill>
                <a:latin typeface="Poppins"/>
                <a:ea typeface="Poppins"/>
                <a:cs typeface="Poppins"/>
                <a:sym typeface="Poppins"/>
              </a:defRPr>
            </a:lvl1pPr>
          </a:lstStyle>
          <a:p>
            <a:r>
              <a:t>INTERFACING</a:t>
            </a:r>
          </a:p>
        </p:txBody>
      </p:sp>
      <p:sp>
        <p:nvSpPr>
          <p:cNvPr id="193" name="Google Shape;136;p7"/>
          <p:cNvSpPr txBox="1"/>
          <p:nvPr/>
        </p:nvSpPr>
        <p:spPr>
          <a:xfrm>
            <a:off x="2262251" y="2217334"/>
            <a:ext cx="2110201"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gn="just">
              <a:defRPr sz="1600" b="1">
                <a:solidFill>
                  <a:srgbClr val="532CEF"/>
                </a:solidFill>
                <a:latin typeface="Poppins"/>
                <a:ea typeface="Poppins"/>
                <a:cs typeface="Poppins"/>
                <a:sym typeface="Poppins"/>
              </a:defRPr>
            </a:pPr>
            <a:r>
              <a:t>Python 3</a:t>
            </a:r>
          </a:p>
          <a:p>
            <a:pPr marR="5080" indent="12700" algn="just">
              <a:spcBef>
                <a:spcPts val="600"/>
              </a:spcBef>
              <a:defRPr sz="1100">
                <a:solidFill>
                  <a:srgbClr val="532CEF"/>
                </a:solidFill>
                <a:latin typeface="Poppins"/>
                <a:ea typeface="Poppins"/>
                <a:cs typeface="Poppins"/>
                <a:sym typeface="Poppins"/>
              </a:defRPr>
            </a:pPr>
            <a:r>
              <a:t>Python powers the backend &amp; uses FastAPI to create access points for the frontend</a:t>
            </a:r>
          </a:p>
        </p:txBody>
      </p:sp>
      <p:sp>
        <p:nvSpPr>
          <p:cNvPr id="194" name="Google Shape;137;p7"/>
          <p:cNvSpPr txBox="1"/>
          <p:nvPr/>
        </p:nvSpPr>
        <p:spPr>
          <a:xfrm>
            <a:off x="1177912" y="2097302"/>
            <a:ext cx="656701" cy="546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3600" b="1">
                <a:solidFill>
                  <a:srgbClr val="532CEF"/>
                </a:solidFill>
                <a:latin typeface="Poppins"/>
                <a:ea typeface="Poppins"/>
                <a:cs typeface="Poppins"/>
                <a:sym typeface="Poppins"/>
              </a:defRPr>
            </a:lvl1pPr>
          </a:lstStyle>
          <a:p>
            <a:r>
              <a:t>01.</a:t>
            </a:r>
          </a:p>
        </p:txBody>
      </p:sp>
      <p:sp>
        <p:nvSpPr>
          <p:cNvPr id="195" name="Google Shape;138;p7"/>
          <p:cNvSpPr txBox="1"/>
          <p:nvPr/>
        </p:nvSpPr>
        <p:spPr>
          <a:xfrm>
            <a:off x="6085294" y="2097302"/>
            <a:ext cx="755701" cy="546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3600" b="1">
                <a:solidFill>
                  <a:srgbClr val="532CEF"/>
                </a:solidFill>
                <a:latin typeface="Poppins"/>
                <a:ea typeface="Poppins"/>
                <a:cs typeface="Poppins"/>
                <a:sym typeface="Poppins"/>
              </a:defRPr>
            </a:lvl1pPr>
          </a:lstStyle>
          <a:p>
            <a:r>
              <a:t>03.</a:t>
            </a:r>
          </a:p>
        </p:txBody>
      </p:sp>
      <p:sp>
        <p:nvSpPr>
          <p:cNvPr id="196" name="Google Shape;139;p7"/>
          <p:cNvSpPr txBox="1"/>
          <p:nvPr/>
        </p:nvSpPr>
        <p:spPr>
          <a:xfrm>
            <a:off x="3642283" y="4405679"/>
            <a:ext cx="733501" cy="546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3600" b="1">
                <a:solidFill>
                  <a:srgbClr val="532CEF"/>
                </a:solidFill>
                <a:latin typeface="Poppins"/>
                <a:ea typeface="Poppins"/>
                <a:cs typeface="Poppins"/>
                <a:sym typeface="Poppins"/>
              </a:defRPr>
            </a:lvl1pPr>
          </a:lstStyle>
          <a:p>
            <a:r>
              <a:t>2.</a:t>
            </a:r>
          </a:p>
        </p:txBody>
      </p:sp>
      <p:sp>
        <p:nvSpPr>
          <p:cNvPr id="197" name="Google Shape;140;p7"/>
          <p:cNvSpPr txBox="1"/>
          <p:nvPr/>
        </p:nvSpPr>
        <p:spPr>
          <a:xfrm>
            <a:off x="8528405" y="4405679"/>
            <a:ext cx="796201" cy="546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3600" b="1">
                <a:solidFill>
                  <a:srgbClr val="532CEF"/>
                </a:solidFill>
                <a:latin typeface="Poppins"/>
                <a:ea typeface="Poppins"/>
                <a:cs typeface="Poppins"/>
                <a:sym typeface="Poppins"/>
              </a:defRPr>
            </a:lvl1pPr>
          </a:lstStyle>
          <a:p>
            <a:r>
              <a:t>04.</a:t>
            </a:r>
          </a:p>
        </p:txBody>
      </p:sp>
      <p:grpSp>
        <p:nvGrpSpPr>
          <p:cNvPr id="200" name="Google Shape;141;p7"/>
          <p:cNvGrpSpPr/>
          <p:nvPr/>
        </p:nvGrpSpPr>
        <p:grpSpPr>
          <a:xfrm>
            <a:off x="0" y="2212719"/>
            <a:ext cx="3993502" cy="1888084"/>
            <a:chOff x="0" y="0"/>
            <a:chExt cx="3993501" cy="1888083"/>
          </a:xfrm>
        </p:grpSpPr>
        <p:sp>
          <p:nvSpPr>
            <p:cNvPr id="198" name="Rectangle"/>
            <p:cNvSpPr/>
            <p:nvPr/>
          </p:nvSpPr>
          <p:spPr>
            <a:xfrm>
              <a:off x="1997556" y="0"/>
              <a:ext cx="36006" cy="1006335"/>
            </a:xfrm>
            <a:prstGeom prst="rect">
              <a:avLst/>
            </a:prstGeom>
            <a:solidFill>
              <a:srgbClr val="935BFA"/>
            </a:solidFill>
            <a:ln w="12700" cap="flat">
              <a:noFill/>
              <a:miter lim="400000"/>
            </a:ln>
            <a:effectLst/>
          </p:spPr>
          <p:txBody>
            <a:bodyPr wrap="square" lIns="0" tIns="0" rIns="0" bIns="0" numCol="1" anchor="t">
              <a:noAutofit/>
            </a:bodyPr>
            <a:lstStyle/>
            <a:p>
              <a:endParaRPr/>
            </a:p>
          </p:txBody>
        </p:sp>
        <p:sp>
          <p:nvSpPr>
            <p:cNvPr id="199" name="Shape"/>
            <p:cNvSpPr/>
            <p:nvPr/>
          </p:nvSpPr>
          <p:spPr>
            <a:xfrm>
              <a:off x="0" y="1006334"/>
              <a:ext cx="3993502" cy="881750"/>
            </a:xfrm>
            <a:custGeom>
              <a:avLst/>
              <a:gdLst/>
              <a:ahLst/>
              <a:cxnLst>
                <a:cxn ang="0">
                  <a:pos x="wd2" y="hd2"/>
                </a:cxn>
                <a:cxn ang="5400000">
                  <a:pos x="wd2" y="hd2"/>
                </a:cxn>
                <a:cxn ang="10800000">
                  <a:pos x="wd2" y="hd2"/>
                </a:cxn>
                <a:cxn ang="16200000">
                  <a:pos x="wd2" y="hd2"/>
                </a:cxn>
              </a:cxnLst>
              <a:rect l="0" t="0" r="r" b="b"/>
              <a:pathLst>
                <a:path w="21600" h="21600" extrusionOk="0">
                  <a:moveTo>
                    <a:pt x="19215" y="21600"/>
                  </a:moveTo>
                  <a:lnTo>
                    <a:pt x="0" y="21600"/>
                  </a:lnTo>
                  <a:lnTo>
                    <a:pt x="0" y="0"/>
                  </a:lnTo>
                  <a:lnTo>
                    <a:pt x="19215" y="0"/>
                  </a:lnTo>
                  <a:lnTo>
                    <a:pt x="21600" y="10800"/>
                  </a:lnTo>
                  <a:lnTo>
                    <a:pt x="19215" y="21600"/>
                  </a:lnTo>
                  <a:close/>
                </a:path>
              </a:pathLst>
            </a:custGeom>
            <a:solidFill>
              <a:srgbClr val="935BFA"/>
            </a:solidFill>
            <a:ln w="12700" cap="flat">
              <a:noFill/>
              <a:miter lim="400000"/>
            </a:ln>
            <a:effectLst/>
          </p:spPr>
          <p:txBody>
            <a:bodyPr wrap="square" lIns="0" tIns="0" rIns="0" bIns="0" numCol="1" anchor="t">
              <a:noAutofit/>
            </a:bodyPr>
            <a:lstStyle/>
            <a:p>
              <a:endParaRPr/>
            </a:p>
          </p:txBody>
        </p:sp>
      </p:grpSp>
      <p:sp>
        <p:nvSpPr>
          <p:cNvPr id="201" name="Google Shape;142;p7"/>
          <p:cNvSpPr txBox="1"/>
          <p:nvPr/>
        </p:nvSpPr>
        <p:spPr>
          <a:xfrm>
            <a:off x="1727149" y="3518634"/>
            <a:ext cx="10845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1600" b="1">
                <a:solidFill>
                  <a:srgbClr val="FFFFFF"/>
                </a:solidFill>
                <a:latin typeface="Poppins"/>
                <a:ea typeface="Poppins"/>
                <a:cs typeface="Poppins"/>
                <a:sym typeface="Poppins"/>
              </a:defRPr>
            </a:lvl1pPr>
          </a:lstStyle>
          <a:p>
            <a:r>
              <a:t>BACK END</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Lucida Sans</vt:lpstr>
      <vt:lpstr>Poppins</vt:lpstr>
      <vt:lpstr>Poppins Light</vt:lpstr>
      <vt:lpstr>Office Theme</vt:lpstr>
      <vt:lpstr>Lecturify A revolutionary Edutech companion that fits in your pocket</vt:lpstr>
      <vt:lpstr>THE PROBLEM</vt:lpstr>
      <vt:lpstr>WHY EXISTING SOLUTIONS AREN’T GOOD ENOUGH</vt:lpstr>
      <vt:lpstr>OUR SOLUTION</vt:lpstr>
      <vt:lpstr>THE LECTURIFY MAGIC</vt:lpstr>
      <vt:lpstr>The converted text is summarized</vt:lpstr>
      <vt:lpstr>PowerPoint Presentation</vt:lpstr>
      <vt:lpstr>PowerPoint Presentation</vt:lpstr>
      <vt:lpstr>THE TECH STACK All tools &amp; software used by Lecturify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Anil Kumar p s</cp:lastModifiedBy>
  <cp:revision>1</cp:revision>
  <dcterms:modified xsi:type="dcterms:W3CDTF">2024-08-30T10:15:21Z</dcterms:modified>
</cp:coreProperties>
</file>