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77" r:id="rId6"/>
    <p:sldId id="260" r:id="rId7"/>
    <p:sldId id="262" r:id="rId8"/>
    <p:sldId id="264" r:id="rId9"/>
    <p:sldId id="265" r:id="rId10"/>
    <p:sldId id="266" r:id="rId11"/>
    <p:sldId id="268" r:id="rId12"/>
    <p:sldId id="269" r:id="rId13"/>
    <p:sldId id="270" r:id="rId14"/>
    <p:sldId id="271" r:id="rId15"/>
    <p:sldId id="273" r:id="rId16"/>
    <p:sldId id="27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一鸣 李" initials="一李" lastIdx="3" clrIdx="0">
    <p:extLst>
      <p:ext uri="{19B8F6BF-5375-455C-9EA6-DF929625EA0E}">
        <p15:presenceInfo xmlns:p15="http://schemas.microsoft.com/office/powerpoint/2012/main" userId="450e6bf27409e8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5F64D-1A9D-3C11-8986-D19C454DC7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964468-5B40-8E0E-C1DD-2A65F30C4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F2C157-128C-307B-216E-8EEAF27F7E28}"/>
              </a:ext>
            </a:extLst>
          </p:cNvPr>
          <p:cNvSpPr>
            <a:spLocks noGrp="1"/>
          </p:cNvSpPr>
          <p:nvPr>
            <p:ph type="dt" sz="half" idx="10"/>
          </p:nvPr>
        </p:nvSpPr>
        <p:spPr/>
        <p:txBody>
          <a:bodyPr/>
          <a:lstStyle/>
          <a:p>
            <a:fld id="{E205F10A-031C-408D-8123-95C36C46A1EB}"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0676266B-7EF9-02F4-F564-C0AE18752B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1AFD41-42D9-93F6-3D78-FE937A6FF595}"/>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405467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6F56E-1BC3-79CB-D21D-C99425CE9E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07B20-D391-2CDA-B14E-2121D3E5AA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2AA732-F5DD-5A13-5DC0-AD277B24A2F0}"/>
              </a:ext>
            </a:extLst>
          </p:cNvPr>
          <p:cNvSpPr>
            <a:spLocks noGrp="1"/>
          </p:cNvSpPr>
          <p:nvPr>
            <p:ph type="dt" sz="half" idx="10"/>
          </p:nvPr>
        </p:nvSpPr>
        <p:spPr/>
        <p:txBody>
          <a:bodyPr/>
          <a:lstStyle/>
          <a:p>
            <a:fld id="{E205F10A-031C-408D-8123-95C36C46A1EB}"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C720B3B8-279D-1024-E07C-A8AB22CB94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B82C7D-887C-F62C-AD97-8A4725F1474C}"/>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265710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BBFF90-4D55-A991-657D-C7BFBCEE4C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CFA845-A41E-33ED-CC7D-EB3F9418942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2D2126-F335-5207-9356-5C0F45B37308}"/>
              </a:ext>
            </a:extLst>
          </p:cNvPr>
          <p:cNvSpPr>
            <a:spLocks noGrp="1"/>
          </p:cNvSpPr>
          <p:nvPr>
            <p:ph type="dt" sz="half" idx="10"/>
          </p:nvPr>
        </p:nvSpPr>
        <p:spPr/>
        <p:txBody>
          <a:bodyPr/>
          <a:lstStyle/>
          <a:p>
            <a:fld id="{E205F10A-031C-408D-8123-95C36C46A1EB}"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6D73152A-B97D-A446-827B-53C1854EB8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28FD1E-D2FD-A7A9-B6DA-9CDA77D21457}"/>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43988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25498-7B32-DA97-ECB8-1ECC089FDB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B8E077-077F-7E30-AB07-48DE808833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29A4DF-C203-027A-C9AA-1C016983AA78}"/>
              </a:ext>
            </a:extLst>
          </p:cNvPr>
          <p:cNvSpPr>
            <a:spLocks noGrp="1"/>
          </p:cNvSpPr>
          <p:nvPr>
            <p:ph type="dt" sz="half" idx="10"/>
          </p:nvPr>
        </p:nvSpPr>
        <p:spPr/>
        <p:txBody>
          <a:bodyPr/>
          <a:lstStyle/>
          <a:p>
            <a:fld id="{E205F10A-031C-408D-8123-95C36C46A1EB}"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D3A4D23B-6C09-E23E-8483-E0FAD49791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CBB9AE-EE16-8437-8CC4-7287C521951D}"/>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62532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56BCE-051B-EF0F-0F90-01FB289DED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F2DDB3-F4DD-069F-7BD6-8DF372DFD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4E96738-5754-A0CE-AE2D-4371F2185438}"/>
              </a:ext>
            </a:extLst>
          </p:cNvPr>
          <p:cNvSpPr>
            <a:spLocks noGrp="1"/>
          </p:cNvSpPr>
          <p:nvPr>
            <p:ph type="dt" sz="half" idx="10"/>
          </p:nvPr>
        </p:nvSpPr>
        <p:spPr/>
        <p:txBody>
          <a:bodyPr/>
          <a:lstStyle/>
          <a:p>
            <a:fld id="{E205F10A-031C-408D-8123-95C36C46A1EB}"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78260641-B4A6-8710-A50D-63F2FC5A29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0615FA-4677-C9C2-B832-0F1F589BA075}"/>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429271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69BDA-2AA7-239E-9878-55F99D983F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AF10D4-D867-6BF5-A7F5-0DC72BFAB99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F38593-757D-83E3-E1DD-31A35C43CF4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A350448-C2A9-BED7-F98B-7CE4FFB59C15}"/>
              </a:ext>
            </a:extLst>
          </p:cNvPr>
          <p:cNvSpPr>
            <a:spLocks noGrp="1"/>
          </p:cNvSpPr>
          <p:nvPr>
            <p:ph type="dt" sz="half" idx="10"/>
          </p:nvPr>
        </p:nvSpPr>
        <p:spPr/>
        <p:txBody>
          <a:bodyPr/>
          <a:lstStyle/>
          <a:p>
            <a:fld id="{E205F10A-031C-408D-8123-95C36C46A1EB}"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09CD8293-8B82-2475-88D3-A7D082A59B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337114-58A4-79D3-2ACB-44DD3F140113}"/>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21957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20F96-6B41-C3CB-6D28-3D80DE37BA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B4748C-F0B1-6051-415B-AD318E5CD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70817DA-2AF1-996D-A8F7-7A2B49AA829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035D21-AF83-4D8B-325F-2C55201FE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9D6873-BBC0-5EC4-A557-37A3E58C8D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0CF055-4826-FC1F-7BA2-C32CDE4C5565}"/>
              </a:ext>
            </a:extLst>
          </p:cNvPr>
          <p:cNvSpPr>
            <a:spLocks noGrp="1"/>
          </p:cNvSpPr>
          <p:nvPr>
            <p:ph type="dt" sz="half" idx="10"/>
          </p:nvPr>
        </p:nvSpPr>
        <p:spPr/>
        <p:txBody>
          <a:bodyPr/>
          <a:lstStyle/>
          <a:p>
            <a:fld id="{E205F10A-031C-408D-8123-95C36C46A1EB}" type="datetimeFigureOut">
              <a:rPr lang="zh-CN" altLang="en-US" smtClean="0"/>
              <a:t>2025/1/11</a:t>
            </a:fld>
            <a:endParaRPr lang="zh-CN" altLang="en-US"/>
          </a:p>
        </p:txBody>
      </p:sp>
      <p:sp>
        <p:nvSpPr>
          <p:cNvPr id="8" name="页脚占位符 7">
            <a:extLst>
              <a:ext uri="{FF2B5EF4-FFF2-40B4-BE49-F238E27FC236}">
                <a16:creationId xmlns:a16="http://schemas.microsoft.com/office/drawing/2014/main" id="{6942A27E-7BE3-4054-EE06-618AACAD3D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998B4F-DD89-6E8B-9DCB-366F35881A6B}"/>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190202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71F43-1905-6B0E-4C04-62A88F3B0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F6D534-3791-C898-14B3-4B7C57B7088C}"/>
              </a:ext>
            </a:extLst>
          </p:cNvPr>
          <p:cNvSpPr>
            <a:spLocks noGrp="1"/>
          </p:cNvSpPr>
          <p:nvPr>
            <p:ph type="dt" sz="half" idx="10"/>
          </p:nvPr>
        </p:nvSpPr>
        <p:spPr/>
        <p:txBody>
          <a:bodyPr/>
          <a:lstStyle/>
          <a:p>
            <a:fld id="{E205F10A-031C-408D-8123-95C36C46A1EB}" type="datetimeFigureOut">
              <a:rPr lang="zh-CN" altLang="en-US" smtClean="0"/>
              <a:t>2025/1/11</a:t>
            </a:fld>
            <a:endParaRPr lang="zh-CN" altLang="en-US"/>
          </a:p>
        </p:txBody>
      </p:sp>
      <p:sp>
        <p:nvSpPr>
          <p:cNvPr id="4" name="页脚占位符 3">
            <a:extLst>
              <a:ext uri="{FF2B5EF4-FFF2-40B4-BE49-F238E27FC236}">
                <a16:creationId xmlns:a16="http://schemas.microsoft.com/office/drawing/2014/main" id="{5E99416A-40CC-31C1-AE13-1B17056712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D97650-8CC7-939B-C076-0B858117D85B}"/>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180964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29C71E-E3F9-CE60-411A-F674AF798BF9}"/>
              </a:ext>
            </a:extLst>
          </p:cNvPr>
          <p:cNvSpPr>
            <a:spLocks noGrp="1"/>
          </p:cNvSpPr>
          <p:nvPr>
            <p:ph type="dt" sz="half" idx="10"/>
          </p:nvPr>
        </p:nvSpPr>
        <p:spPr/>
        <p:txBody>
          <a:bodyPr/>
          <a:lstStyle/>
          <a:p>
            <a:fld id="{E205F10A-031C-408D-8123-95C36C46A1EB}" type="datetimeFigureOut">
              <a:rPr lang="zh-CN" altLang="en-US" smtClean="0"/>
              <a:t>2025/1/11</a:t>
            </a:fld>
            <a:endParaRPr lang="zh-CN" altLang="en-US"/>
          </a:p>
        </p:txBody>
      </p:sp>
      <p:sp>
        <p:nvSpPr>
          <p:cNvPr id="3" name="页脚占位符 2">
            <a:extLst>
              <a:ext uri="{FF2B5EF4-FFF2-40B4-BE49-F238E27FC236}">
                <a16:creationId xmlns:a16="http://schemas.microsoft.com/office/drawing/2014/main" id="{ADD3151F-F245-B2AE-EE00-E11E2AC1E0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62E9EC-6501-ED7B-905F-36DDBB0A69DE}"/>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42975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CB740-B1B6-EF95-8741-A0B391983C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B5DC21-3A3B-6D58-E25F-22D79CD9E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56E5C6-AB55-5640-E64C-217AC49C3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BABF3D-E33D-218E-722A-E1BA3152AD95}"/>
              </a:ext>
            </a:extLst>
          </p:cNvPr>
          <p:cNvSpPr>
            <a:spLocks noGrp="1"/>
          </p:cNvSpPr>
          <p:nvPr>
            <p:ph type="dt" sz="half" idx="10"/>
          </p:nvPr>
        </p:nvSpPr>
        <p:spPr/>
        <p:txBody>
          <a:bodyPr/>
          <a:lstStyle/>
          <a:p>
            <a:fld id="{E205F10A-031C-408D-8123-95C36C46A1EB}"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F55FCB3D-3174-AB85-3AAE-318E532E3D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B20DF8-13C1-7DE7-A12F-359D2777717A}"/>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266343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545AE-9245-187E-986D-8F46022286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96BEDB-B16E-9DEC-6E31-1B0408AE1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18A23D-2F18-F7D7-8AA1-E105BE0B5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7CD1DE-FF90-6D0E-2FB4-7A7A49FE68BE}"/>
              </a:ext>
            </a:extLst>
          </p:cNvPr>
          <p:cNvSpPr>
            <a:spLocks noGrp="1"/>
          </p:cNvSpPr>
          <p:nvPr>
            <p:ph type="dt" sz="half" idx="10"/>
          </p:nvPr>
        </p:nvSpPr>
        <p:spPr/>
        <p:txBody>
          <a:bodyPr/>
          <a:lstStyle/>
          <a:p>
            <a:fld id="{E205F10A-031C-408D-8123-95C36C46A1EB}"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B76B2F49-EDD7-0455-2132-926210F870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6A45E9-3071-6642-BB5D-6296342CE3C3}"/>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49620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5134C1-9A53-7FC5-2FD1-065CB61EB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52E69C3-2B37-F27C-7081-9AEDAFFB0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5C98AA-399B-533C-C3DF-90773D4AC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5F10A-031C-408D-8123-95C36C46A1EB}"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64C3B2E1-540F-00A1-0017-D0E0137E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5F4585-82F6-2BCA-303D-A38C2E6D8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36619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5093D-089F-0BB0-3CBF-97CB97F7D3C5}"/>
              </a:ext>
            </a:extLst>
          </p:cNvPr>
          <p:cNvSpPr>
            <a:spLocks noGrp="1"/>
          </p:cNvSpPr>
          <p:nvPr>
            <p:ph type="ctrTitle"/>
          </p:nvPr>
        </p:nvSpPr>
        <p:spPr/>
        <p:txBody>
          <a:bodyPr/>
          <a:lstStyle/>
          <a:p>
            <a:r>
              <a:rPr lang="en-US" altLang="zh-CN" dirty="0"/>
              <a:t>Machine Learning</a:t>
            </a:r>
            <a:endParaRPr lang="zh-CN" altLang="en-US" dirty="0"/>
          </a:p>
        </p:txBody>
      </p:sp>
      <p:sp>
        <p:nvSpPr>
          <p:cNvPr id="3" name="副标题 2">
            <a:extLst>
              <a:ext uri="{FF2B5EF4-FFF2-40B4-BE49-F238E27FC236}">
                <a16:creationId xmlns:a16="http://schemas.microsoft.com/office/drawing/2014/main" id="{15FC9C86-F8F7-5C10-D939-D0139DDAE66C}"/>
              </a:ext>
            </a:extLst>
          </p:cNvPr>
          <p:cNvSpPr>
            <a:spLocks noGrp="1"/>
          </p:cNvSpPr>
          <p:nvPr>
            <p:ph type="subTitle" idx="1"/>
          </p:nvPr>
        </p:nvSpPr>
        <p:spPr/>
        <p:txBody>
          <a:bodyPr/>
          <a:lstStyle/>
          <a:p>
            <a:r>
              <a:rPr lang="en-US" altLang="zh-CN" dirty="0"/>
              <a:t>Yiming li  </a:t>
            </a:r>
          </a:p>
          <a:p>
            <a:r>
              <a:rPr lang="en-US" altLang="zh-CN" dirty="0"/>
              <a:t>Tianyu Qu</a:t>
            </a:r>
            <a:endParaRPr lang="zh-CN" altLang="en-US" dirty="0"/>
          </a:p>
        </p:txBody>
      </p:sp>
    </p:spTree>
    <p:extLst>
      <p:ext uri="{BB962C8B-B14F-4D97-AF65-F5344CB8AC3E}">
        <p14:creationId xmlns:p14="http://schemas.microsoft.com/office/powerpoint/2010/main" val="416637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733D-9B77-D3D2-F11A-150B18068265}"/>
              </a:ext>
            </a:extLst>
          </p:cNvPr>
          <p:cNvSpPr>
            <a:spLocks noGrp="1"/>
          </p:cNvSpPr>
          <p:nvPr>
            <p:ph type="title"/>
          </p:nvPr>
        </p:nvSpPr>
        <p:spPr/>
        <p:txBody>
          <a:bodyPr/>
          <a:lstStyle/>
          <a:p>
            <a:r>
              <a:rPr lang="en-US" altLang="zh-CN" b="1" i="0" dirty="0">
                <a:solidFill>
                  <a:srgbClr val="1F1F1F"/>
                </a:solidFill>
                <a:effectLst/>
                <a:latin typeface="Roboto" panose="02000000000000000000" pitchFamily="2" charset="0"/>
              </a:rPr>
              <a:t>Dimensionality Reduction</a:t>
            </a:r>
            <a:endParaRPr lang="zh-CN" altLang="en-US" dirty="0"/>
          </a:p>
        </p:txBody>
      </p:sp>
      <p:sp>
        <p:nvSpPr>
          <p:cNvPr id="3" name="内容占位符 2">
            <a:extLst>
              <a:ext uri="{FF2B5EF4-FFF2-40B4-BE49-F238E27FC236}">
                <a16:creationId xmlns:a16="http://schemas.microsoft.com/office/drawing/2014/main" id="{F318AFE4-4EBA-7ADD-BC88-D30DDB51E5A3}"/>
              </a:ext>
            </a:extLst>
          </p:cNvPr>
          <p:cNvSpPr>
            <a:spLocks noGrp="1"/>
          </p:cNvSpPr>
          <p:nvPr>
            <p:ph idx="1"/>
          </p:nvPr>
        </p:nvSpPr>
        <p:spPr/>
        <p:txBody>
          <a:bodyPr/>
          <a:lstStyle/>
          <a:p>
            <a:r>
              <a:rPr lang="en-US" altLang="zh-CN" dirty="0">
                <a:solidFill>
                  <a:srgbClr val="1F1F1F"/>
                </a:solidFill>
                <a:latin typeface="Roboto" panose="02000000000000000000" pitchFamily="2" charset="0"/>
              </a:rPr>
              <a:t>PCA2D</a:t>
            </a:r>
          </a:p>
          <a:p>
            <a:endParaRPr lang="zh-CN" altLang="en-US" dirty="0"/>
          </a:p>
        </p:txBody>
      </p:sp>
      <p:pic>
        <p:nvPicPr>
          <p:cNvPr id="6" name="图片 5">
            <a:extLst>
              <a:ext uri="{FF2B5EF4-FFF2-40B4-BE49-F238E27FC236}">
                <a16:creationId xmlns:a16="http://schemas.microsoft.com/office/drawing/2014/main" id="{6ED25B4A-3321-0264-A6B8-1B648FDB2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77194"/>
            <a:ext cx="5100328" cy="4292776"/>
          </a:xfrm>
          <a:prstGeom prst="rect">
            <a:avLst/>
          </a:prstGeom>
        </p:spPr>
      </p:pic>
    </p:spTree>
    <p:extLst>
      <p:ext uri="{BB962C8B-B14F-4D97-AF65-F5344CB8AC3E}">
        <p14:creationId xmlns:p14="http://schemas.microsoft.com/office/powerpoint/2010/main" val="3106763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62AB7-FDFA-809D-7E24-2006F55814D3}"/>
              </a:ext>
            </a:extLst>
          </p:cNvPr>
          <p:cNvSpPr>
            <a:spLocks noGrp="1"/>
          </p:cNvSpPr>
          <p:nvPr>
            <p:ph type="title"/>
          </p:nvPr>
        </p:nvSpPr>
        <p:spPr/>
        <p:txBody>
          <a:bodyPr/>
          <a:lstStyle/>
          <a:p>
            <a:r>
              <a:rPr lang="en-US" altLang="zh-CN" b="1" dirty="0">
                <a:solidFill>
                  <a:srgbClr val="1F1F1F"/>
                </a:solidFill>
                <a:latin typeface="Roboto" panose="02000000000000000000" pitchFamily="2" charset="0"/>
              </a:rPr>
              <a:t>Modeling</a:t>
            </a:r>
            <a:endParaRPr lang="zh-CN" altLang="en-US" b="1" dirty="0">
              <a:solidFill>
                <a:srgbClr val="1F1F1F"/>
              </a:solidFill>
              <a:latin typeface="Roboto" panose="02000000000000000000" pitchFamily="2" charset="0"/>
            </a:endParaRPr>
          </a:p>
        </p:txBody>
      </p:sp>
      <p:sp>
        <p:nvSpPr>
          <p:cNvPr id="3" name="内容占位符 2">
            <a:extLst>
              <a:ext uri="{FF2B5EF4-FFF2-40B4-BE49-F238E27FC236}">
                <a16:creationId xmlns:a16="http://schemas.microsoft.com/office/drawing/2014/main" id="{BC8293AE-3CA8-EC35-59EB-35CD6B61D9D9}"/>
              </a:ext>
            </a:extLst>
          </p:cNvPr>
          <p:cNvSpPr>
            <a:spLocks noGrp="1"/>
          </p:cNvSpPr>
          <p:nvPr>
            <p:ph idx="1"/>
          </p:nvPr>
        </p:nvSpPr>
        <p:spPr/>
        <p:txBody>
          <a:bodyPr/>
          <a:lstStyle/>
          <a:p>
            <a:r>
              <a:rPr lang="en-US" altLang="zh-CN" b="1" i="0" dirty="0">
                <a:solidFill>
                  <a:srgbClr val="1F1F1F"/>
                </a:solidFill>
                <a:effectLst/>
                <a:latin typeface="Roboto" panose="02000000000000000000" pitchFamily="2" charset="0"/>
              </a:rPr>
              <a:t>Random</a:t>
            </a:r>
            <a:r>
              <a:rPr lang="en-US" altLang="zh-CN" b="0" i="0" dirty="0">
                <a:solidFill>
                  <a:srgbClr val="1F1F1F"/>
                </a:solidFill>
                <a:effectLst/>
                <a:latin typeface="Roboto" panose="02000000000000000000" pitchFamily="2" charset="0"/>
              </a:rPr>
              <a:t> </a:t>
            </a:r>
            <a:r>
              <a:rPr lang="en-US" altLang="zh-CN" b="1" i="0" dirty="0">
                <a:solidFill>
                  <a:srgbClr val="1F1F1F"/>
                </a:solidFill>
                <a:effectLst/>
                <a:latin typeface="Roboto" panose="02000000000000000000" pitchFamily="2" charset="0"/>
              </a:rPr>
              <a:t>Forest</a:t>
            </a:r>
            <a:endParaRPr lang="zh-CN" altLang="en-US" dirty="0"/>
          </a:p>
        </p:txBody>
      </p:sp>
      <p:pic>
        <p:nvPicPr>
          <p:cNvPr id="6" name="图片 5">
            <a:extLst>
              <a:ext uri="{FF2B5EF4-FFF2-40B4-BE49-F238E27FC236}">
                <a16:creationId xmlns:a16="http://schemas.microsoft.com/office/drawing/2014/main" id="{7466C001-79FC-E9F5-713D-8318A0CDDB00}"/>
              </a:ext>
            </a:extLst>
          </p:cNvPr>
          <p:cNvPicPr>
            <a:picLocks noChangeAspect="1"/>
          </p:cNvPicPr>
          <p:nvPr/>
        </p:nvPicPr>
        <p:blipFill>
          <a:blip r:embed="rId2"/>
          <a:stretch>
            <a:fillRect/>
          </a:stretch>
        </p:blipFill>
        <p:spPr>
          <a:xfrm>
            <a:off x="838200" y="2367359"/>
            <a:ext cx="8486775" cy="4125516"/>
          </a:xfrm>
          <a:prstGeom prst="rect">
            <a:avLst/>
          </a:prstGeom>
        </p:spPr>
      </p:pic>
    </p:spTree>
    <p:extLst>
      <p:ext uri="{BB962C8B-B14F-4D97-AF65-F5344CB8AC3E}">
        <p14:creationId xmlns:p14="http://schemas.microsoft.com/office/powerpoint/2010/main" val="91626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4630D-9ADE-D4C6-302C-675660862811}"/>
              </a:ext>
            </a:extLst>
          </p:cNvPr>
          <p:cNvSpPr>
            <a:spLocks noGrp="1"/>
          </p:cNvSpPr>
          <p:nvPr>
            <p:ph type="title"/>
          </p:nvPr>
        </p:nvSpPr>
        <p:spPr/>
        <p:txBody>
          <a:bodyPr/>
          <a:lstStyle/>
          <a:p>
            <a:r>
              <a:rPr lang="en-US" altLang="zh-CN" b="1" dirty="0">
                <a:solidFill>
                  <a:srgbClr val="1F1F1F"/>
                </a:solidFill>
                <a:latin typeface="Roboto" panose="02000000000000000000" pitchFamily="2" charset="0"/>
              </a:rPr>
              <a:t>Modeling</a:t>
            </a:r>
            <a:endParaRPr lang="zh-CN" altLang="en-US" dirty="0"/>
          </a:p>
        </p:txBody>
      </p:sp>
      <p:sp>
        <p:nvSpPr>
          <p:cNvPr id="3" name="内容占位符 2">
            <a:extLst>
              <a:ext uri="{FF2B5EF4-FFF2-40B4-BE49-F238E27FC236}">
                <a16:creationId xmlns:a16="http://schemas.microsoft.com/office/drawing/2014/main" id="{87ECDB61-03E6-1123-2E76-F6F87FACEAD4}"/>
              </a:ext>
            </a:extLst>
          </p:cNvPr>
          <p:cNvSpPr>
            <a:spLocks noGrp="1"/>
          </p:cNvSpPr>
          <p:nvPr>
            <p:ph idx="1"/>
          </p:nvPr>
        </p:nvSpPr>
        <p:spPr>
          <a:xfrm>
            <a:off x="708211" y="1596558"/>
            <a:ext cx="10515600" cy="4351338"/>
          </a:xfrm>
        </p:spPr>
        <p:txBody>
          <a:bodyPr/>
          <a:lstStyle/>
          <a:p>
            <a:r>
              <a:rPr lang="en-US" altLang="zh-CN" b="0" i="0" dirty="0">
                <a:solidFill>
                  <a:srgbClr val="1F1F1F"/>
                </a:solidFill>
                <a:effectLst/>
                <a:latin typeface="Roboto" panose="02000000000000000000" pitchFamily="2" charset="0"/>
              </a:rPr>
              <a:t>k-Nearest Neighbors (</a:t>
            </a:r>
            <a:r>
              <a:rPr lang="en-US" altLang="zh-CN" b="0" i="0" dirty="0" err="1">
                <a:solidFill>
                  <a:srgbClr val="1F1F1F"/>
                </a:solidFill>
                <a:effectLst/>
                <a:latin typeface="Roboto" panose="02000000000000000000" pitchFamily="2" charset="0"/>
              </a:rPr>
              <a:t>kNN</a:t>
            </a:r>
            <a:r>
              <a:rPr lang="en-US" altLang="zh-CN" b="0" i="0" dirty="0">
                <a:solidFill>
                  <a:srgbClr val="1F1F1F"/>
                </a:solidFill>
                <a:effectLst/>
                <a:latin typeface="Roboto" panose="02000000000000000000" pitchFamily="2" charset="0"/>
              </a:rPr>
              <a:t>) Model</a:t>
            </a:r>
          </a:p>
          <a:p>
            <a:endParaRPr lang="zh-CN" altLang="en-US" dirty="0"/>
          </a:p>
        </p:txBody>
      </p:sp>
      <p:pic>
        <p:nvPicPr>
          <p:cNvPr id="5" name="图片 4">
            <a:extLst>
              <a:ext uri="{FF2B5EF4-FFF2-40B4-BE49-F238E27FC236}">
                <a16:creationId xmlns:a16="http://schemas.microsoft.com/office/drawing/2014/main" id="{449BED42-868F-3CBC-ADEF-2291126C6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11" y="2674945"/>
            <a:ext cx="7214630" cy="2194564"/>
          </a:xfrm>
          <a:prstGeom prst="rect">
            <a:avLst/>
          </a:prstGeom>
        </p:spPr>
      </p:pic>
    </p:spTree>
    <p:extLst>
      <p:ext uri="{BB962C8B-B14F-4D97-AF65-F5344CB8AC3E}">
        <p14:creationId xmlns:p14="http://schemas.microsoft.com/office/powerpoint/2010/main" val="1406977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419CE2-0375-429F-17FE-6D35F943ECFF}"/>
              </a:ext>
            </a:extLst>
          </p:cNvPr>
          <p:cNvSpPr>
            <a:spLocks noGrp="1"/>
          </p:cNvSpPr>
          <p:nvPr>
            <p:ph type="title"/>
          </p:nvPr>
        </p:nvSpPr>
        <p:spPr>
          <a:xfrm>
            <a:off x="838200" y="365125"/>
            <a:ext cx="11075894" cy="1325563"/>
          </a:xfrm>
        </p:spPr>
        <p:txBody>
          <a:bodyPr>
            <a:normAutofit/>
          </a:bodyPr>
          <a:lstStyle/>
          <a:p>
            <a:r>
              <a:rPr lang="en-US" altLang="zh-CN" b="1" i="0" dirty="0">
                <a:solidFill>
                  <a:srgbClr val="1F1F1F"/>
                </a:solidFill>
                <a:effectLst/>
                <a:latin typeface="Roboto" panose="02000000000000000000" pitchFamily="2" charset="0"/>
              </a:rPr>
              <a:t>Cross-Validation </a:t>
            </a:r>
            <a:br>
              <a:rPr lang="en-US" altLang="zh-CN" b="0" i="0" dirty="0">
                <a:solidFill>
                  <a:srgbClr val="1F1F1F"/>
                </a:solidFill>
                <a:effectLst/>
                <a:latin typeface="Roboto" panose="02000000000000000000" pitchFamily="2" charset="0"/>
              </a:rPr>
            </a:br>
            <a:endParaRPr lang="zh-CN" altLang="en-US" dirty="0"/>
          </a:p>
        </p:txBody>
      </p:sp>
      <p:pic>
        <p:nvPicPr>
          <p:cNvPr id="6" name="内容占位符 5">
            <a:extLst>
              <a:ext uri="{FF2B5EF4-FFF2-40B4-BE49-F238E27FC236}">
                <a16:creationId xmlns:a16="http://schemas.microsoft.com/office/drawing/2014/main" id="{285D003E-CC7C-5A70-50BF-15EB0992B0C9}"/>
              </a:ext>
            </a:extLst>
          </p:cNvPr>
          <p:cNvPicPr>
            <a:picLocks noGrp="1" noChangeAspect="1"/>
          </p:cNvPicPr>
          <p:nvPr>
            <p:ph idx="1"/>
          </p:nvPr>
        </p:nvPicPr>
        <p:blipFill>
          <a:blip r:embed="rId2"/>
          <a:stretch>
            <a:fillRect/>
          </a:stretch>
        </p:blipFill>
        <p:spPr>
          <a:xfrm>
            <a:off x="913447" y="1269206"/>
            <a:ext cx="5915025" cy="2619375"/>
          </a:xfrm>
        </p:spPr>
      </p:pic>
      <p:pic>
        <p:nvPicPr>
          <p:cNvPr id="9" name="图片 8">
            <a:extLst>
              <a:ext uri="{FF2B5EF4-FFF2-40B4-BE49-F238E27FC236}">
                <a16:creationId xmlns:a16="http://schemas.microsoft.com/office/drawing/2014/main" id="{EFFA2ABE-DD09-00B4-40E1-07109E83CCEE}"/>
              </a:ext>
            </a:extLst>
          </p:cNvPr>
          <p:cNvPicPr>
            <a:picLocks noChangeAspect="1"/>
          </p:cNvPicPr>
          <p:nvPr/>
        </p:nvPicPr>
        <p:blipFill>
          <a:blip r:embed="rId3"/>
          <a:stretch>
            <a:fillRect/>
          </a:stretch>
        </p:blipFill>
        <p:spPr>
          <a:xfrm>
            <a:off x="913447" y="4149725"/>
            <a:ext cx="5810250" cy="2114550"/>
          </a:xfrm>
          <a:prstGeom prst="rect">
            <a:avLst/>
          </a:prstGeom>
        </p:spPr>
      </p:pic>
    </p:spTree>
    <p:extLst>
      <p:ext uri="{BB962C8B-B14F-4D97-AF65-F5344CB8AC3E}">
        <p14:creationId xmlns:p14="http://schemas.microsoft.com/office/powerpoint/2010/main" val="277504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78DA7-1515-3BB5-A260-4E14FB32D7F4}"/>
              </a:ext>
            </a:extLst>
          </p:cNvPr>
          <p:cNvSpPr>
            <a:spLocks noGrp="1"/>
          </p:cNvSpPr>
          <p:nvPr>
            <p:ph type="title"/>
          </p:nvPr>
        </p:nvSpPr>
        <p:spPr/>
        <p:txBody>
          <a:bodyPr/>
          <a:lstStyle/>
          <a:p>
            <a:r>
              <a:rPr lang="en-US" altLang="zh-CN" b="1" i="0" dirty="0">
                <a:solidFill>
                  <a:srgbClr val="1F1F1F"/>
                </a:solidFill>
                <a:effectLst/>
                <a:latin typeface="Roboto" panose="02000000000000000000" pitchFamily="2" charset="0"/>
              </a:rPr>
              <a:t>Hyperparameter Tuning</a:t>
            </a:r>
            <a:endParaRPr lang="zh-CN" altLang="en-US" dirty="0"/>
          </a:p>
        </p:txBody>
      </p:sp>
      <p:pic>
        <p:nvPicPr>
          <p:cNvPr id="12" name="内容占位符 11">
            <a:extLst>
              <a:ext uri="{FF2B5EF4-FFF2-40B4-BE49-F238E27FC236}">
                <a16:creationId xmlns:a16="http://schemas.microsoft.com/office/drawing/2014/main" id="{C4B43067-B08A-8B79-ADE1-76AD46CFC4BF}"/>
              </a:ext>
            </a:extLst>
          </p:cNvPr>
          <p:cNvPicPr>
            <a:picLocks noGrp="1" noChangeAspect="1"/>
          </p:cNvPicPr>
          <p:nvPr>
            <p:ph idx="1"/>
          </p:nvPr>
        </p:nvPicPr>
        <p:blipFill>
          <a:blip r:embed="rId2"/>
          <a:stretch>
            <a:fillRect/>
          </a:stretch>
        </p:blipFill>
        <p:spPr>
          <a:xfrm>
            <a:off x="838200" y="1446054"/>
            <a:ext cx="7677150" cy="2895600"/>
          </a:xfrm>
        </p:spPr>
      </p:pic>
      <p:pic>
        <p:nvPicPr>
          <p:cNvPr id="14" name="图片 13">
            <a:extLst>
              <a:ext uri="{FF2B5EF4-FFF2-40B4-BE49-F238E27FC236}">
                <a16:creationId xmlns:a16="http://schemas.microsoft.com/office/drawing/2014/main" id="{691320EA-C843-B2B0-5891-1DA9134C6AF2}"/>
              </a:ext>
            </a:extLst>
          </p:cNvPr>
          <p:cNvPicPr>
            <a:picLocks noChangeAspect="1"/>
          </p:cNvPicPr>
          <p:nvPr/>
        </p:nvPicPr>
        <p:blipFill>
          <a:blip r:embed="rId3"/>
          <a:stretch>
            <a:fillRect/>
          </a:stretch>
        </p:blipFill>
        <p:spPr>
          <a:xfrm>
            <a:off x="838200" y="4617805"/>
            <a:ext cx="12192000" cy="1609555"/>
          </a:xfrm>
          <a:prstGeom prst="rect">
            <a:avLst/>
          </a:prstGeom>
        </p:spPr>
      </p:pic>
    </p:spTree>
    <p:extLst>
      <p:ext uri="{BB962C8B-B14F-4D97-AF65-F5344CB8AC3E}">
        <p14:creationId xmlns:p14="http://schemas.microsoft.com/office/powerpoint/2010/main" val="61869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DADD3-725E-366B-3AA2-F33F25CD4DB3}"/>
              </a:ext>
            </a:extLst>
          </p:cNvPr>
          <p:cNvSpPr>
            <a:spLocks noGrp="1"/>
          </p:cNvSpPr>
          <p:nvPr>
            <p:ph type="title"/>
          </p:nvPr>
        </p:nvSpPr>
        <p:spPr/>
        <p:txBody>
          <a:bodyPr/>
          <a:lstStyle/>
          <a:p>
            <a:r>
              <a:rPr lang="en-US" altLang="zh-CN" b="1" dirty="0" err="1">
                <a:solidFill>
                  <a:srgbClr val="1F1F1F"/>
                </a:solidFill>
                <a:latin typeface="Roboto" panose="02000000000000000000" pitchFamily="2" charset="0"/>
              </a:rPr>
              <a:t>AutoML</a:t>
            </a:r>
            <a:br>
              <a:rPr lang="en-US" altLang="zh-CN" b="0" dirty="0">
                <a:solidFill>
                  <a:srgbClr val="000000"/>
                </a:solidFill>
                <a:effectLst/>
                <a:latin typeface="Courier New" panose="02070309020205020404" pitchFamily="49" charset="0"/>
              </a:rPr>
            </a:br>
            <a:endParaRPr lang="zh-CN" altLang="en-US" dirty="0"/>
          </a:p>
        </p:txBody>
      </p:sp>
      <p:sp>
        <p:nvSpPr>
          <p:cNvPr id="4" name="内容占位符 3">
            <a:extLst>
              <a:ext uri="{FF2B5EF4-FFF2-40B4-BE49-F238E27FC236}">
                <a16:creationId xmlns:a16="http://schemas.microsoft.com/office/drawing/2014/main" id="{DC3AFABA-1B6C-7D7A-0BA7-C9313A64BE66}"/>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373E2CA5-725D-86EE-ECA0-136DD9245306}"/>
              </a:ext>
            </a:extLst>
          </p:cNvPr>
          <p:cNvPicPr>
            <a:picLocks noChangeAspect="1"/>
          </p:cNvPicPr>
          <p:nvPr/>
        </p:nvPicPr>
        <p:blipFill>
          <a:blip r:embed="rId2"/>
          <a:stretch>
            <a:fillRect/>
          </a:stretch>
        </p:blipFill>
        <p:spPr>
          <a:xfrm>
            <a:off x="744727" y="1420019"/>
            <a:ext cx="7191375" cy="2581275"/>
          </a:xfrm>
          <a:prstGeom prst="rect">
            <a:avLst/>
          </a:prstGeom>
        </p:spPr>
      </p:pic>
    </p:spTree>
    <p:extLst>
      <p:ext uri="{BB962C8B-B14F-4D97-AF65-F5344CB8AC3E}">
        <p14:creationId xmlns:p14="http://schemas.microsoft.com/office/powerpoint/2010/main" val="1681137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727D1-C025-8CEC-265C-DDCE00BBBC10}"/>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90D4E338-167F-BE34-F815-CF41B4C98095}"/>
              </a:ext>
            </a:extLst>
          </p:cNvPr>
          <p:cNvSpPr>
            <a:spLocks noGrp="1"/>
          </p:cNvSpPr>
          <p:nvPr>
            <p:ph idx="1"/>
          </p:nvPr>
        </p:nvSpPr>
        <p:spPr/>
        <p:txBody>
          <a:bodyPr/>
          <a:lstStyle/>
          <a:p>
            <a:r>
              <a:rPr lang="en-US" altLang="zh-CN" b="1" dirty="0"/>
              <a:t>Weak Feature Correlation</a:t>
            </a:r>
            <a:r>
              <a:rPr lang="en-US" altLang="zh-CN" dirty="0"/>
              <a:t>: Weak correlations with the target variable highlight the need for enhanced feature engineering or external data integration to improve predictions.</a:t>
            </a:r>
          </a:p>
          <a:p>
            <a:r>
              <a:rPr lang="en-US" altLang="zh-CN" b="1" dirty="0"/>
              <a:t>PCA Limitations</a:t>
            </a:r>
            <a:r>
              <a:rPr lang="en-US" altLang="zh-CN" dirty="0"/>
              <a:t>: PCA revealed data structure but failed to capture complex relationships</a:t>
            </a:r>
          </a:p>
          <a:p>
            <a:r>
              <a:rPr lang="en-US" altLang="zh-CN" b="1" dirty="0"/>
              <a:t>Potential for Model Optimization</a:t>
            </a:r>
            <a:r>
              <a:rPr lang="en-US" altLang="zh-CN" dirty="0"/>
              <a:t>: Despite hyperparameter tuning and </a:t>
            </a:r>
            <a:r>
              <a:rPr lang="en-US" altLang="zh-CN" dirty="0" err="1"/>
              <a:t>AutoML</a:t>
            </a:r>
            <a:r>
              <a:rPr lang="en-US" altLang="zh-CN" dirty="0"/>
              <a:t> optimization, the overall model accuracy remains limited.</a:t>
            </a:r>
            <a:endParaRPr lang="zh-CN" altLang="en-US" dirty="0"/>
          </a:p>
        </p:txBody>
      </p:sp>
    </p:spTree>
    <p:extLst>
      <p:ext uri="{BB962C8B-B14F-4D97-AF65-F5344CB8AC3E}">
        <p14:creationId xmlns:p14="http://schemas.microsoft.com/office/powerpoint/2010/main" val="155886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16247-2C61-79EF-81F5-B708FDDC72AC}"/>
              </a:ext>
            </a:extLst>
          </p:cNvPr>
          <p:cNvSpPr>
            <a:spLocks noGrp="1"/>
          </p:cNvSpPr>
          <p:nvPr>
            <p:ph type="title"/>
          </p:nvPr>
        </p:nvSpPr>
        <p:spPr/>
        <p:txBody>
          <a:bodyPr/>
          <a:lstStyle/>
          <a:p>
            <a:r>
              <a:rPr lang="en-US" altLang="zh-CN" b="1" dirty="0"/>
              <a:t>Introduction</a:t>
            </a:r>
            <a:endParaRPr lang="zh-CN" altLang="en-US" b="1" dirty="0"/>
          </a:p>
        </p:txBody>
      </p:sp>
      <p:sp>
        <p:nvSpPr>
          <p:cNvPr id="3" name="内容占位符 2">
            <a:extLst>
              <a:ext uri="{FF2B5EF4-FFF2-40B4-BE49-F238E27FC236}">
                <a16:creationId xmlns:a16="http://schemas.microsoft.com/office/drawing/2014/main" id="{ED223465-A1C3-4691-B289-416952FEEA4A}"/>
              </a:ext>
            </a:extLst>
          </p:cNvPr>
          <p:cNvSpPr>
            <a:spLocks noGrp="1"/>
          </p:cNvSpPr>
          <p:nvPr>
            <p:ph idx="1"/>
          </p:nvPr>
        </p:nvSpPr>
        <p:spPr>
          <a:xfrm>
            <a:off x="838200" y="1591310"/>
            <a:ext cx="10515600" cy="4351338"/>
          </a:xfrm>
        </p:spPr>
        <p:txBody>
          <a:bodyPr/>
          <a:lstStyle/>
          <a:p>
            <a:pPr marL="0" indent="0">
              <a:buNone/>
            </a:pPr>
            <a:r>
              <a:rPr lang="en-US" altLang="zh-CN" b="1" i="0" dirty="0">
                <a:solidFill>
                  <a:srgbClr val="1F1F1F"/>
                </a:solidFill>
                <a:effectLst/>
                <a:latin typeface="Roboto" panose="02000000000000000000" pitchFamily="2" charset="0"/>
              </a:rPr>
              <a:t>Risk Ranking: </a:t>
            </a:r>
            <a:r>
              <a:rPr lang="en-US" altLang="zh-CN" dirty="0"/>
              <a:t>assessment of individual financial risk using different personal data features</a:t>
            </a:r>
          </a:p>
          <a:p>
            <a:pPr marL="0" indent="0">
              <a:buNone/>
            </a:pPr>
            <a:endParaRPr lang="en-US" altLang="zh-CN" dirty="0"/>
          </a:p>
          <a:p>
            <a:pPr>
              <a:buFont typeface="Arial" panose="020B0604020202020204" pitchFamily="34" charset="0"/>
              <a:buChar char="•"/>
            </a:pPr>
            <a:r>
              <a:rPr lang="en-US" altLang="zh-CN" dirty="0"/>
              <a:t>A total of 20 features are available for analysis.</a:t>
            </a:r>
          </a:p>
          <a:p>
            <a:pPr>
              <a:buFont typeface="Arial" panose="020B0604020202020204" pitchFamily="34" charset="0"/>
              <a:buChar char="•"/>
            </a:pPr>
            <a:r>
              <a:rPr lang="en-US" altLang="zh-CN" dirty="0"/>
              <a:t>A classifier question</a:t>
            </a:r>
            <a:r>
              <a:rPr lang="zh-CN" altLang="en-US" dirty="0"/>
              <a:t>：</a:t>
            </a:r>
            <a:r>
              <a:rPr lang="en-US" altLang="zh-CN" dirty="0"/>
              <a:t>low, medium, high</a:t>
            </a:r>
          </a:p>
          <a:p>
            <a:pPr marL="0" indent="0">
              <a:buNone/>
            </a:pPr>
            <a:endParaRPr lang="en-US" altLang="zh-CN" b="0" i="0" dirty="0">
              <a:solidFill>
                <a:srgbClr val="1F1F1F"/>
              </a:solidFill>
              <a:effectLst/>
              <a:latin typeface="Roboto" panose="02000000000000000000" pitchFamily="2" charset="0"/>
            </a:endParaRPr>
          </a:p>
          <a:p>
            <a:endParaRPr lang="zh-CN" altLang="en-US" dirty="0"/>
          </a:p>
        </p:txBody>
      </p:sp>
    </p:spTree>
    <p:extLst>
      <p:ext uri="{BB962C8B-B14F-4D97-AF65-F5344CB8AC3E}">
        <p14:creationId xmlns:p14="http://schemas.microsoft.com/office/powerpoint/2010/main" val="339268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E6D49-F5C7-C35A-E162-B2F1506D0827}"/>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profiling</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0F18B880-793F-8FEC-DD45-CC2FEBDB35A5}"/>
              </a:ext>
            </a:extLst>
          </p:cNvPr>
          <p:cNvSpPr>
            <a:spLocks noGrp="1"/>
          </p:cNvSpPr>
          <p:nvPr>
            <p:ph idx="1"/>
          </p:nvPr>
        </p:nvSpPr>
        <p:spPr/>
        <p:txBody>
          <a:bodyPr>
            <a:normAutofit/>
          </a:bodyPr>
          <a:lstStyle/>
          <a:p>
            <a:r>
              <a:rPr lang="en-US" altLang="zh-CN" sz="2000" dirty="0"/>
              <a:t>Notice some meaningless features.</a:t>
            </a:r>
          </a:p>
          <a:p>
            <a:pPr marL="0" indent="0">
              <a:buNone/>
            </a:pPr>
            <a:r>
              <a:rPr lang="en-US" altLang="zh-CN" sz="2000" dirty="0"/>
              <a:t>    </a:t>
            </a:r>
            <a:r>
              <a:rPr lang="en-US" altLang="zh-CN" sz="2000" b="1" dirty="0"/>
              <a:t>Delete the column</a:t>
            </a:r>
          </a:p>
          <a:p>
            <a:r>
              <a:rPr lang="en-US" altLang="zh-CN" sz="2000" dirty="0"/>
              <a:t>Notice some feature types are object</a:t>
            </a:r>
            <a:endParaRPr lang="en-US" altLang="zh-CN" sz="2000" b="1" dirty="0"/>
          </a:p>
          <a:p>
            <a:pPr marL="0" indent="0">
              <a:buNone/>
            </a:pPr>
            <a:r>
              <a:rPr lang="en-US" altLang="zh-CN" sz="2000" b="1" dirty="0"/>
              <a:t>    One Hot Encoding and Ordinal Encoding</a:t>
            </a:r>
          </a:p>
          <a:p>
            <a:r>
              <a:rPr lang="en-US" altLang="zh-CN" sz="2000" dirty="0"/>
              <a:t>Notice it has some </a:t>
            </a:r>
            <a:r>
              <a:rPr lang="en-US" altLang="zh-CN" sz="2000" b="1" dirty="0"/>
              <a:t>missing value</a:t>
            </a:r>
          </a:p>
          <a:p>
            <a:pPr marL="0" indent="0">
              <a:buNone/>
            </a:pPr>
            <a:r>
              <a:rPr lang="en-US" altLang="zh-CN" sz="2000" b="1" dirty="0"/>
              <a:t>    Use Pairwise deletion and mean Imputation</a:t>
            </a:r>
          </a:p>
          <a:p>
            <a:r>
              <a:rPr lang="en-US" altLang="zh-CN" sz="2000" dirty="0"/>
              <a:t>Notice some features needs binning</a:t>
            </a:r>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b="1" dirty="0"/>
          </a:p>
        </p:txBody>
      </p:sp>
      <p:pic>
        <p:nvPicPr>
          <p:cNvPr id="5" name="图片 4">
            <a:extLst>
              <a:ext uri="{FF2B5EF4-FFF2-40B4-BE49-F238E27FC236}">
                <a16:creationId xmlns:a16="http://schemas.microsoft.com/office/drawing/2014/main" id="{C9E153C8-9234-D52F-E79F-A8284AA9F9CD}"/>
              </a:ext>
            </a:extLst>
          </p:cNvPr>
          <p:cNvPicPr>
            <a:picLocks noChangeAspect="1"/>
          </p:cNvPicPr>
          <p:nvPr/>
        </p:nvPicPr>
        <p:blipFill>
          <a:blip r:embed="rId2"/>
          <a:stretch>
            <a:fillRect/>
          </a:stretch>
        </p:blipFill>
        <p:spPr>
          <a:xfrm>
            <a:off x="7285672" y="919163"/>
            <a:ext cx="4752975" cy="5257800"/>
          </a:xfrm>
          <a:prstGeom prst="rect">
            <a:avLst/>
          </a:prstGeom>
        </p:spPr>
      </p:pic>
    </p:spTree>
    <p:extLst>
      <p:ext uri="{BB962C8B-B14F-4D97-AF65-F5344CB8AC3E}">
        <p14:creationId xmlns:p14="http://schemas.microsoft.com/office/powerpoint/2010/main" val="267632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EC1DF-A876-4AF4-685D-54C40CD172DD}"/>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Preprocessing</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01ADD562-D154-83CB-39A3-DEF0F22E437B}"/>
              </a:ext>
            </a:extLst>
          </p:cNvPr>
          <p:cNvSpPr>
            <a:spLocks noGrp="1"/>
          </p:cNvSpPr>
          <p:nvPr>
            <p:ph idx="1"/>
          </p:nvPr>
        </p:nvSpPr>
        <p:spPr/>
        <p:txBody>
          <a:bodyPr/>
          <a:lstStyle/>
          <a:p>
            <a:r>
              <a:rPr lang="en-US" altLang="zh-CN" b="0" i="0" dirty="0">
                <a:solidFill>
                  <a:srgbClr val="1F1F1F"/>
                </a:solidFill>
                <a:effectLst/>
                <a:latin typeface="Roboto" panose="02000000000000000000" pitchFamily="2" charset="0"/>
              </a:rPr>
              <a:t>Drop Irrelevant Columns</a:t>
            </a:r>
          </a:p>
          <a:p>
            <a:pPr marL="0" indent="0">
              <a:buNone/>
            </a:pPr>
            <a:r>
              <a:rPr lang="en-US" altLang="zh-CN" b="0" i="0" dirty="0">
                <a:solidFill>
                  <a:srgbClr val="1F1F1F"/>
                </a:solidFill>
                <a:effectLst/>
                <a:latin typeface="Roboto" panose="02000000000000000000" pitchFamily="2" charset="0"/>
              </a:rPr>
              <a:t>  </a:t>
            </a:r>
            <a:r>
              <a:rPr lang="en-US" altLang="zh-CN" sz="2000" b="0" i="0" dirty="0">
                <a:solidFill>
                  <a:srgbClr val="1F1F1F"/>
                </a:solidFill>
                <a:effectLst/>
                <a:latin typeface="Roboto" panose="02000000000000000000" pitchFamily="2" charset="0"/>
              </a:rPr>
              <a:t>Remove unnecessary columns, such as ‘City’  and </a:t>
            </a:r>
            <a:r>
              <a:rPr lang="zh-CN" altLang="en-US" sz="2000" dirty="0">
                <a:solidFill>
                  <a:srgbClr val="1F1F1F"/>
                </a:solidFill>
                <a:latin typeface="Roboto" panose="02000000000000000000" pitchFamily="2" charset="0"/>
              </a:rPr>
              <a:t>‘</a:t>
            </a:r>
            <a:r>
              <a:rPr lang="en-US" altLang="zh-CN" sz="2000" dirty="0">
                <a:solidFill>
                  <a:srgbClr val="1F1F1F"/>
                </a:solidFill>
                <a:latin typeface="Roboto" panose="02000000000000000000" pitchFamily="2" charset="0"/>
              </a:rPr>
              <a:t>State</a:t>
            </a:r>
            <a:r>
              <a:rPr lang="zh-CN" altLang="en-US" dirty="0">
                <a:solidFill>
                  <a:srgbClr val="1F1F1F"/>
                </a:solidFill>
                <a:latin typeface="Roboto" panose="02000000000000000000" pitchFamily="2" charset="0"/>
              </a:rPr>
              <a:t>’</a:t>
            </a:r>
            <a:endParaRPr lang="en-US" altLang="zh-CN" b="0" i="0" dirty="0">
              <a:solidFill>
                <a:srgbClr val="1F1F1F"/>
              </a:solidFill>
              <a:effectLst/>
              <a:latin typeface="Roboto" panose="02000000000000000000" pitchFamily="2" charset="0"/>
            </a:endParaRPr>
          </a:p>
          <a:p>
            <a:endParaRPr lang="zh-CN" altLang="en-US" dirty="0"/>
          </a:p>
        </p:txBody>
      </p:sp>
      <p:pic>
        <p:nvPicPr>
          <p:cNvPr id="6" name="图片 5">
            <a:extLst>
              <a:ext uri="{FF2B5EF4-FFF2-40B4-BE49-F238E27FC236}">
                <a16:creationId xmlns:a16="http://schemas.microsoft.com/office/drawing/2014/main" id="{25184B3F-E3AA-106E-0592-641494675C1C}"/>
              </a:ext>
            </a:extLst>
          </p:cNvPr>
          <p:cNvPicPr>
            <a:picLocks noChangeAspect="1"/>
          </p:cNvPicPr>
          <p:nvPr/>
        </p:nvPicPr>
        <p:blipFill>
          <a:blip r:embed="rId2"/>
          <a:stretch>
            <a:fillRect/>
          </a:stretch>
        </p:blipFill>
        <p:spPr>
          <a:xfrm>
            <a:off x="1082675" y="3148012"/>
            <a:ext cx="7486650" cy="561975"/>
          </a:xfrm>
          <a:prstGeom prst="rect">
            <a:avLst/>
          </a:prstGeom>
        </p:spPr>
      </p:pic>
    </p:spTree>
    <p:extLst>
      <p:ext uri="{BB962C8B-B14F-4D97-AF65-F5344CB8AC3E}">
        <p14:creationId xmlns:p14="http://schemas.microsoft.com/office/powerpoint/2010/main" val="235130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F8B24-F77F-D964-BB80-9CEC91866EF7}"/>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Preprocessing</a:t>
            </a:r>
            <a:endParaRPr lang="zh-CN" altLang="en-US" dirty="0"/>
          </a:p>
        </p:txBody>
      </p:sp>
      <p:sp>
        <p:nvSpPr>
          <p:cNvPr id="3" name="内容占位符 2">
            <a:extLst>
              <a:ext uri="{FF2B5EF4-FFF2-40B4-BE49-F238E27FC236}">
                <a16:creationId xmlns:a16="http://schemas.microsoft.com/office/drawing/2014/main" id="{70245723-53EE-43A4-B5FC-AB1FC9E31DB5}"/>
              </a:ext>
            </a:extLst>
          </p:cNvPr>
          <p:cNvSpPr>
            <a:spLocks noGrp="1"/>
          </p:cNvSpPr>
          <p:nvPr>
            <p:ph idx="1"/>
          </p:nvPr>
        </p:nvSpPr>
        <p:spPr/>
        <p:txBody>
          <a:bodyPr/>
          <a:lstStyle/>
          <a:p>
            <a:r>
              <a:rPr lang="en-US" altLang="zh-CN" sz="2800" b="0" i="0" dirty="0">
                <a:solidFill>
                  <a:srgbClr val="1F1F1F"/>
                </a:solidFill>
                <a:effectLst/>
                <a:latin typeface="Roboto" panose="02000000000000000000" pitchFamily="2" charset="0"/>
              </a:rPr>
              <a:t>Encoding categorical to numeric</a:t>
            </a:r>
            <a:endParaRPr lang="en-US" altLang="zh-CN" dirty="0">
              <a:solidFill>
                <a:srgbClr val="1F1F1F"/>
              </a:solidFill>
              <a:latin typeface="Roboto" panose="02000000000000000000" pitchFamily="2" charset="0"/>
            </a:endParaRPr>
          </a:p>
          <a:p>
            <a:pPr marL="0" indent="0">
              <a:buNone/>
            </a:pPr>
            <a:r>
              <a:rPr lang="zh-CN" altLang="en-US" dirty="0"/>
              <a:t>  </a:t>
            </a:r>
            <a:r>
              <a:rPr lang="en-US" altLang="zh-CN" sz="2000" dirty="0">
                <a:solidFill>
                  <a:srgbClr val="1F1F1F"/>
                </a:solidFill>
                <a:latin typeface="Roboto" panose="02000000000000000000" pitchFamily="2" charset="0"/>
              </a:rPr>
              <a:t>Use Pairwise Deletion and Mean Imputation</a:t>
            </a:r>
          </a:p>
          <a:p>
            <a:pPr marL="0" indent="0">
              <a:buNone/>
            </a:pPr>
            <a:endParaRPr lang="en-US" altLang="zh-CN" sz="2000" dirty="0">
              <a:solidFill>
                <a:srgbClr val="1F1F1F"/>
              </a:solidFill>
              <a:latin typeface="Roboto" panose="02000000000000000000" pitchFamily="2" charset="0"/>
            </a:endParaRPr>
          </a:p>
          <a:p>
            <a:pPr marL="0" indent="0">
              <a:buNone/>
            </a:pPr>
            <a:endParaRPr lang="zh-CN" altLang="en-US" dirty="0"/>
          </a:p>
        </p:txBody>
      </p:sp>
      <p:pic>
        <p:nvPicPr>
          <p:cNvPr id="5" name="图片 4">
            <a:extLst>
              <a:ext uri="{FF2B5EF4-FFF2-40B4-BE49-F238E27FC236}">
                <a16:creationId xmlns:a16="http://schemas.microsoft.com/office/drawing/2014/main" id="{182DDB20-E878-1035-4D08-033FE4425A53}"/>
              </a:ext>
            </a:extLst>
          </p:cNvPr>
          <p:cNvPicPr>
            <a:picLocks noChangeAspect="1"/>
          </p:cNvPicPr>
          <p:nvPr/>
        </p:nvPicPr>
        <p:blipFill>
          <a:blip r:embed="rId2"/>
          <a:stretch>
            <a:fillRect/>
          </a:stretch>
        </p:blipFill>
        <p:spPr>
          <a:xfrm>
            <a:off x="838200" y="3124200"/>
            <a:ext cx="11096625" cy="2438400"/>
          </a:xfrm>
          <a:prstGeom prst="rect">
            <a:avLst/>
          </a:prstGeom>
        </p:spPr>
      </p:pic>
    </p:spTree>
    <p:extLst>
      <p:ext uri="{BB962C8B-B14F-4D97-AF65-F5344CB8AC3E}">
        <p14:creationId xmlns:p14="http://schemas.microsoft.com/office/powerpoint/2010/main" val="298469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24E14-5A07-D62E-5322-D7E65FE36B60}"/>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Preprocessing</a:t>
            </a:r>
            <a:br>
              <a:rPr lang="en-US" altLang="zh-CN" b="0" i="0" dirty="0">
                <a:solidFill>
                  <a:srgbClr val="1F1F1F"/>
                </a:solidFill>
                <a:effectLst/>
                <a:latin typeface="Roboto" panose="02000000000000000000" pitchFamily="2" charset="0"/>
              </a:rPr>
            </a:br>
            <a:endParaRPr lang="zh-CN" altLang="en-US" dirty="0"/>
          </a:p>
        </p:txBody>
      </p:sp>
      <p:sp>
        <p:nvSpPr>
          <p:cNvPr id="15" name="内容占位符 14">
            <a:extLst>
              <a:ext uri="{FF2B5EF4-FFF2-40B4-BE49-F238E27FC236}">
                <a16:creationId xmlns:a16="http://schemas.microsoft.com/office/drawing/2014/main" id="{C33CF85B-87E9-7A4E-18DE-B7E33300BFCC}"/>
              </a:ext>
            </a:extLst>
          </p:cNvPr>
          <p:cNvSpPr>
            <a:spLocks noGrp="1"/>
          </p:cNvSpPr>
          <p:nvPr>
            <p:ph idx="1"/>
          </p:nvPr>
        </p:nvSpPr>
        <p:spPr>
          <a:xfrm>
            <a:off x="838200" y="1253331"/>
            <a:ext cx="10515600" cy="4351338"/>
          </a:xfrm>
        </p:spPr>
        <p:txBody>
          <a:bodyPr/>
          <a:lstStyle/>
          <a:p>
            <a:r>
              <a:rPr lang="en-US" altLang="zh-CN" dirty="0">
                <a:solidFill>
                  <a:srgbClr val="1F1F1F"/>
                </a:solidFill>
                <a:latin typeface="Roboto" panose="02000000000000000000" pitchFamily="2" charset="0"/>
              </a:rPr>
              <a:t>Handling missing data</a:t>
            </a:r>
          </a:p>
          <a:p>
            <a:pPr marL="0" indent="0">
              <a:buNone/>
            </a:pPr>
            <a:r>
              <a:rPr lang="en-US" altLang="zh-CN" dirty="0">
                <a:solidFill>
                  <a:srgbClr val="1F1F1F"/>
                </a:solidFill>
                <a:latin typeface="Roboto" panose="02000000000000000000" pitchFamily="2" charset="0"/>
              </a:rPr>
              <a:t>   </a:t>
            </a:r>
            <a:r>
              <a:rPr lang="en-US" altLang="zh-CN" sz="2000" dirty="0">
                <a:solidFill>
                  <a:srgbClr val="1F1F1F"/>
                </a:solidFill>
                <a:latin typeface="Roboto" panose="02000000000000000000" pitchFamily="2" charset="0"/>
              </a:rPr>
              <a:t>Pairwise deletion and Mean Imputation</a:t>
            </a:r>
          </a:p>
          <a:p>
            <a:endParaRPr lang="zh-CN" altLang="en-US" dirty="0"/>
          </a:p>
        </p:txBody>
      </p:sp>
      <p:pic>
        <p:nvPicPr>
          <p:cNvPr id="17" name="图片 16">
            <a:extLst>
              <a:ext uri="{FF2B5EF4-FFF2-40B4-BE49-F238E27FC236}">
                <a16:creationId xmlns:a16="http://schemas.microsoft.com/office/drawing/2014/main" id="{89B1EB89-507B-3B21-A4C5-02BDE1EC643C}"/>
              </a:ext>
            </a:extLst>
          </p:cNvPr>
          <p:cNvPicPr>
            <a:picLocks noChangeAspect="1"/>
          </p:cNvPicPr>
          <p:nvPr/>
        </p:nvPicPr>
        <p:blipFill>
          <a:blip r:embed="rId2"/>
          <a:stretch>
            <a:fillRect/>
          </a:stretch>
        </p:blipFill>
        <p:spPr>
          <a:xfrm>
            <a:off x="838200" y="2452291"/>
            <a:ext cx="10868025" cy="2390775"/>
          </a:xfrm>
          <a:prstGeom prst="rect">
            <a:avLst/>
          </a:prstGeom>
        </p:spPr>
      </p:pic>
    </p:spTree>
    <p:extLst>
      <p:ext uri="{BB962C8B-B14F-4D97-AF65-F5344CB8AC3E}">
        <p14:creationId xmlns:p14="http://schemas.microsoft.com/office/powerpoint/2010/main" val="161965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5B996-8FA2-95DC-2381-BF935D3FDF21}"/>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Correlation Analysis</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8D4D0EB2-4666-6600-580B-511332FDA13D}"/>
              </a:ext>
            </a:extLst>
          </p:cNvPr>
          <p:cNvSpPr>
            <a:spLocks noGrp="1"/>
          </p:cNvSpPr>
          <p:nvPr>
            <p:ph idx="1"/>
          </p:nvPr>
        </p:nvSpPr>
        <p:spPr>
          <a:xfrm>
            <a:off x="381000" y="1042670"/>
            <a:ext cx="10515600" cy="4351338"/>
          </a:xfrm>
        </p:spPr>
        <p:txBody>
          <a:bodyPr>
            <a:normAutofit/>
          </a:bodyPr>
          <a:lstStyle/>
          <a:p>
            <a:r>
              <a:rPr lang="en-US" altLang="zh-CN" b="0" i="0" dirty="0">
                <a:solidFill>
                  <a:srgbClr val="1F1F1F"/>
                </a:solidFill>
                <a:effectLst/>
                <a:latin typeface="Roboto" panose="02000000000000000000" pitchFamily="2" charset="0"/>
              </a:rPr>
              <a:t>Generate and visualize a heatmap of the correlation matrix</a:t>
            </a:r>
          </a:p>
          <a:p>
            <a:r>
              <a:rPr lang="en-US" altLang="zh-CN" b="0" i="0" dirty="0">
                <a:solidFill>
                  <a:srgbClr val="1F1F1F"/>
                </a:solidFill>
                <a:effectLst/>
                <a:latin typeface="Roboto" panose="02000000000000000000" pitchFamily="2" charset="0"/>
              </a:rPr>
              <a:t>Drop highly correlated or redundant features</a:t>
            </a:r>
          </a:p>
          <a:p>
            <a:pPr marL="0" indent="0">
              <a:buNone/>
            </a:pPr>
            <a:r>
              <a:rPr lang="en-US" altLang="zh-CN" sz="1800" b="0" i="0" dirty="0">
                <a:solidFill>
                  <a:srgbClr val="1F1F1F"/>
                </a:solidFill>
                <a:effectLst/>
                <a:latin typeface="Roboto" panose="02000000000000000000" pitchFamily="2" charset="0"/>
              </a:rPr>
              <a:t>From the heatmap, it can be observed that there is almost no significant correlation among the features (correlation coefficients are close to 0), indicating that these features are relatively independent. Moreover, the correlation between these features and the target variable Risk Rating is also very low, suggesting that the current features have limited power for risk rating.</a:t>
            </a:r>
          </a:p>
          <a:p>
            <a:endParaRPr lang="en-US" altLang="zh-CN" b="0" i="0" dirty="0">
              <a:solidFill>
                <a:srgbClr val="1F1F1F"/>
              </a:solidFill>
              <a:effectLst/>
              <a:latin typeface="Roboto" panose="02000000000000000000" pitchFamily="2" charset="0"/>
            </a:endParaRPr>
          </a:p>
          <a:p>
            <a:endParaRPr lang="zh-CN" altLang="en-US" dirty="0"/>
          </a:p>
        </p:txBody>
      </p:sp>
      <p:pic>
        <p:nvPicPr>
          <p:cNvPr id="6" name="图片 5">
            <a:extLst>
              <a:ext uri="{FF2B5EF4-FFF2-40B4-BE49-F238E27FC236}">
                <a16:creationId xmlns:a16="http://schemas.microsoft.com/office/drawing/2014/main" id="{4E89E0B4-1C6F-1455-90DE-AB1D7FD22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8" y="3218339"/>
            <a:ext cx="3342962" cy="3548249"/>
          </a:xfrm>
          <a:prstGeom prst="rect">
            <a:avLst/>
          </a:prstGeom>
        </p:spPr>
      </p:pic>
    </p:spTree>
    <p:extLst>
      <p:ext uri="{BB962C8B-B14F-4D97-AF65-F5344CB8AC3E}">
        <p14:creationId xmlns:p14="http://schemas.microsoft.com/office/powerpoint/2010/main" val="213360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E832C-E631-4D45-EE4C-D1D7A89CE8A5}"/>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Modeling</a:t>
            </a:r>
            <a:endParaRPr lang="zh-CN" altLang="en-US" dirty="0"/>
          </a:p>
        </p:txBody>
      </p:sp>
      <p:sp>
        <p:nvSpPr>
          <p:cNvPr id="3" name="内容占位符 2">
            <a:extLst>
              <a:ext uri="{FF2B5EF4-FFF2-40B4-BE49-F238E27FC236}">
                <a16:creationId xmlns:a16="http://schemas.microsoft.com/office/drawing/2014/main" id="{51A23CB3-C139-CCC8-E2DE-BE98823BEF7D}"/>
              </a:ext>
            </a:extLst>
          </p:cNvPr>
          <p:cNvSpPr>
            <a:spLocks noGrp="1"/>
          </p:cNvSpPr>
          <p:nvPr>
            <p:ph idx="1"/>
          </p:nvPr>
        </p:nvSpPr>
        <p:spPr/>
        <p:txBody>
          <a:bodyPr/>
          <a:lstStyle/>
          <a:p>
            <a:r>
              <a:rPr lang="en-US" altLang="zh-CN" b="0" i="0" dirty="0">
                <a:solidFill>
                  <a:srgbClr val="1F1F1F"/>
                </a:solidFill>
                <a:effectLst/>
                <a:latin typeface="Roboto" panose="02000000000000000000" pitchFamily="2" charset="0"/>
              </a:rPr>
              <a:t>Splitting the datasets into a training set and a testing set</a:t>
            </a:r>
          </a:p>
          <a:p>
            <a:r>
              <a:rPr lang="en-US" altLang="zh-CN" dirty="0">
                <a:solidFill>
                  <a:srgbClr val="1F1F1F"/>
                </a:solidFill>
                <a:latin typeface="Roboto" panose="02000000000000000000" pitchFamily="2" charset="0"/>
              </a:rPr>
              <a:t>We choose 80% as the train dataset, 20% as the test dataset</a:t>
            </a:r>
            <a:endParaRPr lang="zh-CN" altLang="en-US" dirty="0">
              <a:solidFill>
                <a:srgbClr val="1F1F1F"/>
              </a:solidFill>
              <a:latin typeface="Roboto" panose="02000000000000000000" pitchFamily="2" charset="0"/>
            </a:endParaRPr>
          </a:p>
        </p:txBody>
      </p:sp>
      <p:pic>
        <p:nvPicPr>
          <p:cNvPr id="5" name="图片 4">
            <a:extLst>
              <a:ext uri="{FF2B5EF4-FFF2-40B4-BE49-F238E27FC236}">
                <a16:creationId xmlns:a16="http://schemas.microsoft.com/office/drawing/2014/main" id="{A9FDCC1A-51AD-5D7D-1FA3-4502F2C5C0DC}"/>
              </a:ext>
            </a:extLst>
          </p:cNvPr>
          <p:cNvPicPr>
            <a:picLocks noChangeAspect="1"/>
          </p:cNvPicPr>
          <p:nvPr/>
        </p:nvPicPr>
        <p:blipFill>
          <a:blip r:embed="rId2"/>
          <a:stretch>
            <a:fillRect/>
          </a:stretch>
        </p:blipFill>
        <p:spPr>
          <a:xfrm>
            <a:off x="838200" y="3200400"/>
            <a:ext cx="8677275" cy="1371600"/>
          </a:xfrm>
          <a:prstGeom prst="rect">
            <a:avLst/>
          </a:prstGeom>
        </p:spPr>
      </p:pic>
    </p:spTree>
    <p:extLst>
      <p:ext uri="{BB962C8B-B14F-4D97-AF65-F5344CB8AC3E}">
        <p14:creationId xmlns:p14="http://schemas.microsoft.com/office/powerpoint/2010/main" val="55954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E6727-A7E9-9ACC-B30B-5DFB453388F8}"/>
              </a:ext>
            </a:extLst>
          </p:cNvPr>
          <p:cNvSpPr>
            <a:spLocks noGrp="1"/>
          </p:cNvSpPr>
          <p:nvPr>
            <p:ph type="title"/>
          </p:nvPr>
        </p:nvSpPr>
        <p:spPr/>
        <p:txBody>
          <a:bodyPr/>
          <a:lstStyle/>
          <a:p>
            <a:r>
              <a:rPr lang="en-US" altLang="zh-CN" b="1" i="0" dirty="0">
                <a:solidFill>
                  <a:srgbClr val="1F1F1F"/>
                </a:solidFill>
                <a:effectLst/>
                <a:latin typeface="Roboto" panose="02000000000000000000" pitchFamily="2" charset="0"/>
              </a:rPr>
              <a:t>Dimensionality Reduction</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90081D6D-DBA6-C4D7-4764-9C15BDC44BCB}"/>
              </a:ext>
            </a:extLst>
          </p:cNvPr>
          <p:cNvSpPr>
            <a:spLocks noGrp="1"/>
          </p:cNvSpPr>
          <p:nvPr>
            <p:ph idx="1"/>
          </p:nvPr>
        </p:nvSpPr>
        <p:spPr/>
        <p:txBody>
          <a:bodyPr/>
          <a:lstStyle/>
          <a:p>
            <a:r>
              <a:rPr lang="en-US" altLang="zh-CN" dirty="0">
                <a:solidFill>
                  <a:srgbClr val="1F1F1F"/>
                </a:solidFill>
                <a:latin typeface="Roboto" panose="02000000000000000000" pitchFamily="2" charset="0"/>
              </a:rPr>
              <a:t>PCA3D</a:t>
            </a:r>
            <a:endParaRPr lang="zh-CN" altLang="en-US" dirty="0">
              <a:solidFill>
                <a:srgbClr val="1F1F1F"/>
              </a:solidFill>
              <a:latin typeface="Roboto" panose="02000000000000000000" pitchFamily="2" charset="0"/>
            </a:endParaRPr>
          </a:p>
        </p:txBody>
      </p:sp>
      <p:pic>
        <p:nvPicPr>
          <p:cNvPr id="5" name="图片 4">
            <a:extLst>
              <a:ext uri="{FF2B5EF4-FFF2-40B4-BE49-F238E27FC236}">
                <a16:creationId xmlns:a16="http://schemas.microsoft.com/office/drawing/2014/main" id="{C6C2E229-8F07-6616-9169-A0B3CEF0B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05882"/>
            <a:ext cx="4650021" cy="3906018"/>
          </a:xfrm>
          <a:prstGeom prst="rect">
            <a:avLst/>
          </a:prstGeom>
        </p:spPr>
      </p:pic>
    </p:spTree>
    <p:extLst>
      <p:ext uri="{BB962C8B-B14F-4D97-AF65-F5344CB8AC3E}">
        <p14:creationId xmlns:p14="http://schemas.microsoft.com/office/powerpoint/2010/main" val="25663506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317</Words>
  <Application>Microsoft Office PowerPoint</Application>
  <PresentationFormat>宽屏</PresentationFormat>
  <Paragraphs>51</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Courier New</vt:lpstr>
      <vt:lpstr>Roboto</vt:lpstr>
      <vt:lpstr>Office 主题​​</vt:lpstr>
      <vt:lpstr>Machine Learning</vt:lpstr>
      <vt:lpstr>Introduction</vt:lpstr>
      <vt:lpstr>Data profiling </vt:lpstr>
      <vt:lpstr>Data Preprocessing </vt:lpstr>
      <vt:lpstr>Data Preprocessing</vt:lpstr>
      <vt:lpstr>Data Preprocessing </vt:lpstr>
      <vt:lpstr>Correlation Analysis </vt:lpstr>
      <vt:lpstr>Modeling</vt:lpstr>
      <vt:lpstr>Dimensionality Reduction </vt:lpstr>
      <vt:lpstr>Dimensionality Reduction</vt:lpstr>
      <vt:lpstr>Modeling</vt:lpstr>
      <vt:lpstr>Modeling</vt:lpstr>
      <vt:lpstr>Cross-Validation  </vt:lpstr>
      <vt:lpstr>Hyperparameter Tuning</vt:lpstr>
      <vt:lpstr>AutoML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一鸣 李</dc:creator>
  <cp:lastModifiedBy>一鸣 李</cp:lastModifiedBy>
  <cp:revision>5</cp:revision>
  <dcterms:created xsi:type="dcterms:W3CDTF">2024-12-08T08:41:47Z</dcterms:created>
  <dcterms:modified xsi:type="dcterms:W3CDTF">2025-01-11T19:25:30Z</dcterms:modified>
</cp:coreProperties>
</file>