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14630400" cy="8229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>
      <p:cViewPr varScale="1">
        <p:scale>
          <a:sx n="86" d="100"/>
          <a:sy n="86" d="100"/>
        </p:scale>
        <p:origin x="936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1D1D1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9700" y="7753348"/>
            <a:ext cx="1724025" cy="4095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486399" cy="82295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71640" y="3008249"/>
            <a:ext cx="2377440" cy="701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ECECE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50" b="0" i="0">
                <a:solidFill>
                  <a:srgbClr val="ECECE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CECE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150" b="0" i="0">
                <a:solidFill>
                  <a:srgbClr val="ECECE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CECE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CECE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1D1D1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839700" y="7753348"/>
            <a:ext cx="1724025" cy="4095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1684" y="1340612"/>
            <a:ext cx="7331709" cy="1972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ECECE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1684" y="1366837"/>
            <a:ext cx="665099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50" b="0" i="0">
                <a:solidFill>
                  <a:srgbClr val="ECECE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400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730"/>
              </a:lnSpc>
            </a:pPr>
            <a:r>
              <a:rPr dirty="0"/>
              <a:t>My</a:t>
            </a:r>
            <a:r>
              <a:rPr spc="-55" dirty="0"/>
              <a:t> </a:t>
            </a:r>
            <a:r>
              <a:rPr dirty="0"/>
              <a:t>Projects:</a:t>
            </a:r>
            <a:r>
              <a:rPr spc="-35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spc="-545" dirty="0"/>
              <a:t>T</a:t>
            </a:r>
            <a:r>
              <a:rPr spc="-25" dirty="0"/>
              <a:t>o</a:t>
            </a:r>
            <a:r>
              <a:rPr spc="-15" dirty="0"/>
              <a:t>-</a:t>
            </a:r>
            <a:r>
              <a:rPr spc="-35" dirty="0"/>
              <a:t>Do </a:t>
            </a:r>
            <a:r>
              <a:rPr dirty="0"/>
              <a:t>List</a:t>
            </a:r>
            <a:r>
              <a:rPr spc="-65" dirty="0"/>
              <a:t> </a:t>
            </a:r>
            <a:r>
              <a:rPr dirty="0"/>
              <a:t>and</a:t>
            </a:r>
            <a:r>
              <a:rPr spc="-105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spc="-10" dirty="0"/>
              <a:t>Calculator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1684" y="4641278"/>
            <a:ext cx="7559040" cy="11322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130"/>
              </a:spcBef>
            </a:pP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I've</a:t>
            </a:r>
            <a:r>
              <a:rPr sz="1700" spc="8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embarked</a:t>
            </a:r>
            <a:r>
              <a:rPr sz="1700" spc="114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on</a:t>
            </a:r>
            <a:r>
              <a:rPr sz="1700" spc="114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a</a:t>
            </a:r>
            <a:r>
              <a:rPr sz="1700" spc="4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journey</a:t>
            </a:r>
            <a:r>
              <a:rPr sz="1700" spc="8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to</a:t>
            </a:r>
            <a:r>
              <a:rPr sz="1700" spc="2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build</a:t>
            </a:r>
            <a:r>
              <a:rPr sz="1700" spc="3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two</a:t>
            </a:r>
            <a:r>
              <a:rPr sz="1700" spc="2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exciting</a:t>
            </a:r>
            <a:r>
              <a:rPr sz="1700" spc="5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projects</a:t>
            </a:r>
            <a:r>
              <a:rPr sz="1700" spc="13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-</a:t>
            </a:r>
            <a:r>
              <a:rPr sz="1700" spc="7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a</a:t>
            </a:r>
            <a:r>
              <a:rPr sz="1700" spc="12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C8C8C0"/>
                </a:solidFill>
                <a:latin typeface="Calibri"/>
                <a:cs typeface="Calibri"/>
              </a:rPr>
              <a:t>to-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do</a:t>
            </a:r>
            <a:r>
              <a:rPr sz="1700" spc="11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list</a:t>
            </a:r>
            <a:r>
              <a:rPr sz="1700" spc="6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C8C8C0"/>
                </a:solidFill>
                <a:latin typeface="Calibri"/>
                <a:cs typeface="Calibri"/>
              </a:rPr>
              <a:t>application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and</a:t>
            </a:r>
            <a:r>
              <a:rPr sz="1700" spc="3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a</a:t>
            </a:r>
            <a:r>
              <a:rPr sz="1700" spc="12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simple</a:t>
            </a:r>
            <a:r>
              <a:rPr sz="1700" spc="8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C8C8C0"/>
                </a:solidFill>
                <a:latin typeface="Calibri"/>
                <a:cs typeface="Calibri"/>
              </a:rPr>
              <a:t>calculator.</a:t>
            </a:r>
            <a:r>
              <a:rPr sz="1700" spc="5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These</a:t>
            </a:r>
            <a:r>
              <a:rPr sz="1700" spc="8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projects</a:t>
            </a:r>
            <a:r>
              <a:rPr sz="1700" spc="4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will</a:t>
            </a:r>
            <a:r>
              <a:rPr sz="1700" spc="1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allow</a:t>
            </a:r>
            <a:r>
              <a:rPr sz="1700" spc="8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me</a:t>
            </a:r>
            <a:r>
              <a:rPr sz="1700" spc="8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to</a:t>
            </a:r>
            <a:r>
              <a:rPr sz="1700" spc="2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showcase</a:t>
            </a:r>
            <a:r>
              <a:rPr sz="1700" spc="8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my</a:t>
            </a:r>
            <a:r>
              <a:rPr sz="1700" spc="9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skills</a:t>
            </a:r>
            <a:r>
              <a:rPr sz="1700" spc="12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in</a:t>
            </a:r>
            <a:r>
              <a:rPr sz="1700" spc="12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C8C8C0"/>
                </a:solidFill>
                <a:latin typeface="Calibri"/>
                <a:cs typeface="Calibri"/>
              </a:rPr>
              <a:t>HTML,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CSS,</a:t>
            </a:r>
            <a:r>
              <a:rPr sz="1700" spc="7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and</a:t>
            </a:r>
            <a:r>
              <a:rPr sz="1700" spc="4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JavaScript,</a:t>
            </a:r>
            <a:r>
              <a:rPr sz="1700" spc="7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and</a:t>
            </a:r>
            <a:r>
              <a:rPr sz="1700" spc="4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help</a:t>
            </a:r>
            <a:r>
              <a:rPr sz="1700" spc="4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me</a:t>
            </a:r>
            <a:r>
              <a:rPr sz="1700" spc="9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grow</a:t>
            </a:r>
            <a:r>
              <a:rPr sz="1700" spc="9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as</a:t>
            </a:r>
            <a:r>
              <a:rPr sz="1700" spc="14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a</a:t>
            </a:r>
            <a:r>
              <a:rPr sz="1700" spc="5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web</a:t>
            </a:r>
            <a:r>
              <a:rPr sz="1700" spc="13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C8C8C0"/>
                </a:solidFill>
                <a:latin typeface="Calibri"/>
                <a:cs typeface="Calibri"/>
              </a:rPr>
              <a:t>developer.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34775" y="7524750"/>
            <a:ext cx="3057525" cy="704850"/>
          </a:xfrm>
          <a:custGeom>
            <a:avLst/>
            <a:gdLst/>
            <a:ahLst/>
            <a:cxnLst/>
            <a:rect l="l" t="t" r="r" b="b"/>
            <a:pathLst>
              <a:path w="3057525" h="704850">
                <a:moveTo>
                  <a:pt x="3057525" y="0"/>
                </a:moveTo>
                <a:lnTo>
                  <a:pt x="0" y="0"/>
                </a:lnTo>
                <a:lnTo>
                  <a:pt x="0" y="704850"/>
                </a:lnTo>
                <a:lnTo>
                  <a:pt x="3057525" y="704850"/>
                </a:lnTo>
                <a:lnTo>
                  <a:pt x="3057525" y="0"/>
                </a:lnTo>
                <a:close/>
              </a:path>
            </a:pathLst>
          </a:custGeom>
          <a:solidFill>
            <a:srgbClr val="1D1D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754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HTML:</a:t>
            </a:r>
            <a:r>
              <a:rPr spc="20" dirty="0"/>
              <a:t> </a:t>
            </a:r>
            <a:r>
              <a:rPr dirty="0"/>
              <a:t>Building</a:t>
            </a:r>
            <a:r>
              <a:rPr spc="35" dirty="0"/>
              <a:t> </a:t>
            </a:r>
            <a:r>
              <a:rPr dirty="0"/>
              <a:t>the</a:t>
            </a:r>
            <a:r>
              <a:rPr spc="65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1684" y="3797998"/>
            <a:ext cx="6178550" cy="16713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-55" dirty="0">
                <a:solidFill>
                  <a:srgbClr val="ECECE8"/>
                </a:solidFill>
                <a:latin typeface="Calibri"/>
                <a:cs typeface="Calibri"/>
              </a:rPr>
              <a:t>To-</a:t>
            </a:r>
            <a:r>
              <a:rPr sz="2150" dirty="0">
                <a:solidFill>
                  <a:srgbClr val="ECECE8"/>
                </a:solidFill>
                <a:latin typeface="Calibri"/>
                <a:cs typeface="Calibri"/>
              </a:rPr>
              <a:t>Do</a:t>
            </a:r>
            <a:r>
              <a:rPr sz="2150" spc="55" dirty="0">
                <a:solidFill>
                  <a:srgbClr val="ECECE8"/>
                </a:solidFill>
                <a:latin typeface="Calibri"/>
                <a:cs typeface="Calibri"/>
              </a:rPr>
              <a:t> </a:t>
            </a:r>
            <a:r>
              <a:rPr sz="2150" spc="-20" dirty="0">
                <a:solidFill>
                  <a:srgbClr val="ECECE8"/>
                </a:solidFill>
                <a:latin typeface="Calibri"/>
                <a:cs typeface="Calibri"/>
              </a:rPr>
              <a:t>List</a:t>
            </a:r>
            <a:endParaRPr sz="2150">
              <a:latin typeface="Calibri"/>
              <a:cs typeface="Calibri"/>
            </a:endParaRPr>
          </a:p>
          <a:p>
            <a:pPr marL="12700" marR="5080">
              <a:lnSpc>
                <a:spcPct val="141700"/>
              </a:lnSpc>
              <a:spcBef>
                <a:spcPts val="1675"/>
              </a:spcBef>
            </a:pP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Crafted</a:t>
            </a:r>
            <a:r>
              <a:rPr sz="1700" spc="4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the</a:t>
            </a:r>
            <a:r>
              <a:rPr sz="1700" spc="10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HTML</a:t>
            </a:r>
            <a:r>
              <a:rPr sz="1700" spc="8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structure</a:t>
            </a:r>
            <a:r>
              <a:rPr sz="1700" spc="10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for</a:t>
            </a:r>
            <a:r>
              <a:rPr sz="1700" spc="5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a</a:t>
            </a:r>
            <a:r>
              <a:rPr sz="1700" spc="14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user-friendly</a:t>
            </a:r>
            <a:r>
              <a:rPr sz="1700" spc="10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to-do</a:t>
            </a:r>
            <a:r>
              <a:rPr sz="1700" spc="13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list</a:t>
            </a:r>
            <a:r>
              <a:rPr sz="1700" spc="8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C8C8C0"/>
                </a:solidFill>
                <a:latin typeface="Calibri"/>
                <a:cs typeface="Calibri"/>
              </a:rPr>
              <a:t>interface,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interface,</a:t>
            </a:r>
            <a:r>
              <a:rPr sz="1700" spc="6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including</a:t>
            </a:r>
            <a:r>
              <a:rPr sz="1700" spc="6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input</a:t>
            </a:r>
            <a:r>
              <a:rPr sz="1700" spc="6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fields,</a:t>
            </a:r>
            <a:r>
              <a:rPr sz="1700" spc="14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task</a:t>
            </a:r>
            <a:r>
              <a:rPr sz="1700" spc="9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display,</a:t>
            </a:r>
            <a:r>
              <a:rPr sz="1700" spc="6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and</a:t>
            </a:r>
            <a:r>
              <a:rPr sz="1700" spc="12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buttons</a:t>
            </a:r>
            <a:r>
              <a:rPr sz="1700" spc="13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for</a:t>
            </a:r>
            <a:r>
              <a:rPr sz="1700" spc="4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C8C8C0"/>
                </a:solidFill>
                <a:latin typeface="Calibri"/>
                <a:cs typeface="Calibri"/>
              </a:rPr>
              <a:t>adding,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adding,</a:t>
            </a:r>
            <a:r>
              <a:rPr sz="1700" spc="12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completing,</a:t>
            </a:r>
            <a:r>
              <a:rPr sz="1700" spc="12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and</a:t>
            </a:r>
            <a:r>
              <a:rPr sz="1700" spc="19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deleting</a:t>
            </a:r>
            <a:r>
              <a:rPr sz="1700" spc="21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C8C8C0"/>
                </a:solidFill>
                <a:latin typeface="Calibri"/>
                <a:cs typeface="Calibri"/>
              </a:rPr>
              <a:t>tasks.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91806" y="3797998"/>
            <a:ext cx="115887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-10" dirty="0">
                <a:solidFill>
                  <a:srgbClr val="ECECE8"/>
                </a:solidFill>
                <a:latin typeface="Calibri"/>
                <a:cs typeface="Calibri"/>
              </a:rPr>
              <a:t>Calculator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91806" y="4338540"/>
            <a:ext cx="6056630" cy="113093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Designed</a:t>
            </a:r>
            <a:r>
              <a:rPr sz="1700" spc="3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the</a:t>
            </a:r>
            <a:r>
              <a:rPr sz="1700" spc="8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HTML</a:t>
            </a:r>
            <a:r>
              <a:rPr sz="1700" spc="6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layout</a:t>
            </a:r>
            <a:r>
              <a:rPr sz="1700" spc="6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for</a:t>
            </a:r>
            <a:r>
              <a:rPr sz="1700" spc="12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a</a:t>
            </a:r>
            <a:r>
              <a:rPr sz="1700" spc="4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simple</a:t>
            </a:r>
            <a:r>
              <a:rPr sz="1700" spc="9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calculator,</a:t>
            </a:r>
            <a:r>
              <a:rPr sz="1700" spc="5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with</a:t>
            </a:r>
            <a:r>
              <a:rPr sz="1700" spc="114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input</a:t>
            </a:r>
            <a:r>
              <a:rPr sz="1700" spc="6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C8C8C0"/>
                </a:solidFill>
                <a:latin typeface="Calibri"/>
                <a:cs typeface="Calibri"/>
              </a:rPr>
              <a:t>fields,</a:t>
            </a:r>
            <a:endParaRPr sz="1700">
              <a:latin typeface="Calibri"/>
              <a:cs typeface="Calibri"/>
            </a:endParaRPr>
          </a:p>
          <a:p>
            <a:pPr marL="12700" marR="426720">
              <a:lnSpc>
                <a:spcPct val="139900"/>
              </a:lnSpc>
              <a:spcBef>
                <a:spcPts val="75"/>
              </a:spcBef>
            </a:pP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input</a:t>
            </a:r>
            <a:r>
              <a:rPr sz="1700" spc="14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fields,</a:t>
            </a:r>
            <a:r>
              <a:rPr sz="1700" spc="5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operation</a:t>
            </a:r>
            <a:r>
              <a:rPr sz="1700" spc="11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buttons,</a:t>
            </a:r>
            <a:r>
              <a:rPr sz="1700" spc="13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and</a:t>
            </a:r>
            <a:r>
              <a:rPr sz="1700" spc="11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a</a:t>
            </a:r>
            <a:r>
              <a:rPr sz="1700" spc="3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display</a:t>
            </a:r>
            <a:r>
              <a:rPr sz="1700" spc="8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area</a:t>
            </a:r>
            <a:r>
              <a:rPr sz="1700" spc="114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to</a:t>
            </a:r>
            <a:r>
              <a:rPr sz="1700" spc="11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show</a:t>
            </a:r>
            <a:r>
              <a:rPr sz="1700" spc="7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C8C8C0"/>
                </a:solidFill>
                <a:latin typeface="Calibri"/>
                <a:cs typeface="Calibri"/>
              </a:rPr>
              <a:t>the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the</a:t>
            </a:r>
            <a:r>
              <a:rPr sz="1700" spc="5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results</a:t>
            </a:r>
            <a:r>
              <a:rPr sz="1700" spc="9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of</a:t>
            </a:r>
            <a:r>
              <a:rPr sz="1700" spc="9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C8C8C0"/>
                </a:solidFill>
                <a:latin typeface="Calibri"/>
                <a:cs typeface="Calibri"/>
              </a:rPr>
              <a:t>calculations.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34775" y="7524750"/>
            <a:ext cx="3057525" cy="704850"/>
          </a:xfrm>
          <a:custGeom>
            <a:avLst/>
            <a:gdLst/>
            <a:ahLst/>
            <a:cxnLst/>
            <a:rect l="l" t="t" r="r" b="b"/>
            <a:pathLst>
              <a:path w="3057525" h="704850">
                <a:moveTo>
                  <a:pt x="3057525" y="0"/>
                </a:moveTo>
                <a:lnTo>
                  <a:pt x="0" y="0"/>
                </a:lnTo>
                <a:lnTo>
                  <a:pt x="0" y="704850"/>
                </a:lnTo>
                <a:lnTo>
                  <a:pt x="3057525" y="704850"/>
                </a:lnTo>
                <a:lnTo>
                  <a:pt x="3057525" y="0"/>
                </a:lnTo>
                <a:close/>
              </a:path>
            </a:pathLst>
          </a:custGeom>
          <a:solidFill>
            <a:srgbClr val="1D1D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754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CSS:</a:t>
            </a:r>
            <a:r>
              <a:rPr spc="60" dirty="0"/>
              <a:t> </a:t>
            </a:r>
            <a:r>
              <a:rPr dirty="0"/>
              <a:t>Styling</a:t>
            </a:r>
            <a:r>
              <a:rPr spc="-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-10" dirty="0"/>
              <a:t>Interfaces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1684" y="3797998"/>
            <a:ext cx="6127115" cy="16713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-55" dirty="0">
                <a:solidFill>
                  <a:srgbClr val="ECECE8"/>
                </a:solidFill>
                <a:latin typeface="Calibri"/>
                <a:cs typeface="Calibri"/>
              </a:rPr>
              <a:t>To-</a:t>
            </a:r>
            <a:r>
              <a:rPr sz="2150" dirty="0">
                <a:solidFill>
                  <a:srgbClr val="ECECE8"/>
                </a:solidFill>
                <a:latin typeface="Calibri"/>
                <a:cs typeface="Calibri"/>
              </a:rPr>
              <a:t>Do</a:t>
            </a:r>
            <a:r>
              <a:rPr sz="2150" spc="55" dirty="0">
                <a:solidFill>
                  <a:srgbClr val="ECECE8"/>
                </a:solidFill>
                <a:latin typeface="Calibri"/>
                <a:cs typeface="Calibri"/>
              </a:rPr>
              <a:t> </a:t>
            </a:r>
            <a:r>
              <a:rPr sz="2150" spc="-20" dirty="0">
                <a:solidFill>
                  <a:srgbClr val="ECECE8"/>
                </a:solidFill>
                <a:latin typeface="Calibri"/>
                <a:cs typeface="Calibri"/>
              </a:rPr>
              <a:t>List</a:t>
            </a:r>
            <a:endParaRPr sz="2150">
              <a:latin typeface="Calibri"/>
              <a:cs typeface="Calibri"/>
            </a:endParaRPr>
          </a:p>
          <a:p>
            <a:pPr marL="12700" marR="5080">
              <a:lnSpc>
                <a:spcPct val="141700"/>
              </a:lnSpc>
              <a:spcBef>
                <a:spcPts val="1675"/>
              </a:spcBef>
            </a:pP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Utilized</a:t>
            </a:r>
            <a:r>
              <a:rPr sz="1700" spc="9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CSS</a:t>
            </a:r>
            <a:r>
              <a:rPr sz="1700" spc="6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to</a:t>
            </a:r>
            <a:r>
              <a:rPr sz="1700" spc="1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give</a:t>
            </a:r>
            <a:r>
              <a:rPr sz="1700" spc="7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the</a:t>
            </a:r>
            <a:r>
              <a:rPr sz="1700" spc="7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to-do</a:t>
            </a:r>
            <a:r>
              <a:rPr sz="1700" spc="9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list</a:t>
            </a:r>
            <a:r>
              <a:rPr sz="1700" spc="5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a</a:t>
            </a:r>
            <a:r>
              <a:rPr sz="1700" spc="3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clean</a:t>
            </a:r>
            <a:r>
              <a:rPr sz="1700" spc="10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and</a:t>
            </a:r>
            <a:r>
              <a:rPr sz="1700" spc="10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organized</a:t>
            </a:r>
            <a:r>
              <a:rPr sz="1700" spc="10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C8C8C0"/>
                </a:solidFill>
                <a:latin typeface="Calibri"/>
                <a:cs typeface="Calibri"/>
              </a:rPr>
              <a:t>appearance,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appearance,</a:t>
            </a:r>
            <a:r>
              <a:rPr sz="1700" spc="16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with</a:t>
            </a:r>
            <a:r>
              <a:rPr sz="1700" spc="14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intuitive</a:t>
            </a:r>
            <a:r>
              <a:rPr sz="1700" spc="10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user</a:t>
            </a:r>
            <a:r>
              <a:rPr sz="1700" spc="5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interactions</a:t>
            </a:r>
            <a:r>
              <a:rPr sz="1700" spc="15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and</a:t>
            </a:r>
            <a:r>
              <a:rPr sz="1700" spc="14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visually</a:t>
            </a:r>
            <a:r>
              <a:rPr sz="1700" spc="11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C8C8C0"/>
                </a:solidFill>
                <a:latin typeface="Calibri"/>
                <a:cs typeface="Calibri"/>
              </a:rPr>
              <a:t>appealing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appealing</a:t>
            </a:r>
            <a:r>
              <a:rPr sz="1700" spc="20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C8C8C0"/>
                </a:solidFill>
                <a:latin typeface="Calibri"/>
                <a:cs typeface="Calibri"/>
              </a:rPr>
              <a:t>elements.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91806" y="3797998"/>
            <a:ext cx="115887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-10" dirty="0">
                <a:solidFill>
                  <a:srgbClr val="ECECE8"/>
                </a:solidFill>
                <a:latin typeface="Calibri"/>
                <a:cs typeface="Calibri"/>
              </a:rPr>
              <a:t>Calculator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91806" y="4338540"/>
            <a:ext cx="6179185" cy="113093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Styled</a:t>
            </a:r>
            <a:r>
              <a:rPr sz="1700" spc="14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the</a:t>
            </a:r>
            <a:r>
              <a:rPr sz="1700" spc="114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calculator</a:t>
            </a:r>
            <a:r>
              <a:rPr sz="1700" spc="15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interface</a:t>
            </a:r>
            <a:r>
              <a:rPr sz="1700" spc="114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with</a:t>
            </a:r>
            <a:r>
              <a:rPr sz="1700" spc="14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a</a:t>
            </a:r>
            <a:r>
              <a:rPr sz="1700" spc="6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modern</a:t>
            </a:r>
            <a:r>
              <a:rPr sz="1700" spc="5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and</a:t>
            </a:r>
            <a:r>
              <a:rPr sz="1700" spc="5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minimalist</a:t>
            </a:r>
            <a:r>
              <a:rPr sz="1700" spc="9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C8C8C0"/>
                </a:solidFill>
                <a:latin typeface="Calibri"/>
                <a:cs typeface="Calibri"/>
              </a:rPr>
              <a:t>design,</a:t>
            </a:r>
            <a:endParaRPr sz="1700">
              <a:latin typeface="Calibri"/>
              <a:cs typeface="Calibri"/>
            </a:endParaRPr>
          </a:p>
          <a:p>
            <a:pPr marL="12700" marR="458470">
              <a:lnSpc>
                <a:spcPct val="139900"/>
              </a:lnSpc>
              <a:spcBef>
                <a:spcPts val="75"/>
              </a:spcBef>
            </a:pP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design,</a:t>
            </a:r>
            <a:r>
              <a:rPr sz="1700" spc="9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ensuring</a:t>
            </a:r>
            <a:r>
              <a:rPr sz="1700" spc="17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the</a:t>
            </a:r>
            <a:r>
              <a:rPr sz="1700" spc="12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buttons</a:t>
            </a:r>
            <a:r>
              <a:rPr sz="1700" spc="16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and</a:t>
            </a:r>
            <a:r>
              <a:rPr sz="1700" spc="16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display</a:t>
            </a:r>
            <a:r>
              <a:rPr sz="1700" spc="12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blend</a:t>
            </a:r>
            <a:r>
              <a:rPr sz="1700" spc="6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seamlessly</a:t>
            </a:r>
            <a:r>
              <a:rPr sz="1700" spc="13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for</a:t>
            </a:r>
            <a:r>
              <a:rPr sz="1700" spc="7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50" dirty="0">
                <a:solidFill>
                  <a:srgbClr val="C8C8C0"/>
                </a:solidFill>
                <a:latin typeface="Calibri"/>
                <a:cs typeface="Calibri"/>
              </a:rPr>
              <a:t>a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for</a:t>
            </a:r>
            <a:r>
              <a:rPr sz="1700" spc="13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a</a:t>
            </a:r>
            <a:r>
              <a:rPr sz="1700" spc="4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polished</a:t>
            </a:r>
            <a:r>
              <a:rPr sz="1700" spc="4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C8C8C0"/>
                </a:solidFill>
                <a:latin typeface="Calibri"/>
                <a:cs typeface="Calibri"/>
              </a:rPr>
              <a:t>look.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34775" y="7524750"/>
            <a:ext cx="3057525" cy="704850"/>
          </a:xfrm>
          <a:custGeom>
            <a:avLst/>
            <a:gdLst/>
            <a:ahLst/>
            <a:cxnLst/>
            <a:rect l="l" t="t" r="r" b="b"/>
            <a:pathLst>
              <a:path w="3057525" h="704850">
                <a:moveTo>
                  <a:pt x="3057525" y="0"/>
                </a:moveTo>
                <a:lnTo>
                  <a:pt x="0" y="0"/>
                </a:lnTo>
                <a:lnTo>
                  <a:pt x="0" y="704850"/>
                </a:lnTo>
                <a:lnTo>
                  <a:pt x="3057525" y="704850"/>
                </a:lnTo>
                <a:lnTo>
                  <a:pt x="3057525" y="0"/>
                </a:lnTo>
                <a:close/>
              </a:path>
            </a:pathLst>
          </a:custGeom>
          <a:solidFill>
            <a:srgbClr val="1D1D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754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JavaScript:</a:t>
            </a:r>
            <a:r>
              <a:rPr spc="-50" dirty="0"/>
              <a:t> </a:t>
            </a:r>
            <a:r>
              <a:rPr dirty="0"/>
              <a:t>Bringing</a:t>
            </a:r>
            <a:r>
              <a:rPr spc="40" dirty="0"/>
              <a:t> </a:t>
            </a:r>
            <a:r>
              <a:rPr spc="-10" dirty="0"/>
              <a:t>Interactivity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1684" y="3797998"/>
            <a:ext cx="5962015" cy="16713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-55" dirty="0">
                <a:solidFill>
                  <a:srgbClr val="ECECE8"/>
                </a:solidFill>
                <a:latin typeface="Calibri"/>
                <a:cs typeface="Calibri"/>
              </a:rPr>
              <a:t>To-</a:t>
            </a:r>
            <a:r>
              <a:rPr sz="2150" dirty="0">
                <a:solidFill>
                  <a:srgbClr val="ECECE8"/>
                </a:solidFill>
                <a:latin typeface="Calibri"/>
                <a:cs typeface="Calibri"/>
              </a:rPr>
              <a:t>Do</a:t>
            </a:r>
            <a:r>
              <a:rPr sz="2150" spc="55" dirty="0">
                <a:solidFill>
                  <a:srgbClr val="ECECE8"/>
                </a:solidFill>
                <a:latin typeface="Calibri"/>
                <a:cs typeface="Calibri"/>
              </a:rPr>
              <a:t> </a:t>
            </a:r>
            <a:r>
              <a:rPr sz="2150" spc="-20" dirty="0">
                <a:solidFill>
                  <a:srgbClr val="ECECE8"/>
                </a:solidFill>
                <a:latin typeface="Calibri"/>
                <a:cs typeface="Calibri"/>
              </a:rPr>
              <a:t>List</a:t>
            </a:r>
            <a:endParaRPr sz="2150">
              <a:latin typeface="Calibri"/>
              <a:cs typeface="Calibri"/>
            </a:endParaRPr>
          </a:p>
          <a:p>
            <a:pPr marL="12700" marR="5080">
              <a:lnSpc>
                <a:spcPct val="141700"/>
              </a:lnSpc>
              <a:spcBef>
                <a:spcPts val="1675"/>
              </a:spcBef>
            </a:pP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Implemented</a:t>
            </a:r>
            <a:r>
              <a:rPr sz="1700" spc="8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JavaScript</a:t>
            </a:r>
            <a:r>
              <a:rPr sz="1700" spc="12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to</a:t>
            </a:r>
            <a:r>
              <a:rPr sz="1700" spc="8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add</a:t>
            </a:r>
            <a:r>
              <a:rPr sz="1700" spc="18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dynamic</a:t>
            </a:r>
            <a:r>
              <a:rPr sz="1700" spc="114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functionality</a:t>
            </a:r>
            <a:r>
              <a:rPr sz="1700" spc="15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to</a:t>
            </a:r>
            <a:r>
              <a:rPr sz="1700" spc="8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the</a:t>
            </a:r>
            <a:r>
              <a:rPr sz="1700" spc="15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to-</a:t>
            </a:r>
            <a:r>
              <a:rPr sz="1700" spc="-25" dirty="0">
                <a:solidFill>
                  <a:srgbClr val="C8C8C0"/>
                </a:solidFill>
                <a:latin typeface="Calibri"/>
                <a:cs typeface="Calibri"/>
              </a:rPr>
              <a:t>do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list,</a:t>
            </a:r>
            <a:r>
              <a:rPr sz="1700" spc="14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such</a:t>
            </a:r>
            <a:r>
              <a:rPr sz="1700" spc="12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as</a:t>
            </a:r>
            <a:r>
              <a:rPr sz="1700" spc="3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adding</a:t>
            </a:r>
            <a:r>
              <a:rPr sz="1700" spc="6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new</a:t>
            </a:r>
            <a:r>
              <a:rPr sz="1700" spc="8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tasks,</a:t>
            </a:r>
            <a:r>
              <a:rPr sz="1700" spc="14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marking</a:t>
            </a:r>
            <a:r>
              <a:rPr sz="1700" spc="5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tasks</a:t>
            </a:r>
            <a:r>
              <a:rPr sz="1700" spc="4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as</a:t>
            </a:r>
            <a:r>
              <a:rPr sz="1700" spc="12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complete,</a:t>
            </a:r>
            <a:r>
              <a:rPr sz="1700" spc="6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C8C8C0"/>
                </a:solidFill>
                <a:latin typeface="Calibri"/>
                <a:cs typeface="Calibri"/>
              </a:rPr>
              <a:t>and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deleting</a:t>
            </a:r>
            <a:r>
              <a:rPr sz="1700" spc="16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C8C8C0"/>
                </a:solidFill>
                <a:latin typeface="Calibri"/>
                <a:cs typeface="Calibri"/>
              </a:rPr>
              <a:t>tasks.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91806" y="3797998"/>
            <a:ext cx="115887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-10" dirty="0">
                <a:solidFill>
                  <a:srgbClr val="ECECE8"/>
                </a:solidFill>
                <a:latin typeface="Calibri"/>
                <a:cs typeface="Calibri"/>
              </a:rPr>
              <a:t>Calculator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91806" y="4338540"/>
            <a:ext cx="5542280" cy="11309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125"/>
              </a:spcBef>
            </a:pP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Used</a:t>
            </a:r>
            <a:r>
              <a:rPr sz="1700" spc="12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JavaScript</a:t>
            </a:r>
            <a:r>
              <a:rPr sz="1700" spc="15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to</a:t>
            </a:r>
            <a:r>
              <a:rPr sz="1700" spc="12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handle</a:t>
            </a:r>
            <a:r>
              <a:rPr sz="1700" spc="9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user</a:t>
            </a:r>
            <a:r>
              <a:rPr sz="1700" spc="13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inputs,</a:t>
            </a:r>
            <a:r>
              <a:rPr sz="1700" spc="6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perform</a:t>
            </a:r>
            <a:r>
              <a:rPr sz="1700" spc="9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C8C8C0"/>
                </a:solidFill>
                <a:latin typeface="Calibri"/>
                <a:cs typeface="Calibri"/>
              </a:rPr>
              <a:t>arithmetic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operations,</a:t>
            </a:r>
            <a:r>
              <a:rPr sz="1700" spc="11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and</a:t>
            </a:r>
            <a:r>
              <a:rPr sz="1700" spc="7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display</a:t>
            </a:r>
            <a:r>
              <a:rPr sz="1700" spc="5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the</a:t>
            </a:r>
            <a:r>
              <a:rPr sz="1700" spc="13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results</a:t>
            </a:r>
            <a:r>
              <a:rPr sz="1700" spc="9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in</a:t>
            </a:r>
            <a:r>
              <a:rPr sz="1700" spc="8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the</a:t>
            </a:r>
            <a:r>
              <a:rPr sz="1700" spc="13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calculator</a:t>
            </a:r>
            <a:r>
              <a:rPr sz="1700" spc="8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C8C8C0"/>
                </a:solidFill>
                <a:latin typeface="Calibri"/>
                <a:cs typeface="Calibri"/>
              </a:rPr>
              <a:t>interface. interface.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400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600"/>
              </a:lnSpc>
              <a:spcBef>
                <a:spcPts val="95"/>
              </a:spcBef>
            </a:pPr>
            <a:r>
              <a:rPr spc="-125" dirty="0"/>
              <a:t>To-</a:t>
            </a:r>
            <a:r>
              <a:rPr dirty="0"/>
              <a:t>Do</a:t>
            </a:r>
            <a:r>
              <a:rPr spc="-55" dirty="0"/>
              <a:t> </a:t>
            </a:r>
            <a:r>
              <a:rPr dirty="0"/>
              <a:t>List</a:t>
            </a:r>
            <a:r>
              <a:rPr spc="50" dirty="0"/>
              <a:t> </a:t>
            </a:r>
            <a:r>
              <a:rPr dirty="0"/>
              <a:t>Application:</a:t>
            </a:r>
            <a:r>
              <a:rPr spc="-15" dirty="0"/>
              <a:t> </a:t>
            </a:r>
            <a:r>
              <a:rPr spc="-10" dirty="0"/>
              <a:t>Features </a:t>
            </a:r>
            <a:r>
              <a:rPr dirty="0"/>
              <a:t>Features</a:t>
            </a:r>
            <a:r>
              <a:rPr spc="-6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Functionality</a:t>
            </a:r>
          </a:p>
        </p:txBody>
      </p:sp>
      <p:sp>
        <p:nvSpPr>
          <p:cNvPr id="4" name="object 4"/>
          <p:cNvSpPr/>
          <p:nvPr/>
        </p:nvSpPr>
        <p:spPr>
          <a:xfrm>
            <a:off x="790575" y="4143375"/>
            <a:ext cx="514350" cy="504825"/>
          </a:xfrm>
          <a:custGeom>
            <a:avLst/>
            <a:gdLst/>
            <a:ahLst/>
            <a:cxnLst/>
            <a:rect l="l" t="t" r="r" b="b"/>
            <a:pathLst>
              <a:path w="514350" h="504825">
                <a:moveTo>
                  <a:pt x="480694" y="0"/>
                </a:moveTo>
                <a:lnTo>
                  <a:pt x="33655" y="0"/>
                </a:lnTo>
                <a:lnTo>
                  <a:pt x="20557" y="2651"/>
                </a:lnTo>
                <a:lnTo>
                  <a:pt x="9859" y="9874"/>
                </a:lnTo>
                <a:lnTo>
                  <a:pt x="2645" y="20574"/>
                </a:lnTo>
                <a:lnTo>
                  <a:pt x="0" y="33654"/>
                </a:lnTo>
                <a:lnTo>
                  <a:pt x="0" y="471170"/>
                </a:lnTo>
                <a:lnTo>
                  <a:pt x="2645" y="484250"/>
                </a:lnTo>
                <a:lnTo>
                  <a:pt x="9859" y="494950"/>
                </a:lnTo>
                <a:lnTo>
                  <a:pt x="20557" y="502173"/>
                </a:lnTo>
                <a:lnTo>
                  <a:pt x="33655" y="504825"/>
                </a:lnTo>
                <a:lnTo>
                  <a:pt x="480694" y="504825"/>
                </a:lnTo>
                <a:lnTo>
                  <a:pt x="493776" y="502173"/>
                </a:lnTo>
                <a:lnTo>
                  <a:pt x="504475" y="494950"/>
                </a:lnTo>
                <a:lnTo>
                  <a:pt x="511698" y="484250"/>
                </a:lnTo>
                <a:lnTo>
                  <a:pt x="514350" y="471170"/>
                </a:lnTo>
                <a:lnTo>
                  <a:pt x="514350" y="33654"/>
                </a:lnTo>
                <a:lnTo>
                  <a:pt x="511698" y="20574"/>
                </a:lnTo>
                <a:lnTo>
                  <a:pt x="504475" y="9874"/>
                </a:lnTo>
                <a:lnTo>
                  <a:pt x="493775" y="2651"/>
                </a:lnTo>
                <a:lnTo>
                  <a:pt x="480694" y="0"/>
                </a:lnTo>
                <a:close/>
              </a:path>
            </a:pathLst>
          </a:custGeom>
          <a:solidFill>
            <a:srgbClr val="3B3B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1864" y="4142803"/>
            <a:ext cx="19494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50" dirty="0">
                <a:solidFill>
                  <a:srgbClr val="C8C8C0"/>
                </a:solidFill>
                <a:latin typeface="Calibri"/>
                <a:cs typeface="Calibri"/>
              </a:rPr>
              <a:t>1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9174" y="4124261"/>
            <a:ext cx="117475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dirty="0">
                <a:solidFill>
                  <a:srgbClr val="C8C8C0"/>
                </a:solidFill>
                <a:latin typeface="Calibri"/>
                <a:cs typeface="Calibri"/>
              </a:rPr>
              <a:t>Task</a:t>
            </a:r>
            <a:r>
              <a:rPr sz="2150" spc="-6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C8C8C0"/>
                </a:solidFill>
                <a:latin typeface="Calibri"/>
                <a:cs typeface="Calibri"/>
              </a:rPr>
              <a:t>Input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19174" y="4572825"/>
            <a:ext cx="2846705" cy="150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142300"/>
              </a:lnSpc>
              <a:spcBef>
                <a:spcPts val="120"/>
              </a:spcBef>
            </a:pP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Users</a:t>
            </a:r>
            <a:r>
              <a:rPr sz="1700" spc="4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can</a:t>
            </a:r>
            <a:r>
              <a:rPr sz="1700" spc="12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easily</a:t>
            </a:r>
            <a:r>
              <a:rPr sz="1700" spc="10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add</a:t>
            </a:r>
            <a:r>
              <a:rPr sz="1700" spc="4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new</a:t>
            </a:r>
            <a:r>
              <a:rPr sz="1700" spc="9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C8C8C0"/>
                </a:solidFill>
                <a:latin typeface="Calibri"/>
                <a:cs typeface="Calibri"/>
              </a:rPr>
              <a:t>tasks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tasks</a:t>
            </a:r>
            <a:r>
              <a:rPr sz="1700" spc="7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to</a:t>
            </a:r>
            <a:r>
              <a:rPr sz="1700" spc="6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the</a:t>
            </a:r>
            <a:r>
              <a:rPr sz="1700" spc="4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list</a:t>
            </a:r>
            <a:r>
              <a:rPr sz="1700" spc="2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by</a:t>
            </a:r>
            <a:r>
              <a:rPr sz="1700" spc="4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typing</a:t>
            </a:r>
            <a:r>
              <a:rPr sz="1700" spc="9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in</a:t>
            </a:r>
            <a:r>
              <a:rPr sz="1700" spc="7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C8C8C0"/>
                </a:solidFill>
                <a:latin typeface="Calibri"/>
                <a:cs typeface="Calibri"/>
              </a:rPr>
              <a:t>the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the</a:t>
            </a:r>
            <a:r>
              <a:rPr sz="1700" spc="10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input</a:t>
            </a:r>
            <a:r>
              <a:rPr sz="1700" spc="8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field</a:t>
            </a:r>
            <a:r>
              <a:rPr sz="1700" spc="14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and</a:t>
            </a:r>
            <a:r>
              <a:rPr sz="1700" spc="14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pressing</a:t>
            </a:r>
            <a:r>
              <a:rPr sz="1700" spc="7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C8C8C0"/>
                </a:solidFill>
                <a:latin typeface="Calibri"/>
                <a:cs typeface="Calibri"/>
              </a:rPr>
              <a:t>the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the</a:t>
            </a:r>
            <a:r>
              <a:rPr sz="1700" spc="10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"Add"</a:t>
            </a:r>
            <a:r>
              <a:rPr sz="1700" spc="4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C8C8C0"/>
                </a:solidFill>
                <a:latin typeface="Calibri"/>
                <a:cs typeface="Calibri"/>
              </a:rPr>
              <a:t>button.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86300" y="4143375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471170" y="0"/>
                </a:moveTo>
                <a:lnTo>
                  <a:pt x="33654" y="0"/>
                </a:lnTo>
                <a:lnTo>
                  <a:pt x="20574" y="2651"/>
                </a:lnTo>
                <a:lnTo>
                  <a:pt x="9874" y="9874"/>
                </a:lnTo>
                <a:lnTo>
                  <a:pt x="2651" y="20574"/>
                </a:lnTo>
                <a:lnTo>
                  <a:pt x="0" y="33654"/>
                </a:lnTo>
                <a:lnTo>
                  <a:pt x="0" y="471170"/>
                </a:lnTo>
                <a:lnTo>
                  <a:pt x="2651" y="484250"/>
                </a:lnTo>
                <a:lnTo>
                  <a:pt x="9874" y="494950"/>
                </a:lnTo>
                <a:lnTo>
                  <a:pt x="20574" y="502173"/>
                </a:lnTo>
                <a:lnTo>
                  <a:pt x="33654" y="504825"/>
                </a:lnTo>
                <a:lnTo>
                  <a:pt x="471170" y="504825"/>
                </a:lnTo>
                <a:lnTo>
                  <a:pt x="484250" y="502173"/>
                </a:lnTo>
                <a:lnTo>
                  <a:pt x="494950" y="494950"/>
                </a:lnTo>
                <a:lnTo>
                  <a:pt x="502173" y="484250"/>
                </a:lnTo>
                <a:lnTo>
                  <a:pt x="504825" y="471170"/>
                </a:lnTo>
                <a:lnTo>
                  <a:pt x="504825" y="33654"/>
                </a:lnTo>
                <a:lnTo>
                  <a:pt x="502173" y="20574"/>
                </a:lnTo>
                <a:lnTo>
                  <a:pt x="494950" y="9874"/>
                </a:lnTo>
                <a:lnTo>
                  <a:pt x="484250" y="2651"/>
                </a:lnTo>
                <a:lnTo>
                  <a:pt x="471170" y="0"/>
                </a:lnTo>
                <a:close/>
              </a:path>
            </a:pathLst>
          </a:custGeom>
          <a:solidFill>
            <a:srgbClr val="3B3B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46065" y="4142803"/>
            <a:ext cx="19494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50" dirty="0">
                <a:solidFill>
                  <a:srgbClr val="C8C8C0"/>
                </a:solidFill>
                <a:latin typeface="Calibri"/>
                <a:cs typeface="Calibri"/>
              </a:rPr>
              <a:t>2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13375" y="4124261"/>
            <a:ext cx="153098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dirty="0">
                <a:solidFill>
                  <a:srgbClr val="C8C8C0"/>
                </a:solidFill>
                <a:latin typeface="Calibri"/>
                <a:cs typeface="Calibri"/>
              </a:rPr>
              <a:t>Task</a:t>
            </a:r>
            <a:r>
              <a:rPr sz="2150" spc="-6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C8C8C0"/>
                </a:solidFill>
                <a:latin typeface="Calibri"/>
                <a:cs typeface="Calibri"/>
              </a:rPr>
              <a:t>Deletion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13375" y="4572825"/>
            <a:ext cx="2912745" cy="22383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42100"/>
              </a:lnSpc>
              <a:spcBef>
                <a:spcPts val="125"/>
              </a:spcBef>
            </a:pP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Users</a:t>
            </a:r>
            <a:r>
              <a:rPr sz="1700" spc="2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can</a:t>
            </a:r>
            <a:r>
              <a:rPr sz="1700" spc="10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remove</a:t>
            </a:r>
            <a:r>
              <a:rPr sz="1700" spc="7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C8C8C0"/>
                </a:solidFill>
                <a:latin typeface="Calibri"/>
                <a:cs typeface="Calibri"/>
              </a:rPr>
              <a:t>completed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completed</a:t>
            </a:r>
            <a:r>
              <a:rPr sz="1700" spc="9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tasks</a:t>
            </a:r>
            <a:r>
              <a:rPr sz="1700" spc="10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from</a:t>
            </a:r>
            <a:r>
              <a:rPr sz="1700" spc="6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the</a:t>
            </a:r>
            <a:r>
              <a:rPr sz="1700" spc="6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list</a:t>
            </a:r>
            <a:r>
              <a:rPr sz="1700" spc="4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C8C8C0"/>
                </a:solidFill>
                <a:latin typeface="Calibri"/>
                <a:cs typeface="Calibri"/>
              </a:rPr>
              <a:t>by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list</a:t>
            </a:r>
            <a:r>
              <a:rPr sz="1700" spc="3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by</a:t>
            </a:r>
            <a:r>
              <a:rPr sz="1700" spc="6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clicking</a:t>
            </a:r>
            <a:r>
              <a:rPr sz="1700" spc="10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the</a:t>
            </a:r>
            <a:r>
              <a:rPr sz="1700" spc="5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C8C8C0"/>
                </a:solidFill>
                <a:latin typeface="Calibri"/>
                <a:cs typeface="Calibri"/>
              </a:rPr>
              <a:t>"Remove"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"Remove"</a:t>
            </a:r>
            <a:r>
              <a:rPr sz="1700" spc="6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button</a:t>
            </a:r>
            <a:r>
              <a:rPr sz="1700" spc="7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next</a:t>
            </a:r>
            <a:r>
              <a:rPr sz="1700" spc="10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to</a:t>
            </a:r>
            <a:r>
              <a:rPr sz="1700" spc="6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C8C8C0"/>
                </a:solidFill>
                <a:latin typeface="Calibri"/>
                <a:cs typeface="Calibri"/>
              </a:rPr>
              <a:t>the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the</a:t>
            </a:r>
            <a:r>
              <a:rPr sz="1700" spc="5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task</a:t>
            </a:r>
            <a:r>
              <a:rPr sz="1700" spc="5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they</a:t>
            </a:r>
            <a:r>
              <a:rPr sz="1700" spc="6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want</a:t>
            </a:r>
            <a:r>
              <a:rPr sz="1700" spc="3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to</a:t>
            </a:r>
            <a:r>
              <a:rPr sz="1700" spc="8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C8C8C0"/>
                </a:solidFill>
                <a:latin typeface="Calibri"/>
                <a:cs typeface="Calibri"/>
              </a:rPr>
              <a:t>remove. remove.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2724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9300" y="3247644"/>
            <a:ext cx="12545695" cy="1398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000"/>
              </a:lnSpc>
              <a:spcBef>
                <a:spcPts val="95"/>
              </a:spcBef>
            </a:pPr>
            <a:r>
              <a:rPr sz="4250" dirty="0"/>
              <a:t>Calculator</a:t>
            </a:r>
            <a:r>
              <a:rPr sz="4250" spc="-180" dirty="0"/>
              <a:t> </a:t>
            </a:r>
            <a:r>
              <a:rPr sz="4250" spc="-10" dirty="0"/>
              <a:t>Application:</a:t>
            </a:r>
            <a:r>
              <a:rPr sz="4250" spc="-185" dirty="0"/>
              <a:t> </a:t>
            </a:r>
            <a:r>
              <a:rPr sz="4250" spc="-10" dirty="0"/>
              <a:t>Performing</a:t>
            </a:r>
            <a:r>
              <a:rPr sz="4250" spc="-165" dirty="0"/>
              <a:t> </a:t>
            </a:r>
            <a:r>
              <a:rPr sz="4250" dirty="0"/>
              <a:t>Arithmetic</a:t>
            </a:r>
            <a:r>
              <a:rPr sz="4250" spc="-165" dirty="0"/>
              <a:t> </a:t>
            </a:r>
            <a:r>
              <a:rPr sz="4250" spc="-10" dirty="0"/>
              <a:t>Operations Operations</a:t>
            </a:r>
            <a:endParaRPr sz="425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5010150"/>
            <a:ext cx="542925" cy="5429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49300" y="5751512"/>
            <a:ext cx="95567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solidFill>
                  <a:srgbClr val="C8C8C0"/>
                </a:solidFill>
                <a:latin typeface="Calibri"/>
                <a:cs typeface="Calibri"/>
              </a:rPr>
              <a:t>Addition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300" y="6190170"/>
            <a:ext cx="2623185" cy="1055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2500"/>
              </a:lnSpc>
              <a:spcBef>
                <a:spcPts val="90"/>
              </a:spcBef>
            </a:pP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The</a:t>
            </a:r>
            <a:r>
              <a:rPr sz="1700" spc="-6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calculator</a:t>
            </a:r>
            <a:r>
              <a:rPr sz="1700" spc="-3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can</a:t>
            </a:r>
            <a:r>
              <a:rPr sz="1700" spc="-3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C8C8C0"/>
                </a:solidFill>
                <a:latin typeface="Calibri"/>
                <a:cs typeface="Calibri"/>
              </a:rPr>
              <a:t>perform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addition</a:t>
            </a:r>
            <a:r>
              <a:rPr sz="1700" spc="-4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of</a:t>
            </a:r>
            <a:r>
              <a:rPr sz="1700" spc="-3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two</a:t>
            </a:r>
            <a:r>
              <a:rPr sz="1700" spc="-4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C8C8C0"/>
                </a:solidFill>
                <a:latin typeface="Calibri"/>
                <a:cs typeface="Calibri"/>
              </a:rPr>
              <a:t>numbers, displaying</a:t>
            </a:r>
            <a:r>
              <a:rPr sz="1700" spc="-6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the</a:t>
            </a:r>
            <a:r>
              <a:rPr sz="1700" spc="-2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result</a:t>
            </a:r>
            <a:r>
              <a:rPr sz="1700" spc="3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C8C8C0"/>
                </a:solidFill>
                <a:latin typeface="Calibri"/>
                <a:cs typeface="Calibri"/>
              </a:rPr>
              <a:t>instantly.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24325" y="5010150"/>
            <a:ext cx="542925" cy="5429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109720" y="5751512"/>
            <a:ext cx="126936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solidFill>
                  <a:srgbClr val="C8C8C0"/>
                </a:solidFill>
                <a:latin typeface="Calibri"/>
                <a:cs typeface="Calibri"/>
              </a:rPr>
              <a:t>Subtraction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9720" y="6190170"/>
            <a:ext cx="2952750" cy="1055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2500"/>
              </a:lnSpc>
              <a:spcBef>
                <a:spcPts val="90"/>
              </a:spcBef>
            </a:pP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Users</a:t>
            </a:r>
            <a:r>
              <a:rPr sz="1700" spc="-5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can</a:t>
            </a:r>
            <a:r>
              <a:rPr sz="1700" spc="-6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subtract</a:t>
            </a:r>
            <a:r>
              <a:rPr sz="1700" spc="-3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one</a:t>
            </a:r>
            <a:r>
              <a:rPr sz="1700" spc="-2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C8C8C0"/>
                </a:solidFill>
                <a:latin typeface="Calibri"/>
                <a:cs typeface="Calibri"/>
              </a:rPr>
              <a:t>number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from</a:t>
            </a:r>
            <a:r>
              <a:rPr sz="1700" spc="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C8C8C0"/>
                </a:solidFill>
                <a:latin typeface="Calibri"/>
                <a:cs typeface="Calibri"/>
              </a:rPr>
              <a:t>another,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with</a:t>
            </a:r>
            <a:r>
              <a:rPr sz="1700" spc="-4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the</a:t>
            </a:r>
            <a:r>
              <a:rPr sz="1700" spc="-6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C8C8C0"/>
                </a:solidFill>
                <a:latin typeface="Calibri"/>
                <a:cs typeface="Calibri"/>
              </a:rPr>
              <a:t>difference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shown</a:t>
            </a:r>
            <a:r>
              <a:rPr sz="1700" spc="-3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in</a:t>
            </a:r>
            <a:r>
              <a:rPr sz="1700" spc="-3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C8C8C0"/>
                </a:solidFill>
                <a:latin typeface="Calibri"/>
                <a:cs typeface="Calibri"/>
              </a:rPr>
              <a:t>display.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77125" y="5010150"/>
            <a:ext cx="542925" cy="5429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470393" y="5751512"/>
            <a:ext cx="153606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solidFill>
                  <a:srgbClr val="C8C8C0"/>
                </a:solidFill>
                <a:latin typeface="Calibri"/>
                <a:cs typeface="Calibri"/>
              </a:rPr>
              <a:t>Multiplication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70393" y="6190170"/>
            <a:ext cx="2769235" cy="1055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2500"/>
              </a:lnSpc>
              <a:spcBef>
                <a:spcPts val="90"/>
              </a:spcBef>
            </a:pP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The</a:t>
            </a:r>
            <a:r>
              <a:rPr sz="1700" spc="-7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calculator</a:t>
            </a:r>
            <a:r>
              <a:rPr sz="1700" spc="-3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can</a:t>
            </a:r>
            <a:r>
              <a:rPr sz="1700" spc="-4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multiply</a:t>
            </a:r>
            <a:r>
              <a:rPr sz="1700" spc="-6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C8C8C0"/>
                </a:solidFill>
                <a:latin typeface="Calibri"/>
                <a:cs typeface="Calibri"/>
              </a:rPr>
              <a:t>two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two</a:t>
            </a:r>
            <a:r>
              <a:rPr sz="1700" spc="-5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numbers,</a:t>
            </a:r>
            <a:r>
              <a:rPr sz="1700" spc="-3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C8C8C0"/>
                </a:solidFill>
                <a:latin typeface="Calibri"/>
                <a:cs typeface="Calibri"/>
              </a:rPr>
              <a:t>providing</a:t>
            </a:r>
            <a:r>
              <a:rPr sz="1700" spc="-3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C8C8C0"/>
                </a:solidFill>
                <a:latin typeface="Calibri"/>
                <a:cs typeface="Calibri"/>
              </a:rPr>
              <a:t>the </a:t>
            </a:r>
            <a:r>
              <a:rPr sz="1700" spc="-10" dirty="0">
                <a:solidFill>
                  <a:srgbClr val="C8C8C0"/>
                </a:solidFill>
                <a:latin typeface="Calibri"/>
                <a:cs typeface="Calibri"/>
              </a:rPr>
              <a:t>product</a:t>
            </a:r>
            <a:r>
              <a:rPr sz="1700" spc="-4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in the</a:t>
            </a:r>
            <a:r>
              <a:rPr sz="1700" spc="5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C8C8C0"/>
                </a:solidFill>
                <a:latin typeface="Calibri"/>
                <a:cs typeface="Calibri"/>
              </a:rPr>
              <a:t>display.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839450" y="5010150"/>
            <a:ext cx="542925" cy="54292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0830941" y="5751512"/>
            <a:ext cx="880744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solidFill>
                  <a:srgbClr val="C8C8C0"/>
                </a:solidFill>
                <a:latin typeface="Calibri"/>
                <a:cs typeface="Calibri"/>
              </a:rPr>
              <a:t>Division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30941" y="6190170"/>
            <a:ext cx="2834640" cy="1055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2500"/>
              </a:lnSpc>
              <a:spcBef>
                <a:spcPts val="90"/>
              </a:spcBef>
            </a:pP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Users</a:t>
            </a:r>
            <a:r>
              <a:rPr sz="1700" spc="-2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can</a:t>
            </a:r>
            <a:r>
              <a:rPr sz="1700" spc="-2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divide</a:t>
            </a:r>
            <a:r>
              <a:rPr sz="1700" spc="-6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one</a:t>
            </a:r>
            <a:r>
              <a:rPr sz="1700" spc="-5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number</a:t>
            </a:r>
            <a:r>
              <a:rPr sz="1700" spc="-2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C8C8C0"/>
                </a:solidFill>
                <a:latin typeface="Calibri"/>
                <a:cs typeface="Calibri"/>
              </a:rPr>
              <a:t>by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by</a:t>
            </a:r>
            <a:r>
              <a:rPr sz="1700" spc="-3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C8C8C0"/>
                </a:solidFill>
                <a:latin typeface="Calibri"/>
                <a:cs typeface="Calibri"/>
              </a:rPr>
              <a:t>another,</a:t>
            </a:r>
            <a:r>
              <a:rPr sz="1700" spc="-5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with</a:t>
            </a:r>
            <a:r>
              <a:rPr sz="1700" spc="1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the</a:t>
            </a:r>
            <a:r>
              <a:rPr sz="1700" spc="-3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C8C8C0"/>
                </a:solidFill>
                <a:latin typeface="Calibri"/>
                <a:cs typeface="Calibri"/>
              </a:rPr>
              <a:t>quotient displayed.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534775" y="7524750"/>
            <a:ext cx="3057525" cy="704850"/>
          </a:xfrm>
          <a:custGeom>
            <a:avLst/>
            <a:gdLst/>
            <a:ahLst/>
            <a:cxnLst/>
            <a:rect l="l" t="t" r="r" b="b"/>
            <a:pathLst>
              <a:path w="3057525" h="704850">
                <a:moveTo>
                  <a:pt x="3057525" y="0"/>
                </a:moveTo>
                <a:lnTo>
                  <a:pt x="0" y="0"/>
                </a:lnTo>
                <a:lnTo>
                  <a:pt x="0" y="704850"/>
                </a:lnTo>
                <a:lnTo>
                  <a:pt x="3057525" y="704850"/>
                </a:lnTo>
                <a:lnTo>
                  <a:pt x="3057525" y="0"/>
                </a:lnTo>
                <a:close/>
              </a:path>
            </a:pathLst>
          </a:custGeom>
          <a:solidFill>
            <a:srgbClr val="1D1D1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266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4059" y="3380486"/>
            <a:ext cx="11798935" cy="1313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180"/>
              </a:lnSpc>
            </a:pPr>
            <a:r>
              <a:rPr sz="4100" dirty="0"/>
              <a:t>Skills</a:t>
            </a:r>
            <a:r>
              <a:rPr sz="4100" spc="55" dirty="0"/>
              <a:t> </a:t>
            </a:r>
            <a:r>
              <a:rPr sz="4100" dirty="0"/>
              <a:t>Gained:</a:t>
            </a:r>
            <a:r>
              <a:rPr sz="4100" spc="130" dirty="0"/>
              <a:t> </a:t>
            </a:r>
            <a:r>
              <a:rPr sz="4100" dirty="0"/>
              <a:t>Problem-Solving,</a:t>
            </a:r>
            <a:r>
              <a:rPr sz="4100" spc="40" dirty="0"/>
              <a:t> </a:t>
            </a:r>
            <a:r>
              <a:rPr sz="4100" dirty="0"/>
              <a:t>Coding,</a:t>
            </a:r>
            <a:r>
              <a:rPr sz="4100" spc="45" dirty="0"/>
              <a:t> </a:t>
            </a:r>
            <a:r>
              <a:rPr sz="4100" dirty="0"/>
              <a:t>and</a:t>
            </a:r>
            <a:r>
              <a:rPr sz="4100" spc="35" dirty="0"/>
              <a:t> </a:t>
            </a:r>
            <a:r>
              <a:rPr sz="4100" spc="-10" dirty="0"/>
              <a:t>Application Development</a:t>
            </a:r>
            <a:endParaRPr sz="4100"/>
          </a:p>
        </p:txBody>
      </p:sp>
      <p:sp>
        <p:nvSpPr>
          <p:cNvPr id="4" name="object 4"/>
          <p:cNvSpPr/>
          <p:nvPr/>
        </p:nvSpPr>
        <p:spPr>
          <a:xfrm>
            <a:off x="742950" y="5305425"/>
            <a:ext cx="485775" cy="485775"/>
          </a:xfrm>
          <a:custGeom>
            <a:avLst/>
            <a:gdLst/>
            <a:ahLst/>
            <a:cxnLst/>
            <a:rect l="l" t="t" r="r" b="b"/>
            <a:pathLst>
              <a:path w="485775" h="485775">
                <a:moveTo>
                  <a:pt x="453390" y="0"/>
                </a:moveTo>
                <a:lnTo>
                  <a:pt x="32384" y="0"/>
                </a:lnTo>
                <a:lnTo>
                  <a:pt x="19781" y="2541"/>
                </a:lnTo>
                <a:lnTo>
                  <a:pt x="9486" y="9477"/>
                </a:lnTo>
                <a:lnTo>
                  <a:pt x="2545" y="19770"/>
                </a:lnTo>
                <a:lnTo>
                  <a:pt x="0" y="32385"/>
                </a:lnTo>
                <a:lnTo>
                  <a:pt x="0" y="453389"/>
                </a:lnTo>
                <a:lnTo>
                  <a:pt x="2545" y="466004"/>
                </a:lnTo>
                <a:lnTo>
                  <a:pt x="9486" y="476297"/>
                </a:lnTo>
                <a:lnTo>
                  <a:pt x="19781" y="483233"/>
                </a:lnTo>
                <a:lnTo>
                  <a:pt x="32384" y="485775"/>
                </a:lnTo>
                <a:lnTo>
                  <a:pt x="453390" y="485775"/>
                </a:lnTo>
                <a:lnTo>
                  <a:pt x="465993" y="483233"/>
                </a:lnTo>
                <a:lnTo>
                  <a:pt x="476288" y="476297"/>
                </a:lnTo>
                <a:lnTo>
                  <a:pt x="483229" y="466004"/>
                </a:lnTo>
                <a:lnTo>
                  <a:pt x="485775" y="453389"/>
                </a:lnTo>
                <a:lnTo>
                  <a:pt x="485775" y="32385"/>
                </a:lnTo>
                <a:lnTo>
                  <a:pt x="483229" y="19770"/>
                </a:lnTo>
                <a:lnTo>
                  <a:pt x="476288" y="9477"/>
                </a:lnTo>
                <a:lnTo>
                  <a:pt x="465993" y="2541"/>
                </a:lnTo>
                <a:lnTo>
                  <a:pt x="453390" y="0"/>
                </a:lnTo>
                <a:close/>
              </a:path>
            </a:pathLst>
          </a:custGeom>
          <a:solidFill>
            <a:srgbClr val="3B3B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3762" y="5307266"/>
            <a:ext cx="1854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50" dirty="0">
                <a:solidFill>
                  <a:srgbClr val="C8C8C0"/>
                </a:solidFill>
                <a:latin typeface="Calibri"/>
                <a:cs typeface="Calibri"/>
              </a:rPr>
              <a:t>1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7099" y="5293931"/>
            <a:ext cx="174815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C8C8C0"/>
                </a:solidFill>
                <a:latin typeface="Calibri"/>
                <a:cs typeface="Calibri"/>
              </a:rPr>
              <a:t>Problem-</a:t>
            </a:r>
            <a:r>
              <a:rPr sz="2000" spc="-10" dirty="0">
                <a:solidFill>
                  <a:srgbClr val="C8C8C0"/>
                </a:solidFill>
                <a:latin typeface="Calibri"/>
                <a:cs typeface="Calibri"/>
              </a:rPr>
              <a:t>Solving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7099" y="5720321"/>
            <a:ext cx="3512185" cy="1399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36500"/>
              </a:lnSpc>
              <a:spcBef>
                <a:spcPts val="105"/>
              </a:spcBef>
            </a:pPr>
            <a:r>
              <a:rPr sz="1650" spc="-10" dirty="0">
                <a:solidFill>
                  <a:srgbClr val="C8C8C0"/>
                </a:solidFill>
                <a:latin typeface="Calibri"/>
                <a:cs typeface="Calibri"/>
              </a:rPr>
              <a:t>Developing</a:t>
            </a:r>
            <a:r>
              <a:rPr sz="1650" spc="-6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these</a:t>
            </a:r>
            <a:r>
              <a:rPr sz="1650" spc="-3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projects</a:t>
            </a:r>
            <a:r>
              <a:rPr sz="1650" spc="-1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helped</a:t>
            </a:r>
            <a:r>
              <a:rPr sz="1650" spc="-7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spc="-25" dirty="0">
                <a:solidFill>
                  <a:srgbClr val="C8C8C0"/>
                </a:solidFill>
                <a:latin typeface="Calibri"/>
                <a:cs typeface="Calibri"/>
              </a:rPr>
              <a:t>me </a:t>
            </a:r>
            <a:r>
              <a:rPr sz="1650" spc="-10" dirty="0">
                <a:solidFill>
                  <a:srgbClr val="C8C8C0"/>
                </a:solidFill>
                <a:latin typeface="Calibri"/>
                <a:cs typeface="Calibri"/>
              </a:rPr>
              <a:t>strengthen</a:t>
            </a:r>
            <a:r>
              <a:rPr sz="1650" spc="2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my</a:t>
            </a:r>
            <a:r>
              <a:rPr sz="1650" spc="-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C8C8C0"/>
                </a:solidFill>
                <a:latin typeface="Calibri"/>
                <a:cs typeface="Calibri"/>
              </a:rPr>
              <a:t>problem-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solving</a:t>
            </a:r>
            <a:r>
              <a:rPr sz="1650" spc="-3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skills,</a:t>
            </a:r>
            <a:r>
              <a:rPr sz="1650" spc="-4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as</a:t>
            </a:r>
            <a:r>
              <a:rPr sz="1650" spc="-50" dirty="0">
                <a:solidFill>
                  <a:srgbClr val="C8C8C0"/>
                </a:solidFill>
                <a:latin typeface="Calibri"/>
                <a:cs typeface="Calibri"/>
              </a:rPr>
              <a:t> I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had</a:t>
            </a:r>
            <a:r>
              <a:rPr sz="1650" spc="-3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to</a:t>
            </a:r>
            <a:r>
              <a:rPr sz="1650" spc="-9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break</a:t>
            </a:r>
            <a:r>
              <a:rPr sz="1650" spc="-5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down</a:t>
            </a:r>
            <a:r>
              <a:rPr sz="1650" spc="-2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complex</a:t>
            </a:r>
            <a:r>
              <a:rPr sz="1650" spc="-3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tasks</a:t>
            </a:r>
            <a:r>
              <a:rPr sz="1650" spc="-3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spc="-25" dirty="0">
                <a:solidFill>
                  <a:srgbClr val="C8C8C0"/>
                </a:solidFill>
                <a:latin typeface="Calibri"/>
                <a:cs typeface="Calibri"/>
              </a:rPr>
              <a:t>and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find</a:t>
            </a:r>
            <a:r>
              <a:rPr sz="1650" spc="-5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efficient</a:t>
            </a:r>
            <a:r>
              <a:rPr sz="1650" spc="-4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C8C8C0"/>
                </a:solidFill>
                <a:latin typeface="Calibri"/>
                <a:cs typeface="Calibri"/>
              </a:rPr>
              <a:t>solutions.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00650" y="5305425"/>
            <a:ext cx="476250" cy="485775"/>
          </a:xfrm>
          <a:custGeom>
            <a:avLst/>
            <a:gdLst/>
            <a:ahLst/>
            <a:cxnLst/>
            <a:rect l="l" t="t" r="r" b="b"/>
            <a:pathLst>
              <a:path w="476250" h="485775">
                <a:moveTo>
                  <a:pt x="444500" y="0"/>
                </a:moveTo>
                <a:lnTo>
                  <a:pt x="31750" y="0"/>
                </a:lnTo>
                <a:lnTo>
                  <a:pt x="19395" y="2496"/>
                </a:lnTo>
                <a:lnTo>
                  <a:pt x="9302" y="9302"/>
                </a:lnTo>
                <a:lnTo>
                  <a:pt x="2496" y="19395"/>
                </a:lnTo>
                <a:lnTo>
                  <a:pt x="0" y="31750"/>
                </a:lnTo>
                <a:lnTo>
                  <a:pt x="0" y="454025"/>
                </a:lnTo>
                <a:lnTo>
                  <a:pt x="2496" y="466379"/>
                </a:lnTo>
                <a:lnTo>
                  <a:pt x="9302" y="476472"/>
                </a:lnTo>
                <a:lnTo>
                  <a:pt x="19395" y="483278"/>
                </a:lnTo>
                <a:lnTo>
                  <a:pt x="31750" y="485775"/>
                </a:lnTo>
                <a:lnTo>
                  <a:pt x="444500" y="485775"/>
                </a:lnTo>
                <a:lnTo>
                  <a:pt x="456854" y="483278"/>
                </a:lnTo>
                <a:lnTo>
                  <a:pt x="466947" y="476472"/>
                </a:lnTo>
                <a:lnTo>
                  <a:pt x="473753" y="466379"/>
                </a:lnTo>
                <a:lnTo>
                  <a:pt x="476250" y="454025"/>
                </a:lnTo>
                <a:lnTo>
                  <a:pt x="476250" y="31750"/>
                </a:lnTo>
                <a:lnTo>
                  <a:pt x="473753" y="19395"/>
                </a:lnTo>
                <a:lnTo>
                  <a:pt x="466947" y="9302"/>
                </a:lnTo>
                <a:lnTo>
                  <a:pt x="456854" y="2496"/>
                </a:lnTo>
                <a:lnTo>
                  <a:pt x="444500" y="0"/>
                </a:lnTo>
                <a:close/>
              </a:path>
            </a:pathLst>
          </a:custGeom>
          <a:solidFill>
            <a:srgbClr val="3B3B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46953" y="5307266"/>
            <a:ext cx="1854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50" dirty="0">
                <a:solidFill>
                  <a:srgbClr val="C8C8C0"/>
                </a:solidFill>
                <a:latin typeface="Calibri"/>
                <a:cs typeface="Calibri"/>
              </a:rPr>
              <a:t>2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80480" y="5293931"/>
            <a:ext cx="133667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C8C8C0"/>
                </a:solidFill>
                <a:latin typeface="Calibri"/>
                <a:cs typeface="Calibri"/>
              </a:rPr>
              <a:t>Coding</a:t>
            </a:r>
            <a:r>
              <a:rPr sz="2000" spc="11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8C8C0"/>
                </a:solidFill>
                <a:latin typeface="Calibri"/>
                <a:cs typeface="Calibri"/>
              </a:rPr>
              <a:t>Skills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80480" y="5720321"/>
            <a:ext cx="3507740" cy="1743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36500"/>
              </a:lnSpc>
              <a:spcBef>
                <a:spcPts val="105"/>
              </a:spcBef>
            </a:pPr>
            <a:r>
              <a:rPr sz="1650" spc="-10" dirty="0">
                <a:solidFill>
                  <a:srgbClr val="C8C8C0"/>
                </a:solidFill>
                <a:latin typeface="Calibri"/>
                <a:cs typeface="Calibri"/>
              </a:rPr>
              <a:t>Implementing</a:t>
            </a:r>
            <a:r>
              <a:rPr sz="1650" spc="-4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the</a:t>
            </a:r>
            <a:r>
              <a:rPr sz="1650" spc="-1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functionality</a:t>
            </a:r>
            <a:r>
              <a:rPr sz="1650" spc="-1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of</a:t>
            </a:r>
            <a:r>
              <a:rPr sz="1650" spc="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the</a:t>
            </a:r>
            <a:r>
              <a:rPr sz="1650" spc="-1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spc="-25" dirty="0">
                <a:solidFill>
                  <a:srgbClr val="C8C8C0"/>
                </a:solidFill>
                <a:latin typeface="Calibri"/>
                <a:cs typeface="Calibri"/>
              </a:rPr>
              <a:t>to-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the</a:t>
            </a:r>
            <a:r>
              <a:rPr sz="1650" spc="-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spc="-20" dirty="0">
                <a:solidFill>
                  <a:srgbClr val="C8C8C0"/>
                </a:solidFill>
                <a:latin typeface="Calibri"/>
                <a:cs typeface="Calibri"/>
              </a:rPr>
              <a:t>to-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do</a:t>
            </a:r>
            <a:r>
              <a:rPr sz="1650" spc="-5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list</a:t>
            </a:r>
            <a:r>
              <a:rPr sz="1650" spc="-3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and</a:t>
            </a:r>
            <a:r>
              <a:rPr sz="1650" spc="-4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calculator</a:t>
            </a:r>
            <a:r>
              <a:rPr sz="1650" spc="1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C8C8C0"/>
                </a:solidFill>
                <a:latin typeface="Calibri"/>
                <a:cs typeface="Calibri"/>
              </a:rPr>
              <a:t>applications applications</a:t>
            </a:r>
            <a:r>
              <a:rPr sz="1650" spc="1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allowed</a:t>
            </a:r>
            <a:r>
              <a:rPr sz="1650" spc="-5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me</a:t>
            </a:r>
            <a:r>
              <a:rPr sz="1650" spc="-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to</a:t>
            </a:r>
            <a:r>
              <a:rPr sz="1650" spc="-6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enhance</a:t>
            </a:r>
            <a:r>
              <a:rPr sz="1650" spc="-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spc="-25" dirty="0">
                <a:solidFill>
                  <a:srgbClr val="C8C8C0"/>
                </a:solidFill>
                <a:latin typeface="Calibri"/>
                <a:cs typeface="Calibri"/>
              </a:rPr>
              <a:t>my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my</a:t>
            </a:r>
            <a:r>
              <a:rPr sz="1650" spc="-3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coding</a:t>
            </a:r>
            <a:r>
              <a:rPr sz="1650" spc="-5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abilities</a:t>
            </a:r>
            <a:r>
              <a:rPr sz="1650" spc="-7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in</a:t>
            </a:r>
            <a:r>
              <a:rPr sz="1650" spc="-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HTML, CSS,</a:t>
            </a:r>
            <a:r>
              <a:rPr sz="1650" spc="-6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spc="-25" dirty="0">
                <a:solidFill>
                  <a:srgbClr val="C8C8C0"/>
                </a:solidFill>
                <a:latin typeface="Calibri"/>
                <a:cs typeface="Calibri"/>
              </a:rPr>
              <a:t>and</a:t>
            </a:r>
            <a:r>
              <a:rPr sz="1650" spc="50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and</a:t>
            </a:r>
            <a:r>
              <a:rPr sz="1650" spc="1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C8C8C0"/>
                </a:solidFill>
                <a:latin typeface="Calibri"/>
                <a:cs typeface="Calibri"/>
              </a:rPr>
              <a:t>JavaScript.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648825" y="5305425"/>
            <a:ext cx="476250" cy="485775"/>
          </a:xfrm>
          <a:custGeom>
            <a:avLst/>
            <a:gdLst/>
            <a:ahLst/>
            <a:cxnLst/>
            <a:rect l="l" t="t" r="r" b="b"/>
            <a:pathLst>
              <a:path w="476250" h="485775">
                <a:moveTo>
                  <a:pt x="444500" y="0"/>
                </a:moveTo>
                <a:lnTo>
                  <a:pt x="31750" y="0"/>
                </a:lnTo>
                <a:lnTo>
                  <a:pt x="19395" y="2496"/>
                </a:lnTo>
                <a:lnTo>
                  <a:pt x="9302" y="9302"/>
                </a:lnTo>
                <a:lnTo>
                  <a:pt x="2496" y="19395"/>
                </a:lnTo>
                <a:lnTo>
                  <a:pt x="0" y="31750"/>
                </a:lnTo>
                <a:lnTo>
                  <a:pt x="0" y="454025"/>
                </a:lnTo>
                <a:lnTo>
                  <a:pt x="2496" y="466379"/>
                </a:lnTo>
                <a:lnTo>
                  <a:pt x="9302" y="476472"/>
                </a:lnTo>
                <a:lnTo>
                  <a:pt x="19395" y="483278"/>
                </a:lnTo>
                <a:lnTo>
                  <a:pt x="31750" y="485775"/>
                </a:lnTo>
                <a:lnTo>
                  <a:pt x="444500" y="485775"/>
                </a:lnTo>
                <a:lnTo>
                  <a:pt x="456854" y="483278"/>
                </a:lnTo>
                <a:lnTo>
                  <a:pt x="466947" y="476472"/>
                </a:lnTo>
                <a:lnTo>
                  <a:pt x="473753" y="466379"/>
                </a:lnTo>
                <a:lnTo>
                  <a:pt x="476250" y="454025"/>
                </a:lnTo>
                <a:lnTo>
                  <a:pt x="476250" y="31750"/>
                </a:lnTo>
                <a:lnTo>
                  <a:pt x="473753" y="19395"/>
                </a:lnTo>
                <a:lnTo>
                  <a:pt x="466947" y="9302"/>
                </a:lnTo>
                <a:lnTo>
                  <a:pt x="456854" y="2496"/>
                </a:lnTo>
                <a:lnTo>
                  <a:pt x="444500" y="0"/>
                </a:lnTo>
                <a:close/>
              </a:path>
            </a:pathLst>
          </a:custGeom>
          <a:solidFill>
            <a:srgbClr val="3B3B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800208" y="5307266"/>
            <a:ext cx="1854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50" dirty="0">
                <a:solidFill>
                  <a:srgbClr val="C8C8C0"/>
                </a:solidFill>
                <a:latin typeface="Calibri"/>
                <a:cs typeface="Calibri"/>
              </a:rPr>
              <a:t>3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33735" y="5293931"/>
            <a:ext cx="27070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C8C8C0"/>
                </a:solidFill>
                <a:latin typeface="Calibri"/>
                <a:cs typeface="Calibri"/>
              </a:rPr>
              <a:t>Application</a:t>
            </a:r>
            <a:r>
              <a:rPr sz="2000" spc="14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8C8C0"/>
                </a:solidFill>
                <a:latin typeface="Calibri"/>
                <a:cs typeface="Calibri"/>
              </a:rPr>
              <a:t>Development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33735" y="5720321"/>
            <a:ext cx="3535679" cy="1399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36500"/>
              </a:lnSpc>
              <a:spcBef>
                <a:spcPts val="105"/>
              </a:spcBef>
            </a:pP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The</a:t>
            </a:r>
            <a:r>
              <a:rPr sz="1650" spc="-2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experience</a:t>
            </a:r>
            <a:r>
              <a:rPr sz="1650" spc="-2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of</a:t>
            </a:r>
            <a:r>
              <a:rPr sz="1650" spc="-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building</a:t>
            </a:r>
            <a:r>
              <a:rPr sz="1650" spc="-5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these</a:t>
            </a:r>
            <a:r>
              <a:rPr sz="1650" spc="-2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C8C8C0"/>
                </a:solidFill>
                <a:latin typeface="Calibri"/>
                <a:cs typeface="Calibri"/>
              </a:rPr>
              <a:t>projects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projects</a:t>
            </a:r>
            <a:r>
              <a:rPr sz="1650" spc="-1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from</a:t>
            </a:r>
            <a:r>
              <a:rPr sz="1650" spc="-8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start</a:t>
            </a:r>
            <a:r>
              <a:rPr sz="1650" spc="-6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to</a:t>
            </a:r>
            <a:r>
              <a:rPr sz="1650" spc="-1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finish</a:t>
            </a:r>
            <a:r>
              <a:rPr sz="1650" spc="-7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gave</a:t>
            </a:r>
            <a:r>
              <a:rPr sz="1650" spc="-3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spc="-25" dirty="0">
                <a:solidFill>
                  <a:srgbClr val="C8C8C0"/>
                </a:solidFill>
                <a:latin typeface="Calibri"/>
                <a:cs typeface="Calibri"/>
              </a:rPr>
              <a:t>me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valuable</a:t>
            </a:r>
            <a:r>
              <a:rPr sz="1650" spc="-2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C8C8C0"/>
                </a:solidFill>
                <a:latin typeface="Calibri"/>
                <a:cs typeface="Calibri"/>
              </a:rPr>
              <a:t>insights</a:t>
            </a:r>
            <a:r>
              <a:rPr sz="1650" spc="-7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into</a:t>
            </a:r>
            <a:r>
              <a:rPr sz="1650" spc="-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the</a:t>
            </a:r>
            <a:r>
              <a:rPr sz="1650" spc="-2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C8C8C0"/>
                </a:solidFill>
                <a:latin typeface="Calibri"/>
                <a:cs typeface="Calibri"/>
              </a:rPr>
              <a:t>entire application</a:t>
            </a:r>
            <a:r>
              <a:rPr sz="1650" spc="-4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C8C8C0"/>
                </a:solidFill>
                <a:latin typeface="Calibri"/>
                <a:cs typeface="Calibri"/>
              </a:rPr>
              <a:t>development</a:t>
            </a:r>
            <a:r>
              <a:rPr sz="1650" spc="-2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C8C8C0"/>
                </a:solidFill>
                <a:latin typeface="Calibri"/>
                <a:cs typeface="Calibri"/>
              </a:rPr>
              <a:t>process.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534775" y="7524750"/>
            <a:ext cx="3057525" cy="704850"/>
          </a:xfrm>
          <a:custGeom>
            <a:avLst/>
            <a:gdLst/>
            <a:ahLst/>
            <a:cxnLst/>
            <a:rect l="l" t="t" r="r" b="b"/>
            <a:pathLst>
              <a:path w="3057525" h="704850">
                <a:moveTo>
                  <a:pt x="3057525" y="0"/>
                </a:moveTo>
                <a:lnTo>
                  <a:pt x="0" y="0"/>
                </a:lnTo>
                <a:lnTo>
                  <a:pt x="0" y="704850"/>
                </a:lnTo>
                <a:lnTo>
                  <a:pt x="3057525" y="704850"/>
                </a:lnTo>
                <a:lnTo>
                  <a:pt x="3057525" y="0"/>
                </a:lnTo>
                <a:close/>
              </a:path>
            </a:pathLst>
          </a:custGeom>
          <a:solidFill>
            <a:srgbClr val="1D1D1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Thank</a:t>
            </a:r>
            <a:r>
              <a:rPr spc="45" dirty="0"/>
              <a:t> </a:t>
            </a:r>
            <a:r>
              <a:rPr spc="-50" dirty="0"/>
              <a:t>You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71640" y="4035107"/>
            <a:ext cx="7490459" cy="11322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130"/>
              </a:spcBef>
            </a:pP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I'm</a:t>
            </a:r>
            <a:r>
              <a:rPr sz="1700" spc="8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grateful</a:t>
            </a:r>
            <a:r>
              <a:rPr sz="1700" spc="9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for</a:t>
            </a:r>
            <a:r>
              <a:rPr sz="1700" spc="3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the</a:t>
            </a:r>
            <a:r>
              <a:rPr sz="1700" spc="7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opportunity</a:t>
            </a:r>
            <a:r>
              <a:rPr sz="1700" spc="8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to</a:t>
            </a:r>
            <a:r>
              <a:rPr sz="1700" spc="10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showcase</a:t>
            </a:r>
            <a:r>
              <a:rPr sz="1700" spc="7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my</a:t>
            </a:r>
            <a:r>
              <a:rPr sz="1700" spc="8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projects</a:t>
            </a:r>
            <a:r>
              <a:rPr sz="1700" spc="114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and</a:t>
            </a:r>
            <a:r>
              <a:rPr sz="1700" spc="10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the</a:t>
            </a:r>
            <a:r>
              <a:rPr sz="1700" spc="7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skills</a:t>
            </a:r>
            <a:r>
              <a:rPr sz="1700" spc="3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I've</a:t>
            </a:r>
            <a:r>
              <a:rPr sz="1700" spc="7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C8C8C0"/>
                </a:solidFill>
                <a:latin typeface="Calibri"/>
                <a:cs typeface="Calibri"/>
              </a:rPr>
              <a:t>gained.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These</a:t>
            </a:r>
            <a:r>
              <a:rPr sz="1700" spc="12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experiences</a:t>
            </a:r>
            <a:r>
              <a:rPr sz="1700" spc="8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have</a:t>
            </a:r>
            <a:r>
              <a:rPr sz="1700" spc="12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been</a:t>
            </a:r>
            <a:r>
              <a:rPr sz="1700" spc="6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invaluable</a:t>
            </a:r>
            <a:r>
              <a:rPr sz="1700" spc="12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in</a:t>
            </a:r>
            <a:r>
              <a:rPr sz="1700" spc="6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my</a:t>
            </a:r>
            <a:r>
              <a:rPr sz="1700" spc="3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journey</a:t>
            </a:r>
            <a:r>
              <a:rPr sz="1700" spc="3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as</a:t>
            </a:r>
            <a:r>
              <a:rPr sz="1700" spc="8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a</a:t>
            </a:r>
            <a:r>
              <a:rPr sz="1700" spc="16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web</a:t>
            </a:r>
            <a:r>
              <a:rPr sz="1700" spc="6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developer,</a:t>
            </a:r>
            <a:r>
              <a:rPr sz="1700" spc="9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and</a:t>
            </a:r>
            <a:r>
              <a:rPr sz="1700" spc="7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C8C8C0"/>
                </a:solidFill>
                <a:latin typeface="Calibri"/>
                <a:cs typeface="Calibri"/>
              </a:rPr>
              <a:t>I'm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excited</a:t>
            </a:r>
            <a:r>
              <a:rPr sz="1700" spc="13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to</a:t>
            </a:r>
            <a:r>
              <a:rPr sz="1700" spc="4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continue</a:t>
            </a:r>
            <a:r>
              <a:rPr sz="1700" spc="10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learning</a:t>
            </a:r>
            <a:r>
              <a:rPr sz="1700" spc="70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8C8C0"/>
                </a:solidFill>
                <a:latin typeface="Calibri"/>
                <a:cs typeface="Calibri"/>
              </a:rPr>
              <a:t>and</a:t>
            </a:r>
            <a:r>
              <a:rPr sz="1700" spc="135" dirty="0">
                <a:solidFill>
                  <a:srgbClr val="C8C8C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C8C8C0"/>
                </a:solidFill>
                <a:latin typeface="Calibri"/>
                <a:cs typeface="Calibri"/>
              </a:rPr>
              <a:t>growing.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34775" y="7524750"/>
            <a:ext cx="3057525" cy="704850"/>
          </a:xfrm>
          <a:custGeom>
            <a:avLst/>
            <a:gdLst/>
            <a:ahLst/>
            <a:cxnLst/>
            <a:rect l="l" t="t" r="r" b="b"/>
            <a:pathLst>
              <a:path w="3057525" h="704850">
                <a:moveTo>
                  <a:pt x="3057525" y="0"/>
                </a:moveTo>
                <a:lnTo>
                  <a:pt x="0" y="0"/>
                </a:lnTo>
                <a:lnTo>
                  <a:pt x="0" y="704850"/>
                </a:lnTo>
                <a:lnTo>
                  <a:pt x="3057525" y="704850"/>
                </a:lnTo>
                <a:lnTo>
                  <a:pt x="3057525" y="0"/>
                </a:lnTo>
                <a:close/>
              </a:path>
            </a:pathLst>
          </a:custGeom>
          <a:solidFill>
            <a:srgbClr val="1D1D1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517</Words>
  <Application>Microsoft Macintosh PowerPoint</Application>
  <PresentationFormat>Custom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Calibri</vt:lpstr>
      <vt:lpstr>Office Theme</vt:lpstr>
      <vt:lpstr>PowerPoint Presentation</vt:lpstr>
      <vt:lpstr>HTML: Building the Structure</vt:lpstr>
      <vt:lpstr>CSS: Styling the Interfaces</vt:lpstr>
      <vt:lpstr>JavaScript: Bringing Interactivity</vt:lpstr>
      <vt:lpstr>To-Do List Application: Features Features and Functionality</vt:lpstr>
      <vt:lpstr>Calculator Application: Performing Arithmetic Operations Operations</vt:lpstr>
      <vt:lpstr>Skills Gained: Problem-Solving, Coding, and Application Development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AKSHAT TOMAR</cp:lastModifiedBy>
  <cp:revision>1</cp:revision>
  <dcterms:created xsi:type="dcterms:W3CDTF">2024-10-28T18:09:52Z</dcterms:created>
  <dcterms:modified xsi:type="dcterms:W3CDTF">2024-10-28T18:12:39Z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2024-10-28T00:00:00Z</vt:filetime>
  </property>
  <property fmtid="{D5CDD505-2E9C-101B-9397-08002B2CF9AE}" pid="3" name="LastSaved">
    <vt:filetime>2024-10-28T00:00:00Z</vt:filetime>
  </property>
</Properties>
</file>