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 b="def" i="def"/>
      <a:tcStyle>
        <a:tcBdr/>
        <a:fill>
          <a:solidFill>
            <a:srgbClr val="EBED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 b="def" i="def"/>
      <a:tcStyle>
        <a:tcBdr/>
        <a:fill>
          <a:solidFill>
            <a:srgbClr val="EFF0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 b="def" i="def"/>
      <a:tcStyle>
        <a:tcBdr/>
        <a:fill>
          <a:solidFill>
            <a:srgbClr val="ECEC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firstCol>
    <a:lastRow>
      <a:tcTxStyle b="on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606060"/>
        </a:fontRef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7999" y="5181600"/>
            <a:ext cx="1198880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标题文本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5" name="正文级别 1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正文级别 1…"/>
          <p:cNvSpPr txBox="1"/>
          <p:nvPr>
            <p:ph type="body" sz="quarter" idx="1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  <a:lvl2pPr marL="788893" indent="-369793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2pPr>
            <a:lvl3pPr marL="1207993" indent="-369793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3pPr>
            <a:lvl4pPr marL="1627094" indent="-369793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4pPr>
            <a:lvl5pPr marL="20461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“在此键入引文。”"/>
          <p:cNvSpPr txBox="1"/>
          <p:nvPr>
            <p:ph type="body" sz="quarter" idx="13"/>
          </p:nvPr>
        </p:nvSpPr>
        <p:spPr>
          <a:xfrm>
            <a:off x="1270000" y="4241798"/>
            <a:ext cx="10464800" cy="73660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/>
          <p:nvPr>
            <p:ph type="pic" idx="13"/>
          </p:nvPr>
        </p:nvSpPr>
        <p:spPr>
          <a:xfrm>
            <a:off x="-1143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/>
          <p:nvPr>
            <p:ph type="pic" idx="13"/>
          </p:nvPr>
        </p:nvSpPr>
        <p:spPr>
          <a:xfrm>
            <a:off x="622300" y="101600"/>
            <a:ext cx="11760200" cy="7840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/>
          <p:nvPr>
            <p:ph type="pic" sz="half" idx="13"/>
          </p:nvPr>
        </p:nvSpPr>
        <p:spPr>
          <a:xfrm>
            <a:off x="6807200" y="596900"/>
            <a:ext cx="5575300" cy="83256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标题文本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507998" y="2578100"/>
            <a:ext cx="1199729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" name="线条"/>
          <p:cNvSpPr/>
          <p:nvPr/>
        </p:nvSpPr>
        <p:spPr>
          <a:xfrm flipV="1">
            <a:off x="507999" y="9245596"/>
            <a:ext cx="11988803" cy="5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" name="线条"/>
          <p:cNvSpPr/>
          <p:nvPr/>
        </p:nvSpPr>
        <p:spPr>
          <a:xfrm flipV="1">
            <a:off x="507999" y="508000"/>
            <a:ext cx="11988803" cy="3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" name="标题文本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线条"/>
          <p:cNvSpPr/>
          <p:nvPr/>
        </p:nvSpPr>
        <p:spPr>
          <a:xfrm>
            <a:off x="507999" y="2578100"/>
            <a:ext cx="1198880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" name="线条"/>
          <p:cNvSpPr/>
          <p:nvPr/>
        </p:nvSpPr>
        <p:spPr>
          <a:xfrm flipV="1">
            <a:off x="507999" y="9245596"/>
            <a:ext cx="11988803" cy="5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" name="线条"/>
          <p:cNvSpPr/>
          <p:nvPr/>
        </p:nvSpPr>
        <p:spPr>
          <a:xfrm flipV="1">
            <a:off x="507999" y="508000"/>
            <a:ext cx="11988803" cy="3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" name="标题文本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线条"/>
          <p:cNvSpPr/>
          <p:nvPr/>
        </p:nvSpPr>
        <p:spPr>
          <a:xfrm>
            <a:off x="507999" y="2578100"/>
            <a:ext cx="1198880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" name="线条"/>
          <p:cNvSpPr/>
          <p:nvPr/>
        </p:nvSpPr>
        <p:spPr>
          <a:xfrm flipV="1">
            <a:off x="507999" y="9245596"/>
            <a:ext cx="11988803" cy="5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线条"/>
          <p:cNvSpPr/>
          <p:nvPr/>
        </p:nvSpPr>
        <p:spPr>
          <a:xfrm flipV="1">
            <a:off x="507999" y="508000"/>
            <a:ext cx="11988803" cy="3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" name="图像"/>
          <p:cNvSpPr/>
          <p:nvPr>
            <p:ph type="pic" sz="half" idx="13"/>
          </p:nvPr>
        </p:nvSpPr>
        <p:spPr>
          <a:xfrm>
            <a:off x="-838200" y="2997200"/>
            <a:ext cx="8286750" cy="5524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标题文本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9" name="正文级别 1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图像"/>
          <p:cNvSpPr/>
          <p:nvPr>
            <p:ph type="pic" sz="quarter" idx="13"/>
          </p:nvPr>
        </p:nvSpPr>
        <p:spPr>
          <a:xfrm>
            <a:off x="6642100" y="914400"/>
            <a:ext cx="5727700" cy="38204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图像"/>
          <p:cNvSpPr/>
          <p:nvPr>
            <p:ph type="pic" sz="quarter" idx="14"/>
          </p:nvPr>
        </p:nvSpPr>
        <p:spPr>
          <a:xfrm>
            <a:off x="6654800" y="4851400"/>
            <a:ext cx="5753100" cy="3835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图像"/>
          <p:cNvSpPr/>
          <p:nvPr>
            <p:ph type="pic" sz="half" idx="15"/>
          </p:nvPr>
        </p:nvSpPr>
        <p:spPr>
          <a:xfrm>
            <a:off x="622300" y="584200"/>
            <a:ext cx="5575300" cy="83256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507999" y="9245596"/>
            <a:ext cx="11988803" cy="5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线条"/>
          <p:cNvSpPr/>
          <p:nvPr/>
        </p:nvSpPr>
        <p:spPr>
          <a:xfrm flipV="1">
            <a:off x="507999" y="508000"/>
            <a:ext cx="11988803" cy="3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video" Target="../media/media1.mp4"/><Relationship Id="rId4" Type="http://schemas.microsoft.com/office/2007/relationships/media" Target="../media/media1.mp4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o we Are?…"/>
          <p:cNvSpPr txBox="1"/>
          <p:nvPr>
            <p:ph type="title"/>
          </p:nvPr>
        </p:nvSpPr>
        <p:spPr>
          <a:xfrm>
            <a:off x="508000" y="596898"/>
            <a:ext cx="11988800" cy="3359207"/>
          </a:xfrm>
          <a:prstGeom prst="rect">
            <a:avLst/>
          </a:prstGeom>
          <a:solidFill>
            <a:schemeClr val="accent2"/>
          </a:solidFill>
          <a:ln w="25400">
            <a:solidFill>
              <a:srgbClr val="5D7A7A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  <a:defRPr cap="none"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Who we Are?</a:t>
            </a:r>
          </a:p>
          <a:p>
            <a:pPr algn="ctr">
              <a:lnSpc>
                <a:spcPct val="100000"/>
              </a:lnSpc>
              <a:defRPr cap="none"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algn="ctr">
              <a:lnSpc>
                <a:spcPct val="100000"/>
              </a:lnSpc>
              <a:defRPr cap="none"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Ganymede (木卫三又称为“盖尼米德”)</a:t>
            </a:r>
          </a:p>
        </p:txBody>
      </p:sp>
      <p:sp>
        <p:nvSpPr>
          <p:cNvPr id="132" name="Jet Qin…"/>
          <p:cNvSpPr txBox="1"/>
          <p:nvPr>
            <p:ph type="body" sz="quarter" idx="1"/>
          </p:nvPr>
        </p:nvSpPr>
        <p:spPr>
          <a:xfrm>
            <a:off x="571498" y="4147820"/>
            <a:ext cx="2217423" cy="1030607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</a:lvl1pPr>
          </a:lstStyle>
          <a:p>
            <a:pPr/>
            <a:r>
              <a:t>Jet Qin</a:t>
            </a:r>
          </a:p>
        </p:txBody>
      </p:sp>
      <p:sp>
        <p:nvSpPr>
          <p:cNvPr id="133" name="直接连接符 1"/>
          <p:cNvSpPr/>
          <p:nvPr/>
        </p:nvSpPr>
        <p:spPr>
          <a:xfrm>
            <a:off x="1969769" y="5136514"/>
            <a:ext cx="4028442" cy="2590803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文本框 2"/>
          <p:cNvSpPr txBox="1"/>
          <p:nvPr/>
        </p:nvSpPr>
        <p:spPr>
          <a:xfrm>
            <a:off x="5126990" y="7802827"/>
            <a:ext cx="20129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71500" indent="-571500">
              <a:buSzPct val="100000"/>
              <a:buFont typeface="Arial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Frank</a:t>
            </a:r>
          </a:p>
        </p:txBody>
      </p:sp>
      <p:sp>
        <p:nvSpPr>
          <p:cNvPr id="135" name="直接连接符 3"/>
          <p:cNvSpPr/>
          <p:nvPr/>
        </p:nvSpPr>
        <p:spPr>
          <a:xfrm flipV="1">
            <a:off x="6720204" y="4952998"/>
            <a:ext cx="4301492" cy="2590167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文本框 4"/>
          <p:cNvSpPr txBox="1"/>
          <p:nvPr/>
        </p:nvSpPr>
        <p:spPr>
          <a:xfrm>
            <a:off x="10279248" y="4351972"/>
            <a:ext cx="14664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71500" indent="-571500">
              <a:buSzPct val="100000"/>
              <a:buFont typeface="Arial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hat Problem We meet ?"/>
          <p:cNvSpPr txBox="1"/>
          <p:nvPr>
            <p:ph type="title"/>
          </p:nvPr>
        </p:nvSpPr>
        <p:spPr>
          <a:xfrm>
            <a:off x="156208" y="558165"/>
            <a:ext cx="12691749" cy="19050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5D7A7A"/>
            </a:solidFill>
            <a:round/>
          </a:ln>
        </p:spPr>
        <p:txBody>
          <a:bodyPr/>
          <a:lstStyle>
            <a:lvl1pPr algn="ctr">
              <a:lnSpc>
                <a:spcPct val="100000"/>
              </a:lnSpc>
              <a:defRPr cap="none"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What Problem We meet ?</a:t>
            </a:r>
          </a:p>
        </p:txBody>
      </p:sp>
      <p:sp>
        <p:nvSpPr>
          <p:cNvPr id="139" name="No unified tool to manage the license, contract…"/>
          <p:cNvSpPr txBox="1"/>
          <p:nvPr>
            <p:ph type="body" idx="1"/>
          </p:nvPr>
        </p:nvSpPr>
        <p:spPr>
          <a:xfrm>
            <a:off x="508000" y="2667000"/>
            <a:ext cx="11988800" cy="6388100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spcBef>
                <a:spcPts val="3000"/>
              </a:spcBef>
              <a:buFont typeface="Arial"/>
              <a:buChar char="•"/>
            </a:pPr>
            <a:r>
              <a:t>Cannot faster &amp; stendardize user response for all level 1 queries</a:t>
            </a:r>
          </a:p>
          <a:p>
            <a:pPr marL="457200" indent="-457200">
              <a:spcBef>
                <a:spcPts val="3000"/>
              </a:spcBef>
              <a:buFont typeface="Arial"/>
              <a:buChar char="•"/>
            </a:pPr>
            <a:r>
              <a:t>Reduced efforts for report queries</a:t>
            </a:r>
          </a:p>
          <a:p>
            <a:pPr marL="457200" indent="-457200">
              <a:spcBef>
                <a:spcPts val="3000"/>
              </a:spcBef>
              <a:buFont typeface="Arial"/>
              <a:buChar char="•"/>
            </a:pPr>
            <a:r>
              <a:t>Continuous learning in Bots will improve the query resolution accuracy using  self-learning algorithms</a:t>
            </a:r>
          </a:p>
          <a:p>
            <a:pPr marL="457200" indent="-457200">
              <a:spcBef>
                <a:spcPts val="3000"/>
              </a:spcBef>
              <a:buFont typeface="Arial"/>
              <a:buChar char="•"/>
            </a:pPr>
            <a:r>
              <a:t>24/7 user support for level one queries</a:t>
            </a:r>
          </a:p>
          <a:p>
            <a:pPr marL="457200" indent="-457200">
              <a:spcBef>
                <a:spcPts val="3000"/>
              </a:spcBef>
              <a:buFont typeface="Arial"/>
              <a:buChar char="•"/>
            </a:pPr>
            <a:r>
              <a:t>Retenton of complete knowledge within Bot Vs efforts spent of Human knowledge and tanlent retention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ow Do we solve it"/>
          <p:cNvSpPr txBox="1"/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 w="25400">
            <a:solidFill>
              <a:srgbClr val="5D7A7A"/>
            </a:solidFill>
            <a:round/>
          </a:ln>
        </p:spPr>
        <p:txBody>
          <a:bodyPr/>
          <a:lstStyle>
            <a:lvl1pPr algn="ctr">
              <a:lnSpc>
                <a:spcPct val="100000"/>
              </a:lnSpc>
              <a:defRPr cap="none"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How Do we solve it</a:t>
            </a:r>
          </a:p>
        </p:txBody>
      </p:sp>
      <p:sp>
        <p:nvSpPr>
          <p:cNvPr id="142" name="UI Design…"/>
          <p:cNvSpPr txBox="1"/>
          <p:nvPr>
            <p:ph type="body" sz="half" idx="1"/>
          </p:nvPr>
        </p:nvSpPr>
        <p:spPr>
          <a:xfrm>
            <a:off x="507998" y="2666998"/>
            <a:ext cx="11988803" cy="2885383"/>
          </a:xfrm>
          <a:prstGeom prst="rect">
            <a:avLst/>
          </a:prstGeom>
        </p:spPr>
        <p:txBody>
          <a:bodyPr anchor="t"/>
          <a:lstStyle/>
          <a:p>
            <a:pPr marL="154743" indent="-154743" defTabSz="233679">
              <a:spcBef>
                <a:spcPts val="1200"/>
              </a:spcBef>
              <a:buBlip>
                <a:blip r:embed="rId2"/>
              </a:buBlip>
              <a:defRPr sz="1200"/>
            </a:pPr>
            <a:r>
              <a:t>1:  Convert the question and answer to a vector. eg.  Who are you =&gt; [ 0.03075174,  0.01077418,  0.04825656, -0.02901061, -0.02860381],</a:t>
            </a:r>
            <a:endParaRPr sz="520"/>
          </a:p>
          <a:p>
            <a:pPr marL="154743" indent="-154743" defTabSz="233679">
              <a:spcBef>
                <a:spcPts val="1200"/>
              </a:spcBef>
              <a:buBlip>
                <a:blip r:embed="rId2"/>
              </a:buBlip>
              <a:defRPr sz="1200"/>
            </a:pPr>
            <a:r>
              <a:t>2:  We know the exact answer for the question? So  we got a formula.</a:t>
            </a:r>
            <a:endParaRPr sz="520"/>
          </a:p>
          <a:p>
            <a:pPr marL="154743" indent="-154743" defTabSz="233679">
              <a:spcBef>
                <a:spcPts val="1200"/>
              </a:spcBef>
              <a:buBlip>
                <a:blip r:embed="rId2"/>
              </a:buBlip>
              <a:defRPr sz="1200"/>
            </a:pPr>
            <a:r>
              <a:t>          Who are you =&gt;. I am iBot</a:t>
            </a:r>
            <a:endParaRPr sz="520"/>
          </a:p>
          <a:p>
            <a:pPr marL="154743" indent="-154743" defTabSz="233679">
              <a:spcBef>
                <a:spcPts val="1200"/>
              </a:spcBef>
              <a:buBlip>
                <a:blip r:embed="rId2"/>
              </a:buBlip>
              <a:defRPr sz="1200"/>
            </a:pPr>
            <a:r>
              <a:t>[ 0.03075174,  0.01077418,  0.04825656, -0.02901061, -0.02860381] =&gt; [-0.01487043,  0.03127805, -0.00348612,  0.00670124,  0.03629971]</a:t>
            </a:r>
            <a:endParaRPr sz="520"/>
          </a:p>
          <a:p>
            <a:pPr marL="154743" indent="-154743" defTabSz="233679">
              <a:spcBef>
                <a:spcPts val="1200"/>
              </a:spcBef>
              <a:buBlip>
                <a:blip r:embed="rId2"/>
              </a:buBlip>
              <a:defRPr sz="1200"/>
            </a:pPr>
            <a:r>
              <a:t>3:  Then we only need to train the model to fit the formula   W *  X = f(x)</a:t>
            </a:r>
            <a:endParaRPr sz="520"/>
          </a:p>
          <a:p>
            <a:pPr marL="154743" indent="-154743" defTabSz="233679">
              <a:spcBef>
                <a:spcPts val="1200"/>
              </a:spcBef>
              <a:buBlip>
                <a:blip r:embed="rId2"/>
              </a:buBlip>
              <a:defRPr sz="1200"/>
            </a:pPr>
            <a:r>
              <a:t>4:  Seq2Seq Model encode the question and output the answer.</a:t>
            </a:r>
            <a:endParaRPr sz="520"/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</a:p>
          <a:p>
            <a:pPr marL="67055" indent="-67055" defTabSz="93471">
              <a:spcBef>
                <a:spcPts val="600"/>
              </a:spcBef>
              <a:buBlip>
                <a:blip r:embed="rId2"/>
              </a:buBlip>
              <a:defRPr sz="520"/>
            </a:pPr>
            <a:r>
              <a:t>Improve confidence level from XX% on the date of implenmentation to YY% in 6 month's time</a:t>
            </a:r>
          </a:p>
        </p:txBody>
      </p:sp>
      <p:pic>
        <p:nvPicPr>
          <p:cNvPr id="143" name="截屏2019-10-23上午12.08.14.png" descr="截屏2019-10-23上午12.08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290" y="6068138"/>
            <a:ext cx="9601202" cy="2413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ystem Architecture"/>
          <p:cNvSpPr txBox="1"/>
          <p:nvPr/>
        </p:nvSpPr>
        <p:spPr>
          <a:xfrm>
            <a:off x="708043" y="964446"/>
            <a:ext cx="11588715" cy="660299"/>
          </a:xfrm>
          <a:prstGeom prst="rect">
            <a:avLst/>
          </a:prstGeom>
          <a:solidFill>
            <a:schemeClr val="accent2"/>
          </a:solidFill>
          <a:ln w="25400">
            <a:solidFill>
              <a:srgbClr val="5D7A7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System Architecture</a:t>
            </a:r>
          </a:p>
        </p:txBody>
      </p:sp>
      <p:pic>
        <p:nvPicPr>
          <p:cNvPr id="14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49" y="2074839"/>
            <a:ext cx="11341101" cy="7214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mo"/>
          <p:cNvSpPr txBox="1"/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 w="25400">
            <a:solidFill>
              <a:srgbClr val="5D7A7A"/>
            </a:solidFill>
            <a:round/>
          </a:ln>
        </p:spPr>
        <p:txBody>
          <a:bodyPr/>
          <a:lstStyle>
            <a:lvl1pPr algn="ctr">
              <a:lnSpc>
                <a:spcPct val="100000"/>
              </a:lnSpc>
              <a:defRPr cap="none"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49" name="Demo https://www.youtube.com/watch?v=7TCus7OK2s4&amp;t=85s…"/>
          <p:cNvSpPr txBox="1"/>
          <p:nvPr>
            <p:ph type="body" sz="half" idx="1"/>
          </p:nvPr>
        </p:nvSpPr>
        <p:spPr>
          <a:xfrm>
            <a:off x="6636525" y="2883811"/>
            <a:ext cx="6159292" cy="5288689"/>
          </a:xfrm>
          <a:prstGeom prst="rect">
            <a:avLst/>
          </a:prstGeom>
        </p:spPr>
        <p:txBody>
          <a:bodyPr/>
          <a:lstStyle/>
          <a:p>
            <a:pPr marL="402590" indent="-402590" defTabSz="560705">
              <a:spcBef>
                <a:spcPts val="4000"/>
              </a:spcBef>
              <a:buBlip>
                <a:blip r:embed="rId2"/>
              </a:buBlip>
              <a:defRPr sz="3200"/>
            </a:pPr>
            <a:r>
              <a:t>Try Our service: </a:t>
            </a:r>
            <a:r>
              <a:rPr u="sng"/>
              <a:t>http://149.28.24.249/</a:t>
            </a:r>
            <a:r>
              <a:t> </a:t>
            </a:r>
          </a:p>
          <a:p>
            <a:pPr marL="377428" indent="-377428">
              <a:spcBef>
                <a:spcPts val="3200"/>
              </a:spcBef>
              <a:buBlip>
                <a:blip r:embed="rId2"/>
              </a:buBlip>
              <a:defRPr sz="3000"/>
            </a:pPr>
            <a:r>
              <a:t>What benefit do we have?</a:t>
            </a:r>
          </a:p>
          <a:p>
            <a:pPr marL="377428" indent="-377428">
              <a:spcBef>
                <a:spcPts val="3200"/>
              </a:spcBef>
              <a:buBlip>
                <a:blip r:embed="rId2"/>
              </a:buBlip>
              <a:defRPr sz="3200"/>
            </a:pPr>
          </a:p>
          <a:p>
            <a:pPr marL="354965" indent="-354965" defTabSz="560705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2800">
                <a:solidFill>
                  <a:srgbClr val="9D9D9D"/>
                </a:solidFill>
              </a:defRPr>
            </a:pPr>
            <a:r>
              <a:t> </a:t>
            </a:r>
            <a:r>
              <a:rPr i="0"/>
              <a:t>Cost: 5$/month</a:t>
            </a:r>
          </a:p>
          <a:p>
            <a:pPr marL="354965" indent="-354965" defTabSz="560705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sz="2800">
                <a:solidFill>
                  <a:srgbClr val="9D9D9D"/>
                </a:solidFill>
              </a:defRPr>
            </a:pPr>
            <a:r>
              <a:t>One-click release</a:t>
            </a:r>
          </a:p>
          <a:p>
            <a:pPr marL="354965" indent="-354965" defTabSz="560705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sz="2800">
                <a:solidFill>
                  <a:srgbClr val="9D9D9D"/>
                </a:solidFill>
              </a:defRPr>
            </a:pPr>
            <a:r>
              <a:t>Support 24/7</a:t>
            </a:r>
          </a:p>
          <a:p>
            <a:pPr marL="354965" indent="-354965" defTabSz="560705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sz="2800">
                <a:solidFill>
                  <a:srgbClr val="9D9D9D"/>
                </a:solidFill>
              </a:defRPr>
            </a:pPr>
            <a:r>
              <a:t>Keep Learning</a:t>
            </a:r>
          </a:p>
        </p:txBody>
      </p:sp>
      <p:pic>
        <p:nvPicPr>
          <p:cNvPr id="150" name="chatbot1.mp4" descr="chatbot1.mp4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388995" y="2666998"/>
            <a:ext cx="6159293" cy="3464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788696" fill="hold"/>
                                        <p:tgtEl>
                                          <p:spTgt spid="1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50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