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DF6DA"/>
              </a:solidFill>
              <a:prstDash val="solid"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DBBB3"/>
              </a:solidFill>
              <a:prstDash val="solid"/>
              <a:miter lim="400000"/>
            </a:ln>
          </a:top>
          <a:bottom>
            <a:ln w="3175" cap="flat">
              <a:solidFill>
                <a:srgbClr val="BDBBB3"/>
              </a:solidFill>
              <a:prstDash val="solid"/>
              <a:miter lim="400000"/>
            </a:ln>
          </a:bottom>
          <a:insideH>
            <a:ln w="3175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952500" y="72898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标题文本"/>
          <p:cNvSpPr txBox="1"/>
          <p:nvPr>
            <p:ph type="title"/>
          </p:nvPr>
        </p:nvSpPr>
        <p:spPr>
          <a:xfrm>
            <a:off x="952500" y="4229100"/>
            <a:ext cx="22479000" cy="2857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5" name="正文级别 1…"/>
          <p:cNvSpPr txBox="1"/>
          <p:nvPr>
            <p:ph type="body" sz="quarter" idx="1"/>
          </p:nvPr>
        </p:nvSpPr>
        <p:spPr>
          <a:xfrm>
            <a:off x="952500" y="7823200"/>
            <a:ext cx="22479000" cy="1155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xfrm>
            <a:off x="22898100" y="12319000"/>
            <a:ext cx="419100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黄昏时分，葡萄牙费拉古杜村对面水边的绿色和黄色小船黄昏时分，葡萄牙南部阿尔加维村附近海上的渔船。"/>
          <p:cNvSpPr/>
          <p:nvPr>
            <p:ph type="pic" sz="half" idx="21"/>
          </p:nvPr>
        </p:nvSpPr>
        <p:spPr>
          <a:xfrm>
            <a:off x="13208000" y="520700"/>
            <a:ext cx="10909968" cy="7277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0" name="葡萄牙阿尔加维蓝绿色海水中的岩层"/>
          <p:cNvSpPr/>
          <p:nvPr>
            <p:ph type="pic" sz="half" idx="22"/>
          </p:nvPr>
        </p:nvSpPr>
        <p:spPr>
          <a:xfrm>
            <a:off x="13208000" y="6146800"/>
            <a:ext cx="10160000" cy="67733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1" name="葡萄牙的灯塔，前景是沿海岩层，日落时俯瞰大海"/>
          <p:cNvSpPr/>
          <p:nvPr>
            <p:ph type="pic" idx="23"/>
          </p:nvPr>
        </p:nvSpPr>
        <p:spPr>
          <a:xfrm>
            <a:off x="742138" y="-1391145"/>
            <a:ext cx="11855474" cy="17703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–苏子柔"/>
          <p:cNvSpPr txBox="1"/>
          <p:nvPr>
            <p:ph type="body" sz="quarter" idx="21"/>
          </p:nvPr>
        </p:nvSpPr>
        <p:spPr>
          <a:xfrm>
            <a:off x="952500" y="8318500"/>
            <a:ext cx="22479000" cy="850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–苏子柔</a:t>
            </a:r>
          </a:p>
        </p:txBody>
      </p:sp>
      <p:sp>
        <p:nvSpPr>
          <p:cNvPr id="120" name="“在此键入引文。”"/>
          <p:cNvSpPr txBox="1"/>
          <p:nvPr>
            <p:ph type="body" sz="quarter" idx="22"/>
          </p:nvPr>
        </p:nvSpPr>
        <p:spPr>
          <a:xfrm>
            <a:off x="2387600" y="5988248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黄昏时分，葡萄牙费拉古杜村对面岸边的绿色和黄色小船黄昏时分，葡萄牙南部阿尔加维村附近海上的渔船。"/>
          <p:cNvSpPr/>
          <p:nvPr>
            <p:ph type="pic" idx="21"/>
          </p:nvPr>
        </p:nvSpPr>
        <p:spPr>
          <a:xfrm>
            <a:off x="0" y="-87630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葡萄牙阿尔加维蓝绿色海水中的岩层"/>
          <p:cNvSpPr/>
          <p:nvPr>
            <p:ph type="pic" idx="21"/>
          </p:nvPr>
        </p:nvSpPr>
        <p:spPr>
          <a:xfrm>
            <a:off x="927100" y="-1765300"/>
            <a:ext cx="22529800" cy="1501986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952500" y="9982200"/>
            <a:ext cx="22479000" cy="15748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952500" y="11620500"/>
            <a:ext cx="224790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952500" y="5435600"/>
            <a:ext cx="22479000" cy="28575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葡萄牙的灯塔，前景是沿海岩层，日落时俯瞰大海"/>
          <p:cNvSpPr/>
          <p:nvPr>
            <p:ph type="pic" idx="21"/>
          </p:nvPr>
        </p:nvSpPr>
        <p:spPr>
          <a:xfrm>
            <a:off x="12623800" y="-1346200"/>
            <a:ext cx="10928468" cy="16319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标题文本"/>
          <p:cNvSpPr txBox="1"/>
          <p:nvPr>
            <p:ph type="title"/>
          </p:nvPr>
        </p:nvSpPr>
        <p:spPr>
          <a:xfrm>
            <a:off x="952500" y="3378200"/>
            <a:ext cx="10934700" cy="8534400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quarter" idx="1"/>
          </p:nvPr>
        </p:nvSpPr>
        <p:spPr>
          <a:xfrm>
            <a:off x="952500" y="1638300"/>
            <a:ext cx="109347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>
            <a:off x="952500" y="36195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线条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2" name="正文级别 1…"/>
          <p:cNvSpPr txBox="1"/>
          <p:nvPr>
            <p:ph type="body" idx="1"/>
          </p:nvPr>
        </p:nvSpPr>
        <p:spPr>
          <a:xfrm>
            <a:off x="952500" y="4267200"/>
            <a:ext cx="22479000" cy="8051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葡萄牙阿尔加维蓝绿色海水中的岩层"/>
          <p:cNvSpPr/>
          <p:nvPr>
            <p:ph type="pic" sz="half" idx="21"/>
          </p:nvPr>
        </p:nvSpPr>
        <p:spPr>
          <a:xfrm>
            <a:off x="381000" y="4229100"/>
            <a:ext cx="11684000" cy="77893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12687300" y="4114800"/>
            <a:ext cx="10744200" cy="7950200"/>
          </a:xfrm>
          <a:prstGeom prst="rect">
            <a:avLst/>
          </a:prstGeom>
        </p:spPr>
        <p:txBody>
          <a:bodyPr/>
          <a:lstStyle>
            <a:lvl1pPr marL="4953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9906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4859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9812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24765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线条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sz="half" idx="1"/>
          </p:nvPr>
        </p:nvSpPr>
        <p:spPr>
          <a:xfrm>
            <a:off x="12687300" y="4114800"/>
            <a:ext cx="10744200" cy="7950200"/>
          </a:xfrm>
          <a:prstGeom prst="rect">
            <a:avLst/>
          </a:prstGeom>
        </p:spPr>
        <p:txBody>
          <a:bodyPr/>
          <a:lstStyle>
            <a:lvl1pPr marL="4953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9906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4859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9812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24765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线条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half" idx="1"/>
          </p:nvPr>
        </p:nvSpPr>
        <p:spPr>
          <a:xfrm>
            <a:off x="12687300" y="4114800"/>
            <a:ext cx="10744200" cy="7950200"/>
          </a:xfrm>
          <a:prstGeom prst="rect">
            <a:avLst/>
          </a:prstGeom>
        </p:spPr>
        <p:txBody>
          <a:bodyPr/>
          <a:lstStyle>
            <a:lvl1pPr marL="4953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9906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4859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9812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24765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952500" y="1384300"/>
            <a:ext cx="22479000" cy="1094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标题文本"/>
          <p:cNvSpPr txBox="1"/>
          <p:nvPr>
            <p:ph type="title"/>
          </p:nvPr>
        </p:nvSpPr>
        <p:spPr>
          <a:xfrm>
            <a:off x="952500" y="838200"/>
            <a:ext cx="22479000" cy="267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22923500" y="12319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71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1143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714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2286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857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3429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4000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4572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5143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ercury GENAI SD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Mercury GENAI SDK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01"/>
          <p:cNvSpPr/>
          <p:nvPr/>
        </p:nvSpPr>
        <p:spPr>
          <a:xfrm>
            <a:off x="1565132" y="4993231"/>
            <a:ext cx="3269354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376119"/>
                  <a:satOff val="3650"/>
                  <a:lumOff val="-139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48" name="02"/>
          <p:cNvSpPr/>
          <p:nvPr/>
        </p:nvSpPr>
        <p:spPr>
          <a:xfrm>
            <a:off x="1565132" y="6939821"/>
            <a:ext cx="3269354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376119"/>
                  <a:satOff val="3650"/>
                  <a:lumOff val="-139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49" name="03"/>
          <p:cNvSpPr/>
          <p:nvPr/>
        </p:nvSpPr>
        <p:spPr>
          <a:xfrm>
            <a:off x="1565132" y="8979965"/>
            <a:ext cx="3269354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376119"/>
                  <a:satOff val="3650"/>
                  <a:lumOff val="-139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5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1" name="04"/>
          <p:cNvSpPr/>
          <p:nvPr/>
        </p:nvSpPr>
        <p:spPr>
          <a:xfrm>
            <a:off x="1565132" y="10973332"/>
            <a:ext cx="3269354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376119"/>
                  <a:satOff val="3650"/>
                  <a:lumOff val="-139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52" name="SDK Design"/>
          <p:cNvSpPr txBox="1"/>
          <p:nvPr/>
        </p:nvSpPr>
        <p:spPr>
          <a:xfrm>
            <a:off x="5824541" y="5240881"/>
            <a:ext cx="1188828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/>
            <a:r>
              <a:t>SDK Design</a:t>
            </a:r>
          </a:p>
        </p:txBody>
      </p:sp>
      <p:sp>
        <p:nvSpPr>
          <p:cNvPr id="153" name="SDK Implementation"/>
          <p:cNvSpPr txBox="1"/>
          <p:nvPr/>
        </p:nvSpPr>
        <p:spPr>
          <a:xfrm>
            <a:off x="5824541" y="7187471"/>
            <a:ext cx="1188828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/>
            <a:r>
              <a:t>SDK Implementation</a:t>
            </a:r>
          </a:p>
        </p:txBody>
      </p:sp>
      <p:sp>
        <p:nvSpPr>
          <p:cNvPr id="154" name="SDK Release"/>
          <p:cNvSpPr txBox="1"/>
          <p:nvPr/>
        </p:nvSpPr>
        <p:spPr>
          <a:xfrm>
            <a:off x="5824541" y="9227615"/>
            <a:ext cx="1188828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/>
            <a:r>
              <a:t>SDK Release</a:t>
            </a:r>
          </a:p>
        </p:txBody>
      </p:sp>
      <p:sp>
        <p:nvSpPr>
          <p:cNvPr id="155" name="Demo"/>
          <p:cNvSpPr txBox="1"/>
          <p:nvPr/>
        </p:nvSpPr>
        <p:spPr>
          <a:xfrm>
            <a:off x="5824541" y="11144782"/>
            <a:ext cx="1188828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DK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SDK Design</a:t>
            </a:r>
          </a:p>
        </p:txBody>
      </p:sp>
      <p:sp>
        <p:nvSpPr>
          <p:cNvPr id="158" name="Objectives and capabilities of SDK"/>
          <p:cNvSpPr txBox="1"/>
          <p:nvPr>
            <p:ph type="body" sz="quarter" idx="1"/>
          </p:nvPr>
        </p:nvSpPr>
        <p:spPr>
          <a:xfrm>
            <a:off x="952500" y="3638550"/>
            <a:ext cx="11226104" cy="1966178"/>
          </a:xfrm>
          <a:prstGeom prst="rect">
            <a:avLst/>
          </a:prstGeom>
        </p:spPr>
        <p:txBody>
          <a:bodyPr/>
          <a:lstStyle>
            <a:lvl1pPr marL="521804" indent="-521804">
              <a:spcBef>
                <a:spcPts val="4500"/>
              </a:spcBef>
              <a:buBlip>
                <a:blip r:embed="rId2"/>
              </a:buBlip>
              <a:defRPr sz="4200"/>
            </a:lvl1pPr>
          </a:lstStyle>
          <a:p>
            <a:pPr/>
            <a:r>
              <a:t>Objectives and capabilities of SDK</a:t>
            </a:r>
          </a:p>
        </p:txBody>
      </p:sp>
      <p:pic>
        <p:nvPicPr>
          <p:cNvPr id="159" name="framework.svg" descr="framework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58887" y="3748503"/>
            <a:ext cx="9626849" cy="9063794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RCGENAI is a framework for developing applications powered by language models. You can easily deploy your application to GCP and azure with it"/>
          <p:cNvSpPr txBox="1"/>
          <p:nvPr/>
        </p:nvSpPr>
        <p:spPr>
          <a:xfrm>
            <a:off x="1001543" y="5337122"/>
            <a:ext cx="112261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500"/>
              </a:spcBef>
              <a:defRPr sz="2400"/>
            </a:lvl1pPr>
          </a:lstStyle>
          <a:p>
            <a:pPr/>
            <a:r>
              <a:t>RCGENAI is a framework for developing applications powered by language models. You can easily deploy your application to GCP and azure with it</a:t>
            </a:r>
          </a:p>
        </p:txBody>
      </p:sp>
      <p:sp>
        <p:nvSpPr>
          <p:cNvPr id="161" name="The framework consists of several parts:"/>
          <p:cNvSpPr txBox="1"/>
          <p:nvPr/>
        </p:nvSpPr>
        <p:spPr>
          <a:xfrm>
            <a:off x="982328" y="6521449"/>
            <a:ext cx="689257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The framework consists of several parts:</a:t>
            </a:r>
          </a:p>
        </p:txBody>
      </p:sp>
      <p:sp>
        <p:nvSpPr>
          <p:cNvPr id="162" name="Chat…"/>
          <p:cNvSpPr txBox="1"/>
          <p:nvPr/>
        </p:nvSpPr>
        <p:spPr>
          <a:xfrm>
            <a:off x="1059189" y="7312077"/>
            <a:ext cx="3613510" cy="504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Chat</a:t>
            </a:r>
          </a:p>
          <a:p>
            <a:pPr/>
            <a:r>
              <a:t>Summarization</a:t>
            </a:r>
          </a:p>
          <a:p>
            <a:pPr/>
            <a:r>
              <a:t>Categorized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DK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SDK Implementation</a:t>
            </a:r>
          </a:p>
        </p:txBody>
      </p:sp>
      <p:sp>
        <p:nvSpPr>
          <p:cNvPr id="165" name="Code Structure"/>
          <p:cNvSpPr txBox="1"/>
          <p:nvPr>
            <p:ph type="body" sz="quarter" idx="1"/>
          </p:nvPr>
        </p:nvSpPr>
        <p:spPr>
          <a:xfrm>
            <a:off x="952499" y="4241800"/>
            <a:ext cx="5331096" cy="106566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Code Structure  </a:t>
            </a:r>
          </a:p>
        </p:txBody>
      </p:sp>
      <p:sp>
        <p:nvSpPr>
          <p:cNvPr id="166" name="箭头"/>
          <p:cNvSpPr/>
          <p:nvPr/>
        </p:nvSpPr>
        <p:spPr>
          <a:xfrm>
            <a:off x="6143302" y="4139629"/>
            <a:ext cx="593784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67" name="Unit tests"/>
          <p:cNvSpPr txBox="1"/>
          <p:nvPr/>
        </p:nvSpPr>
        <p:spPr>
          <a:xfrm>
            <a:off x="1098715" y="10056478"/>
            <a:ext cx="4354716" cy="106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71500" indent="-571500">
              <a:buSzPct val="30000"/>
              <a:buBlip>
                <a:blip r:embed="rId2"/>
              </a:buBlip>
            </a:lvl1pPr>
          </a:lstStyle>
          <a:p>
            <a:pPr/>
            <a:r>
              <a:t>Unit tests </a:t>
            </a:r>
          </a:p>
        </p:txBody>
      </p:sp>
      <p:sp>
        <p:nvSpPr>
          <p:cNvPr id="168" name="箭头"/>
          <p:cNvSpPr/>
          <p:nvPr/>
        </p:nvSpPr>
        <p:spPr>
          <a:xfrm>
            <a:off x="5905214" y="9954308"/>
            <a:ext cx="593784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DK Rele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SDK Release</a:t>
            </a:r>
          </a:p>
        </p:txBody>
      </p:sp>
      <p:sp>
        <p:nvSpPr>
          <p:cNvPr id="171" name="Package tools…"/>
          <p:cNvSpPr txBox="1"/>
          <p:nvPr>
            <p:ph type="body" sz="quarter" idx="1"/>
          </p:nvPr>
        </p:nvSpPr>
        <p:spPr>
          <a:xfrm>
            <a:off x="952500" y="3721099"/>
            <a:ext cx="6861743" cy="85979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Package tools</a:t>
            </a:r>
          </a:p>
          <a:p>
            <a:pPr>
              <a:buBlip>
                <a:blip r:embed="rId2"/>
              </a:buBlip>
            </a:pPr>
            <a:r>
              <a:t>Generate documents</a:t>
            </a:r>
          </a:p>
          <a:p>
            <a:pPr>
              <a:buBlip>
                <a:blip r:embed="rId2"/>
              </a:buBlip>
            </a:pPr>
            <a:r>
              <a:t>Publish package to nexus</a:t>
            </a:r>
          </a:p>
        </p:txBody>
      </p:sp>
      <p:sp>
        <p:nvSpPr>
          <p:cNvPr id="172" name="箭头"/>
          <p:cNvSpPr/>
          <p:nvPr/>
        </p:nvSpPr>
        <p:spPr>
          <a:xfrm>
            <a:off x="8171411" y="7881922"/>
            <a:ext cx="5035818" cy="609512"/>
          </a:xfrm>
          <a:prstGeom prst="rightArrow">
            <a:avLst>
              <a:gd name="adj1" fmla="val 32000"/>
              <a:gd name="adj2" fmla="val 141198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3" name="Py -m build -w -o dist"/>
          <p:cNvSpPr txBox="1"/>
          <p:nvPr/>
        </p:nvSpPr>
        <p:spPr>
          <a:xfrm>
            <a:off x="13798820" y="6212052"/>
            <a:ext cx="788327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Py -m build -w -o dist</a:t>
            </a:r>
          </a:p>
        </p:txBody>
      </p:sp>
      <p:sp>
        <p:nvSpPr>
          <p:cNvPr id="174" name="箭头"/>
          <p:cNvSpPr/>
          <p:nvPr/>
        </p:nvSpPr>
        <p:spPr>
          <a:xfrm>
            <a:off x="8171411" y="6288297"/>
            <a:ext cx="5035818" cy="609512"/>
          </a:xfrm>
          <a:prstGeom prst="rightArrow">
            <a:avLst>
              <a:gd name="adj1" fmla="val 32000"/>
              <a:gd name="adj2" fmla="val 14119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5" name="Make html"/>
          <p:cNvSpPr txBox="1"/>
          <p:nvPr/>
        </p:nvSpPr>
        <p:spPr>
          <a:xfrm>
            <a:off x="13798820" y="7861299"/>
            <a:ext cx="788327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Make html</a:t>
            </a:r>
          </a:p>
        </p:txBody>
      </p:sp>
      <p:sp>
        <p:nvSpPr>
          <p:cNvPr id="176" name="箭头"/>
          <p:cNvSpPr/>
          <p:nvPr/>
        </p:nvSpPr>
        <p:spPr>
          <a:xfrm>
            <a:off x="8171411" y="9475547"/>
            <a:ext cx="5035818" cy="609512"/>
          </a:xfrm>
          <a:prstGeom prst="rightArrow">
            <a:avLst>
              <a:gd name="adj1" fmla="val 32000"/>
              <a:gd name="adj2" fmla="val 141198"/>
            </a:avLst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7" name="Twine upload"/>
          <p:cNvSpPr txBox="1"/>
          <p:nvPr/>
        </p:nvSpPr>
        <p:spPr>
          <a:xfrm>
            <a:off x="13798820" y="9399302"/>
            <a:ext cx="788327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Twine upload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80" name="DEMO Ti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cap="all" sz="9000">
                <a:latin typeface="+mj-lt"/>
                <a:ea typeface="+mj-ea"/>
                <a:cs typeface="+mj-cs"/>
                <a:sym typeface="Gill Sans Light"/>
              </a:defRPr>
            </a:lvl1pPr>
          </a:lstStyle>
          <a:p>
            <a:pPr/>
            <a:r>
              <a:t>DEMO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