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97" r:id="rId2"/>
    <p:sldId id="298" r:id="rId3"/>
    <p:sldId id="300" r:id="rId4"/>
    <p:sldId id="301" r:id="rId5"/>
    <p:sldId id="29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3" autoAdjust="0"/>
    <p:restoredTop sz="94660"/>
  </p:normalViewPr>
  <p:slideViewPr>
    <p:cSldViewPr>
      <p:cViewPr>
        <p:scale>
          <a:sx n="75" d="100"/>
          <a:sy n="75" d="100"/>
        </p:scale>
        <p:origin x="-882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DEB211-FA66-4A59-BEBD-5F3713922E7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26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F6A068-78B1-427D-BD23-7E30A96969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75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07B9C-A993-4BA4-AE3E-B8888E2A53F2}" type="slidenum">
              <a:rPr lang="en-GB"/>
              <a:pPr/>
              <a:t>1</a:t>
            </a:fld>
            <a:endParaRPr lang="en-GB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07B9C-A993-4BA4-AE3E-B8888E2A53F2}" type="slidenum">
              <a:rPr lang="en-GB"/>
              <a:pPr/>
              <a:t>8</a:t>
            </a:fld>
            <a:endParaRPr lang="en-GB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07B9C-A993-4BA4-AE3E-B8888E2A53F2}" type="slidenum">
              <a:rPr lang="en-GB"/>
              <a:pPr/>
              <a:t>15</a:t>
            </a:fld>
            <a:endParaRPr lang="en-GB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h-TH" sz="2400"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 sz="2400"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 b="0"/>
            </a:lvl1pPr>
          </a:lstStyle>
          <a:p>
            <a:endParaRPr 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8C7854B3-009E-4342-A64A-7E51F32574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248400"/>
            <a:ext cx="640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r>
              <a:rPr lang="en-US"/>
              <a:t>A Leading Provider of International Education in China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h-TH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4113" name="Picture 17" descr="SINO_BC_small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" y="6019800"/>
            <a:ext cx="1905000" cy="7175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Week 7b – 2-D Arrays</a:t>
            </a:r>
            <a:endParaRPr lang="en-GB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Prototypes for 2-D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prototype must indicate an array variable</a:t>
            </a:r>
          </a:p>
          <a:p>
            <a:pPr lvl="1"/>
            <a:r>
              <a:rPr lang="en-GB" dirty="0" smtClean="0"/>
              <a:t>Example prototypes:  </a:t>
            </a:r>
          </a:p>
          <a:p>
            <a:pPr marL="914400" lvl="2" indent="0">
              <a:buNone/>
            </a:pPr>
            <a:r>
              <a:rPr lang="en-GB" dirty="0" smtClean="0"/>
              <a:t>void </a:t>
            </a:r>
            <a:r>
              <a:rPr lang="en-GB" dirty="0" err="1" smtClean="0"/>
              <a:t>printArray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 [ ][3]);</a:t>
            </a:r>
          </a:p>
          <a:p>
            <a:pPr marL="914400" lvl="2" indent="0">
              <a:buNone/>
            </a:pPr>
            <a:r>
              <a:rPr lang="en-GB" dirty="0" smtClean="0"/>
              <a:t>void </a:t>
            </a:r>
            <a:r>
              <a:rPr lang="en-GB" dirty="0" err="1" smtClean="0"/>
              <a:t>printArray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 [3][3]);</a:t>
            </a:r>
          </a:p>
          <a:p>
            <a:r>
              <a:rPr lang="en-GB" dirty="0" smtClean="0"/>
              <a:t>When sending a 2-D array, the number of columns MUST be specified.  The number of rows is optional.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Leading Provider of International Education in China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361366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Number of rows not sent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40502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Number of rows is sent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4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Calls For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3886200"/>
          </a:xfrm>
        </p:spPr>
        <p:txBody>
          <a:bodyPr/>
          <a:lstStyle/>
          <a:p>
            <a:r>
              <a:rPr lang="en-GB" dirty="0" smtClean="0"/>
              <a:t>To send an array to a function, you only include the name of the </a:t>
            </a:r>
            <a:r>
              <a:rPr lang="en-GB" dirty="0" smtClean="0"/>
              <a:t>array.  </a:t>
            </a:r>
            <a:r>
              <a:rPr lang="en-GB" dirty="0" smtClean="0"/>
              <a:t>You do not include [ ]</a:t>
            </a:r>
          </a:p>
          <a:p>
            <a:pPr lvl="1"/>
            <a:r>
              <a:rPr lang="en-GB" dirty="0" smtClean="0"/>
              <a:t>Example</a:t>
            </a:r>
          </a:p>
          <a:p>
            <a:pPr marL="457200" lvl="1" indent="0">
              <a:buNone/>
            </a:pPr>
            <a:r>
              <a:rPr lang="en-GB" dirty="0" smtClean="0"/>
              <a:t>void </a:t>
            </a:r>
            <a:r>
              <a:rPr lang="en-GB" dirty="0" err="1" smtClean="0"/>
              <a:t>printArray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 [3]);  //Prototype</a:t>
            </a:r>
          </a:p>
          <a:p>
            <a:pPr marL="457200" lvl="1" indent="0">
              <a:buNone/>
            </a:pPr>
            <a:r>
              <a:rPr lang="en-GB" dirty="0" smtClean="0"/>
              <a:t>…</a:t>
            </a:r>
          </a:p>
          <a:p>
            <a:pPr marL="457200" lvl="1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numbers[3] = {4, 7, 9};</a:t>
            </a:r>
          </a:p>
          <a:p>
            <a:pPr marL="457200" lvl="1" indent="0">
              <a:buNone/>
            </a:pPr>
            <a:r>
              <a:rPr lang="en-GB" dirty="0" err="1" smtClean="0"/>
              <a:t>printArray</a:t>
            </a:r>
            <a:r>
              <a:rPr lang="en-GB" dirty="0" smtClean="0"/>
              <a:t> (numbers);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Leading Provider of International Education in China</a:t>
            </a:r>
            <a:endParaRPr lang="en-US"/>
          </a:p>
        </p:txBody>
      </p:sp>
      <p:cxnSp>
        <p:nvCxnSpPr>
          <p:cNvPr id="6" name="Straight Arrow Connector 5"/>
          <p:cNvCxnSpPr>
            <a:endCxn id="3" idx="2"/>
          </p:cNvCxnSpPr>
          <p:nvPr/>
        </p:nvCxnSpPr>
        <p:spPr>
          <a:xfrm flipH="1">
            <a:off x="4648200" y="5029200"/>
            <a:ext cx="21336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1800" y="46876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Notice, there are no [ ]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Calls For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3886200"/>
          </a:xfrm>
        </p:spPr>
        <p:txBody>
          <a:bodyPr/>
          <a:lstStyle/>
          <a:p>
            <a:r>
              <a:rPr lang="en-GB" dirty="0" smtClean="0"/>
              <a:t>This is the same for double arrays</a:t>
            </a:r>
          </a:p>
          <a:p>
            <a:pPr lvl="1"/>
            <a:r>
              <a:rPr lang="en-GB" dirty="0" smtClean="0"/>
              <a:t>Example</a:t>
            </a:r>
          </a:p>
          <a:p>
            <a:pPr marL="457200" lvl="1" indent="0">
              <a:buNone/>
            </a:pPr>
            <a:r>
              <a:rPr lang="en-GB" dirty="0" smtClean="0"/>
              <a:t>void </a:t>
            </a:r>
            <a:r>
              <a:rPr lang="en-GB" dirty="0" err="1" smtClean="0"/>
              <a:t>printArray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 [2][3]);  //Prototype</a:t>
            </a:r>
          </a:p>
          <a:p>
            <a:pPr marL="457200" lvl="1" indent="0">
              <a:buNone/>
            </a:pPr>
            <a:r>
              <a:rPr lang="en-GB" dirty="0" smtClean="0"/>
              <a:t>…</a:t>
            </a:r>
          </a:p>
          <a:p>
            <a:pPr marL="457200" lvl="1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numbers[2][3] = {{4, 7, 9},{-1,2,-3}};</a:t>
            </a:r>
          </a:p>
          <a:p>
            <a:pPr marL="457200" lvl="1" indent="0">
              <a:buNone/>
            </a:pPr>
            <a:r>
              <a:rPr lang="en-GB" dirty="0" err="1" smtClean="0"/>
              <a:t>printArray</a:t>
            </a:r>
            <a:r>
              <a:rPr lang="en-GB" dirty="0" smtClean="0"/>
              <a:t> (numbers);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Leading Provider of International Education in China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Headers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r>
              <a:rPr lang="en-GB" dirty="0" smtClean="0"/>
              <a:t>The function header must include the same information as the prototype</a:t>
            </a:r>
          </a:p>
          <a:p>
            <a:r>
              <a:rPr lang="en-GB" dirty="0" smtClean="0"/>
              <a:t>The name of the array can be a different name than that which called it</a:t>
            </a:r>
          </a:p>
          <a:p>
            <a:r>
              <a:rPr lang="en-GB" dirty="0" smtClean="0"/>
              <a:t>REMEMBER: Arrays are ALWAYS treated as reference variables so if you change the contents inside a function, it changes it in main also.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Leading Provider of International Education in China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Headers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//Prototype</a:t>
            </a:r>
          </a:p>
          <a:p>
            <a:pPr marL="0" indent="0">
              <a:buNone/>
            </a:pPr>
            <a:r>
              <a:rPr lang="en-GB" dirty="0" smtClean="0"/>
              <a:t>void </a:t>
            </a:r>
            <a:r>
              <a:rPr lang="en-GB" dirty="0" err="1" smtClean="0"/>
              <a:t>printMatrix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 [3][3]);</a:t>
            </a:r>
          </a:p>
          <a:p>
            <a:pPr marL="0" indent="0">
              <a:buNone/>
            </a:pPr>
            <a:r>
              <a:rPr lang="en-GB" dirty="0" smtClean="0"/>
              <a:t>//Call</a:t>
            </a:r>
          </a:p>
          <a:p>
            <a:pPr marL="0" indent="0">
              <a:buNone/>
            </a:pPr>
            <a:r>
              <a:rPr lang="en-GB" dirty="0" err="1" smtClean="0"/>
              <a:t>printMatrix</a:t>
            </a:r>
            <a:r>
              <a:rPr lang="en-GB" dirty="0" smtClean="0"/>
              <a:t> (matrix1);</a:t>
            </a:r>
          </a:p>
          <a:p>
            <a:pPr marL="0" indent="0">
              <a:buNone/>
            </a:pPr>
            <a:r>
              <a:rPr lang="en-GB" dirty="0" smtClean="0"/>
              <a:t>//Header</a:t>
            </a:r>
          </a:p>
          <a:p>
            <a:pPr marL="0" indent="0">
              <a:buNone/>
            </a:pPr>
            <a:r>
              <a:rPr lang="en-GB" dirty="0" smtClean="0"/>
              <a:t>void </a:t>
            </a:r>
            <a:r>
              <a:rPr lang="en-GB" dirty="0" err="1" smtClean="0"/>
              <a:t>printMatrix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matrixArray</a:t>
            </a:r>
            <a:r>
              <a:rPr lang="en-GB" dirty="0" smtClean="0"/>
              <a:t>[3][3])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 Leading Provider of International Education in China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4267200"/>
            <a:ext cx="1143000" cy="7620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3376136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Even though matrix1 and </a:t>
            </a:r>
            <a:r>
              <a:rPr lang="en-GB" dirty="0" err="1" smtClean="0">
                <a:solidFill>
                  <a:srgbClr val="FF0000"/>
                </a:solidFill>
              </a:rPr>
              <a:t>matrixArray</a:t>
            </a:r>
            <a:r>
              <a:rPr lang="en-GB" dirty="0" smtClean="0">
                <a:solidFill>
                  <a:srgbClr val="FF0000"/>
                </a:solidFill>
              </a:rPr>
              <a:t> have different names, they are reference variables so what happens to </a:t>
            </a:r>
            <a:r>
              <a:rPr lang="en-GB" dirty="0" err="1" smtClean="0">
                <a:solidFill>
                  <a:srgbClr val="FF0000"/>
                </a:solidFill>
              </a:rPr>
              <a:t>matrixArray</a:t>
            </a:r>
            <a:r>
              <a:rPr lang="en-GB" dirty="0" smtClean="0">
                <a:solidFill>
                  <a:srgbClr val="FF0000"/>
                </a:solidFill>
              </a:rPr>
              <a:t> changes matrix1.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Look At Example Programs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4300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GB" dirty="0" smtClean="0"/>
              <a:t>Program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86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Create a program that reads the answers from a 10 question multiple choice exam.  The answers can only be: ‘A’, ‘B’, ‘C’, or ‘D’.</a:t>
            </a:r>
          </a:p>
          <a:p>
            <a:pPr marL="0" indent="0">
              <a:buNone/>
            </a:pPr>
            <a:r>
              <a:rPr lang="en-GB" dirty="0" smtClean="0"/>
              <a:t>After the choices have been read, print the results to each question.</a:t>
            </a:r>
          </a:p>
          <a:p>
            <a:pPr marL="0" indent="0">
              <a:buNone/>
            </a:pPr>
            <a:r>
              <a:rPr lang="en-GB" dirty="0" smtClean="0"/>
              <a:t>Example output:</a:t>
            </a:r>
          </a:p>
          <a:p>
            <a:pPr marL="0" indent="0">
              <a:buNone/>
            </a:pPr>
            <a:r>
              <a:rPr lang="en-GB" dirty="0" smtClean="0"/>
              <a:t>Question 1 – You answered A</a:t>
            </a:r>
          </a:p>
          <a:p>
            <a:pPr marL="0" indent="0">
              <a:buNone/>
            </a:pPr>
            <a:r>
              <a:rPr lang="en-GB" dirty="0" smtClean="0"/>
              <a:t>Question 2 – You answered C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 Leading Provider of International Education in 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371600"/>
          </a:xfrm>
        </p:spPr>
        <p:txBody>
          <a:bodyPr/>
          <a:lstStyle/>
          <a:p>
            <a:r>
              <a:rPr lang="en-GB" dirty="0" smtClean="0"/>
              <a:t>Program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Modify program 1, so that it compares the answers the user entered to the correct answers:</a:t>
            </a:r>
          </a:p>
          <a:p>
            <a:pPr marL="0" indent="0">
              <a:buNone/>
            </a:pPr>
            <a:r>
              <a:rPr lang="en-GB" sz="2400" dirty="0" smtClean="0"/>
              <a:t>1 – A   2 – B   3 – B  4 – D  5 – C  </a:t>
            </a:r>
          </a:p>
          <a:p>
            <a:pPr marL="0" indent="0">
              <a:buNone/>
            </a:pPr>
            <a:r>
              <a:rPr lang="en-GB" sz="2400" dirty="0" smtClean="0"/>
              <a:t>6 – A   7 – A   8 – D  9 – C  10 – C</a:t>
            </a:r>
          </a:p>
          <a:p>
            <a:pPr marL="0" indent="0">
              <a:buNone/>
            </a:pPr>
            <a:r>
              <a:rPr lang="en-GB" sz="2400" dirty="0" smtClean="0"/>
              <a:t>Example output:</a:t>
            </a:r>
          </a:p>
          <a:p>
            <a:pPr marL="0" indent="0">
              <a:buNone/>
            </a:pPr>
            <a:r>
              <a:rPr lang="en-GB" sz="2400" dirty="0" smtClean="0"/>
              <a:t>Question 1 – You answered A.  The correct answer is A.  Good job.</a:t>
            </a:r>
          </a:p>
          <a:p>
            <a:pPr marL="0" indent="0">
              <a:buNone/>
            </a:pPr>
            <a:r>
              <a:rPr lang="en-GB" sz="2400" dirty="0" smtClean="0"/>
              <a:t>Question 2 – You answered C.  The correct answer is B.  Better luck next time.</a:t>
            </a:r>
          </a:p>
          <a:p>
            <a:pPr marL="0" indent="0">
              <a:buNone/>
            </a:pPr>
            <a:r>
              <a:rPr lang="en-GB" sz="2400" dirty="0" smtClean="0"/>
              <a:t>…</a:t>
            </a:r>
          </a:p>
          <a:p>
            <a:pPr marL="0" indent="0">
              <a:buNone/>
            </a:pPr>
            <a:r>
              <a:rPr lang="en-GB" sz="2400" smtClean="0"/>
              <a:t>Your grade </a:t>
            </a:r>
            <a:r>
              <a:rPr lang="en-GB" sz="2400" dirty="0" smtClean="0"/>
              <a:t>on this exam is 30%.  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 Leading Provider of International Education in China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2-Dimensional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2-D array works the same as a 1-D array except we have 2 separate subscripts.</a:t>
            </a:r>
          </a:p>
          <a:p>
            <a:r>
              <a:rPr lang="en-GB" dirty="0" smtClean="0"/>
              <a:t>Declare a 2-D array using two sets of brackets:</a:t>
            </a:r>
          </a:p>
          <a:p>
            <a:pPr lvl="1"/>
            <a:r>
              <a:rPr lang="en-GB" dirty="0" smtClean="0"/>
              <a:t>Ex.  </a:t>
            </a:r>
            <a:r>
              <a:rPr lang="en-GB" dirty="0" err="1" smtClean="0"/>
              <a:t>int</a:t>
            </a:r>
            <a:r>
              <a:rPr lang="en-GB" dirty="0" smtClean="0"/>
              <a:t> numbers[2][3];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Leading Provider of International Education in China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2-Dimensional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Ex.  </a:t>
            </a:r>
            <a:r>
              <a:rPr lang="en-GB" dirty="0" err="1" smtClean="0"/>
              <a:t>int</a:t>
            </a:r>
            <a:r>
              <a:rPr lang="en-GB" dirty="0" smtClean="0"/>
              <a:t> numbers[2][3];</a:t>
            </a:r>
          </a:p>
          <a:p>
            <a:r>
              <a:rPr lang="en-GB" dirty="0" smtClean="0"/>
              <a:t>Think of 2-D arrays as being a table with rows and columns.  </a:t>
            </a:r>
          </a:p>
          <a:p>
            <a:r>
              <a:rPr lang="en-GB" dirty="0" smtClean="0"/>
              <a:t>The example above would have 2 rows and 3 columns.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Leading Provider of International Education in China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2-Dimensional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Ex.  </a:t>
            </a:r>
            <a:r>
              <a:rPr lang="en-GB" dirty="0" err="1" smtClean="0"/>
              <a:t>int</a:t>
            </a:r>
            <a:r>
              <a:rPr lang="en-GB" dirty="0" smtClean="0"/>
              <a:t> numbers[2][3];</a:t>
            </a:r>
          </a:p>
          <a:p>
            <a:r>
              <a:rPr lang="en-GB" dirty="0" smtClean="0"/>
              <a:t>Very similar to a matrix that has 2 rows and 3 columns</a:t>
            </a:r>
          </a:p>
          <a:p>
            <a:r>
              <a:rPr lang="en-GB" dirty="0" smtClean="0"/>
              <a:t>In a matrix the first element would be 1,1 and the last would be 2,3</a:t>
            </a:r>
          </a:p>
          <a:p>
            <a:r>
              <a:rPr lang="en-GB" dirty="0" smtClean="0"/>
              <a:t>In an array, however, the first element would be 0,0 and the last would be 1,2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Leading Provider of International Education in China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Initializing A 2-D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Similar to a 1-D array you still use { } except each row must be enclosed as well.</a:t>
            </a:r>
          </a:p>
          <a:p>
            <a:pPr lvl="1"/>
            <a:r>
              <a:rPr lang="en-GB" dirty="0" smtClean="0"/>
              <a:t>Ex.</a:t>
            </a:r>
          </a:p>
          <a:p>
            <a:pPr lvl="1"/>
            <a:r>
              <a:rPr lang="en-GB" dirty="0" err="1" smtClean="0"/>
              <a:t>int</a:t>
            </a:r>
            <a:r>
              <a:rPr lang="en-GB" dirty="0" smtClean="0"/>
              <a:t> matrix[2][3] = {{0, 1, 2} , {3, 4, 5}};</a:t>
            </a:r>
          </a:p>
          <a:p>
            <a:r>
              <a:rPr lang="en-GB" dirty="0" smtClean="0"/>
              <a:t>Look at the following program that will let you print the contents of the array </a:t>
            </a:r>
            <a:r>
              <a:rPr lang="en-GB" i="1" dirty="0" smtClean="0"/>
              <a:t>matrix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Leading Provider of International Education in China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Leading Provider of International Education in China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17" y="12700"/>
            <a:ext cx="9138066" cy="593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1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2-Dimensional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Notice that to print the elements in a 2-D array, you must use a nested loop.</a:t>
            </a:r>
          </a:p>
          <a:p>
            <a:r>
              <a:rPr lang="en-GB" dirty="0" smtClean="0"/>
              <a:t>Nested loops are also used to read values into a 2-D array.</a:t>
            </a:r>
          </a:p>
          <a:p>
            <a:r>
              <a:rPr lang="en-GB" dirty="0" smtClean="0"/>
              <a:t>VERY IMPORTANT: Remember that the </a:t>
            </a:r>
            <a:r>
              <a:rPr lang="en-GB" i="1" dirty="0" err="1" smtClean="0"/>
              <a:t>i</a:t>
            </a:r>
            <a:r>
              <a:rPr lang="en-GB" baseline="30000" dirty="0" err="1" smtClean="0"/>
              <a:t>th</a:t>
            </a:r>
            <a:r>
              <a:rPr lang="en-GB" dirty="0" smtClean="0"/>
              <a:t> row and </a:t>
            </a:r>
            <a:r>
              <a:rPr lang="en-GB" i="1" dirty="0" err="1" smtClean="0"/>
              <a:t>j</a:t>
            </a:r>
            <a:r>
              <a:rPr lang="en-GB" baseline="30000" dirty="0" err="1" smtClean="0"/>
              <a:t>th</a:t>
            </a:r>
            <a:r>
              <a:rPr lang="en-GB" dirty="0" smtClean="0"/>
              <a:t> column, are accessed by using the subscripts [</a:t>
            </a:r>
            <a:r>
              <a:rPr lang="en-GB" i="1" dirty="0" smtClean="0"/>
              <a:t>i</a:t>
            </a:r>
            <a:r>
              <a:rPr lang="en-GB" dirty="0" smtClean="0"/>
              <a:t>-1][</a:t>
            </a:r>
            <a:r>
              <a:rPr lang="en-GB" i="1" dirty="0" smtClean="0"/>
              <a:t>j</a:t>
            </a:r>
            <a:r>
              <a:rPr lang="en-GB" dirty="0" smtClean="0"/>
              <a:t>-1]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Leading Provider of International Education in China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Sending Arrays to Functions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6346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Prototypes for 1-D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prototype must indicate an array variable</a:t>
            </a:r>
          </a:p>
          <a:p>
            <a:pPr lvl="1"/>
            <a:r>
              <a:rPr lang="en-GB" dirty="0" smtClean="0"/>
              <a:t>Example prototypes:  </a:t>
            </a:r>
          </a:p>
          <a:p>
            <a:pPr marL="914400" lvl="2" indent="0">
              <a:buNone/>
            </a:pPr>
            <a:r>
              <a:rPr lang="en-GB" dirty="0" smtClean="0"/>
              <a:t>void </a:t>
            </a:r>
            <a:r>
              <a:rPr lang="en-GB" dirty="0" err="1" smtClean="0"/>
              <a:t>printArray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 [ ]);</a:t>
            </a:r>
          </a:p>
          <a:p>
            <a:pPr marL="914400" lvl="2" indent="0">
              <a:buNone/>
            </a:pPr>
            <a:r>
              <a:rPr lang="en-GB" dirty="0" smtClean="0"/>
              <a:t>void </a:t>
            </a:r>
            <a:r>
              <a:rPr lang="en-GB" dirty="0" err="1" smtClean="0"/>
              <a:t>printArray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 [3]);</a:t>
            </a:r>
          </a:p>
          <a:p>
            <a:r>
              <a:rPr lang="en-GB" dirty="0" smtClean="0"/>
              <a:t>There are multiple ways of sending the number of elements to an array.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 Leading Provider of International Education in China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361366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Number of elements not sent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0502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Number of elements is sent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1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5477</TotalTime>
  <Words>852</Words>
  <Application>Microsoft Office PowerPoint</Application>
  <PresentationFormat>On-screen Show (4:3)</PresentationFormat>
  <Paragraphs>100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Pixel</vt:lpstr>
      <vt:lpstr>Week 7b – 2-D Arrays</vt:lpstr>
      <vt:lpstr>2-Dimensional Array</vt:lpstr>
      <vt:lpstr>2-Dimensional Array</vt:lpstr>
      <vt:lpstr>2-Dimensional Array</vt:lpstr>
      <vt:lpstr>Initializing A 2-D Array</vt:lpstr>
      <vt:lpstr>PowerPoint Presentation</vt:lpstr>
      <vt:lpstr>2-Dimensional Array</vt:lpstr>
      <vt:lpstr>Sending Arrays to Functions</vt:lpstr>
      <vt:lpstr>Prototypes for 1-D Arrays</vt:lpstr>
      <vt:lpstr>Prototypes for 2-D Arrays</vt:lpstr>
      <vt:lpstr>Function Calls For Arrays</vt:lpstr>
      <vt:lpstr>Function Calls For Arrays</vt:lpstr>
      <vt:lpstr>Function Headers</vt:lpstr>
      <vt:lpstr>Function Headers</vt:lpstr>
      <vt:lpstr>Look At Example Programs</vt:lpstr>
      <vt:lpstr>Program 1</vt:lpstr>
      <vt:lpstr>Program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Activities</dc:title>
  <dc:creator>SBCeconomics</dc:creator>
  <cp:lastModifiedBy>user</cp:lastModifiedBy>
  <cp:revision>385</cp:revision>
  <dcterms:created xsi:type="dcterms:W3CDTF">2008-04-16T07:07:02Z</dcterms:created>
  <dcterms:modified xsi:type="dcterms:W3CDTF">2013-11-11T00:25:19Z</dcterms:modified>
</cp:coreProperties>
</file>