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 autoAdjust="0"/>
    <p:restoredTop sz="94660"/>
  </p:normalViewPr>
  <p:slideViewPr>
    <p:cSldViewPr>
      <p:cViewPr>
        <p:scale>
          <a:sx n="75" d="100"/>
          <a:sy n="75" d="100"/>
        </p:scale>
        <p:origin x="-348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B211-FA66-4A59-BEBD-5F3713922E7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426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F6A068-78B1-427D-BD23-7E30A96969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75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07B9C-A993-4BA4-AE3E-B8888E2A53F2}" type="slidenum">
              <a:rPr lang="en-GB"/>
              <a:pPr/>
              <a:t>1</a:t>
            </a:fld>
            <a:endParaRPr lang="en-GB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860469-3318-43CE-9E5B-8E9E5354F866}" type="slidenum">
              <a:rPr lang="en-CA" altLang="zh-CN"/>
              <a:pPr eaLnBrk="1" hangingPunct="1"/>
              <a:t>16</a:t>
            </a:fld>
            <a:endParaRPr lang="en-CA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A199A7-CF65-409F-892D-F82C14A6F206}" type="slidenum">
              <a:rPr lang="en-CA" altLang="zh-CN"/>
              <a:pPr eaLnBrk="1" hangingPunct="1"/>
              <a:t>17</a:t>
            </a:fld>
            <a:endParaRPr lang="en-CA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D5E8A7-EE4C-4939-8F9D-9DE609853FAE}" type="slidenum">
              <a:rPr lang="en-CA" altLang="zh-CN"/>
              <a:pPr eaLnBrk="1" hangingPunct="1"/>
              <a:t>18</a:t>
            </a:fld>
            <a:endParaRPr lang="en-CA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C8A338-648B-4FF2-9431-15E96A1D572B}" type="slidenum">
              <a:rPr lang="en-CA" altLang="zh-CN"/>
              <a:pPr eaLnBrk="1" hangingPunct="1"/>
              <a:t>19</a:t>
            </a:fld>
            <a:endParaRPr lang="en-CA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F1AD89-36AF-4E99-B20F-18EF2D33A1B5}" type="slidenum">
              <a:rPr lang="en-CA" altLang="zh-CN"/>
              <a:pPr eaLnBrk="1" hangingPunct="1"/>
              <a:t>21</a:t>
            </a:fld>
            <a:endParaRPr lang="en-CA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6AD286-14AE-4809-95A9-E0C1A785EA44}" type="slidenum">
              <a:rPr lang="en-CA" altLang="zh-CN"/>
              <a:pPr eaLnBrk="1" hangingPunct="1"/>
              <a:t>22</a:t>
            </a:fld>
            <a:endParaRPr lang="en-CA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8DD4D1-D572-4538-BBF6-A06054C37C9C}" type="slidenum">
              <a:rPr lang="en-CA" altLang="zh-CN"/>
              <a:pPr eaLnBrk="1" hangingPunct="1"/>
              <a:t>23</a:t>
            </a:fld>
            <a:endParaRPr lang="en-CA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71BC49F-6BD5-4014-B22B-6EF6C7F3B4EF}" type="slidenum">
              <a:rPr lang="en-CA" altLang="zh-CN"/>
              <a:pPr eaLnBrk="1" hangingPunct="1"/>
              <a:t>24</a:t>
            </a:fld>
            <a:endParaRPr lang="en-CA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B125C3-8CAC-4FE3-804F-F502736DFAFF}" type="slidenum">
              <a:rPr lang="en-CA" altLang="zh-CN"/>
              <a:pPr eaLnBrk="1" hangingPunct="1"/>
              <a:t>26</a:t>
            </a:fld>
            <a:endParaRPr lang="en-CA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E41A6D-FF3A-4C35-9E73-7EF39F7313E8}" type="slidenum">
              <a:rPr lang="en-CA" altLang="zh-CN"/>
              <a:pPr eaLnBrk="1" hangingPunct="1"/>
              <a:t>3</a:t>
            </a:fld>
            <a:endParaRPr lang="en-CA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41DE07-AB0B-467A-A13E-889D92F6E8D6}" type="slidenum">
              <a:rPr lang="en-CA" altLang="zh-CN"/>
              <a:pPr eaLnBrk="1" hangingPunct="1"/>
              <a:t>5</a:t>
            </a:fld>
            <a:endParaRPr lang="en-CA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B00254-2256-48E3-8B0B-08CCCE463E97}" type="slidenum">
              <a:rPr lang="en-CA" altLang="zh-CN"/>
              <a:pPr eaLnBrk="1" hangingPunct="1"/>
              <a:t>6</a:t>
            </a:fld>
            <a:endParaRPr lang="en-CA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E043EA-9DDD-4D56-B934-093849AE978D}" type="slidenum">
              <a:rPr lang="en-CA" altLang="zh-CN"/>
              <a:pPr eaLnBrk="1" hangingPunct="1"/>
              <a:t>8</a:t>
            </a:fld>
            <a:endParaRPr lang="en-CA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168EE4E-CC36-4AC7-BFA4-B30C5968B49A}" type="slidenum">
              <a:rPr lang="en-CA" altLang="zh-CN"/>
              <a:pPr eaLnBrk="1" hangingPunct="1"/>
              <a:t>9</a:t>
            </a:fld>
            <a:endParaRPr lang="en-CA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B437EC-98E8-4EF8-9369-CF10EA366BAC}" type="slidenum">
              <a:rPr lang="en-CA" altLang="zh-CN"/>
              <a:pPr eaLnBrk="1" hangingPunct="1"/>
              <a:t>10</a:t>
            </a:fld>
            <a:endParaRPr lang="en-CA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0B9555-BB13-47D7-8986-F101F0B14333}" type="slidenum">
              <a:rPr lang="en-CA" altLang="zh-CN"/>
              <a:pPr eaLnBrk="1" hangingPunct="1"/>
              <a:t>13</a:t>
            </a:fld>
            <a:endParaRPr lang="en-CA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406F45-BF3D-4875-A7FA-4D948458D724}" type="slidenum">
              <a:rPr lang="en-CA" altLang="zh-CN"/>
              <a:pPr eaLnBrk="1" hangingPunct="1"/>
              <a:t>15</a:t>
            </a:fld>
            <a:endParaRPr lang="en-CA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b="0"/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8C7854B3-009E-4342-A64A-7E51F32574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248400"/>
            <a:ext cx="640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 Leading Provider of International Education in 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en-US"/>
              <a:t>A Leading Provider of International Education in China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13" name="Picture 17" descr="SINO_BC_small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6019800"/>
            <a:ext cx="1905000" cy="7175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Week 7c – Searching &amp; Sorting Arrays</a:t>
            </a:r>
            <a:endParaRPr lang="en-GB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Binary Search -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075613" cy="374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Array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numlist2</a:t>
            </a:r>
            <a:r>
              <a:rPr lang="en-US" altLang="zh-CN" smtClean="0">
                <a:ea typeface="宋体" charset="-122"/>
              </a:rPr>
              <a:t> contains: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Searching for the the value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mtClean="0">
                <a:ea typeface="宋体" charset="-122"/>
              </a:rPr>
              <a:t>, binary search examines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mtClean="0">
                <a:ea typeface="宋体" charset="-122"/>
              </a:rPr>
              <a:t> and stops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Searching for the the value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7</a:t>
            </a:r>
            <a:r>
              <a:rPr lang="en-US" altLang="zh-CN" smtClean="0">
                <a:ea typeface="宋体" charset="-122"/>
              </a:rPr>
              <a:t>, linear search examines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11, 3, 5,</a:t>
            </a:r>
            <a:r>
              <a:rPr lang="en-US" altLang="zh-CN" smtClean="0">
                <a:ea typeface="宋体" charset="-122"/>
              </a:rPr>
              <a:t> and stops</a:t>
            </a:r>
            <a:endParaRPr lang="en-US" altLang="zh-CN" smtClean="0">
              <a:latin typeface="Courier New" pitchFamily="112" charset="0"/>
              <a:ea typeface="宋体" charset="-122"/>
            </a:endParaRPr>
          </a:p>
        </p:txBody>
      </p:sp>
      <p:graphicFrame>
        <p:nvGraphicFramePr>
          <p:cNvPr id="736260" name="Group 4"/>
          <p:cNvGraphicFramePr>
            <a:graphicFrameLocks noGrp="1"/>
          </p:cNvGraphicFramePr>
          <p:nvPr/>
        </p:nvGraphicFramePr>
        <p:xfrm>
          <a:off x="1524000" y="25146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16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27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Binary Search - Pseudocode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458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Create a function that returns an integer called 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binarySearch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which accepts an array of integers called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array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an integer called 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numElements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and an integer called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first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to 0;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last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to </a:t>
            </a:r>
            <a:r>
              <a:rPr lang="en-US" altLang="zh-CN" sz="2400" i="1" dirty="0" err="1" smtClean="0">
                <a:latin typeface="Times New Roman" pitchFamily="18" charset="0"/>
                <a:ea typeface="宋体" charset="-122"/>
              </a:rPr>
              <a:t>numElements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;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found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to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false;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position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to -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1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While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found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is not true and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first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is less than or equal to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last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to the subscript half-way between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and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last</a:t>
            </a:r>
            <a:endParaRPr lang="en-US" altLang="zh-CN" sz="2400" i="1" dirty="0"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If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array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] equals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then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found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to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true and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position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 to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.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If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array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[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] is greater than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then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last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to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– 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otherwise set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first 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to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middle + 1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.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Repeat Steps 3 to 6 as long as while conditions are true.</a:t>
            </a:r>
            <a:endParaRPr lang="en-US" altLang="zh-CN" sz="2400" dirty="0">
              <a:latin typeface="Times New Roman" pitchFamily="18" charset="0"/>
              <a:ea typeface="宋体" charset="-122"/>
            </a:endParaRP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Return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position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208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4" y="152400"/>
            <a:ext cx="7743825" cy="99218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C++ Code for </a:t>
            </a:r>
            <a:r>
              <a:rPr lang="en-US" altLang="zh-CN" dirty="0" err="1" smtClean="0">
                <a:ea typeface="宋体" charset="-122"/>
              </a:rPr>
              <a:t>Psuedocode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33374" y="1066800"/>
            <a:ext cx="85820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binarySearch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array[],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numElements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value)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{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first = 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0, last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= </a:t>
            </a:r>
            <a:r>
              <a:rPr lang="en-US" altLang="zh-CN" sz="1600" dirty="0" err="1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numElements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-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1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, position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= -1, 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middle;        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</a:t>
            </a:r>
            <a:r>
              <a:rPr lang="en-US" altLang="zh-CN" sz="1600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bool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found = false;        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while (!found &amp;&amp; first &lt;= last)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{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middle = (first + last) / 2;     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if (array[middle] == value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{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found = true;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position = middle;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}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if 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(array[middle] &gt; value</a:t>
            </a:r>
            <a:r>
              <a:rPr lang="en-US" altLang="zh-CN" sz="1600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)</a:t>
            </a: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last = middle - 1;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else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first = middle + 1;           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}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return position;</a:t>
            </a:r>
            <a:b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sz="1600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86855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Binary Search - Tradeoffs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Benefits: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Much more efficient than linear search.  For array of N elements, performs at most </a:t>
            </a:r>
            <a:r>
              <a:rPr lang="en-US" altLang="zh-CN" b="1" i="1" smtClean="0">
                <a:latin typeface="Times New Roman" pitchFamily="18" charset="0"/>
                <a:ea typeface="宋体" charset="-122"/>
              </a:rPr>
              <a:t>log</a:t>
            </a:r>
            <a:r>
              <a:rPr lang="en-US" altLang="zh-CN" b="1" i="1" baseline="-2500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comparisons</a:t>
            </a:r>
            <a:br>
              <a:rPr lang="en-US" altLang="zh-CN" smtClean="0">
                <a:ea typeface="宋体" charset="-122"/>
              </a:rPr>
            </a:b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Requires that array elements be sorted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394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 smtClean="0">
                <a:ea typeface="宋体" charset="-122"/>
              </a:rPr>
              <a:t>Introduction </a:t>
            </a:r>
            <a:r>
              <a:rPr lang="en-US" altLang="zh-CN" sz="4400" dirty="0">
                <a:ea typeface="宋体" charset="-122"/>
              </a:rPr>
              <a:t>to Sorting Algorithms</a:t>
            </a:r>
            <a:br>
              <a:rPr lang="en-US" altLang="zh-CN" sz="4400" dirty="0">
                <a:ea typeface="宋体" charset="-122"/>
              </a:rPr>
            </a:br>
            <a:endParaRPr lang="en-US" altLang="zh-CN" sz="4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9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Introduction to Sorting Algorithms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u="sng" smtClean="0">
                <a:ea typeface="宋体" charset="-122"/>
              </a:rPr>
              <a:t>Sort</a:t>
            </a:r>
            <a:r>
              <a:rPr lang="en-US" altLang="zh-CN" smtClean="0">
                <a:ea typeface="宋体" charset="-122"/>
              </a:rPr>
              <a:t>: arrange values into an order: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Alphabetical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Ascending numeric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Descending numeric</a:t>
            </a:r>
            <a:br>
              <a:rPr lang="en-US" altLang="zh-CN" smtClean="0">
                <a:ea typeface="宋体" charset="-122"/>
              </a:rPr>
            </a:br>
            <a:endParaRPr lang="en-US" altLang="zh-CN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Two algorithms considered 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Bubble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1562287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Bubble Sort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8305800" cy="3743325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altLang="zh-CN" sz="2800" smtClean="0">
                <a:ea typeface="宋体" charset="-122"/>
              </a:rPr>
              <a:t>Concept: 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Compare 1</a:t>
            </a:r>
            <a:r>
              <a:rPr lang="en-US" altLang="zh-CN" sz="2400" baseline="30000" smtClean="0">
                <a:ea typeface="宋体" charset="-122"/>
              </a:rPr>
              <a:t>st</a:t>
            </a:r>
            <a:r>
              <a:rPr lang="en-US" altLang="zh-CN" sz="2400" smtClean="0">
                <a:ea typeface="宋体" charset="-122"/>
              </a:rPr>
              <a:t> two elements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If out of order, exchange them to put in order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Move down one element, compare 2</a:t>
            </a:r>
            <a:r>
              <a:rPr lang="en-US" altLang="zh-CN" sz="2400" baseline="30000" smtClean="0">
                <a:ea typeface="宋体" charset="-122"/>
              </a:rPr>
              <a:t>nd</a:t>
            </a:r>
            <a:r>
              <a:rPr lang="en-US" altLang="zh-CN" sz="2400" smtClean="0">
                <a:ea typeface="宋体" charset="-122"/>
              </a:rPr>
              <a:t> and 3</a:t>
            </a:r>
            <a:r>
              <a:rPr lang="en-US" altLang="zh-CN" sz="2400" baseline="30000" smtClean="0">
                <a:ea typeface="宋体" charset="-122"/>
              </a:rPr>
              <a:t>rd </a:t>
            </a:r>
            <a:r>
              <a:rPr lang="en-US" altLang="zh-CN" sz="2400" smtClean="0">
                <a:ea typeface="宋体" charset="-122"/>
              </a:rPr>
              <a:t>elements, exchange if necessary.  Continue until end of array.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Pass through array again, exchanging as necessary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Repeat until pass made with no exchanges</a:t>
            </a:r>
          </a:p>
        </p:txBody>
      </p:sp>
    </p:spTree>
    <p:extLst>
      <p:ext uri="{BB962C8B-B14F-4D97-AF65-F5344CB8AC3E}">
        <p14:creationId xmlns:p14="http://schemas.microsoft.com/office/powerpoint/2010/main" val="2623358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– First Pass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305800" cy="3741738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altLang="zh-CN" smtClean="0">
                <a:ea typeface="宋体" charset="-122"/>
              </a:rPr>
              <a:t>Array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numlist3</a:t>
            </a:r>
            <a:r>
              <a:rPr lang="en-US" altLang="zh-CN" smtClean="0">
                <a:ea typeface="宋体" charset="-122"/>
              </a:rPr>
              <a:t> contains:</a:t>
            </a:r>
          </a:p>
        </p:txBody>
      </p:sp>
      <p:graphicFrame>
        <p:nvGraphicFramePr>
          <p:cNvPr id="746500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6512" name="Text Box 16"/>
          <p:cNvSpPr txBox="1">
            <a:spLocks noChangeArrowheads="1"/>
          </p:cNvSpPr>
          <p:nvPr/>
        </p:nvSpPr>
        <p:spPr bwMode="auto">
          <a:xfrm>
            <a:off x="304800" y="4114800"/>
            <a:ext cx="27114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and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23</a:t>
            </a:r>
            <a:r>
              <a:rPr lang="en-US" altLang="zh-CN" sz="2000">
                <a:ea typeface="宋体" charset="-122"/>
              </a:rPr>
              <a:t> – in correct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order, so no exchange</a:t>
            </a:r>
          </a:p>
        </p:txBody>
      </p:sp>
      <p:sp>
        <p:nvSpPr>
          <p:cNvPr id="746513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6514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6515" name="Text Box 19"/>
          <p:cNvSpPr txBox="1">
            <a:spLocks noChangeArrowheads="1"/>
          </p:cNvSpPr>
          <p:nvPr/>
        </p:nvSpPr>
        <p:spPr bwMode="auto">
          <a:xfrm>
            <a:off x="2362200" y="4968875"/>
            <a:ext cx="2892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23</a:t>
            </a:r>
            <a:r>
              <a:rPr lang="en-US" altLang="zh-CN" sz="2000">
                <a:ea typeface="宋体" charset="-122"/>
              </a:rPr>
              <a:t> and</a:t>
            </a:r>
            <a:endParaRPr lang="en-US" altLang="zh-CN" sz="2000">
              <a:latin typeface="Courier New" pitchFamily="112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 – not in correct order,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exchange them</a:t>
            </a:r>
          </a:p>
        </p:txBody>
      </p:sp>
      <p:sp>
        <p:nvSpPr>
          <p:cNvPr id="746516" name="AutoShape 20"/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6517" name="Line 21"/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6518" name="AutoShape 22"/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6519" name="Text Box 23"/>
          <p:cNvSpPr txBox="1">
            <a:spLocks noChangeArrowheads="1"/>
          </p:cNvSpPr>
          <p:nvPr/>
        </p:nvSpPr>
        <p:spPr bwMode="auto">
          <a:xfrm>
            <a:off x="5851525" y="4267200"/>
            <a:ext cx="2973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23</a:t>
            </a:r>
            <a:r>
              <a:rPr lang="en-US" altLang="zh-CN" sz="2000">
                <a:ea typeface="宋体" charset="-122"/>
              </a:rPr>
              <a:t> 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000">
                <a:ea typeface="宋体" charset="-122"/>
              </a:rPr>
              <a:t> – not in correct order,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exchange them</a:t>
            </a:r>
          </a:p>
        </p:txBody>
      </p:sp>
      <p:sp>
        <p:nvSpPr>
          <p:cNvPr id="746520" name="Line 24"/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486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12" grpId="0" autoUpdateAnimBg="0"/>
      <p:bldP spid="746513" grpId="0" animBg="1"/>
      <p:bldP spid="746514" grpId="0" animBg="1"/>
      <p:bldP spid="746515" grpId="0" autoUpdateAnimBg="0"/>
      <p:bldP spid="746516" grpId="0" animBg="1"/>
      <p:bldP spid="746517" grpId="0" animBg="1"/>
      <p:bldP spid="746518" grpId="0" animBg="1"/>
      <p:bldP spid="746519" grpId="0" autoUpdateAnimBg="0"/>
      <p:bldP spid="7465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– Second Pass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305800" cy="3741738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altLang="zh-CN" smtClean="0">
                <a:ea typeface="宋体" charset="-122"/>
              </a:rPr>
              <a:t>After first pass, array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numlist3</a:t>
            </a:r>
            <a:r>
              <a:rPr lang="en-US" altLang="zh-CN" smtClean="0">
                <a:ea typeface="宋体" charset="-122"/>
              </a:rPr>
              <a:t> contains:</a:t>
            </a:r>
          </a:p>
        </p:txBody>
      </p:sp>
      <p:graphicFrame>
        <p:nvGraphicFramePr>
          <p:cNvPr id="748548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560" name="Text Box 16"/>
          <p:cNvSpPr txBox="1">
            <a:spLocks noChangeArrowheads="1"/>
          </p:cNvSpPr>
          <p:nvPr/>
        </p:nvSpPr>
        <p:spPr bwMode="auto">
          <a:xfrm>
            <a:off x="304800" y="4130675"/>
            <a:ext cx="2917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and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 – not in correct order,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exchange them</a:t>
            </a:r>
          </a:p>
        </p:txBody>
      </p:sp>
      <p:sp>
        <p:nvSpPr>
          <p:cNvPr id="748561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8562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8563" name="Text Box 19"/>
          <p:cNvSpPr txBox="1">
            <a:spLocks noChangeArrowheads="1"/>
          </p:cNvSpPr>
          <p:nvPr/>
        </p:nvSpPr>
        <p:spPr bwMode="auto">
          <a:xfrm>
            <a:off x="2362200" y="4968875"/>
            <a:ext cx="30448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and</a:t>
            </a:r>
            <a:endParaRPr lang="en-US" altLang="zh-CN" sz="2000">
              <a:latin typeface="Courier New" pitchFamily="112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000">
                <a:ea typeface="宋体" charset="-122"/>
              </a:rPr>
              <a:t> – not in correct order,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exchange them</a:t>
            </a:r>
          </a:p>
        </p:txBody>
      </p:sp>
      <p:sp>
        <p:nvSpPr>
          <p:cNvPr id="748564" name="AutoShape 20"/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8565" name="Line 21"/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8566" name="AutoShape 22"/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48567" name="Text Box 23"/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23</a:t>
            </a:r>
            <a:r>
              <a:rPr lang="en-US" altLang="zh-CN" sz="2000">
                <a:ea typeface="宋体" charset="-122"/>
              </a:rPr>
              <a:t> – in correct order,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no exchange </a:t>
            </a:r>
          </a:p>
        </p:txBody>
      </p:sp>
      <p:sp>
        <p:nvSpPr>
          <p:cNvPr id="748568" name="Line 24"/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56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560" grpId="0" autoUpdateAnimBg="0"/>
      <p:bldP spid="748561" grpId="0" animBg="1"/>
      <p:bldP spid="748562" grpId="0" animBg="1"/>
      <p:bldP spid="748563" grpId="0" autoUpdateAnimBg="0"/>
      <p:bldP spid="748564" grpId="0" animBg="1"/>
      <p:bldP spid="748565" grpId="0" animBg="1"/>
      <p:bldP spid="748566" grpId="0" animBg="1"/>
      <p:bldP spid="748567" grpId="0" autoUpdateAnimBg="0"/>
      <p:bldP spid="7485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– Third Pass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>
              <a:buFont typeface="Times" pitchFamily="112" charset="0"/>
              <a:buNone/>
            </a:pPr>
            <a:r>
              <a:rPr lang="en-US" altLang="zh-CN" smtClean="0">
                <a:ea typeface="宋体" charset="-122"/>
              </a:rPr>
              <a:t>After second pass, array </a:t>
            </a:r>
            <a:r>
              <a:rPr lang="en-US" altLang="zh-CN" smtClean="0">
                <a:latin typeface="Courier New" pitchFamily="112" charset="0"/>
                <a:ea typeface="宋体" charset="-122"/>
              </a:rPr>
              <a:t>numlist3</a:t>
            </a:r>
            <a:r>
              <a:rPr lang="en-US" altLang="zh-CN" smtClean="0">
                <a:ea typeface="宋体" charset="-122"/>
              </a:rPr>
              <a:t> contains:</a:t>
            </a:r>
          </a:p>
        </p:txBody>
      </p:sp>
      <p:graphicFrame>
        <p:nvGraphicFramePr>
          <p:cNvPr id="750596" name="Group 4"/>
          <p:cNvGraphicFramePr>
            <a:graphicFrameLocks noGrp="1"/>
          </p:cNvGraphicFramePr>
          <p:nvPr/>
        </p:nvGraphicFramePr>
        <p:xfrm>
          <a:off x="1524000" y="2667000"/>
          <a:ext cx="3482975" cy="6858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0608" name="Text Box 16"/>
          <p:cNvSpPr txBox="1">
            <a:spLocks noChangeArrowheads="1"/>
          </p:cNvSpPr>
          <p:nvPr/>
        </p:nvSpPr>
        <p:spPr bwMode="auto">
          <a:xfrm>
            <a:off x="304800" y="4130675"/>
            <a:ext cx="2765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5</a:t>
            </a:r>
            <a:r>
              <a:rPr lang="en-US" altLang="zh-CN" sz="2000">
                <a:ea typeface="宋体" charset="-122"/>
              </a:rPr>
              <a:t> and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000">
                <a:ea typeface="宋体" charset="-122"/>
              </a:rPr>
              <a:t> –  in correct order,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no exchange</a:t>
            </a:r>
          </a:p>
        </p:txBody>
      </p:sp>
      <p:sp>
        <p:nvSpPr>
          <p:cNvPr id="750609" name="AutoShape 17"/>
          <p:cNvSpPr>
            <a:spLocks/>
          </p:cNvSpPr>
          <p:nvPr/>
        </p:nvSpPr>
        <p:spPr bwMode="auto">
          <a:xfrm rot="5400000">
            <a:off x="22860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V="1">
            <a:off x="1524000" y="3657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0611" name="Text Box 19"/>
          <p:cNvSpPr txBox="1">
            <a:spLocks noChangeArrowheads="1"/>
          </p:cNvSpPr>
          <p:nvPr/>
        </p:nvSpPr>
        <p:spPr bwMode="auto">
          <a:xfrm>
            <a:off x="2362200" y="4968875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000">
                <a:ea typeface="宋体" charset="-122"/>
              </a:rPr>
              <a:t> and</a:t>
            </a:r>
            <a:endParaRPr lang="en-US" altLang="zh-CN" sz="2000">
              <a:latin typeface="Courier New" pitchFamily="112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– in correct order,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no exchange</a:t>
            </a:r>
          </a:p>
        </p:txBody>
      </p:sp>
      <p:sp>
        <p:nvSpPr>
          <p:cNvPr id="750612" name="AutoShape 20"/>
          <p:cNvSpPr>
            <a:spLocks/>
          </p:cNvSpPr>
          <p:nvPr/>
        </p:nvSpPr>
        <p:spPr bwMode="auto">
          <a:xfrm rot="5400000">
            <a:off x="3200400" y="29718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50613" name="Line 21"/>
          <p:cNvSpPr>
            <a:spLocks noChangeShapeType="1"/>
          </p:cNvSpPr>
          <p:nvPr/>
        </p:nvSpPr>
        <p:spPr bwMode="auto">
          <a:xfrm flipH="1" flipV="1">
            <a:off x="3200400" y="38100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0614" name="AutoShape 22"/>
          <p:cNvSpPr>
            <a:spLocks/>
          </p:cNvSpPr>
          <p:nvPr/>
        </p:nvSpPr>
        <p:spPr bwMode="auto">
          <a:xfrm rot="5400000">
            <a:off x="4114800" y="2819400"/>
            <a:ext cx="76200" cy="1600200"/>
          </a:xfrm>
          <a:prstGeom prst="rightBrace">
            <a:avLst>
              <a:gd name="adj1" fmla="val 1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zh-CN" altLang="zh-CN">
              <a:ea typeface="宋体" charset="-122"/>
            </a:endParaRPr>
          </a:p>
        </p:txBody>
      </p:sp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5851525" y="4267200"/>
            <a:ext cx="28463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compare values </a:t>
            </a:r>
            <a:r>
              <a:rPr lang="en-US" altLang="zh-CN" sz="2000">
                <a:latin typeface="Courier New" pitchFamily="112" charset="0"/>
                <a:ea typeface="宋体" charset="-122"/>
              </a:rPr>
              <a:t>17</a:t>
            </a:r>
            <a:r>
              <a:rPr lang="en-US" altLang="zh-CN" sz="2000">
                <a:ea typeface="宋体" charset="-122"/>
              </a:rPr>
              <a:t> 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latin typeface="Courier New" pitchFamily="112" charset="0"/>
                <a:ea typeface="宋体" charset="-122"/>
              </a:rPr>
              <a:t>23</a:t>
            </a:r>
            <a:r>
              <a:rPr lang="en-US" altLang="zh-CN" sz="2000">
                <a:ea typeface="宋体" charset="-122"/>
              </a:rPr>
              <a:t> – in correct order,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charset="-122"/>
              </a:rPr>
              <a:t>so no exchange </a:t>
            </a:r>
          </a:p>
        </p:txBody>
      </p:sp>
      <p:sp>
        <p:nvSpPr>
          <p:cNvPr id="750616" name="Line 24"/>
          <p:cNvSpPr>
            <a:spLocks noChangeShapeType="1"/>
          </p:cNvSpPr>
          <p:nvPr/>
        </p:nvSpPr>
        <p:spPr bwMode="auto">
          <a:xfrm flipH="1" flipV="1">
            <a:off x="4191000" y="36576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50617" name="Text Box 25"/>
          <p:cNvSpPr txBox="1">
            <a:spLocks noChangeArrowheads="1"/>
          </p:cNvSpPr>
          <p:nvPr/>
        </p:nvSpPr>
        <p:spPr bwMode="auto">
          <a:xfrm>
            <a:off x="5638800" y="5334000"/>
            <a:ext cx="2708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>
                <a:ea typeface="宋体" charset="-122"/>
              </a:rPr>
              <a:t>No exchanges, so </a:t>
            </a:r>
          </a:p>
          <a:p>
            <a:pPr eaLnBrk="1" hangingPunct="1"/>
            <a:r>
              <a:rPr lang="en-US" altLang="zh-CN">
                <a:ea typeface="宋体" charset="-122"/>
              </a:rPr>
              <a:t>array is in order</a:t>
            </a:r>
          </a:p>
        </p:txBody>
      </p:sp>
    </p:spTree>
    <p:extLst>
      <p:ext uri="{BB962C8B-B14F-4D97-AF65-F5344CB8AC3E}">
        <p14:creationId xmlns:p14="http://schemas.microsoft.com/office/powerpoint/2010/main" val="2533783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8" grpId="0" autoUpdateAnimBg="0"/>
      <p:bldP spid="750609" grpId="0" animBg="1"/>
      <p:bldP spid="750610" grpId="0" animBg="1"/>
      <p:bldP spid="750611" grpId="0" autoUpdateAnimBg="0"/>
      <p:bldP spid="750612" grpId="0" animBg="1"/>
      <p:bldP spid="750613" grpId="0" animBg="1"/>
      <p:bldP spid="750614" grpId="0" animBg="1"/>
      <p:bldP spid="750615" grpId="0" autoUpdateAnimBg="0"/>
      <p:bldP spid="750616" grpId="0" animBg="1"/>
      <p:bldP spid="7506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>
                <a:ea typeface="宋体" charset="-122"/>
              </a:rPr>
              <a:t>Introduction to Search Algorithms</a:t>
            </a:r>
            <a:br>
              <a:rPr lang="en-US" altLang="zh-CN" sz="4400" dirty="0">
                <a:ea typeface="宋体" charset="-122"/>
              </a:rPr>
            </a:br>
            <a:endParaRPr lang="en-US" altLang="zh-CN" sz="44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3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5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 Bubble Sort Function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066800"/>
            <a:ext cx="6743700" cy="567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072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Bubble Sort - Tradeoffs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Benefit: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Easy to understand and implement</a:t>
            </a:r>
            <a:br>
              <a:rPr lang="en-US" altLang="zh-CN" smtClean="0">
                <a:ea typeface="宋体" charset="-122"/>
              </a:rPr>
            </a:b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Disadvantage: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Inefficient: slow for large arrays</a:t>
            </a:r>
          </a:p>
        </p:txBody>
      </p:sp>
    </p:spTree>
    <p:extLst>
      <p:ext uri="{BB962C8B-B14F-4D97-AF65-F5344CB8AC3E}">
        <p14:creationId xmlns:p14="http://schemas.microsoft.com/office/powerpoint/2010/main" val="303312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Selection Sort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Concept for sort in ascending order: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Locate smallest element in array.  Exchange it with element in position 0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Locate next smallest element in array.  Exchange it with element in position 1.</a:t>
            </a:r>
          </a:p>
          <a:p>
            <a:pPr lvl="1" eaLnBrk="1" hangingPunct="1"/>
            <a:r>
              <a:rPr lang="en-US" altLang="zh-CN" smtClean="0">
                <a:ea typeface="宋体" charset="-122"/>
              </a:rPr>
              <a:t>Continue until all elements are arranged in order</a:t>
            </a:r>
          </a:p>
        </p:txBody>
      </p:sp>
    </p:spTree>
    <p:extLst>
      <p:ext uri="{BB962C8B-B14F-4D97-AF65-F5344CB8AC3E}">
        <p14:creationId xmlns:p14="http://schemas.microsoft.com/office/powerpoint/2010/main" val="527014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Selection Sort -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pitchFamily="112" charset="0"/>
              <a:buNone/>
            </a:pPr>
            <a:r>
              <a:rPr lang="en-US" altLang="zh-CN" dirty="0" smtClean="0">
                <a:ea typeface="宋体" charset="-122"/>
              </a:rPr>
              <a:t>	Array </a:t>
            </a:r>
            <a:r>
              <a:rPr lang="en-US" altLang="zh-CN" dirty="0" err="1" smtClean="0">
                <a:latin typeface="Courier New" pitchFamily="112" charset="0"/>
                <a:ea typeface="宋体" charset="-122"/>
              </a:rPr>
              <a:t>numlist</a:t>
            </a:r>
            <a:r>
              <a:rPr lang="en-US" altLang="zh-CN" dirty="0" smtClean="0">
                <a:ea typeface="宋体" charset="-122"/>
              </a:rPr>
              <a:t> contains:</a:t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marL="609600" indent="-609600" eaLnBrk="1" hangingPunct="1"/>
            <a:endParaRPr lang="en-US" altLang="zh-CN" dirty="0" smtClean="0">
              <a:ea typeface="宋体" charset="-122"/>
            </a:endParaRPr>
          </a:p>
          <a:p>
            <a:pPr marL="609600" indent="-609600" eaLnBrk="1" hangingPunct="1"/>
            <a:endParaRPr lang="en-US" altLang="zh-CN" dirty="0" smtClean="0">
              <a:ea typeface="宋体" charset="-12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ea typeface="宋体" charset="-122"/>
              </a:rPr>
              <a:t>Smallest element is </a:t>
            </a:r>
            <a:r>
              <a:rPr lang="en-US" altLang="zh-CN" dirty="0" smtClean="0">
                <a:latin typeface="Courier New" pitchFamily="112" charset="0"/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.  Exchange </a:t>
            </a:r>
            <a:r>
              <a:rPr lang="en-US" altLang="zh-CN" dirty="0" smtClean="0">
                <a:latin typeface="Courier New" pitchFamily="112" charset="0"/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with element in 1</a:t>
            </a:r>
            <a:r>
              <a:rPr lang="en-US" altLang="zh-CN" baseline="30000" dirty="0" smtClean="0">
                <a:ea typeface="宋体" charset="-122"/>
              </a:rPr>
              <a:t>st</a:t>
            </a:r>
            <a:r>
              <a:rPr lang="en-US" altLang="zh-CN" dirty="0" smtClean="0">
                <a:ea typeface="宋体" charset="-122"/>
              </a:rPr>
              <a:t> position in array:</a:t>
            </a:r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9809"/>
              </p:ext>
            </p:extLst>
          </p:nvPr>
        </p:nvGraphicFramePr>
        <p:xfrm>
          <a:off x="1828800" y="2590800"/>
          <a:ext cx="3657600" cy="838200"/>
        </p:xfrm>
        <a:graphic>
          <a:graphicData uri="http://schemas.openxmlformats.org/drawingml/2006/table">
            <a:tbl>
              <a:tblPr/>
              <a:tblGrid>
                <a:gridCol w="912813"/>
                <a:gridCol w="915987"/>
                <a:gridCol w="912813"/>
                <a:gridCol w="91598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777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17789"/>
              </p:ext>
            </p:extLst>
          </p:nvPr>
        </p:nvGraphicFramePr>
        <p:xfrm>
          <a:off x="2667000" y="53340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/>
                <a:gridCol w="935037"/>
                <a:gridCol w="931863"/>
                <a:gridCol w="9350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60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Example (Continued)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075613" cy="374173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 sz="2800" smtClean="0">
                <a:ea typeface="宋体" charset="-122"/>
              </a:rPr>
              <a:t>Next smallest element is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3</a:t>
            </a:r>
            <a:r>
              <a:rPr lang="en-US" altLang="zh-CN" sz="2800" smtClean="0">
                <a:ea typeface="宋体" charset="-122"/>
              </a:rPr>
              <a:t>.  Exchange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3</a:t>
            </a:r>
            <a:r>
              <a:rPr lang="en-US" altLang="zh-CN" sz="2800" smtClean="0">
                <a:ea typeface="宋体" charset="-122"/>
              </a:rPr>
              <a:t> with element in 2</a:t>
            </a:r>
            <a:r>
              <a:rPr lang="en-US" altLang="zh-CN" sz="2800" baseline="30000" smtClean="0">
                <a:ea typeface="宋体" charset="-122"/>
              </a:rPr>
              <a:t>nd</a:t>
            </a:r>
            <a:r>
              <a:rPr lang="en-US" altLang="zh-CN" sz="2800" smtClean="0">
                <a:ea typeface="宋体" charset="-122"/>
              </a:rPr>
              <a:t> position in array:</a:t>
            </a:r>
          </a:p>
          <a:p>
            <a:pPr marL="609600" indent="-609600" eaLnBrk="1" hangingPunct="1"/>
            <a:endParaRPr lang="en-US" altLang="zh-CN" sz="2800" smtClean="0">
              <a:ea typeface="宋体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endParaRPr lang="en-US" altLang="zh-CN" sz="2800" smtClean="0">
              <a:ea typeface="宋体" charset="-122"/>
            </a:endParaRPr>
          </a:p>
          <a:p>
            <a:pPr marL="609600" indent="-609600" eaLnBrk="1" hangingPunct="1">
              <a:spcBef>
                <a:spcPct val="50000"/>
              </a:spcBef>
              <a:buClr>
                <a:schemeClr val="tx1"/>
              </a:buClr>
              <a:buFontTx/>
              <a:buAutoNum type="arabicPeriod" startAt="3"/>
            </a:pPr>
            <a:r>
              <a:rPr lang="en-US" altLang="zh-CN" sz="2800" smtClean="0">
                <a:ea typeface="宋体" charset="-122"/>
              </a:rPr>
              <a:t>Next smallest element is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800" smtClean="0">
                <a:ea typeface="宋体" charset="-122"/>
              </a:rPr>
              <a:t>.  Exchange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800" smtClean="0">
                <a:ea typeface="宋体" charset="-122"/>
              </a:rPr>
              <a:t> with element in 3</a:t>
            </a:r>
            <a:r>
              <a:rPr lang="en-US" altLang="zh-CN" sz="2800" baseline="30000" smtClean="0">
                <a:ea typeface="宋体" charset="-122"/>
              </a:rPr>
              <a:t>rd</a:t>
            </a:r>
            <a:r>
              <a:rPr lang="en-US" altLang="zh-CN" sz="2800" smtClean="0">
                <a:ea typeface="宋体" charset="-122"/>
              </a:rPr>
              <a:t> position in array:</a:t>
            </a:r>
          </a:p>
        </p:txBody>
      </p:sp>
      <p:graphicFrame>
        <p:nvGraphicFramePr>
          <p:cNvPr id="759812" name="Group 4"/>
          <p:cNvGraphicFramePr>
            <a:graphicFrameLocks noGrp="1"/>
          </p:cNvGraphicFramePr>
          <p:nvPr/>
        </p:nvGraphicFramePr>
        <p:xfrm>
          <a:off x="1828800" y="2819400"/>
          <a:ext cx="3657600" cy="762000"/>
        </p:xfrm>
        <a:graphic>
          <a:graphicData uri="http://schemas.openxmlformats.org/drawingml/2006/table">
            <a:tbl>
              <a:tblPr/>
              <a:tblGrid>
                <a:gridCol w="912813"/>
                <a:gridCol w="915987"/>
                <a:gridCol w="912813"/>
                <a:gridCol w="91598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982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97174"/>
              </p:ext>
            </p:extLst>
          </p:nvPr>
        </p:nvGraphicFramePr>
        <p:xfrm>
          <a:off x="1828800" y="4953000"/>
          <a:ext cx="3733800" cy="838200"/>
        </p:xfrm>
        <a:graphic>
          <a:graphicData uri="http://schemas.openxmlformats.org/drawingml/2006/table">
            <a:tbl>
              <a:tblPr/>
              <a:tblGrid>
                <a:gridCol w="931863"/>
                <a:gridCol w="935037"/>
                <a:gridCol w="931863"/>
                <a:gridCol w="93503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46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A Selection Sort Function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66801"/>
            <a:ext cx="855622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99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Differences between Bubble Sort and Selection Sort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The number of swaps for the selection sort will be less than or equal to that of a bubble sort.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The bubble sort works from the end to the beginning (sets it up in reverse order – largest number last) whereas the selection sort works from the beginning to the end (smallest number first)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15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Introduction to Search Algorithms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98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u="sng" dirty="0" smtClean="0">
                <a:ea typeface="宋体" charset="-122"/>
              </a:rPr>
              <a:t>Search</a:t>
            </a:r>
            <a:r>
              <a:rPr lang="en-US" altLang="zh-CN" dirty="0" smtClean="0">
                <a:ea typeface="宋体" charset="-122"/>
              </a:rPr>
              <a:t>: locate an item in a list of information</a:t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Two algorithms we will examine: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Linear search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89438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Linear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Also called the sequential search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Starting at the first element, this algorithm sequentially steps through an array examining each element until it locates the value it is searching for.</a:t>
            </a:r>
          </a:p>
        </p:txBody>
      </p:sp>
    </p:spTree>
    <p:extLst>
      <p:ext uri="{BB962C8B-B14F-4D97-AF65-F5344CB8AC3E}">
        <p14:creationId xmlns:p14="http://schemas.microsoft.com/office/powerpoint/2010/main" val="322430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Linear Search -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Array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numlist</a:t>
            </a:r>
            <a:r>
              <a:rPr lang="en-US" altLang="zh-CN" sz="2800" smtClean="0">
                <a:ea typeface="宋体" charset="-122"/>
              </a:rPr>
              <a:t> contains: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Times" pitchFamily="112" charset="0"/>
              <a:buNone/>
            </a:pPr>
            <a:r>
              <a:rPr lang="en-US" altLang="zh-CN" sz="2800" smtClean="0">
                <a:ea typeface="宋体" charset="-122"/>
              </a:rPr>
              <a:t/>
            </a:r>
            <a:br>
              <a:rPr lang="en-US" altLang="zh-CN" sz="2800" smtClean="0">
                <a:ea typeface="宋体" charset="-122"/>
              </a:rPr>
            </a:br>
            <a:endParaRPr lang="en-US" altLang="zh-CN" sz="280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Searching for the the value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11</a:t>
            </a:r>
            <a:r>
              <a:rPr lang="en-US" altLang="zh-CN" sz="2800" smtClean="0">
                <a:ea typeface="宋体" charset="-122"/>
              </a:rPr>
              <a:t>, linear search examines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17, 23, 5,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ea typeface="宋体" charset="-122"/>
              </a:rPr>
              <a:t>Searching for the the value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7</a:t>
            </a:r>
            <a:r>
              <a:rPr lang="en-US" altLang="zh-CN" sz="2800" smtClean="0">
                <a:ea typeface="宋体" charset="-122"/>
              </a:rPr>
              <a:t>, linear search examines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17, 23, 5, 11, 2, 29,</a:t>
            </a:r>
            <a:r>
              <a:rPr lang="en-US" altLang="zh-CN" sz="2800" smtClean="0">
                <a:ea typeface="宋体" charset="-122"/>
              </a:rPr>
              <a:t> and </a:t>
            </a:r>
            <a:r>
              <a:rPr lang="en-US" altLang="zh-CN" sz="2800" smtClean="0">
                <a:latin typeface="Courier New" pitchFamily="112" charset="0"/>
                <a:ea typeface="宋体" charset="-122"/>
              </a:rPr>
              <a:t>3</a:t>
            </a:r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32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Linear Search - </a:t>
            </a:r>
            <a:r>
              <a:rPr lang="en-US" altLang="zh-CN" dirty="0" err="1" smtClean="0">
                <a:ea typeface="宋体" charset="-122"/>
              </a:rPr>
              <a:t>PseduoCode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3886200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Create a </a:t>
            </a:r>
            <a:r>
              <a:rPr lang="en-US" altLang="zh-CN" sz="2400" dirty="0">
                <a:ea typeface="宋体" charset="-122"/>
              </a:rPr>
              <a:t>function called </a:t>
            </a:r>
            <a:r>
              <a:rPr lang="en-US" altLang="zh-CN" sz="2400" i="1" dirty="0" err="1" smtClean="0">
                <a:ea typeface="宋体" charset="-122"/>
              </a:rPr>
              <a:t>searchList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which returns an integer</a:t>
            </a:r>
            <a:r>
              <a:rPr lang="en-US" altLang="zh-CN" sz="2400" i="1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and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which accepts an array of integers called </a:t>
            </a:r>
            <a:r>
              <a:rPr lang="en-US" altLang="zh-CN" sz="2400" i="1" dirty="0" smtClean="0">
                <a:ea typeface="宋体" charset="-122"/>
              </a:rPr>
              <a:t>list</a:t>
            </a:r>
            <a:r>
              <a:rPr lang="en-US" altLang="zh-CN" sz="2400" dirty="0" smtClean="0">
                <a:ea typeface="宋体" charset="-122"/>
              </a:rPr>
              <a:t>, an integer called </a:t>
            </a:r>
            <a:r>
              <a:rPr lang="en-US" altLang="zh-CN" sz="2400" i="1" dirty="0" err="1" smtClean="0">
                <a:ea typeface="宋体" charset="-122"/>
              </a:rPr>
              <a:t>numElements</a:t>
            </a:r>
            <a:r>
              <a:rPr lang="en-US" altLang="zh-CN" sz="2400" dirty="0" smtClean="0">
                <a:ea typeface="宋体" charset="-122"/>
              </a:rPr>
              <a:t>, and an integer called </a:t>
            </a:r>
            <a:r>
              <a:rPr lang="en-US" altLang="zh-CN" sz="2400" i="1" dirty="0" smtClean="0">
                <a:ea typeface="宋体" charset="-122"/>
              </a:rPr>
              <a:t>value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Set </a:t>
            </a:r>
            <a:r>
              <a:rPr lang="en-US" altLang="zh-CN" sz="2400" i="1" dirty="0" smtClean="0">
                <a:ea typeface="宋体" charset="-122"/>
              </a:rPr>
              <a:t>found</a:t>
            </a:r>
            <a:r>
              <a:rPr lang="en-US" altLang="zh-CN" sz="2400" dirty="0" smtClean="0">
                <a:ea typeface="宋体" charset="-122"/>
              </a:rPr>
              <a:t> to false; Set </a:t>
            </a:r>
            <a:r>
              <a:rPr lang="en-US" altLang="zh-CN" sz="2400" i="1" dirty="0" smtClean="0">
                <a:ea typeface="宋体" charset="-122"/>
              </a:rPr>
              <a:t>position</a:t>
            </a:r>
            <a:r>
              <a:rPr lang="en-US" altLang="zh-CN" sz="2400" dirty="0" smtClean="0">
                <a:ea typeface="宋体" charset="-122"/>
              </a:rPr>
              <a:t> to –1; Set </a:t>
            </a:r>
            <a:r>
              <a:rPr lang="en-US" altLang="zh-CN" sz="2400" i="1" dirty="0" smtClean="0">
                <a:ea typeface="宋体" charset="-122"/>
              </a:rPr>
              <a:t>index</a:t>
            </a:r>
            <a:r>
              <a:rPr lang="en-US" altLang="zh-CN" sz="2400" dirty="0" smtClean="0">
                <a:ea typeface="宋体" charset="-122"/>
              </a:rPr>
              <a:t> to 0</a:t>
            </a:r>
            <a:r>
              <a:rPr lang="en-US" altLang="zh-CN" sz="2400" i="1" dirty="0" smtClean="0">
                <a:ea typeface="宋体" charset="-122"/>
              </a:rPr>
              <a:t>.</a:t>
            </a:r>
            <a:endParaRPr lang="en-US" altLang="zh-CN" sz="2400" i="1" dirty="0">
              <a:ea typeface="宋体" charset="-122"/>
            </a:endParaRP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While </a:t>
            </a:r>
            <a:r>
              <a:rPr lang="en-US" altLang="zh-CN" sz="2400" i="1" dirty="0">
                <a:ea typeface="宋体" charset="-122"/>
              </a:rPr>
              <a:t>index</a:t>
            </a:r>
            <a:r>
              <a:rPr lang="en-US" altLang="zh-CN" sz="2400" dirty="0">
                <a:ea typeface="宋体" charset="-122"/>
              </a:rPr>
              <a:t> &lt; </a:t>
            </a:r>
            <a:r>
              <a:rPr lang="en-US" altLang="zh-CN" sz="2400" i="1" dirty="0" err="1" smtClean="0">
                <a:ea typeface="宋体" charset="-122"/>
              </a:rPr>
              <a:t>numElements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and </a:t>
            </a:r>
            <a:r>
              <a:rPr lang="en-US" altLang="zh-CN" sz="2400" i="1" dirty="0">
                <a:ea typeface="宋体" charset="-122"/>
              </a:rPr>
              <a:t>found</a:t>
            </a:r>
            <a:r>
              <a:rPr lang="en-US" altLang="zh-CN" sz="2400" dirty="0">
                <a:ea typeface="宋体" charset="-122"/>
              </a:rPr>
              <a:t> is </a:t>
            </a:r>
            <a:r>
              <a:rPr lang="en-US" altLang="zh-CN" sz="2400" dirty="0" smtClean="0">
                <a:ea typeface="宋体" charset="-122"/>
              </a:rPr>
              <a:t>false.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If </a:t>
            </a:r>
            <a:r>
              <a:rPr lang="en-US" altLang="zh-CN" sz="2400" i="1" dirty="0" smtClean="0">
                <a:ea typeface="宋体" charset="-122"/>
              </a:rPr>
              <a:t>list</a:t>
            </a:r>
            <a:r>
              <a:rPr lang="en-US" altLang="zh-CN" sz="2400" dirty="0" smtClean="0">
                <a:ea typeface="宋体" charset="-122"/>
              </a:rPr>
              <a:t>[</a:t>
            </a:r>
            <a:r>
              <a:rPr lang="en-US" altLang="zh-CN" sz="2400" i="1" dirty="0" smtClean="0">
                <a:ea typeface="宋体" charset="-122"/>
              </a:rPr>
              <a:t>index</a:t>
            </a:r>
            <a:r>
              <a:rPr lang="en-US" altLang="zh-CN" sz="2400" dirty="0" smtClean="0">
                <a:ea typeface="宋体" charset="-122"/>
              </a:rPr>
              <a:t>] is equal to search </a:t>
            </a:r>
            <a:r>
              <a:rPr lang="en-US" altLang="zh-CN" sz="2400" i="1" dirty="0" smtClean="0">
                <a:ea typeface="宋体" charset="-122"/>
              </a:rPr>
              <a:t>value</a:t>
            </a:r>
            <a:r>
              <a:rPr lang="en-US" altLang="zh-CN" sz="2400" dirty="0" smtClean="0">
                <a:ea typeface="宋体" charset="-122"/>
              </a:rPr>
              <a:t>, then set </a:t>
            </a:r>
            <a:r>
              <a:rPr lang="en-US" altLang="zh-CN" sz="2400" i="1" dirty="0" smtClean="0">
                <a:ea typeface="宋体" charset="-122"/>
              </a:rPr>
              <a:t>found</a:t>
            </a:r>
            <a:r>
              <a:rPr lang="en-US" altLang="zh-CN" sz="2400" dirty="0" smtClean="0">
                <a:ea typeface="宋体" charset="-122"/>
              </a:rPr>
              <a:t> to true and </a:t>
            </a:r>
            <a:r>
              <a:rPr lang="en-US" altLang="zh-CN" sz="2400" i="1" dirty="0" smtClean="0">
                <a:ea typeface="宋体" charset="-122"/>
              </a:rPr>
              <a:t>position</a:t>
            </a:r>
            <a:r>
              <a:rPr lang="en-US" altLang="zh-CN" sz="2400" dirty="0" smtClean="0">
                <a:ea typeface="宋体" charset="-122"/>
              </a:rPr>
              <a:t> to </a:t>
            </a:r>
            <a:r>
              <a:rPr lang="en-US" altLang="zh-CN" sz="2400" i="1" dirty="0" smtClean="0">
                <a:ea typeface="宋体" charset="-122"/>
              </a:rPr>
              <a:t>index</a:t>
            </a:r>
            <a:r>
              <a:rPr lang="en-US" altLang="zh-CN" sz="2400" dirty="0" smtClean="0">
                <a:ea typeface="宋体" charset="-122"/>
              </a:rPr>
              <a:t>.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Increment </a:t>
            </a:r>
            <a:r>
              <a:rPr lang="en-US" altLang="zh-CN" sz="2400" i="1" dirty="0" smtClean="0">
                <a:ea typeface="宋体" charset="-122"/>
              </a:rPr>
              <a:t>index</a:t>
            </a:r>
            <a:r>
              <a:rPr lang="en-US" altLang="zh-CN" sz="2400" dirty="0" smtClean="0">
                <a:ea typeface="宋体" charset="-122"/>
              </a:rPr>
              <a:t> by 1.</a:t>
            </a:r>
            <a:endParaRPr lang="en-US" altLang="zh-CN" sz="2400" dirty="0">
              <a:ea typeface="宋体" charset="-122"/>
            </a:endParaRP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 smtClean="0">
                <a:ea typeface="宋体" charset="-122"/>
              </a:rPr>
              <a:t>Repeat step 3 and step 4 as long as the while loop condition is true.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chemeClr val="bg2">
                  <a:lumMod val="60000"/>
                  <a:lumOff val="40000"/>
                </a:schemeClr>
              </a:buClr>
              <a:buFontTx/>
              <a:buAutoNum type="arabicPeriod"/>
            </a:pPr>
            <a:r>
              <a:rPr lang="en-US" altLang="zh-CN" sz="2400" dirty="0">
                <a:ea typeface="宋体" charset="-122"/>
              </a:rPr>
              <a:t>R</a:t>
            </a:r>
            <a:r>
              <a:rPr lang="en-US" altLang="zh-CN" sz="2400" dirty="0" smtClean="0">
                <a:ea typeface="宋体" charset="-122"/>
              </a:rPr>
              <a:t>eturn </a:t>
            </a:r>
            <a:r>
              <a:rPr lang="en-US" altLang="zh-CN" sz="2400" i="1" dirty="0" smtClean="0">
                <a:ea typeface="宋体" charset="-122"/>
              </a:rPr>
              <a:t>position.</a:t>
            </a:r>
          </a:p>
        </p:txBody>
      </p:sp>
    </p:spTree>
    <p:extLst>
      <p:ext uri="{BB962C8B-B14F-4D97-AF65-F5344CB8AC3E}">
        <p14:creationId xmlns:p14="http://schemas.microsoft.com/office/powerpoint/2010/main" val="2823338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C++ Code for Pseudocode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93800"/>
            <a:ext cx="86868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searchList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list[],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numElems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value)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{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index = 0;     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position = -1; 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bool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found = false;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while (index &lt; </a:t>
            </a:r>
            <a:r>
              <a:rPr lang="en-US" altLang="zh-CN" dirty="0" err="1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numElems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&amp;&amp; !found)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{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if (list[index] == value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{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found = true;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   position = index;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}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   index++; 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   }</a:t>
            </a:r>
            <a:b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return position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bg1"/>
                </a:solidFill>
                <a:latin typeface="Courier New" pitchFamily="112" charset="0"/>
                <a:ea typeface="宋体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Courier New" pitchFamily="112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253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Linear Search - Tradeoffs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Benefits: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Easy algorithm to understand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Array can be in any order</a:t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Inefficient (slow): for array of N elements, examines N/2 elements on average for value in array, N elements for value not in array</a:t>
            </a:r>
          </a:p>
        </p:txBody>
      </p:sp>
    </p:spTree>
    <p:extLst>
      <p:ext uri="{BB962C8B-B14F-4D97-AF65-F5344CB8AC3E}">
        <p14:creationId xmlns:p14="http://schemas.microsoft.com/office/powerpoint/2010/main" val="1267384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Binary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382000" cy="4648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12" charset="0"/>
              <a:buNone/>
            </a:pPr>
            <a:r>
              <a:rPr lang="en-US" altLang="zh-CN" sz="2800" dirty="0" smtClean="0">
                <a:ea typeface="宋体" charset="-122"/>
              </a:rPr>
              <a:t>	Requires array elements to be in order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sz="2800" dirty="0" smtClean="0">
                <a:ea typeface="宋体" charset="-122"/>
              </a:rPr>
              <a:t>Divides the array into three sections:</a:t>
            </a:r>
          </a:p>
          <a:p>
            <a:pPr marL="914400" lvl="1" indent="-342900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middle element</a:t>
            </a:r>
          </a:p>
          <a:p>
            <a:pPr marL="914400" lvl="1" indent="-342900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elements on one side of the middle element</a:t>
            </a:r>
          </a:p>
          <a:p>
            <a:pPr marL="914400" lvl="1" indent="-342900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charset="-122"/>
              </a:rPr>
              <a:t>elements on the other side of the middle element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zh-CN" sz="2800" dirty="0" smtClean="0">
                <a:ea typeface="宋体" charset="-122"/>
              </a:rPr>
              <a:t>If the middle element is the correct value, done.  Otherwise, go to step 1. using only the half of the array that may contain the correct value.  </a:t>
            </a:r>
          </a:p>
          <a:p>
            <a:pPr marL="457200" indent="-4572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r>
              <a:rPr lang="en-US" altLang="zh-CN" sz="2800" dirty="0" smtClean="0">
                <a:ea typeface="宋体" charset="-122"/>
              </a:rPr>
              <a:t>Continue steps 1. and 2. until either the value is found or there are no more elements to examine</a:t>
            </a:r>
          </a:p>
        </p:txBody>
      </p:sp>
    </p:spTree>
    <p:extLst>
      <p:ext uri="{BB962C8B-B14F-4D97-AF65-F5344CB8AC3E}">
        <p14:creationId xmlns:p14="http://schemas.microsoft.com/office/powerpoint/2010/main" val="3852780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5563</TotalTime>
  <Words>880</Words>
  <Application>Microsoft Office PowerPoint</Application>
  <PresentationFormat>On-screen Show (4:3)</PresentationFormat>
  <Paragraphs>199</Paragraphs>
  <Slides>26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Pixel</vt:lpstr>
      <vt:lpstr>Equation</vt:lpstr>
      <vt:lpstr>Week 7c – Searching &amp; Sorting Arrays</vt:lpstr>
      <vt:lpstr>Introduction to Search Algorithms </vt:lpstr>
      <vt:lpstr>Introduction to Search Algorithms</vt:lpstr>
      <vt:lpstr>Linear Search</vt:lpstr>
      <vt:lpstr>Linear Search - Example</vt:lpstr>
      <vt:lpstr>Linear Search - PseduoCode</vt:lpstr>
      <vt:lpstr>C++ Code for Pseudocode</vt:lpstr>
      <vt:lpstr>Linear Search - Tradeoffs</vt:lpstr>
      <vt:lpstr>Binary Search</vt:lpstr>
      <vt:lpstr>Binary Search - Example</vt:lpstr>
      <vt:lpstr>Binary Search - Pseudocode</vt:lpstr>
      <vt:lpstr>C++ Code for Psuedocode</vt:lpstr>
      <vt:lpstr>Binary Search - Tradeoffs</vt:lpstr>
      <vt:lpstr>Introduction to Sorting Algorithms </vt:lpstr>
      <vt:lpstr>Introduction to Sorting Algorithms</vt:lpstr>
      <vt:lpstr>Bubble Sort</vt:lpstr>
      <vt:lpstr>Example – First Pass</vt:lpstr>
      <vt:lpstr>Example – Second Pass</vt:lpstr>
      <vt:lpstr>Example – Third Pass</vt:lpstr>
      <vt:lpstr>A Bubble Sort Function</vt:lpstr>
      <vt:lpstr>Bubble Sort - Tradeoffs</vt:lpstr>
      <vt:lpstr>Selection Sort</vt:lpstr>
      <vt:lpstr>Selection Sort - Example</vt:lpstr>
      <vt:lpstr>Example (Continued)</vt:lpstr>
      <vt:lpstr>A Selection Sort Function</vt:lpstr>
      <vt:lpstr>Differences between Bubble Sort and Selection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Activities</dc:title>
  <dc:creator>SBCeconomics</dc:creator>
  <cp:lastModifiedBy>user</cp:lastModifiedBy>
  <cp:revision>396</cp:revision>
  <dcterms:created xsi:type="dcterms:W3CDTF">2008-04-16T07:07:02Z</dcterms:created>
  <dcterms:modified xsi:type="dcterms:W3CDTF">2013-11-13T05:58:49Z</dcterms:modified>
</cp:coreProperties>
</file>