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72" r:id="rId11"/>
    <p:sldId id="273" r:id="rId12"/>
    <p:sldId id="264" r:id="rId13"/>
    <p:sldId id="266" r:id="rId14"/>
    <p:sldId id="268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8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0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0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1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7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2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2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6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gradFill>
            <a:gsLst>
              <a:gs pos="0">
                <a:srgbClr val="E5E5E5"/>
              </a:gs>
              <a:gs pos="0">
                <a:schemeClr val="accent1">
                  <a:tint val="44500"/>
                  <a:satMod val="160000"/>
                </a:schemeClr>
              </a:gs>
              <a:gs pos="71000">
                <a:schemeClr val="bg1"/>
              </a:gs>
              <a:gs pos="43000">
                <a:srgbClr val="E5E5E5"/>
              </a:gs>
              <a:gs pos="0">
                <a:srgbClr val="E5E5E5"/>
              </a:gs>
            </a:gsLst>
            <a:lin ang="215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77" y="6487683"/>
            <a:ext cx="1794698" cy="233792"/>
          </a:xfrm>
          <a:prstGeom prst="rect">
            <a:avLst/>
          </a:prstGeom>
        </p:spPr>
      </p:pic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228600" y="6358156"/>
            <a:ext cx="5147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All material herein © 2005 – 2016 Agoda group of companies. All Rights Reserved.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AGODA® is a registered trademark of AGIP LLC, used under license by Agoda Company Pte. Ltd.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Agoda is part of priceline.com (NASDAQ:PCLN)</a:t>
            </a:r>
          </a:p>
        </p:txBody>
      </p:sp>
    </p:spTree>
    <p:extLst>
      <p:ext uri="{BB962C8B-B14F-4D97-AF65-F5344CB8AC3E}">
        <p14:creationId xmlns:p14="http://schemas.microsoft.com/office/powerpoint/2010/main" val="154586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erandserversdontmix.com/2016/03/18/swagger-swashbuckle-and-webapi-notes/" TargetMode="External"/><Relationship Id="rId2" Type="http://schemas.openxmlformats.org/officeDocument/2006/relationships/hyperlink" Target="https://azure.microsoft.com/en-us/documentation/articles/app-service-api-dotnet-swashbuckle-customiz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vidarholen.net/contents/wordcoun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hyperlink" Target="https://beerandserversdontmix.com/2016/01/16/autorest-swagger-codegen-and-swagg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joel-dickson-hs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beerandserversdontmix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github.com/dicko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agger.io/swagger-codegen/" TargetMode="External"/><Relationship Id="rId2" Type="http://schemas.openxmlformats.org/officeDocument/2006/relationships/hyperlink" Target="http://swagger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Azure/autores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enerator.swagg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enerator.swagge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fizzylogic.nl/2014/07/30/changing-the-casing-of-json-properties-in-asp-dot-net-web-ap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TypeScript/wiki/Coding-guidelines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533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Swagger UI, Swagger Code Gen, </a:t>
            </a:r>
            <a:r>
              <a:rPr lang="en-US" dirty="0" err="1" smtClean="0">
                <a:latin typeface="Arial Rounded MT Bold" panose="020F0704030504030204" pitchFamily="34" charset="0"/>
              </a:rPr>
              <a:t>Autorest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Joel Dickson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Development Manager at Agoda</a:t>
            </a:r>
          </a:p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NUnit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Core Team Member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28" y="414338"/>
            <a:ext cx="51530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Gotcha’s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This post </a:t>
            </a:r>
            <a:r>
              <a:rPr lang="en-US" dirty="0" smtClean="0"/>
              <a:t>from MS is about the common errors with </a:t>
            </a:r>
            <a:r>
              <a:rPr lang="en-US" dirty="0" err="1" smtClean="0"/>
              <a:t>WebAPi</a:t>
            </a:r>
            <a:r>
              <a:rPr lang="en-US" dirty="0" smtClean="0"/>
              <a:t> project dealing with duplicate ID generated by swashbuckler </a:t>
            </a:r>
          </a:p>
          <a:p>
            <a:r>
              <a:rPr lang="en-US" dirty="0" smtClean="0"/>
              <a:t>Issue is when you have a single Controller with more than one method on the same http action</a:t>
            </a:r>
          </a:p>
          <a:p>
            <a:r>
              <a:rPr lang="en-US" dirty="0" smtClean="0"/>
              <a:t>In this example both methods are generate with the same ID </a:t>
            </a:r>
          </a:p>
          <a:p>
            <a:r>
              <a:rPr lang="en-US" dirty="0" smtClean="0"/>
              <a:t>Solution is to create a Filter. Blog post about it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192" y="1018576"/>
            <a:ext cx="6157391" cy="40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comments as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3392" cy="4351338"/>
          </a:xfrm>
        </p:spPr>
        <p:txBody>
          <a:bodyPr/>
          <a:lstStyle/>
          <a:p>
            <a:r>
              <a:rPr lang="en-US" dirty="0" smtClean="0"/>
              <a:t>Swagger uses the xml document file that is outputted by the </a:t>
            </a:r>
            <a:r>
              <a:rPr lang="en-US" dirty="0" err="1" smtClean="0"/>
              <a:t>c#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If you are releasing this public be careful</a:t>
            </a:r>
          </a:p>
          <a:p>
            <a:r>
              <a:rPr lang="en-US" dirty="0">
                <a:hlinkClick r:id="rId2"/>
              </a:rPr>
              <a:t>http://www.vidarholen.net/contents/wordcount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 descr="XmlCommentsOutputDocumentationSwaggerSwashbuck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5" y="1793851"/>
            <a:ext cx="4789973" cy="441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it, Pack it, Ship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blog post on the subject available</a:t>
            </a:r>
          </a:p>
          <a:p>
            <a:r>
              <a:rPr lang="en-US" dirty="0" smtClean="0"/>
              <a:t>Quick run through today</a:t>
            </a:r>
            <a:endParaRPr lang="en-US" dirty="0"/>
          </a:p>
        </p:txBody>
      </p:sp>
      <p:pic>
        <p:nvPicPr>
          <p:cNvPr id="4098" name="Picture 2" descr="http://www.funkysi1701.com/wp-content/uploads/2016/03/TeamCity-Logo-570x5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887" y="112923"/>
            <a:ext cx="1323991" cy="13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0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the </a:t>
            </a:r>
            <a:r>
              <a:rPr lang="en-US" dirty="0" err="1" smtClean="0"/>
              <a:t>json</a:t>
            </a:r>
            <a:r>
              <a:rPr lang="en-US" dirty="0" smtClean="0"/>
              <a:t> object you have to run the code, so within your build process you need a web server to deploy to</a:t>
            </a:r>
          </a:p>
          <a:p>
            <a:r>
              <a:rPr lang="en-US" dirty="0" smtClean="0"/>
              <a:t>We decide to deploy to a server using Octopus, you could also run a web server on the build agent itself or something of the like.</a:t>
            </a:r>
          </a:p>
          <a:p>
            <a:r>
              <a:rPr lang="en-US" dirty="0" smtClean="0"/>
              <a:t>Steps</a:t>
            </a:r>
          </a:p>
          <a:p>
            <a:pPr lvl="1" fontAlgn="base"/>
            <a:r>
              <a:rPr lang="en-US" dirty="0"/>
              <a:t>Build </a:t>
            </a:r>
            <a:r>
              <a:rPr lang="en-US" dirty="0" err="1"/>
              <a:t>WebAPI</a:t>
            </a:r>
            <a:r>
              <a:rPr lang="en-US" dirty="0"/>
              <a:t> project</a:t>
            </a:r>
          </a:p>
          <a:p>
            <a:pPr lvl="1" fontAlgn="base"/>
            <a:r>
              <a:rPr lang="en-US" dirty="0"/>
              <a:t>Deploy Web API project to Dev server</a:t>
            </a:r>
          </a:p>
          <a:p>
            <a:pPr lvl="1" fontAlgn="base"/>
            <a:r>
              <a:rPr lang="en-US" dirty="0"/>
              <a:t>Download </a:t>
            </a:r>
            <a:r>
              <a:rPr lang="en-US" dirty="0" err="1"/>
              <a:t>json</a:t>
            </a:r>
            <a:r>
              <a:rPr lang="en-US" dirty="0"/>
              <a:t> file from Dev Server</a:t>
            </a:r>
          </a:p>
          <a:p>
            <a:pPr lvl="1" fontAlgn="base"/>
            <a:r>
              <a:rPr lang="en-US" dirty="0"/>
              <a:t>Build client</a:t>
            </a:r>
          </a:p>
          <a:p>
            <a:endParaRPr lang="en-US" dirty="0"/>
          </a:p>
        </p:txBody>
      </p:sp>
      <p:pic>
        <p:nvPicPr>
          <p:cNvPr id="4" name="Picture 2" descr="http://www.funkysi1701.com/wp-content/uploads/2016/03/TeamCity-Logo-570x5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887" y="112923"/>
            <a:ext cx="1323991" cy="13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31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TeamCity Step 1 – Build/Deploy to dev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Build in TeamCity but we use octopus to publish the package to a web server.</a:t>
            </a:r>
          </a:p>
          <a:p>
            <a:r>
              <a:rPr lang="en-US" dirty="0" smtClean="0"/>
              <a:t>We have added the </a:t>
            </a:r>
            <a:r>
              <a:rPr lang="en-US" dirty="0" err="1" smtClean="0"/>
              <a:t>autorest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 to our solution’s </a:t>
            </a:r>
            <a:r>
              <a:rPr lang="en-US" dirty="0" err="1" smtClean="0"/>
              <a:t>package.config</a:t>
            </a:r>
            <a:r>
              <a:rPr lang="en-US" dirty="0" smtClean="0"/>
              <a:t>, and also the packages that the client requires</a:t>
            </a:r>
          </a:p>
          <a:p>
            <a:pPr lvl="1"/>
            <a:r>
              <a:rPr lang="en-US" dirty="0" err="1" smtClean="0"/>
              <a:t>Newtonsoft.Json</a:t>
            </a:r>
            <a:endParaRPr lang="en-US" dirty="0" smtClean="0"/>
          </a:p>
          <a:p>
            <a:pPr lvl="1"/>
            <a:r>
              <a:rPr lang="en-US" dirty="0" err="1" smtClean="0"/>
              <a:t>Microsoft.Rest.ClientRuntime</a:t>
            </a:r>
            <a:endParaRPr lang="en-US" dirty="0" smtClean="0"/>
          </a:p>
          <a:p>
            <a:r>
              <a:rPr lang="en-US" dirty="0" smtClean="0"/>
              <a:t>And added a </a:t>
            </a:r>
            <a:r>
              <a:rPr lang="en-US" dirty="0" err="1" smtClean="0"/>
              <a:t>nuspec</a:t>
            </a:r>
            <a:r>
              <a:rPr lang="en-US" dirty="0" smtClean="0"/>
              <a:t> file to be used for package the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endParaRPr lang="en-US" dirty="0"/>
          </a:p>
        </p:txBody>
      </p:sp>
      <p:pic>
        <p:nvPicPr>
          <p:cNvPr id="4" name="Picture 2" descr="http://www.funkysi1701.com/wp-content/uploads/2016/03/TeamCity-Logo-570x5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887" y="112923"/>
            <a:ext cx="1323991" cy="13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7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TeamCity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5139" cy="4351338"/>
          </a:xfrm>
        </p:spPr>
        <p:txBody>
          <a:bodyPr/>
          <a:lstStyle/>
          <a:p>
            <a:r>
              <a:rPr lang="en-US" dirty="0" smtClean="0"/>
              <a:t>PowerShell step to run </a:t>
            </a:r>
            <a:r>
              <a:rPr lang="en-US" dirty="0" err="1" smtClean="0"/>
              <a:t>autorest</a:t>
            </a:r>
            <a:endParaRPr lang="en-US" dirty="0" smtClean="0"/>
          </a:p>
          <a:p>
            <a:r>
              <a:rPr lang="en-US" dirty="0" smtClean="0"/>
              <a:t>JSON Input is the dev web server URL</a:t>
            </a:r>
          </a:p>
          <a:p>
            <a:r>
              <a:rPr lang="en-US" dirty="0" err="1" smtClean="0"/>
              <a:t>AddCredentials</a:t>
            </a:r>
            <a:r>
              <a:rPr lang="en-US" dirty="0" smtClean="0"/>
              <a:t> is used to enabled additional code for us to use our basic </a:t>
            </a:r>
            <a:r>
              <a:rPr lang="en-US" dirty="0" err="1" smtClean="0"/>
              <a:t>auth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PowerShellAutoRestStepTeamC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102" y="475692"/>
            <a:ext cx="6545295" cy="333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5102" y="4001294"/>
            <a:ext cx="63728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.\Packages\autorest.0.13.0\tools\AutoRest.exe -</a:t>
            </a:r>
            <a:r>
              <a:rPr lang="en-US" sz="1100" dirty="0" err="1"/>
              <a:t>OutputDirectory</a:t>
            </a:r>
            <a:r>
              <a:rPr lang="en-US" sz="1100" dirty="0"/>
              <a:t> </a:t>
            </a:r>
            <a:r>
              <a:rPr lang="en-US" sz="1100" dirty="0" err="1"/>
              <a:t>GeneratedCSharp</a:t>
            </a:r>
            <a:r>
              <a:rPr lang="en-US" sz="1100" dirty="0"/>
              <a:t> -Namespace </a:t>
            </a:r>
            <a:r>
              <a:rPr lang="en-US" sz="1100" dirty="0" err="1"/>
              <a:t>MyWebAPI</a:t>
            </a:r>
            <a:r>
              <a:rPr lang="en-US" sz="1100" dirty="0"/>
              <a:t> -Input </a:t>
            </a:r>
            <a:r>
              <a:rPr lang="en-US" sz="1100" b="1" dirty="0">
                <a:solidFill>
                  <a:srgbClr val="FF0000"/>
                </a:solidFill>
              </a:rPr>
              <a:t>http://MyWebAPI.net/swagger/docs/v1 </a:t>
            </a:r>
            <a:r>
              <a:rPr lang="en-US" sz="1100" b="1" dirty="0"/>
              <a:t>-</a:t>
            </a:r>
            <a:r>
              <a:rPr lang="en-US" sz="1100" b="1" dirty="0" err="1" smtClean="0"/>
              <a:t>AddCredentials</a:t>
            </a:r>
            <a:endParaRPr lang="en-US" sz="1100" b="1" dirty="0" smtClean="0"/>
          </a:p>
          <a:p>
            <a:endParaRPr lang="en-US" sz="1100" dirty="0"/>
          </a:p>
          <a:p>
            <a:r>
              <a:rPr lang="en-US" sz="1100" dirty="0"/>
              <a:t>&amp; "C:\Program Files (x86)\</a:t>
            </a:r>
            <a:r>
              <a:rPr lang="en-US" sz="1100" dirty="0" err="1"/>
              <a:t>MSBuild</a:t>
            </a:r>
            <a:r>
              <a:rPr lang="en-US" sz="1100" dirty="0"/>
              <a:t>\14.0\bin\csc.exe" /</a:t>
            </a:r>
            <a:r>
              <a:rPr lang="en-US" sz="1100" dirty="0" err="1"/>
              <a:t>out:GeneratedCSharp</a:t>
            </a:r>
            <a:r>
              <a:rPr lang="en-US" sz="1100" dirty="0"/>
              <a:t>\MyWebAPI.Client.dll /</a:t>
            </a:r>
            <a:r>
              <a:rPr lang="en-US" sz="1100" dirty="0" err="1"/>
              <a:t>reference:Packages</a:t>
            </a:r>
            <a:r>
              <a:rPr lang="en-US" sz="1100" dirty="0"/>
              <a:t>\Newtonsoft.Json.6.0.4\lib\net45\Newtonsoft.Json.dll </a:t>
            </a:r>
            <a:r>
              <a:rPr lang="en-US" sz="1100" dirty="0" smtClean="0"/>
              <a:t>/</a:t>
            </a:r>
            <a:r>
              <a:rPr lang="en-US" sz="1100" dirty="0" err="1"/>
              <a:t>reference:Packages</a:t>
            </a:r>
            <a:r>
              <a:rPr lang="en-US" sz="1100" dirty="0"/>
              <a:t>\Microsoft.Rest.ClientRuntime.1.8.2\lib\net45\Microsoft.Rest.ClientRuntime.dll /</a:t>
            </a:r>
            <a:r>
              <a:rPr lang="en-US" sz="1100" dirty="0" err="1"/>
              <a:t>recurse:GeneratedCSharp</a:t>
            </a:r>
            <a:r>
              <a:rPr lang="en-US" sz="1100" dirty="0"/>
              <a:t>\*.</a:t>
            </a:r>
            <a:r>
              <a:rPr lang="en-US" sz="1100" dirty="0" err="1"/>
              <a:t>cs</a:t>
            </a:r>
            <a:r>
              <a:rPr lang="en-US" sz="1100" dirty="0"/>
              <a:t> /</a:t>
            </a:r>
            <a:r>
              <a:rPr lang="en-US" sz="1100" dirty="0" err="1"/>
              <a:t>reference:System.Net.Http.dll</a:t>
            </a:r>
            <a:r>
              <a:rPr lang="en-US" sz="1100" dirty="0"/>
              <a:t> /</a:t>
            </a:r>
            <a:r>
              <a:rPr lang="en-US" sz="1100" dirty="0" err="1"/>
              <a:t>target:library</a:t>
            </a:r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5102" y="57197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frameworkAssemblies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frameworkAssembly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74D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System.Net.Http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74D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"net45"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74D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frameworkAssemblies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74D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Microsoft.Rest.ClientRuntime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74D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"1.8.2"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74D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74D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Newtonsoft.Json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74D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"6.0.8"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74D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http://www.funkysi1701.com/wp-content/uploads/2016/03/TeamCity-Logo-570x5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887" y="112923"/>
            <a:ext cx="1323991" cy="13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TeamCity Final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then add a </a:t>
            </a:r>
            <a:r>
              <a:rPr lang="en-US" dirty="0" err="1" smtClean="0"/>
              <a:t>nuget</a:t>
            </a:r>
            <a:r>
              <a:rPr lang="en-US" dirty="0" smtClean="0"/>
              <a:t> pack and publish step to package up the client library and push it</a:t>
            </a:r>
          </a:p>
          <a:p>
            <a:r>
              <a:rPr lang="en-US" dirty="0" smtClean="0"/>
              <a:t>With the project we worked on before we auto pushed to a internal nugget server form CI, then created another build step to run manually to push to nuget.org using an artifact dependency </a:t>
            </a:r>
          </a:p>
          <a:p>
            <a:endParaRPr lang="en-US" dirty="0" smtClean="0"/>
          </a:p>
        </p:txBody>
      </p:sp>
      <p:pic>
        <p:nvPicPr>
          <p:cNvPr id="4" name="Picture 2" descr="http://www.funkysi1701.com/wp-content/uploads/2016/03/TeamCity-Logo-570x5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887" y="112923"/>
            <a:ext cx="1323991" cy="13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1294"/>
            <a:ext cx="7067550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82" y="3910013"/>
            <a:ext cx="3429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for a Typescript and </a:t>
            </a:r>
            <a:r>
              <a:rPr lang="en-US" smtClean="0"/>
              <a:t>JavaScript client library </a:t>
            </a:r>
            <a:r>
              <a:rPr lang="en-US" dirty="0" smtClean="0"/>
              <a:t>in the build process are available on the blog.</a:t>
            </a:r>
          </a:p>
          <a:p>
            <a:r>
              <a:rPr lang="en-US" dirty="0">
                <a:hlinkClick r:id="rId2"/>
              </a:rPr>
              <a:t>https://beerandserversdontmix.com/2016/01/16/autorest-swagger-codegen-and-swagger/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 descr="http://www.w3schools.com/angular/pic_angu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356" y="4357396"/>
            <a:ext cx="1534302" cy="15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088" y="4284063"/>
            <a:ext cx="1758335" cy="175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www.python.org/static/opengraph-icon-200x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26" y="417204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d3gnp09177mxuh.cloudfront.net/tech-page-images/jav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18" y="379571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https://coderdojo.com/wp-content/uploads/2015/03/Rub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71" y="4583970"/>
            <a:ext cx="1244689" cy="108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6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6402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Questions?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8729"/>
            <a:ext cx="9144000" cy="3512153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Swagger UI, Swagger Code Gen, </a:t>
            </a:r>
            <a:r>
              <a:rPr lang="en-US" dirty="0" err="1">
                <a:latin typeface="Arial Rounded MT Bold" panose="020F0704030504030204" pitchFamily="34" charset="0"/>
              </a:rPr>
              <a:t>Autorest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Joel Dickson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Development Manager at Agoda</a:t>
            </a:r>
          </a:p>
          <a:p>
            <a:r>
              <a:rPr lang="en-US" dirty="0">
                <a:latin typeface="Arial Rounded MT Bold" panose="020F0704030504030204" pitchFamily="34" charset="0"/>
                <a:hlinkClick r:id="rId2"/>
              </a:rPr>
              <a:t>https://beerandserversdontmix.com</a:t>
            </a:r>
            <a:r>
              <a:rPr lang="en-US" dirty="0" smtClean="0">
                <a:latin typeface="Arial Rounded MT Bold" panose="020F0704030504030204" pitchFamily="34" charset="0"/>
                <a:hlinkClick r:id="rId2"/>
              </a:rPr>
              <a:t>/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  <a:hlinkClick r:id="rId3"/>
              </a:rPr>
              <a:t>www.linkedin.com/in/joel-dickson-hs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  <a:hlinkClick r:id="rId4"/>
              </a:rPr>
              <a:t>https</a:t>
            </a:r>
            <a:r>
              <a:rPr lang="en-US" dirty="0">
                <a:latin typeface="Arial Rounded MT Bold" panose="020F0704030504030204" pitchFamily="34" charset="0"/>
                <a:hlinkClick r:id="rId4"/>
              </a:rPr>
              <a:t>://github.com/dicko2</a:t>
            </a:r>
            <a:r>
              <a:rPr lang="en-US" dirty="0" smtClean="0">
                <a:latin typeface="Arial Rounded MT Bold" panose="020F0704030504030204" pitchFamily="34" charset="0"/>
                <a:hlinkClick r:id="rId4"/>
              </a:rPr>
              <a:t>/</a:t>
            </a:r>
            <a:r>
              <a:rPr lang="en-US" dirty="0" smtClean="0">
                <a:latin typeface="Arial Rounded MT Bold" panose="020F0704030504030204" pitchFamily="34" charset="0"/>
              </a:rPr>
              <a:t>                   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_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2052" name="Picture 4" descr="https://s.w.org/about/images/logos/wordpress-logo-simplified-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67" y="3988891"/>
            <a:ext cx="375914" cy="37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00APBMVQh3yraN704gKCeM63KzeQ-zHUi5wK6E9TjRQ26McyqYBt-zy__4i8GXDAfeys=w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65" y="4459866"/>
            <a:ext cx="361205" cy="36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91" y="4875791"/>
            <a:ext cx="518414" cy="51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Swagger and Swagger UI</a:t>
            </a:r>
          </a:p>
          <a:p>
            <a:r>
              <a:rPr lang="en-US" dirty="0" smtClean="0"/>
              <a:t>Swagger Code-Gen and </a:t>
            </a:r>
            <a:r>
              <a:rPr lang="en-US" dirty="0" err="1" smtClean="0"/>
              <a:t>Autorest</a:t>
            </a:r>
            <a:endParaRPr lang="en-US" dirty="0" smtClean="0"/>
          </a:p>
          <a:p>
            <a:r>
              <a:rPr lang="en-US" dirty="0" smtClean="0"/>
              <a:t>Different Languages and some </a:t>
            </a:r>
            <a:r>
              <a:rPr lang="en-US" dirty="0" err="1" smtClean="0"/>
              <a:t>gotchas</a:t>
            </a:r>
            <a:endParaRPr lang="en-US" dirty="0" smtClean="0"/>
          </a:p>
          <a:p>
            <a:r>
              <a:rPr lang="en-US" dirty="0" smtClean="0"/>
              <a:t>Building Client Libraries in TeamCity</a:t>
            </a:r>
          </a:p>
          <a:p>
            <a:endParaRPr lang="en-US" dirty="0"/>
          </a:p>
        </p:txBody>
      </p:sp>
      <p:pic>
        <p:nvPicPr>
          <p:cNvPr id="4" name="Picture 2" descr="https://avatars0.githubusercontent.com/u/7658037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303" y="60083"/>
            <a:ext cx="1132049" cy="11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7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swagger? Swagger 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http://swagger.io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Swagger is a JSON representation for Your REST API (Think WSDL for REST)</a:t>
            </a:r>
          </a:p>
          <a:p>
            <a:r>
              <a:rPr lang="en-US" dirty="0" smtClean="0"/>
              <a:t>Swagger UI is a UI that can run on top of this for documentation and testing</a:t>
            </a:r>
          </a:p>
          <a:p>
            <a:r>
              <a:rPr lang="en-US" dirty="0" err="1" smtClean="0"/>
              <a:t>Swashbuckle</a:t>
            </a:r>
            <a:r>
              <a:rPr lang="en-US" dirty="0" smtClean="0"/>
              <a:t> is the .NET port of swagger (Swagger was originally a node </a:t>
            </a:r>
            <a:r>
              <a:rPr lang="en-US" dirty="0" err="1" smtClean="0"/>
              <a:t>js</a:t>
            </a:r>
            <a:r>
              <a:rPr lang="en-US" dirty="0" smtClean="0"/>
              <a:t> library)</a:t>
            </a:r>
          </a:p>
          <a:p>
            <a:r>
              <a:rPr lang="en-US" dirty="0" smtClean="0"/>
              <a:t>Swagger </a:t>
            </a:r>
            <a:r>
              <a:rPr lang="en-US" dirty="0" err="1" smtClean="0"/>
              <a:t>Codgen</a:t>
            </a:r>
            <a:r>
              <a:rPr lang="en-US" dirty="0" smtClean="0"/>
              <a:t> is a Java based command line that will generate a client proxy library using the swagger </a:t>
            </a:r>
            <a:r>
              <a:rPr lang="en-US" dirty="0" err="1" smtClean="0"/>
              <a:t>json</a:t>
            </a:r>
            <a:r>
              <a:rPr lang="en-US" dirty="0" smtClean="0"/>
              <a:t> format, in 26 </a:t>
            </a:r>
            <a:r>
              <a:rPr lang="en-US" dirty="0"/>
              <a:t>different languages </a:t>
            </a:r>
            <a:r>
              <a:rPr lang="en-US" dirty="0">
                <a:hlinkClick r:id="rId3"/>
              </a:rPr>
              <a:t>http://swagger.io/swagger-codegen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Autorest</a:t>
            </a:r>
            <a:r>
              <a:rPr lang="en-US" dirty="0" smtClean="0"/>
              <a:t> is a command line tool development by Microsoft to generate Client libraries for swagger, it supports 5 languages (C#, Node </a:t>
            </a:r>
            <a:r>
              <a:rPr lang="en-US" dirty="0" err="1" smtClean="0"/>
              <a:t>js</a:t>
            </a:r>
            <a:r>
              <a:rPr lang="en-US" dirty="0" smtClean="0"/>
              <a:t>, Ruby, </a:t>
            </a:r>
            <a:r>
              <a:rPr lang="en-US" dirty="0" err="1" smtClean="0"/>
              <a:t>Phython</a:t>
            </a:r>
            <a:r>
              <a:rPr lang="en-US" dirty="0" smtClean="0"/>
              <a:t>, </a:t>
            </a:r>
            <a:r>
              <a:rPr lang="en-US" dirty="0"/>
              <a:t>Java)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github.com/Azure/autorest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s://avatars0.githubusercontent.com/u/7658037?v=3&amp;s=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303" y="60083"/>
            <a:ext cx="1132049" cy="11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15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2176" cy="4351338"/>
          </a:xfrm>
        </p:spPr>
        <p:txBody>
          <a:bodyPr/>
          <a:lstStyle/>
          <a:p>
            <a:r>
              <a:rPr lang="en-US" dirty="0" smtClean="0"/>
              <a:t>Swagger will mount by default at /swagger/docs/v1 (you can change this)</a:t>
            </a:r>
          </a:p>
          <a:p>
            <a:r>
              <a:rPr lang="en-US" dirty="0" smtClean="0"/>
              <a:t>Returns a large JSON output which defines all your methods</a:t>
            </a:r>
          </a:p>
          <a:p>
            <a:r>
              <a:rPr lang="en-US" dirty="0" smtClean="0"/>
              <a:t>The swagger UI will mount at /swagger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775" y="59279"/>
            <a:ext cx="3095625" cy="6257925"/>
          </a:xfrm>
          <a:prstGeom prst="rect">
            <a:avLst/>
          </a:prstGeom>
        </p:spPr>
      </p:pic>
      <p:pic>
        <p:nvPicPr>
          <p:cNvPr id="5" name="Picture 2" descr="https://avatars0.githubusercontent.com/u/7658037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303" y="60083"/>
            <a:ext cx="1132049" cy="11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0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20762" cy="4351338"/>
          </a:xfrm>
        </p:spPr>
        <p:txBody>
          <a:bodyPr/>
          <a:lstStyle/>
          <a:p>
            <a:r>
              <a:rPr lang="en-US" dirty="0" smtClean="0"/>
              <a:t>Documents all methods with JSON representation of parameters and objects</a:t>
            </a:r>
          </a:p>
          <a:p>
            <a:r>
              <a:rPr lang="en-US" dirty="0" smtClean="0"/>
              <a:t>Allows user to “Run” methods in the browser with dummy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17" y="855940"/>
            <a:ext cx="6547989" cy="3027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969" y="2336278"/>
            <a:ext cx="5986591" cy="3840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2" descr="https://avatars0.githubusercontent.com/u/7658037?v=3&amp;s=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303" y="60083"/>
            <a:ext cx="1132049" cy="11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UI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64224" cy="4351338"/>
          </a:xfrm>
        </p:spPr>
        <p:txBody>
          <a:bodyPr/>
          <a:lstStyle/>
          <a:p>
            <a:r>
              <a:rPr lang="en-US" dirty="0" smtClean="0"/>
              <a:t>Can get data from XML comments for documentation</a:t>
            </a:r>
          </a:p>
          <a:p>
            <a:r>
              <a:rPr lang="en-US" dirty="0" smtClean="0"/>
              <a:t>Support for basic </a:t>
            </a:r>
            <a:r>
              <a:rPr lang="en-US" dirty="0" err="1" smtClean="0"/>
              <a:t>authenticaiton</a:t>
            </a:r>
            <a:r>
              <a:rPr lang="en-US" dirty="0" smtClean="0"/>
              <a:t> and OAuth</a:t>
            </a:r>
          </a:p>
          <a:p>
            <a:r>
              <a:rPr lang="en-US" smtClean="0">
                <a:hlinkClick r:id="rId2"/>
              </a:rPr>
              <a:t>Example </a:t>
            </a:r>
            <a:r>
              <a:rPr lang="en-US" dirty="0" smtClean="0">
                <a:hlinkClick r:id="rId2"/>
              </a:rPr>
              <a:t>2 (Swagger)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431" y="1825625"/>
            <a:ext cx="550545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82" y="2373312"/>
            <a:ext cx="3267075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292" y="3977401"/>
            <a:ext cx="4444385" cy="2755907"/>
          </a:xfrm>
          <a:prstGeom prst="rect">
            <a:avLst/>
          </a:prstGeom>
        </p:spPr>
      </p:pic>
      <p:pic>
        <p:nvPicPr>
          <p:cNvPr id="7" name="Picture 2" descr="https://avatars0.githubusercontent.com/u/7658037?v=3&amp;s=2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303" y="60083"/>
            <a:ext cx="1132049" cy="11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6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Code 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8788" cy="4351338"/>
          </a:xfrm>
        </p:spPr>
        <p:txBody>
          <a:bodyPr/>
          <a:lstStyle/>
          <a:p>
            <a:r>
              <a:rPr lang="en-US" dirty="0" smtClean="0"/>
              <a:t>It works</a:t>
            </a:r>
          </a:p>
          <a:p>
            <a:r>
              <a:rPr lang="en-US" dirty="0" smtClean="0"/>
              <a:t>Marven package available</a:t>
            </a:r>
          </a:p>
          <a:p>
            <a:r>
              <a:rPr lang="en-US" dirty="0" smtClean="0"/>
              <a:t>Online </a:t>
            </a:r>
            <a:r>
              <a:rPr lang="en-US" dirty="0"/>
              <a:t>API available </a:t>
            </a:r>
            <a:r>
              <a:rPr lang="en-US" dirty="0">
                <a:hlinkClick r:id="rId2"/>
              </a:rPr>
              <a:t>http://generator.swagger.io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Gotcha</a:t>
            </a:r>
            <a:r>
              <a:rPr lang="en-US" dirty="0" smtClean="0"/>
              <a:t> note: have to wrap the JSON format in “spec”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350" y="1825625"/>
            <a:ext cx="4589978" cy="23824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074" name="Picture 2" descr="https://avatars0.githubusercontent.com/u/7658037?v=3&amp;s=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303" y="60083"/>
            <a:ext cx="1132049" cy="11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5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available</a:t>
            </a:r>
          </a:p>
          <a:p>
            <a:r>
              <a:rPr lang="en-US" dirty="0" smtClean="0"/>
              <a:t>Much better </a:t>
            </a:r>
            <a:r>
              <a:rPr lang="en-US" dirty="0"/>
              <a:t>for generating C# - uses the newer </a:t>
            </a:r>
            <a:r>
              <a:rPr lang="en-US" dirty="0" err="1" smtClean="0"/>
              <a:t>Microsoft.Rest.ClientRuntime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Typescript generation is only supported in Node </a:t>
            </a:r>
            <a:r>
              <a:rPr lang="en-US" dirty="0" err="1" smtClean="0"/>
              <a:t>js</a:t>
            </a:r>
            <a:r>
              <a:rPr lang="en-US" dirty="0" smtClean="0"/>
              <a:t>, cant use it in web browser due to </a:t>
            </a:r>
            <a:r>
              <a:rPr lang="en-US" dirty="0" err="1" smtClean="0"/>
              <a:t>dependancies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439" y="365125"/>
            <a:ext cx="1200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6280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Casing differences between languages</a:t>
            </a:r>
          </a:p>
          <a:p>
            <a:r>
              <a:rPr lang="en-US" dirty="0" smtClean="0"/>
              <a:t>JSON is camel so doesn’t parse correctly but the Generated client library will take care of this</a:t>
            </a:r>
          </a:p>
          <a:p>
            <a:r>
              <a:rPr lang="en-US" dirty="0" smtClean="0"/>
              <a:t>We found the Best Practice is:</a:t>
            </a:r>
          </a:p>
          <a:p>
            <a:pPr lvl="1" fontAlgn="base"/>
            <a:r>
              <a:rPr lang="en-US" dirty="0"/>
              <a:t>Write Web API C# in Pascal casing</a:t>
            </a:r>
          </a:p>
          <a:p>
            <a:pPr lvl="1" fontAlgn="base"/>
            <a:r>
              <a:rPr lang="en-US" dirty="0"/>
              <a:t>Covert using an </a:t>
            </a:r>
            <a:r>
              <a:rPr lang="en-US" dirty="0">
                <a:hlinkClick r:id="rId2"/>
              </a:rPr>
              <a:t>action filter </a:t>
            </a:r>
            <a:r>
              <a:rPr lang="en-US" dirty="0"/>
              <a:t>from pascal to camel case </a:t>
            </a:r>
            <a:r>
              <a:rPr lang="en-US" dirty="0" err="1"/>
              <a:t>Json</a:t>
            </a:r>
            <a:r>
              <a:rPr lang="en-US" dirty="0"/>
              <a:t> objects</a:t>
            </a:r>
          </a:p>
          <a:p>
            <a:pPr lvl="1" fontAlgn="base"/>
            <a:r>
              <a:rPr lang="en-US" dirty="0"/>
              <a:t>Creating the client with </a:t>
            </a:r>
            <a:r>
              <a:rPr lang="en-US" dirty="0" err="1"/>
              <a:t>TyepScript</a:t>
            </a:r>
            <a:r>
              <a:rPr lang="en-US" dirty="0"/>
              <a:t> (or other camel language) default option will then work</a:t>
            </a:r>
          </a:p>
          <a:p>
            <a:pPr lvl="1" fontAlgn="base"/>
            <a:r>
              <a:rPr lang="en-US" dirty="0" smtClean="0"/>
              <a:t>The  </a:t>
            </a:r>
            <a:r>
              <a:rPr lang="en-US" dirty="0" err="1" smtClean="0"/>
              <a:t>autogenerated</a:t>
            </a:r>
            <a:r>
              <a:rPr lang="en-US" dirty="0" smtClean="0"/>
              <a:t> </a:t>
            </a:r>
            <a:r>
              <a:rPr lang="en-US" dirty="0"/>
              <a:t>C# client will add the </a:t>
            </a:r>
            <a:r>
              <a:rPr lang="en-US" dirty="0" err="1"/>
              <a:t>JsonProperty</a:t>
            </a:r>
            <a:r>
              <a:rPr lang="en-US" dirty="0"/>
              <a:t> to translate from camel to pascal and resulting C# client will be pascal </a:t>
            </a:r>
            <a:r>
              <a:rPr lang="en-US" dirty="0" smtClean="0"/>
              <a:t>cased like </a:t>
            </a:r>
            <a:r>
              <a:rPr lang="en-US" dirty="0" err="1" smtClean="0"/>
              <a:t>c#</a:t>
            </a:r>
            <a:r>
              <a:rPr lang="en-US" dirty="0" smtClean="0"/>
              <a:t> should  </a:t>
            </a:r>
            <a:r>
              <a:rPr lang="en-US" dirty="0" err="1" smtClean="0"/>
              <a:t>bem</a:t>
            </a:r>
            <a:r>
              <a:rPr lang="en-US" dirty="0" smtClean="0"/>
              <a:t>, and your TS libs will be camel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909" y="1690688"/>
            <a:ext cx="3267075" cy="78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64" y="3002260"/>
            <a:ext cx="2847975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64" y="4209018"/>
            <a:ext cx="42291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4106" y="1690688"/>
            <a:ext cx="11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4857" y="3113146"/>
            <a:ext cx="133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Typescript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1005" y="4436069"/>
            <a:ext cx="18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C# Client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5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goda.potx" id="{E7710769-8018-40BA-A9C8-97CC2A2F8721}" vid="{939DE977-C3A3-4955-BCB5-229465A920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Agoda</Template>
  <TotalTime>223</TotalTime>
  <Words>883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Consolas</vt:lpstr>
      <vt:lpstr>2_Office Theme</vt:lpstr>
      <vt:lpstr>PowerPoint Presentation</vt:lpstr>
      <vt:lpstr>Overview</vt:lpstr>
      <vt:lpstr>What is swagger? Swagger UI?</vt:lpstr>
      <vt:lpstr>Swagger</vt:lpstr>
      <vt:lpstr>Swagger UI</vt:lpstr>
      <vt:lpstr>Swagger UI (cont)</vt:lpstr>
      <vt:lpstr>Swagger Code Gen</vt:lpstr>
      <vt:lpstr>Autorest</vt:lpstr>
      <vt:lpstr>Some Gotchas</vt:lpstr>
      <vt:lpstr>Gotcha’s (Cont.)</vt:lpstr>
      <vt:lpstr>Use comments as Documentation</vt:lpstr>
      <vt:lpstr>Build it, Pack it, Ship it</vt:lpstr>
      <vt:lpstr>Challenges</vt:lpstr>
      <vt:lpstr>TeamCity Step 1 – Build/Deploy to dev web</vt:lpstr>
      <vt:lpstr>TeamCity Step 2</vt:lpstr>
      <vt:lpstr>TeamCity Final output</vt:lpstr>
      <vt:lpstr>Other Languages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</dc:title>
  <dc:creator>Dickson, Joel (Agoda)</dc:creator>
  <cp:lastModifiedBy>Dickson, Joel (Agoda)</cp:lastModifiedBy>
  <cp:revision>30</cp:revision>
  <dcterms:created xsi:type="dcterms:W3CDTF">2016-06-18T05:51:38Z</dcterms:created>
  <dcterms:modified xsi:type="dcterms:W3CDTF">2016-06-23T15:02:45Z</dcterms:modified>
</cp:coreProperties>
</file>