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0" r:id="rId4"/>
  </p:sldMasterIdLst>
  <p:notesMasterIdLst>
    <p:notesMasterId r:id="rId18"/>
  </p:notesMasterIdLst>
  <p:handoutMasterIdLst>
    <p:handoutMasterId r:id="rId19"/>
  </p:handoutMasterIdLst>
  <p:sldIdLst>
    <p:sldId id="256" r:id="rId5"/>
    <p:sldId id="313" r:id="rId6"/>
    <p:sldId id="314" r:id="rId7"/>
    <p:sldId id="286" r:id="rId8"/>
    <p:sldId id="293" r:id="rId9"/>
    <p:sldId id="294" r:id="rId10"/>
    <p:sldId id="296" r:id="rId11"/>
    <p:sldId id="312" r:id="rId12"/>
    <p:sldId id="297" r:id="rId13"/>
    <p:sldId id="298" r:id="rId14"/>
    <p:sldId id="307" r:id="rId15"/>
    <p:sldId id="311" r:id="rId16"/>
    <p:sldId id="31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A2"/>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80" y="56"/>
      </p:cViewPr>
      <p:guideLst>
        <p:guide pos="3840"/>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56239B-B901-4C90-9860-808690A648C2}" type="doc">
      <dgm:prSet loTypeId="urn:microsoft.com/office/officeart/2008/layout/VerticalCurvedList" loCatId="list" qsTypeId="urn:microsoft.com/office/officeart/2005/8/quickstyle/simple1" qsCatId="simple" csTypeId="urn:microsoft.com/office/officeart/2005/8/colors/colorful3" csCatId="colorful" phldr="1"/>
      <dgm:spPr/>
      <dgm:t>
        <a:bodyPr/>
        <a:lstStyle/>
        <a:p>
          <a:endParaRPr lang="en-US"/>
        </a:p>
      </dgm:t>
    </dgm:pt>
    <dgm:pt modelId="{F4A51D2F-62C8-4A9B-BD06-B5B8D4E00CEA}">
      <dgm:prSet phldrT="[Text]" custT="1"/>
      <dgm:spPr/>
      <dgm:t>
        <a:bodyPr/>
        <a:lstStyle/>
        <a:p>
          <a:r>
            <a:rPr lang="en-US" sz="2500" b="1" dirty="0">
              <a:latin typeface="Times New Roman" panose="02020603050405020304" pitchFamily="18" charset="0"/>
              <a:cs typeface="Times New Roman" panose="02020603050405020304" pitchFamily="18" charset="0"/>
            </a:rPr>
            <a:t>1</a:t>
          </a:r>
          <a:r>
            <a:rPr lang="en-US" sz="2500" b="1" baseline="30000" dirty="0">
              <a:latin typeface="Times New Roman" panose="02020603050405020304" pitchFamily="18" charset="0"/>
              <a:cs typeface="Times New Roman" panose="02020603050405020304" pitchFamily="18" charset="0"/>
            </a:rPr>
            <a:t>st</a:t>
          </a:r>
          <a:r>
            <a:rPr lang="en-US" sz="2500" b="1" dirty="0">
              <a:latin typeface="Times New Roman" panose="02020603050405020304" pitchFamily="18" charset="0"/>
              <a:cs typeface="Times New Roman" panose="02020603050405020304" pitchFamily="18" charset="0"/>
            </a:rPr>
            <a:t> Cluster : Gas</a:t>
          </a:r>
        </a:p>
      </dgm:t>
    </dgm:pt>
    <dgm:pt modelId="{303DA607-4F20-48AF-A702-76BD63711787}" type="parTrans" cxnId="{5678D849-290B-4E61-A8C7-4FB2A7945D0A}">
      <dgm:prSet/>
      <dgm:spPr/>
      <dgm:t>
        <a:bodyPr/>
        <a:lstStyle/>
        <a:p>
          <a:endParaRPr lang="en-US"/>
        </a:p>
      </dgm:t>
    </dgm:pt>
    <dgm:pt modelId="{3A4AF1CD-C694-4499-ABC9-2F2BF72A1D90}" type="sibTrans" cxnId="{5678D849-290B-4E61-A8C7-4FB2A7945D0A}">
      <dgm:prSet/>
      <dgm:spPr/>
      <dgm:t>
        <a:bodyPr/>
        <a:lstStyle/>
        <a:p>
          <a:endParaRPr lang="en-US"/>
        </a:p>
      </dgm:t>
    </dgm:pt>
    <dgm:pt modelId="{5A1327A8-354B-4644-8AFE-A34C456833FC}">
      <dgm:prSet phldrT="[Text]" custT="1"/>
      <dgm:spPr/>
      <dgm:t>
        <a:bodyPr/>
        <a:lstStyle/>
        <a:p>
          <a:r>
            <a:rPr lang="en-US" sz="2500" b="1" dirty="0">
              <a:latin typeface="Times New Roman" panose="02020603050405020304" pitchFamily="18" charset="0"/>
              <a:cs typeface="Times New Roman" panose="02020603050405020304" pitchFamily="18" charset="0"/>
            </a:rPr>
            <a:t>2</a:t>
          </a:r>
          <a:r>
            <a:rPr lang="en-US" sz="2500" b="1" baseline="30000" dirty="0">
              <a:latin typeface="Times New Roman" panose="02020603050405020304" pitchFamily="18" charset="0"/>
              <a:cs typeface="Times New Roman" panose="02020603050405020304" pitchFamily="18" charset="0"/>
            </a:rPr>
            <a:t>nd</a:t>
          </a:r>
          <a:r>
            <a:rPr lang="en-US" sz="2500" b="1" dirty="0">
              <a:latin typeface="Times New Roman" panose="02020603050405020304" pitchFamily="18" charset="0"/>
              <a:cs typeface="Times New Roman" panose="02020603050405020304" pitchFamily="18" charset="0"/>
            </a:rPr>
            <a:t>Cluster : Oil</a:t>
          </a:r>
        </a:p>
      </dgm:t>
    </dgm:pt>
    <dgm:pt modelId="{9A4C1E3D-2089-47FA-8503-875AF67A36C0}" type="parTrans" cxnId="{F1FAA7C9-9203-4E2F-8A57-E90D7E6AEACB}">
      <dgm:prSet/>
      <dgm:spPr/>
      <dgm:t>
        <a:bodyPr/>
        <a:lstStyle/>
        <a:p>
          <a:endParaRPr lang="en-US"/>
        </a:p>
      </dgm:t>
    </dgm:pt>
    <dgm:pt modelId="{0A3BF517-1C1A-4AD8-B57E-B0C2C52362A4}" type="sibTrans" cxnId="{F1FAA7C9-9203-4E2F-8A57-E90D7E6AEACB}">
      <dgm:prSet/>
      <dgm:spPr/>
      <dgm:t>
        <a:bodyPr/>
        <a:lstStyle/>
        <a:p>
          <a:endParaRPr lang="en-US"/>
        </a:p>
      </dgm:t>
    </dgm:pt>
    <dgm:pt modelId="{AF78D6A2-C662-4115-A0C7-CF3EB16026B2}">
      <dgm:prSet phldrT="[Text]" custT="1"/>
      <dgm:spPr/>
      <dgm:t>
        <a:bodyPr/>
        <a:lstStyle/>
        <a:p>
          <a:r>
            <a:rPr lang="en-US" sz="2500" b="1" dirty="0">
              <a:latin typeface="Times New Roman" panose="02020603050405020304" pitchFamily="18" charset="0"/>
              <a:cs typeface="Times New Roman" panose="02020603050405020304" pitchFamily="18" charset="0"/>
            </a:rPr>
            <a:t>3</a:t>
          </a:r>
          <a:r>
            <a:rPr lang="en-US" sz="2500" b="1" baseline="30000" dirty="0">
              <a:latin typeface="Times New Roman" panose="02020603050405020304" pitchFamily="18" charset="0"/>
              <a:cs typeface="Times New Roman" panose="02020603050405020304" pitchFamily="18" charset="0"/>
            </a:rPr>
            <a:t>rd</a:t>
          </a:r>
          <a:r>
            <a:rPr lang="en-US" sz="2500" b="1" dirty="0">
              <a:latin typeface="Times New Roman" panose="02020603050405020304" pitchFamily="18" charset="0"/>
              <a:cs typeface="Times New Roman" panose="02020603050405020304" pitchFamily="18" charset="0"/>
            </a:rPr>
            <a:t>Cluster : Coal</a:t>
          </a:r>
        </a:p>
      </dgm:t>
    </dgm:pt>
    <dgm:pt modelId="{69D655F4-480C-4564-9E10-FED89346B022}" type="parTrans" cxnId="{2D59352C-035B-4C3F-A8B7-5B039E1A2DB7}">
      <dgm:prSet/>
      <dgm:spPr/>
      <dgm:t>
        <a:bodyPr/>
        <a:lstStyle/>
        <a:p>
          <a:endParaRPr lang="en-US"/>
        </a:p>
      </dgm:t>
    </dgm:pt>
    <dgm:pt modelId="{F8F7B427-C9D0-41D0-86F1-E4855A348F3F}" type="sibTrans" cxnId="{2D59352C-035B-4C3F-A8B7-5B039E1A2DB7}">
      <dgm:prSet/>
      <dgm:spPr/>
      <dgm:t>
        <a:bodyPr/>
        <a:lstStyle/>
        <a:p>
          <a:endParaRPr lang="en-US"/>
        </a:p>
      </dgm:t>
    </dgm:pt>
    <dgm:pt modelId="{6E726197-0EC2-45AC-B1D3-CBC26E39F404}" type="pres">
      <dgm:prSet presAssocID="{5D56239B-B901-4C90-9860-808690A648C2}" presName="Name0" presStyleCnt="0">
        <dgm:presLayoutVars>
          <dgm:chMax val="7"/>
          <dgm:chPref val="7"/>
          <dgm:dir/>
        </dgm:presLayoutVars>
      </dgm:prSet>
      <dgm:spPr/>
    </dgm:pt>
    <dgm:pt modelId="{65D95AA1-6787-4BC1-A526-6C21E3D533FB}" type="pres">
      <dgm:prSet presAssocID="{5D56239B-B901-4C90-9860-808690A648C2}" presName="Name1" presStyleCnt="0"/>
      <dgm:spPr/>
    </dgm:pt>
    <dgm:pt modelId="{A3E83DC1-654A-4CCB-A7A1-608B6EB8CF82}" type="pres">
      <dgm:prSet presAssocID="{5D56239B-B901-4C90-9860-808690A648C2}" presName="cycle" presStyleCnt="0"/>
      <dgm:spPr/>
    </dgm:pt>
    <dgm:pt modelId="{4D7A02E0-1DB1-4585-AC5C-A2F953F3CD7D}" type="pres">
      <dgm:prSet presAssocID="{5D56239B-B901-4C90-9860-808690A648C2}" presName="srcNode" presStyleLbl="node1" presStyleIdx="0" presStyleCnt="3"/>
      <dgm:spPr/>
    </dgm:pt>
    <dgm:pt modelId="{118FBDD1-7FDB-4C05-86B1-7CF3C3362CA3}" type="pres">
      <dgm:prSet presAssocID="{5D56239B-B901-4C90-9860-808690A648C2}" presName="conn" presStyleLbl="parChTrans1D2" presStyleIdx="0" presStyleCnt="1"/>
      <dgm:spPr/>
    </dgm:pt>
    <dgm:pt modelId="{78F3D43E-747A-4D46-850F-864E708B2459}" type="pres">
      <dgm:prSet presAssocID="{5D56239B-B901-4C90-9860-808690A648C2}" presName="extraNode" presStyleLbl="node1" presStyleIdx="0" presStyleCnt="3"/>
      <dgm:spPr/>
    </dgm:pt>
    <dgm:pt modelId="{B705CF63-ACE0-4D23-81CB-480B084A8207}" type="pres">
      <dgm:prSet presAssocID="{5D56239B-B901-4C90-9860-808690A648C2}" presName="dstNode" presStyleLbl="node1" presStyleIdx="0" presStyleCnt="3"/>
      <dgm:spPr/>
    </dgm:pt>
    <dgm:pt modelId="{6A2522E1-1D76-4122-B705-E002D56E2544}" type="pres">
      <dgm:prSet presAssocID="{F4A51D2F-62C8-4A9B-BD06-B5B8D4E00CEA}" presName="text_1" presStyleLbl="node1" presStyleIdx="0" presStyleCnt="3">
        <dgm:presLayoutVars>
          <dgm:bulletEnabled val="1"/>
        </dgm:presLayoutVars>
      </dgm:prSet>
      <dgm:spPr/>
    </dgm:pt>
    <dgm:pt modelId="{5368D814-59CD-4700-88CB-4A3C277339C9}" type="pres">
      <dgm:prSet presAssocID="{F4A51D2F-62C8-4A9B-BD06-B5B8D4E00CEA}" presName="accent_1" presStyleCnt="0"/>
      <dgm:spPr/>
    </dgm:pt>
    <dgm:pt modelId="{48BC43BE-474B-4597-8FB1-8B9733EAFC72}" type="pres">
      <dgm:prSet presAssocID="{F4A51D2F-62C8-4A9B-BD06-B5B8D4E00CEA}" presName="accentRepeatNode" presStyleLbl="solidFgAcc1" presStyleIdx="0" presStyleCnt="3" custScaleY="78586"/>
      <dgm:spPr/>
    </dgm:pt>
    <dgm:pt modelId="{4B29DFCA-6EB6-49F5-A65A-4450A60B1169}" type="pres">
      <dgm:prSet presAssocID="{5A1327A8-354B-4644-8AFE-A34C456833FC}" presName="text_2" presStyleLbl="node1" presStyleIdx="1" presStyleCnt="3">
        <dgm:presLayoutVars>
          <dgm:bulletEnabled val="1"/>
        </dgm:presLayoutVars>
      </dgm:prSet>
      <dgm:spPr/>
    </dgm:pt>
    <dgm:pt modelId="{EF87B017-1341-4BD7-AD68-792E111E1EB5}" type="pres">
      <dgm:prSet presAssocID="{5A1327A8-354B-4644-8AFE-A34C456833FC}" presName="accent_2" presStyleCnt="0"/>
      <dgm:spPr/>
    </dgm:pt>
    <dgm:pt modelId="{E634D4D9-3CA2-4555-ABB3-A2BFD9E18865}" type="pres">
      <dgm:prSet presAssocID="{5A1327A8-354B-4644-8AFE-A34C456833FC}" presName="accentRepeatNode" presStyleLbl="solidFgAcc1" presStyleIdx="1" presStyleCnt="3"/>
      <dgm:spPr/>
    </dgm:pt>
    <dgm:pt modelId="{AB300C4F-24D1-4173-9353-F2031BEC149D}" type="pres">
      <dgm:prSet presAssocID="{AF78D6A2-C662-4115-A0C7-CF3EB16026B2}" presName="text_3" presStyleLbl="node1" presStyleIdx="2" presStyleCnt="3">
        <dgm:presLayoutVars>
          <dgm:bulletEnabled val="1"/>
        </dgm:presLayoutVars>
      </dgm:prSet>
      <dgm:spPr/>
    </dgm:pt>
    <dgm:pt modelId="{0E5211F9-ABEF-4DC8-B8F3-017ED46698A1}" type="pres">
      <dgm:prSet presAssocID="{AF78D6A2-C662-4115-A0C7-CF3EB16026B2}" presName="accent_3" presStyleCnt="0"/>
      <dgm:spPr/>
    </dgm:pt>
    <dgm:pt modelId="{5DBF9EE1-8400-4FFF-9024-A8329BDEFB76}" type="pres">
      <dgm:prSet presAssocID="{AF78D6A2-C662-4115-A0C7-CF3EB16026B2}" presName="accentRepeatNode" presStyleLbl="solidFgAcc1" presStyleIdx="2" presStyleCnt="3"/>
      <dgm:spPr/>
    </dgm:pt>
  </dgm:ptLst>
  <dgm:cxnLst>
    <dgm:cxn modelId="{51562D27-D5A4-412C-BD5F-12591D0155FC}" type="presOf" srcId="{AF78D6A2-C662-4115-A0C7-CF3EB16026B2}" destId="{AB300C4F-24D1-4173-9353-F2031BEC149D}" srcOrd="0" destOrd="0" presId="urn:microsoft.com/office/officeart/2008/layout/VerticalCurvedList"/>
    <dgm:cxn modelId="{2D59352C-035B-4C3F-A8B7-5B039E1A2DB7}" srcId="{5D56239B-B901-4C90-9860-808690A648C2}" destId="{AF78D6A2-C662-4115-A0C7-CF3EB16026B2}" srcOrd="2" destOrd="0" parTransId="{69D655F4-480C-4564-9E10-FED89346B022}" sibTransId="{F8F7B427-C9D0-41D0-86F1-E4855A348F3F}"/>
    <dgm:cxn modelId="{5678D849-290B-4E61-A8C7-4FB2A7945D0A}" srcId="{5D56239B-B901-4C90-9860-808690A648C2}" destId="{F4A51D2F-62C8-4A9B-BD06-B5B8D4E00CEA}" srcOrd="0" destOrd="0" parTransId="{303DA607-4F20-48AF-A702-76BD63711787}" sibTransId="{3A4AF1CD-C694-4499-ABC9-2F2BF72A1D90}"/>
    <dgm:cxn modelId="{0438A18D-95C1-4592-9C83-83D5366654FE}" type="presOf" srcId="{5A1327A8-354B-4644-8AFE-A34C456833FC}" destId="{4B29DFCA-6EB6-49F5-A65A-4450A60B1169}" srcOrd="0" destOrd="0" presId="urn:microsoft.com/office/officeart/2008/layout/VerticalCurvedList"/>
    <dgm:cxn modelId="{8E66C694-1939-447B-AB57-2FEA29F3CF84}" type="presOf" srcId="{3A4AF1CD-C694-4499-ABC9-2F2BF72A1D90}" destId="{118FBDD1-7FDB-4C05-86B1-7CF3C3362CA3}" srcOrd="0" destOrd="0" presId="urn:microsoft.com/office/officeart/2008/layout/VerticalCurvedList"/>
    <dgm:cxn modelId="{F1FAA7C9-9203-4E2F-8A57-E90D7E6AEACB}" srcId="{5D56239B-B901-4C90-9860-808690A648C2}" destId="{5A1327A8-354B-4644-8AFE-A34C456833FC}" srcOrd="1" destOrd="0" parTransId="{9A4C1E3D-2089-47FA-8503-875AF67A36C0}" sibTransId="{0A3BF517-1C1A-4AD8-B57E-B0C2C52362A4}"/>
    <dgm:cxn modelId="{03C00BCE-C4C4-445F-A9CE-BFAB76E04537}" type="presOf" srcId="{F4A51D2F-62C8-4A9B-BD06-B5B8D4E00CEA}" destId="{6A2522E1-1D76-4122-B705-E002D56E2544}" srcOrd="0" destOrd="0" presId="urn:microsoft.com/office/officeart/2008/layout/VerticalCurvedList"/>
    <dgm:cxn modelId="{1A9CA6F1-69F4-4B96-BC72-4C83F87B83DB}" type="presOf" srcId="{5D56239B-B901-4C90-9860-808690A648C2}" destId="{6E726197-0EC2-45AC-B1D3-CBC26E39F404}" srcOrd="0" destOrd="0" presId="urn:microsoft.com/office/officeart/2008/layout/VerticalCurvedList"/>
    <dgm:cxn modelId="{D47F2F9E-A6BD-4043-8EEF-F18B2969068A}" type="presParOf" srcId="{6E726197-0EC2-45AC-B1D3-CBC26E39F404}" destId="{65D95AA1-6787-4BC1-A526-6C21E3D533FB}" srcOrd="0" destOrd="0" presId="urn:microsoft.com/office/officeart/2008/layout/VerticalCurvedList"/>
    <dgm:cxn modelId="{247B021F-9810-4111-A73E-E00BCE352995}" type="presParOf" srcId="{65D95AA1-6787-4BC1-A526-6C21E3D533FB}" destId="{A3E83DC1-654A-4CCB-A7A1-608B6EB8CF82}" srcOrd="0" destOrd="0" presId="urn:microsoft.com/office/officeart/2008/layout/VerticalCurvedList"/>
    <dgm:cxn modelId="{D220520E-D05A-4078-99BD-429BFA2AE0E8}" type="presParOf" srcId="{A3E83DC1-654A-4CCB-A7A1-608B6EB8CF82}" destId="{4D7A02E0-1DB1-4585-AC5C-A2F953F3CD7D}" srcOrd="0" destOrd="0" presId="urn:microsoft.com/office/officeart/2008/layout/VerticalCurvedList"/>
    <dgm:cxn modelId="{F9695390-B8E1-49F8-B0BD-319345381752}" type="presParOf" srcId="{A3E83DC1-654A-4CCB-A7A1-608B6EB8CF82}" destId="{118FBDD1-7FDB-4C05-86B1-7CF3C3362CA3}" srcOrd="1" destOrd="0" presId="urn:microsoft.com/office/officeart/2008/layout/VerticalCurvedList"/>
    <dgm:cxn modelId="{11CC7BD8-970F-498A-81B3-6DBE5B7EA1E7}" type="presParOf" srcId="{A3E83DC1-654A-4CCB-A7A1-608B6EB8CF82}" destId="{78F3D43E-747A-4D46-850F-864E708B2459}" srcOrd="2" destOrd="0" presId="urn:microsoft.com/office/officeart/2008/layout/VerticalCurvedList"/>
    <dgm:cxn modelId="{F8696495-1FF4-4976-90C9-A11CE3C20673}" type="presParOf" srcId="{A3E83DC1-654A-4CCB-A7A1-608B6EB8CF82}" destId="{B705CF63-ACE0-4D23-81CB-480B084A8207}" srcOrd="3" destOrd="0" presId="urn:microsoft.com/office/officeart/2008/layout/VerticalCurvedList"/>
    <dgm:cxn modelId="{8C620316-936F-4756-94E9-2CAE98B62396}" type="presParOf" srcId="{65D95AA1-6787-4BC1-A526-6C21E3D533FB}" destId="{6A2522E1-1D76-4122-B705-E002D56E2544}" srcOrd="1" destOrd="0" presId="urn:microsoft.com/office/officeart/2008/layout/VerticalCurvedList"/>
    <dgm:cxn modelId="{3C7D92DC-7BC0-4286-8B54-F75EBEFC19B3}" type="presParOf" srcId="{65D95AA1-6787-4BC1-A526-6C21E3D533FB}" destId="{5368D814-59CD-4700-88CB-4A3C277339C9}" srcOrd="2" destOrd="0" presId="urn:microsoft.com/office/officeart/2008/layout/VerticalCurvedList"/>
    <dgm:cxn modelId="{B5945DC5-D32C-40A9-814E-4E3CA36FF175}" type="presParOf" srcId="{5368D814-59CD-4700-88CB-4A3C277339C9}" destId="{48BC43BE-474B-4597-8FB1-8B9733EAFC72}" srcOrd="0" destOrd="0" presId="urn:microsoft.com/office/officeart/2008/layout/VerticalCurvedList"/>
    <dgm:cxn modelId="{DBC6FCFE-D0CA-4F48-9FBD-ADC9ED8AC4EB}" type="presParOf" srcId="{65D95AA1-6787-4BC1-A526-6C21E3D533FB}" destId="{4B29DFCA-6EB6-49F5-A65A-4450A60B1169}" srcOrd="3" destOrd="0" presId="urn:microsoft.com/office/officeart/2008/layout/VerticalCurvedList"/>
    <dgm:cxn modelId="{59D593C0-A1A9-4EAE-897E-D86002F92DD3}" type="presParOf" srcId="{65D95AA1-6787-4BC1-A526-6C21E3D533FB}" destId="{EF87B017-1341-4BD7-AD68-792E111E1EB5}" srcOrd="4" destOrd="0" presId="urn:microsoft.com/office/officeart/2008/layout/VerticalCurvedList"/>
    <dgm:cxn modelId="{B5B377E9-FE6D-44CF-BF64-062F671A5427}" type="presParOf" srcId="{EF87B017-1341-4BD7-AD68-792E111E1EB5}" destId="{E634D4D9-3CA2-4555-ABB3-A2BFD9E18865}" srcOrd="0" destOrd="0" presId="urn:microsoft.com/office/officeart/2008/layout/VerticalCurvedList"/>
    <dgm:cxn modelId="{EED9DA1A-3A4B-4976-9EE7-56522BE83706}" type="presParOf" srcId="{65D95AA1-6787-4BC1-A526-6C21E3D533FB}" destId="{AB300C4F-24D1-4173-9353-F2031BEC149D}" srcOrd="5" destOrd="0" presId="urn:microsoft.com/office/officeart/2008/layout/VerticalCurvedList"/>
    <dgm:cxn modelId="{ADDF86B8-324A-455F-99E4-1C8DBC3F1C9F}" type="presParOf" srcId="{65D95AA1-6787-4BC1-A526-6C21E3D533FB}" destId="{0E5211F9-ABEF-4DC8-B8F3-017ED46698A1}" srcOrd="6" destOrd="0" presId="urn:microsoft.com/office/officeart/2008/layout/VerticalCurvedList"/>
    <dgm:cxn modelId="{57A73007-866C-4F01-A734-A86ABD53897A}" type="presParOf" srcId="{0E5211F9-ABEF-4DC8-B8F3-017ED46698A1}" destId="{5DBF9EE1-8400-4FFF-9024-A8329BDEFB76}"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8FBDD1-7FDB-4C05-86B1-7CF3C3362CA3}">
      <dsp:nvSpPr>
        <dsp:cNvPr id="0" name=""/>
        <dsp:cNvSpPr/>
      </dsp:nvSpPr>
      <dsp:spPr>
        <a:xfrm>
          <a:off x="-2672973" y="-412310"/>
          <a:ext cx="3190376" cy="3190376"/>
        </a:xfrm>
        <a:prstGeom prst="blockArc">
          <a:avLst>
            <a:gd name="adj1" fmla="val 18900000"/>
            <a:gd name="adj2" fmla="val 2700000"/>
            <a:gd name="adj3" fmla="val 677"/>
          </a:avLst>
        </a:pr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2522E1-1D76-4122-B705-E002D56E2544}">
      <dsp:nvSpPr>
        <dsp:cNvPr id="0" name=""/>
        <dsp:cNvSpPr/>
      </dsp:nvSpPr>
      <dsp:spPr>
        <a:xfrm>
          <a:off x="332649" y="236575"/>
          <a:ext cx="6019465" cy="473151"/>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5564" tIns="63500" rIns="63500" bIns="63500" numCol="1" spcCol="1270" anchor="ctr" anchorCtr="0">
          <a:noAutofit/>
        </a:bodyPr>
        <a:lstStyle/>
        <a:p>
          <a:pPr marL="0" lvl="0" indent="0" algn="l" defTabSz="1111250">
            <a:lnSpc>
              <a:spcPct val="90000"/>
            </a:lnSpc>
            <a:spcBef>
              <a:spcPct val="0"/>
            </a:spcBef>
            <a:spcAft>
              <a:spcPct val="35000"/>
            </a:spcAft>
            <a:buNone/>
          </a:pPr>
          <a:r>
            <a:rPr lang="en-US" sz="2500" b="1" kern="1200" dirty="0">
              <a:latin typeface="Times New Roman" panose="02020603050405020304" pitchFamily="18" charset="0"/>
              <a:cs typeface="Times New Roman" panose="02020603050405020304" pitchFamily="18" charset="0"/>
            </a:rPr>
            <a:t>1</a:t>
          </a:r>
          <a:r>
            <a:rPr lang="en-US" sz="2500" b="1" kern="1200" baseline="30000" dirty="0">
              <a:latin typeface="Times New Roman" panose="02020603050405020304" pitchFamily="18" charset="0"/>
              <a:cs typeface="Times New Roman" panose="02020603050405020304" pitchFamily="18" charset="0"/>
            </a:rPr>
            <a:t>st</a:t>
          </a:r>
          <a:r>
            <a:rPr lang="en-US" sz="2500" b="1" kern="1200" dirty="0">
              <a:latin typeface="Times New Roman" panose="02020603050405020304" pitchFamily="18" charset="0"/>
              <a:cs typeface="Times New Roman" panose="02020603050405020304" pitchFamily="18" charset="0"/>
            </a:rPr>
            <a:t> Cluster : Gas</a:t>
          </a:r>
        </a:p>
      </dsp:txBody>
      <dsp:txXfrm>
        <a:off x="332649" y="236575"/>
        <a:ext cx="6019465" cy="473151"/>
      </dsp:txXfrm>
    </dsp:sp>
    <dsp:sp modelId="{48BC43BE-474B-4597-8FB1-8B9733EAFC72}">
      <dsp:nvSpPr>
        <dsp:cNvPr id="0" name=""/>
        <dsp:cNvSpPr/>
      </dsp:nvSpPr>
      <dsp:spPr>
        <a:xfrm>
          <a:off x="36930" y="240757"/>
          <a:ext cx="591439" cy="464788"/>
        </a:xfrm>
        <a:prstGeom prst="ellipse">
          <a:avLst/>
        </a:prstGeom>
        <a:solidFill>
          <a:schemeClr val="lt1">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29DFCA-6EB6-49F5-A65A-4450A60B1169}">
      <dsp:nvSpPr>
        <dsp:cNvPr id="0" name=""/>
        <dsp:cNvSpPr/>
      </dsp:nvSpPr>
      <dsp:spPr>
        <a:xfrm>
          <a:off x="504640" y="946302"/>
          <a:ext cx="5847475" cy="473151"/>
        </a:xfrm>
        <a:prstGeom prst="rect">
          <a:avLst/>
        </a:prstGeom>
        <a:solidFill>
          <a:schemeClr val="accent3">
            <a:hueOff val="550722"/>
            <a:satOff val="2117"/>
            <a:lumOff val="29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5564" tIns="63500" rIns="63500" bIns="63500" numCol="1" spcCol="1270" anchor="ctr" anchorCtr="0">
          <a:noAutofit/>
        </a:bodyPr>
        <a:lstStyle/>
        <a:p>
          <a:pPr marL="0" lvl="0" indent="0" algn="l" defTabSz="1111250">
            <a:lnSpc>
              <a:spcPct val="90000"/>
            </a:lnSpc>
            <a:spcBef>
              <a:spcPct val="0"/>
            </a:spcBef>
            <a:spcAft>
              <a:spcPct val="35000"/>
            </a:spcAft>
            <a:buNone/>
          </a:pPr>
          <a:r>
            <a:rPr lang="en-US" sz="2500" b="1" kern="1200" dirty="0">
              <a:latin typeface="Times New Roman" panose="02020603050405020304" pitchFamily="18" charset="0"/>
              <a:cs typeface="Times New Roman" panose="02020603050405020304" pitchFamily="18" charset="0"/>
            </a:rPr>
            <a:t>2</a:t>
          </a:r>
          <a:r>
            <a:rPr lang="en-US" sz="2500" b="1" kern="1200" baseline="30000" dirty="0">
              <a:latin typeface="Times New Roman" panose="02020603050405020304" pitchFamily="18" charset="0"/>
              <a:cs typeface="Times New Roman" panose="02020603050405020304" pitchFamily="18" charset="0"/>
            </a:rPr>
            <a:t>nd</a:t>
          </a:r>
          <a:r>
            <a:rPr lang="en-US" sz="2500" b="1" kern="1200" dirty="0">
              <a:latin typeface="Times New Roman" panose="02020603050405020304" pitchFamily="18" charset="0"/>
              <a:cs typeface="Times New Roman" panose="02020603050405020304" pitchFamily="18" charset="0"/>
            </a:rPr>
            <a:t>Cluster : Oil</a:t>
          </a:r>
        </a:p>
      </dsp:txBody>
      <dsp:txXfrm>
        <a:off x="504640" y="946302"/>
        <a:ext cx="5847475" cy="473151"/>
      </dsp:txXfrm>
    </dsp:sp>
    <dsp:sp modelId="{E634D4D9-3CA2-4555-ABB3-A2BFD9E18865}">
      <dsp:nvSpPr>
        <dsp:cNvPr id="0" name=""/>
        <dsp:cNvSpPr/>
      </dsp:nvSpPr>
      <dsp:spPr>
        <a:xfrm>
          <a:off x="208920" y="887158"/>
          <a:ext cx="591439" cy="591439"/>
        </a:xfrm>
        <a:prstGeom prst="ellipse">
          <a:avLst/>
        </a:prstGeom>
        <a:solidFill>
          <a:schemeClr val="lt1">
            <a:hueOff val="0"/>
            <a:satOff val="0"/>
            <a:lumOff val="0"/>
            <a:alphaOff val="0"/>
          </a:schemeClr>
        </a:solidFill>
        <a:ln w="19050" cap="rnd" cmpd="sng" algn="ctr">
          <a:solidFill>
            <a:schemeClr val="accent3">
              <a:hueOff val="550722"/>
              <a:satOff val="2117"/>
              <a:lumOff val="294"/>
              <a:alphaOff val="0"/>
            </a:schemeClr>
          </a:solidFill>
          <a:prstDash val="solid"/>
        </a:ln>
        <a:effectLst/>
      </dsp:spPr>
      <dsp:style>
        <a:lnRef idx="2">
          <a:scrgbClr r="0" g="0" b="0"/>
        </a:lnRef>
        <a:fillRef idx="1">
          <a:scrgbClr r="0" g="0" b="0"/>
        </a:fillRef>
        <a:effectRef idx="0">
          <a:scrgbClr r="0" g="0" b="0"/>
        </a:effectRef>
        <a:fontRef idx="minor"/>
      </dsp:style>
    </dsp:sp>
    <dsp:sp modelId="{AB300C4F-24D1-4173-9353-F2031BEC149D}">
      <dsp:nvSpPr>
        <dsp:cNvPr id="0" name=""/>
        <dsp:cNvSpPr/>
      </dsp:nvSpPr>
      <dsp:spPr>
        <a:xfrm>
          <a:off x="332649" y="1656029"/>
          <a:ext cx="6019465" cy="473151"/>
        </a:xfrm>
        <a:prstGeom prst="rect">
          <a:avLst/>
        </a:prstGeom>
        <a:solidFill>
          <a:schemeClr val="accent3">
            <a:hueOff val="1101445"/>
            <a:satOff val="4234"/>
            <a:lumOff val="58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5564" tIns="63500" rIns="63500" bIns="63500" numCol="1" spcCol="1270" anchor="ctr" anchorCtr="0">
          <a:noAutofit/>
        </a:bodyPr>
        <a:lstStyle/>
        <a:p>
          <a:pPr marL="0" lvl="0" indent="0" algn="l" defTabSz="1111250">
            <a:lnSpc>
              <a:spcPct val="90000"/>
            </a:lnSpc>
            <a:spcBef>
              <a:spcPct val="0"/>
            </a:spcBef>
            <a:spcAft>
              <a:spcPct val="35000"/>
            </a:spcAft>
            <a:buNone/>
          </a:pPr>
          <a:r>
            <a:rPr lang="en-US" sz="2500" b="1" kern="1200" dirty="0">
              <a:latin typeface="Times New Roman" panose="02020603050405020304" pitchFamily="18" charset="0"/>
              <a:cs typeface="Times New Roman" panose="02020603050405020304" pitchFamily="18" charset="0"/>
            </a:rPr>
            <a:t>3</a:t>
          </a:r>
          <a:r>
            <a:rPr lang="en-US" sz="2500" b="1" kern="1200" baseline="30000" dirty="0">
              <a:latin typeface="Times New Roman" panose="02020603050405020304" pitchFamily="18" charset="0"/>
              <a:cs typeface="Times New Roman" panose="02020603050405020304" pitchFamily="18" charset="0"/>
            </a:rPr>
            <a:t>rd</a:t>
          </a:r>
          <a:r>
            <a:rPr lang="en-US" sz="2500" b="1" kern="1200" dirty="0">
              <a:latin typeface="Times New Roman" panose="02020603050405020304" pitchFamily="18" charset="0"/>
              <a:cs typeface="Times New Roman" panose="02020603050405020304" pitchFamily="18" charset="0"/>
            </a:rPr>
            <a:t>Cluster : Coal</a:t>
          </a:r>
        </a:p>
      </dsp:txBody>
      <dsp:txXfrm>
        <a:off x="332649" y="1656029"/>
        <a:ext cx="6019465" cy="473151"/>
      </dsp:txXfrm>
    </dsp:sp>
    <dsp:sp modelId="{5DBF9EE1-8400-4FFF-9024-A8329BDEFB76}">
      <dsp:nvSpPr>
        <dsp:cNvPr id="0" name=""/>
        <dsp:cNvSpPr/>
      </dsp:nvSpPr>
      <dsp:spPr>
        <a:xfrm>
          <a:off x="36930" y="1596885"/>
          <a:ext cx="591439" cy="591439"/>
        </a:xfrm>
        <a:prstGeom prst="ellipse">
          <a:avLst/>
        </a:prstGeom>
        <a:solidFill>
          <a:schemeClr val="lt1">
            <a:hueOff val="0"/>
            <a:satOff val="0"/>
            <a:lumOff val="0"/>
            <a:alphaOff val="0"/>
          </a:schemeClr>
        </a:solidFill>
        <a:ln w="19050" cap="rnd" cmpd="sng" algn="ctr">
          <a:solidFill>
            <a:schemeClr val="accent3">
              <a:hueOff val="1101445"/>
              <a:satOff val="4234"/>
              <a:lumOff val="588"/>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2F7A84F-E231-42BE-A9F8-B5131853C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CB813BC-9E49-4ABB-A3C3-CEE0885B02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EBDBEE-1FDA-4F57-947F-5759FA6ABC55}" type="datetimeFigureOut">
              <a:rPr lang="en-US" smtClean="0"/>
              <a:t>5/8/2023</a:t>
            </a:fld>
            <a:endParaRPr lang="en-US" dirty="0"/>
          </a:p>
        </p:txBody>
      </p:sp>
      <p:sp>
        <p:nvSpPr>
          <p:cNvPr id="4" name="Footer Placeholder 3">
            <a:extLst>
              <a:ext uri="{FF2B5EF4-FFF2-40B4-BE49-F238E27FC236}">
                <a16:creationId xmlns:a16="http://schemas.microsoft.com/office/drawing/2014/main" id="{47ADFF29-9BE4-4CDF-A198-BBEE303F0E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D4AFC6-5A97-4417-A16A-485E5801A6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A8C659-3DDB-48CB-A056-6A658A161B7C}" type="slidenum">
              <a:rPr lang="en-US" smtClean="0"/>
              <a:t>‹#›</a:t>
            </a:fld>
            <a:endParaRPr lang="en-US" dirty="0"/>
          </a:p>
        </p:txBody>
      </p:sp>
    </p:spTree>
    <p:extLst>
      <p:ext uri="{BB962C8B-B14F-4D97-AF65-F5344CB8AC3E}">
        <p14:creationId xmlns:p14="http://schemas.microsoft.com/office/powerpoint/2010/main" val="2360767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5/8/2023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4</a:t>
            </a:fld>
            <a:endParaRPr lang="en-US" dirty="0"/>
          </a:p>
        </p:txBody>
      </p:sp>
    </p:spTree>
    <p:extLst>
      <p:ext uri="{BB962C8B-B14F-4D97-AF65-F5344CB8AC3E}">
        <p14:creationId xmlns:p14="http://schemas.microsoft.com/office/powerpoint/2010/main" val="2609089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11</a:t>
            </a:fld>
            <a:endParaRPr lang="en-US" dirty="0"/>
          </a:p>
        </p:txBody>
      </p:sp>
    </p:spTree>
    <p:extLst>
      <p:ext uri="{BB962C8B-B14F-4D97-AF65-F5344CB8AC3E}">
        <p14:creationId xmlns:p14="http://schemas.microsoft.com/office/powerpoint/2010/main" val="17676763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DA08ED5-AEFE-4443-9040-726EF6690995}" type="datetime1">
              <a:rPr lang="en-US" noProof="0" smtClean="0"/>
              <a:t>5/8/2023</a:t>
            </a:fld>
            <a:endParaRPr lang="en-US" noProof="0"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noProof="0"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093280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2591E0-5367-4F2F-9C30-2087D79A846D}" type="datetime1">
              <a:rPr lang="en-US" noProof="0" smtClean="0"/>
              <a:t>5/8/2023</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285021142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B2591E0-5367-4F2F-9C30-2087D79A846D}" type="datetime1">
              <a:rPr lang="en-US" noProof="0" smtClean="0"/>
              <a:t>5/8/2023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47471821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B2591E0-5367-4F2F-9C30-2087D79A846D}" type="datetime1">
              <a:rPr lang="en-US" noProof="0" smtClean="0"/>
              <a:t>5/8/2023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198377660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2591E0-5367-4F2F-9C30-2087D79A846D}" type="datetime1">
              <a:rPr lang="en-US" noProof="0" smtClean="0"/>
              <a:t>5/8/2023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196128437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B2591E0-5367-4F2F-9C30-2087D79A846D}" type="datetime1">
              <a:rPr lang="en-US" noProof="0" smtClean="0"/>
              <a:t>5/8/2023</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16843144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B2591E0-5367-4F2F-9C30-2087D79A846D}" type="datetime1">
              <a:rPr lang="en-US" noProof="0" smtClean="0"/>
              <a:t>5/8/2023</a:t>
            </a:fld>
            <a:endParaRPr lang="en-US" noProof="0" dirty="0"/>
          </a:p>
        </p:txBody>
      </p:sp>
      <p:sp>
        <p:nvSpPr>
          <p:cNvPr id="8" name="Footer Placeholder 7"/>
          <p:cNvSpPr>
            <a:spLocks noGrp="1"/>
          </p:cNvSpPr>
          <p:nvPr>
            <p:ph type="ftr" sz="quarter" idx="11"/>
          </p:nvPr>
        </p:nvSpPr>
        <p:spPr>
          <a:xfrm>
            <a:off x="561111" y="6391838"/>
            <a:ext cx="3644282" cy="304801"/>
          </a:xfrm>
        </p:spPr>
        <p:txBody>
          <a:bodyPr/>
          <a:lstStyle/>
          <a:p>
            <a:endParaRPr lang="en-US" noProof="0" dirty="0"/>
          </a:p>
        </p:txBody>
      </p:sp>
      <p:sp>
        <p:nvSpPr>
          <p:cNvPr id="9" name="Slide Number Placeholder 8"/>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0968887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B2591E0-5367-4F2F-9C30-2087D79A846D}" type="datetime1">
              <a:rPr lang="en-US" noProof="0" smtClean="0"/>
              <a:t>5/8/2023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424991909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B2591E0-5367-4F2F-9C30-2087D79A846D}" type="datetime1">
              <a:rPr lang="en-US" noProof="0" smtClean="0"/>
              <a:t>5/8/2023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270067816"/>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746843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2591E0-5367-4F2F-9C30-2087D79A846D}" type="datetime1">
              <a:rPr lang="en-US" noProof="0" smtClean="0"/>
              <a:t>5/8/2023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185232941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E24BC7-4CDB-41D7-81AF-9CE8473FF4B8}" type="datetime1">
              <a:rPr lang="en-US" noProof="0" smtClean="0"/>
              <a:t>5/8/2023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224347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2591E0-5367-4F2F-9C30-2087D79A846D}" type="datetime1">
              <a:rPr lang="en-US" noProof="0" smtClean="0"/>
              <a:t>5/8/2023</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184630818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2591E0-5367-4F2F-9C30-2087D79A846D}" type="datetime1">
              <a:rPr lang="en-US" noProof="0" smtClean="0"/>
              <a:t>5/8/2023</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6390766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E4379E-9B58-41EA-B928-5B1C8436A60E}" type="datetime1">
              <a:rPr lang="en-US" noProof="0" smtClean="0"/>
              <a:t>5/8/2023</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302779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B0A371-51FE-4D99-BD87-6A650FCE519D}" type="datetime1">
              <a:rPr lang="en-US" noProof="0" smtClean="0"/>
              <a:t>5/8/2023</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649484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2591E0-5367-4F2F-9C30-2087D79A846D}" type="datetime1">
              <a:rPr lang="en-US" noProof="0" smtClean="0"/>
              <a:t>5/8/2023</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221508239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6D634D-0427-413D-A0D0-098959D06FEF}" type="datetime1">
              <a:rPr lang="en-US" noProof="0" smtClean="0"/>
              <a:t>5/8/2023</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4056863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B2591E0-5367-4F2F-9C30-2087D79A846D}" type="datetime1">
              <a:rPr lang="en-US" noProof="0" smtClean="0"/>
              <a:t>5/8/2023</a:t>
            </a:fld>
            <a:endParaRPr lang="en-US" noProof="0"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noProof="0"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2EE24B5-652C-4DB5-B7C3-B5BBEC1280B1}" type="slidenum">
              <a:rPr lang="en-US" noProof="0" smtClean="0"/>
              <a:pPr/>
              <a:t>‹#›</a:t>
            </a:fld>
            <a:endParaRPr lang="en-US" noProof="0" dirty="0"/>
          </a:p>
        </p:txBody>
      </p:sp>
      <p:sp>
        <p:nvSpPr>
          <p:cNvPr id="9" name="Oval 8">
            <a:extLst>
              <a:ext uri="{FF2B5EF4-FFF2-40B4-BE49-F238E27FC236}">
                <a16:creationId xmlns:a16="http://schemas.microsoft.com/office/drawing/2014/main" id="{86D9EB8F-99AF-48C8-A7B0-8F4583186B89}"/>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6115045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4.png"/><Relationship Id="rId7" Type="http://schemas.openxmlformats.org/officeDocument/2006/relationships/diagramColors" Target="../diagrams/colors1.xml"/><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7.png"/><Relationship Id="rId2" Type="http://schemas.openxmlformats.org/officeDocument/2006/relationships/image" Target="../media/image19.jpe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21.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B109C5B-3B98-48EB-A942-8D11CEA37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3"/>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5" name="Freeform 5">
            <a:extLst>
              <a:ext uri="{FF2B5EF4-FFF2-40B4-BE49-F238E27FC236}">
                <a16:creationId xmlns:a16="http://schemas.microsoft.com/office/drawing/2014/main" id="{A9C389E4-003E-40C9-AC9E-ED821C16F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7" name="Rectangle 26">
            <a:extLst>
              <a:ext uri="{FF2B5EF4-FFF2-40B4-BE49-F238E27FC236}">
                <a16:creationId xmlns:a16="http://schemas.microsoft.com/office/drawing/2014/main" id="{6C042684-2705-40BD-9104-A6B24CE1C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B98BBFB-4314-436C-A688-96F483D693AB}"/>
              </a:ext>
            </a:extLst>
          </p:cNvPr>
          <p:cNvSpPr>
            <a:spLocks noGrp="1"/>
          </p:cNvSpPr>
          <p:nvPr>
            <p:ph type="ctrTitle"/>
          </p:nvPr>
        </p:nvSpPr>
        <p:spPr>
          <a:xfrm>
            <a:off x="5110480" y="1143000"/>
            <a:ext cx="6432591" cy="3134032"/>
          </a:xfrm>
        </p:spPr>
        <p:txBody>
          <a:bodyPr anchorCtr="0">
            <a:normAutofit/>
          </a:bodyPr>
          <a:lstStyle/>
          <a:p>
            <a:r>
              <a:rPr lang="en-US" sz="6600" dirty="0">
                <a:solidFill>
                  <a:srgbClr val="EBEBEB"/>
                </a:solidFill>
              </a:rPr>
              <a:t>Fundamentals of Machine Learning</a:t>
            </a:r>
          </a:p>
        </p:txBody>
      </p:sp>
      <p:sp>
        <p:nvSpPr>
          <p:cNvPr id="3" name="Subtitle 2">
            <a:extLst>
              <a:ext uri="{FF2B5EF4-FFF2-40B4-BE49-F238E27FC236}">
                <a16:creationId xmlns:a16="http://schemas.microsoft.com/office/drawing/2014/main" id="{6AA173D3-8B7E-4F91-B862-AC30CB0D2705}"/>
              </a:ext>
            </a:extLst>
          </p:cNvPr>
          <p:cNvSpPr>
            <a:spLocks noGrp="1"/>
          </p:cNvSpPr>
          <p:nvPr>
            <p:ph type="subTitle" idx="1"/>
          </p:nvPr>
        </p:nvSpPr>
        <p:spPr>
          <a:xfrm>
            <a:off x="5274825" y="4473677"/>
            <a:ext cx="6268246" cy="1268144"/>
          </a:xfrm>
        </p:spPr>
        <p:txBody>
          <a:bodyPr>
            <a:normAutofit/>
          </a:bodyPr>
          <a:lstStyle/>
          <a:p>
            <a:r>
              <a:rPr lang="en-US" sz="2000" dirty="0"/>
              <a:t>JETANGI LOKESH   </a:t>
            </a:r>
          </a:p>
        </p:txBody>
      </p:sp>
      <p:pic>
        <p:nvPicPr>
          <p:cNvPr id="9" name="Graphic 8" descr="Book icon">
            <a:extLst>
              <a:ext uri="{FF2B5EF4-FFF2-40B4-BE49-F238E27FC236}">
                <a16:creationId xmlns:a16="http://schemas.microsoft.com/office/drawing/2014/main" id="{E26792AF-5D39-4A12-8EDD-CC09A60BDA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9764" y="1661911"/>
            <a:ext cx="3531062" cy="353106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90653097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63989B-545A-4502-8DEE-F1112C59F541}"/>
              </a:ext>
            </a:extLst>
          </p:cNvPr>
          <p:cNvSpPr>
            <a:spLocks noGrp="1"/>
          </p:cNvSpPr>
          <p:nvPr>
            <p:ph type="sldNum" sz="quarter" idx="12"/>
          </p:nvPr>
        </p:nvSpPr>
        <p:spPr/>
        <p:txBody>
          <a:bodyPr/>
          <a:lstStyle/>
          <a:p>
            <a:fld id="{82EE24B5-652C-4DB5-B7C3-B5BBEC1280B1}" type="slidenum">
              <a:rPr lang="en-US" noProof="0" smtClean="0"/>
              <a:t>10</a:t>
            </a:fld>
            <a:endParaRPr lang="en-US" noProof="0" dirty="0"/>
          </a:p>
        </p:txBody>
      </p:sp>
      <p:sp>
        <p:nvSpPr>
          <p:cNvPr id="3" name="Title 2">
            <a:extLst>
              <a:ext uri="{FF2B5EF4-FFF2-40B4-BE49-F238E27FC236}">
                <a16:creationId xmlns:a16="http://schemas.microsoft.com/office/drawing/2014/main" id="{9BA4C19D-6448-A775-89E7-F0B3AE95737E}"/>
              </a:ext>
            </a:extLst>
          </p:cNvPr>
          <p:cNvSpPr>
            <a:spLocks noGrp="1"/>
          </p:cNvSpPr>
          <p:nvPr>
            <p:ph type="title"/>
          </p:nvPr>
        </p:nvSpPr>
        <p:spPr>
          <a:xfrm>
            <a:off x="838200" y="365125"/>
            <a:ext cx="10515600" cy="874395"/>
          </a:xfrm>
        </p:spPr>
        <p:txBody>
          <a:bodyPr>
            <a:normAutofit/>
          </a:bodyPr>
          <a:lstStyle/>
          <a:p>
            <a:r>
              <a:rPr lang="en-US" sz="2500" dirty="0"/>
              <a:t>Findings from Clusters:</a:t>
            </a:r>
          </a:p>
        </p:txBody>
      </p:sp>
      <p:sp>
        <p:nvSpPr>
          <p:cNvPr id="4" name="Content Placeholder 3">
            <a:extLst>
              <a:ext uri="{FF2B5EF4-FFF2-40B4-BE49-F238E27FC236}">
                <a16:creationId xmlns:a16="http://schemas.microsoft.com/office/drawing/2014/main" id="{7488A631-D853-F143-E7CC-A705CE5BF195}"/>
              </a:ext>
            </a:extLst>
          </p:cNvPr>
          <p:cNvSpPr>
            <a:spLocks noGrp="1"/>
          </p:cNvSpPr>
          <p:nvPr>
            <p:ph sz="half" idx="1"/>
          </p:nvPr>
        </p:nvSpPr>
        <p:spPr>
          <a:xfrm>
            <a:off x="1154954" y="2133600"/>
            <a:ext cx="3986006" cy="2085281"/>
          </a:xfrm>
        </p:spPr>
        <p:txBody>
          <a:bodyPr>
            <a:normAutofit fontScale="92500" lnSpcReduction="20000"/>
          </a:bodyPr>
          <a:lstStyle/>
          <a:p>
            <a:endParaRPr lang="en-US" dirty="0"/>
          </a:p>
          <a:p>
            <a:endParaRPr lang="en-US" dirty="0"/>
          </a:p>
          <a:p>
            <a:endParaRPr lang="en-US" dirty="0"/>
          </a:p>
          <a:p>
            <a:pPr marL="0" indent="0">
              <a:buNone/>
            </a:pPr>
            <a:endParaRPr lang="en-US" dirty="0"/>
          </a:p>
          <a:p>
            <a:pPr marL="0" indent="0">
              <a:buNone/>
            </a:pPr>
            <a:endParaRPr lang="en-US" dirty="0"/>
          </a:p>
          <a:p>
            <a:pPr marL="0" indent="0">
              <a:buNone/>
            </a:pPr>
            <a:r>
              <a:rPr lang="en-US" sz="2500" b="1" dirty="0">
                <a:solidFill>
                  <a:schemeClr val="accent2"/>
                </a:solidFill>
                <a:latin typeface="+mj-lt"/>
                <a:ea typeface="+mj-ea"/>
                <a:cs typeface="+mj-cs"/>
              </a:rPr>
              <a:t>Names of each cluster:</a:t>
            </a:r>
          </a:p>
          <a:p>
            <a:endParaRPr lang="en-US" dirty="0"/>
          </a:p>
        </p:txBody>
      </p:sp>
      <p:sp>
        <p:nvSpPr>
          <p:cNvPr id="5" name="Content Placeholder 4">
            <a:extLst>
              <a:ext uri="{FF2B5EF4-FFF2-40B4-BE49-F238E27FC236}">
                <a16:creationId xmlns:a16="http://schemas.microsoft.com/office/drawing/2014/main" id="{9D7812FE-B699-0B03-EBEB-EAC1CA9BD8C3}"/>
              </a:ext>
            </a:extLst>
          </p:cNvPr>
          <p:cNvSpPr>
            <a:spLocks noGrp="1"/>
          </p:cNvSpPr>
          <p:nvPr>
            <p:ph sz="half" idx="2"/>
          </p:nvPr>
        </p:nvSpPr>
        <p:spPr/>
        <p:txBody>
          <a:bodyPr>
            <a:normAutofit fontScale="92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B3570D06-FEE0-F743-5E64-1C7272CC3BC8}"/>
              </a:ext>
            </a:extLst>
          </p:cNvPr>
          <p:cNvPicPr>
            <a:picLocks noChangeAspect="1"/>
          </p:cNvPicPr>
          <p:nvPr/>
        </p:nvPicPr>
        <p:blipFill>
          <a:blip r:embed="rId2"/>
          <a:stretch>
            <a:fillRect/>
          </a:stretch>
        </p:blipFill>
        <p:spPr>
          <a:xfrm>
            <a:off x="421640" y="1469292"/>
            <a:ext cx="8553890" cy="1615380"/>
          </a:xfrm>
          <a:prstGeom prst="rect">
            <a:avLst/>
          </a:prstGeom>
        </p:spPr>
      </p:pic>
      <p:pic>
        <p:nvPicPr>
          <p:cNvPr id="9" name="Picture 8">
            <a:extLst>
              <a:ext uri="{FF2B5EF4-FFF2-40B4-BE49-F238E27FC236}">
                <a16:creationId xmlns:a16="http://schemas.microsoft.com/office/drawing/2014/main" id="{C669CE32-ED35-807C-A703-2E4770A4DF76}"/>
              </a:ext>
            </a:extLst>
          </p:cNvPr>
          <p:cNvPicPr>
            <a:picLocks noChangeAspect="1"/>
          </p:cNvPicPr>
          <p:nvPr/>
        </p:nvPicPr>
        <p:blipFill>
          <a:blip r:embed="rId3"/>
          <a:stretch>
            <a:fillRect/>
          </a:stretch>
        </p:blipFill>
        <p:spPr>
          <a:xfrm>
            <a:off x="8975530" y="1469292"/>
            <a:ext cx="2914800" cy="1615380"/>
          </a:xfrm>
          <a:prstGeom prst="rect">
            <a:avLst/>
          </a:prstGeom>
        </p:spPr>
      </p:pic>
      <p:graphicFrame>
        <p:nvGraphicFramePr>
          <p:cNvPr id="11" name="Diagram 10">
            <a:extLst>
              <a:ext uri="{FF2B5EF4-FFF2-40B4-BE49-F238E27FC236}">
                <a16:creationId xmlns:a16="http://schemas.microsoft.com/office/drawing/2014/main" id="{5A093989-F631-00D2-753D-9F7CA1FB5424}"/>
              </a:ext>
            </a:extLst>
          </p:cNvPr>
          <p:cNvGraphicFramePr/>
          <p:nvPr>
            <p:extLst>
              <p:ext uri="{D42A27DB-BD31-4B8C-83A1-F6EECF244321}">
                <p14:modId xmlns:p14="http://schemas.microsoft.com/office/powerpoint/2010/main" val="1604470939"/>
              </p:ext>
            </p:extLst>
          </p:nvPr>
        </p:nvGraphicFramePr>
        <p:xfrm>
          <a:off x="767080" y="4218880"/>
          <a:ext cx="6380480" cy="236575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08946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randombar(horizontal)">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descr="Beige oval">
            <a:extLst>
              <a:ext uri="{FF2B5EF4-FFF2-40B4-BE49-F238E27FC236}">
                <a16:creationId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D00B79-44BB-4D5F-B51D-2270A854D77A}"/>
              </a:ext>
            </a:extLst>
          </p:cNvPr>
          <p:cNvSpPr>
            <a:spLocks noGrp="1"/>
          </p:cNvSpPr>
          <p:nvPr>
            <p:ph type="title"/>
          </p:nvPr>
        </p:nvSpPr>
        <p:spPr bwMode="white">
          <a:xfrm>
            <a:off x="838200" y="329956"/>
            <a:ext cx="10515600" cy="1122924"/>
          </a:xfrm>
        </p:spPr>
        <p:txBody>
          <a:bodyPr/>
          <a:lstStyle/>
          <a:p>
            <a:r>
              <a:rPr lang="en-US" dirty="0">
                <a:solidFill>
                  <a:schemeClr val="tx1"/>
                </a:solidFill>
              </a:rPr>
              <a:t>Analysis of Clusters </a:t>
            </a:r>
          </a:p>
        </p:txBody>
      </p:sp>
      <p:sp>
        <p:nvSpPr>
          <p:cNvPr id="5" name="Slide Number Placeholder 4">
            <a:extLst>
              <a:ext uri="{FF2B5EF4-FFF2-40B4-BE49-F238E27FC236}">
                <a16:creationId xmlns:a16="http://schemas.microsoft.com/office/drawing/2014/main" id="{CDF3C1EE-D9A0-406A-9A3A-75C82527E0DC}"/>
              </a:ext>
            </a:extLst>
          </p:cNvPr>
          <p:cNvSpPr>
            <a:spLocks noGrp="1"/>
          </p:cNvSpPr>
          <p:nvPr>
            <p:ph type="sldNum" sz="quarter" idx="12"/>
          </p:nvPr>
        </p:nvSpPr>
        <p:spPr/>
        <p:txBody>
          <a:bodyPr/>
          <a:lstStyle/>
          <a:p>
            <a:fld id="{82EE24B5-652C-4DB5-B7C3-B5BBEC1280B1}" type="slidenum">
              <a:rPr lang="en-US" smtClean="0"/>
              <a:t>11</a:t>
            </a:fld>
            <a:endParaRPr lang="en-US" dirty="0"/>
          </a:p>
        </p:txBody>
      </p:sp>
      <p:sp>
        <p:nvSpPr>
          <p:cNvPr id="11" name="object 5" descr="Beige rectangle">
            <a:extLst>
              <a:ext uri="{FF2B5EF4-FFF2-40B4-BE49-F238E27FC236}">
                <a16:creationId xmlns:a16="http://schemas.microsoft.com/office/drawing/2014/main" id="{B07BA1F9-2C19-4C07-B29B-18B9FBCC4755}"/>
              </a:ext>
            </a:extLst>
          </p:cNvPr>
          <p:cNvSpPr/>
          <p:nvPr/>
        </p:nvSpPr>
        <p:spPr bwMode="white">
          <a:xfrm>
            <a:off x="947607" y="1324564"/>
            <a:ext cx="4536000" cy="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cxnSp>
        <p:nvCxnSpPr>
          <p:cNvPr id="12" name="Straight Connector 11" descr="Line">
            <a:extLst>
              <a:ext uri="{FF2B5EF4-FFF2-40B4-BE49-F238E27FC236}">
                <a16:creationId xmlns:a16="http://schemas.microsoft.com/office/drawing/2014/main" id="{0D4D8421-B427-472B-95AE-FBBC914ACC5F}"/>
              </a:ext>
            </a:extLst>
          </p:cNvPr>
          <p:cNvCxnSpPr/>
          <p:nvPr/>
        </p:nvCxnSpPr>
        <p:spPr>
          <a:xfrm>
            <a:off x="6096000" y="4101403"/>
            <a:ext cx="0" cy="3960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B2EEBD5E-A96C-8B3A-0E5B-C000831E1908}"/>
              </a:ext>
            </a:extLst>
          </p:cNvPr>
          <p:cNvPicPr>
            <a:picLocks noChangeAspect="1"/>
          </p:cNvPicPr>
          <p:nvPr/>
        </p:nvPicPr>
        <p:blipFill>
          <a:blip r:embed="rId3"/>
          <a:stretch>
            <a:fillRect/>
          </a:stretch>
        </p:blipFill>
        <p:spPr>
          <a:xfrm>
            <a:off x="0" y="2447488"/>
            <a:ext cx="3108960" cy="3085948"/>
          </a:xfrm>
          <a:prstGeom prst="rect">
            <a:avLst/>
          </a:prstGeom>
        </p:spPr>
      </p:pic>
      <p:pic>
        <p:nvPicPr>
          <p:cNvPr id="6" name="Picture 5" descr="Chart, bar chart&#10;&#10;Description automatically generated">
            <a:extLst>
              <a:ext uri="{FF2B5EF4-FFF2-40B4-BE49-F238E27FC236}">
                <a16:creationId xmlns:a16="http://schemas.microsoft.com/office/drawing/2014/main" id="{EF58B995-63D1-2DFC-8BA3-C1EB7F717F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8961" y="2447489"/>
            <a:ext cx="2804160" cy="3242112"/>
          </a:xfrm>
          <a:prstGeom prst="rect">
            <a:avLst/>
          </a:prstGeom>
        </p:spPr>
      </p:pic>
      <p:pic>
        <p:nvPicPr>
          <p:cNvPr id="16" name="Picture 15" descr="Chart, bar chart&#10;&#10;Description automatically generated">
            <a:extLst>
              <a:ext uri="{FF2B5EF4-FFF2-40B4-BE49-F238E27FC236}">
                <a16:creationId xmlns:a16="http://schemas.microsoft.com/office/drawing/2014/main" id="{2D03B8E9-2D55-048E-7D97-7C0874D4FD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8161" y="2575524"/>
            <a:ext cx="3383279" cy="2770445"/>
          </a:xfrm>
          <a:prstGeom prst="rect">
            <a:avLst/>
          </a:prstGeom>
        </p:spPr>
      </p:pic>
      <p:pic>
        <p:nvPicPr>
          <p:cNvPr id="19" name="Picture 18" descr="Chart, bar chart&#10;&#10;Description automatically generated">
            <a:extLst>
              <a:ext uri="{FF2B5EF4-FFF2-40B4-BE49-F238E27FC236}">
                <a16:creationId xmlns:a16="http://schemas.microsoft.com/office/drawing/2014/main" id="{3B9994EB-40AE-FBE1-8273-EB96D2B9C1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81440" y="2575524"/>
            <a:ext cx="3210560" cy="2770445"/>
          </a:xfrm>
          <a:prstGeom prst="rect">
            <a:avLst/>
          </a:prstGeom>
        </p:spPr>
      </p:pic>
    </p:spTree>
    <p:extLst>
      <p:ext uri="{BB962C8B-B14F-4D97-AF65-F5344CB8AC3E}">
        <p14:creationId xmlns:p14="http://schemas.microsoft.com/office/powerpoint/2010/main" val="3506379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Shape 15">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8"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AEAAFF88-D295-17A7-D138-C847EBE535A7}"/>
              </a:ext>
            </a:extLst>
          </p:cNvPr>
          <p:cNvSpPr>
            <a:spLocks noGrp="1"/>
          </p:cNvSpPr>
          <p:nvPr>
            <p:ph type="title"/>
          </p:nvPr>
        </p:nvSpPr>
        <p:spPr>
          <a:xfrm>
            <a:off x="994087" y="1130603"/>
            <a:ext cx="3342442" cy="4596794"/>
          </a:xfrm>
        </p:spPr>
        <p:txBody>
          <a:bodyPr anchor="ctr">
            <a:normAutofit/>
          </a:bodyPr>
          <a:lstStyle/>
          <a:p>
            <a:r>
              <a:rPr lang="en-US" sz="3200">
                <a:solidFill>
                  <a:srgbClr val="EBEBEB"/>
                </a:solidFill>
              </a:rPr>
              <a:t>Conclusion</a:t>
            </a:r>
          </a:p>
        </p:txBody>
      </p:sp>
      <p:sp>
        <p:nvSpPr>
          <p:cNvPr id="24" name="Content Placeholder 4">
            <a:extLst>
              <a:ext uri="{FF2B5EF4-FFF2-40B4-BE49-F238E27FC236}">
                <a16:creationId xmlns:a16="http://schemas.microsoft.com/office/drawing/2014/main" id="{DB21ED9A-5E30-E6A2-7AFB-71078C8F8D7D}"/>
              </a:ext>
            </a:extLst>
          </p:cNvPr>
          <p:cNvSpPr>
            <a:spLocks noGrp="1"/>
          </p:cNvSpPr>
          <p:nvPr>
            <p:ph idx="1"/>
          </p:nvPr>
        </p:nvSpPr>
        <p:spPr>
          <a:xfrm>
            <a:off x="5290077" y="437513"/>
            <a:ext cx="5502614" cy="5954325"/>
          </a:xfrm>
        </p:spPr>
        <p:txBody>
          <a:bodyPr anchor="ctr">
            <a:normAutofit fontScale="92500" lnSpcReduction="10000"/>
          </a:bodyPr>
          <a:lstStyle/>
          <a:p>
            <a:pPr algn="l">
              <a:buFont typeface="Arial" panose="020B0604020202020204" pitchFamily="34" charset="0"/>
              <a:buChar char="•"/>
            </a:pPr>
            <a:r>
              <a:rPr lang="en-US" sz="2400" b="1" i="0" dirty="0">
                <a:solidFill>
                  <a:srgbClr val="374151"/>
                </a:solidFill>
                <a:effectLst/>
                <a:latin typeface="Söhne"/>
              </a:rPr>
              <a:t>Based on the clusters created, coal is the fuel that must be excluded from power production.</a:t>
            </a:r>
          </a:p>
          <a:p>
            <a:pPr algn="l">
              <a:buFont typeface="Arial" panose="020B0604020202020204" pitchFamily="34" charset="0"/>
              <a:buChar char="•"/>
            </a:pPr>
            <a:r>
              <a:rPr lang="en-US" sz="2400" b="1" i="0" dirty="0">
                <a:solidFill>
                  <a:srgbClr val="374151"/>
                </a:solidFill>
                <a:effectLst/>
                <a:latin typeface="Söhne"/>
              </a:rPr>
              <a:t>Coal consumption needs to be reduced urgently to protect it for future generations.</a:t>
            </a:r>
          </a:p>
          <a:p>
            <a:pPr algn="l">
              <a:buFont typeface="Arial" panose="020B0604020202020204" pitchFamily="34" charset="0"/>
              <a:buChar char="•"/>
            </a:pPr>
            <a:r>
              <a:rPr lang="en-US" sz="2400" b="1" i="0" dirty="0">
                <a:solidFill>
                  <a:srgbClr val="374151"/>
                </a:solidFill>
                <a:effectLst/>
                <a:latin typeface="Söhne"/>
              </a:rPr>
              <a:t>Coal expenditures are much too costly compared to gas and oil.</a:t>
            </a:r>
          </a:p>
          <a:p>
            <a:pPr algn="l">
              <a:buFont typeface="Arial" panose="020B0604020202020204" pitchFamily="34" charset="0"/>
              <a:buChar char="•"/>
            </a:pPr>
            <a:r>
              <a:rPr lang="en-US" sz="2400" b="1" i="0" dirty="0">
                <a:solidFill>
                  <a:srgbClr val="374151"/>
                </a:solidFill>
                <a:effectLst/>
                <a:latin typeface="Söhne"/>
              </a:rPr>
              <a:t>Instead of excluding the gasoline on which they are spending the least, it is advisable to take into account the fuel on which they are spending the most, especially when that fuel isn't even the best kind.</a:t>
            </a:r>
          </a:p>
          <a:p>
            <a:pPr algn="l">
              <a:buFont typeface="Arial" panose="020B0604020202020204" pitchFamily="34" charset="0"/>
              <a:buChar char="•"/>
            </a:pPr>
            <a:r>
              <a:rPr lang="en-US" sz="2400" b="1" i="0" dirty="0">
                <a:solidFill>
                  <a:srgbClr val="374151"/>
                </a:solidFill>
                <a:effectLst/>
                <a:latin typeface="Söhne"/>
              </a:rPr>
              <a:t>The government can employ oil, which is available in its purest form and can be used for a variety of reasons, instead of spending a lot of money on coal.</a:t>
            </a:r>
          </a:p>
        </p:txBody>
      </p:sp>
      <p:sp>
        <p:nvSpPr>
          <p:cNvPr id="4" name="Slide Number Placeholder 3">
            <a:extLst>
              <a:ext uri="{FF2B5EF4-FFF2-40B4-BE49-F238E27FC236}">
                <a16:creationId xmlns:a16="http://schemas.microsoft.com/office/drawing/2014/main" id="{0382478F-7776-987D-0BCD-5D549C1959B8}"/>
              </a:ext>
            </a:extLst>
          </p:cNvPr>
          <p:cNvSpPr>
            <a:spLocks noGrp="1"/>
          </p:cNvSpPr>
          <p:nvPr>
            <p:ph type="sldNum" sz="quarter" idx="12"/>
          </p:nvPr>
        </p:nvSpPr>
        <p:spPr>
          <a:xfrm>
            <a:off x="10792691" y="6391838"/>
            <a:ext cx="838199" cy="304799"/>
          </a:xfrm>
        </p:spPr>
        <p:txBody>
          <a:bodyPr anchor="ctr">
            <a:normAutofit/>
          </a:bodyPr>
          <a:lstStyle/>
          <a:p>
            <a:pPr algn="r">
              <a:spcAft>
                <a:spcPts val="600"/>
              </a:spcAft>
            </a:pPr>
            <a:fld id="{82EE24B5-652C-4DB5-B7C3-B5BBEC1280B1}" type="slidenum">
              <a:rPr lang="en-US" sz="1000" noProof="0">
                <a:solidFill>
                  <a:schemeClr val="accent1"/>
                </a:solidFill>
              </a:rPr>
              <a:pPr algn="r">
                <a:spcAft>
                  <a:spcPts val="600"/>
                </a:spcAft>
              </a:pPr>
              <a:t>12</a:t>
            </a:fld>
            <a:endParaRPr lang="en-US" sz="1000" noProof="0">
              <a:solidFill>
                <a:schemeClr val="accent1"/>
              </a:solidFill>
            </a:endParaRPr>
          </a:p>
        </p:txBody>
      </p:sp>
    </p:spTree>
    <p:extLst>
      <p:ext uri="{BB962C8B-B14F-4D97-AF65-F5344CB8AC3E}">
        <p14:creationId xmlns:p14="http://schemas.microsoft.com/office/powerpoint/2010/main" val="472116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085CC-282E-2F90-937B-1D7502F0D1B8}"/>
              </a:ext>
            </a:extLst>
          </p:cNvPr>
          <p:cNvSpPr>
            <a:spLocks noGrp="1"/>
          </p:cNvSpPr>
          <p:nvPr>
            <p:ph type="ctrTitle"/>
          </p:nvPr>
        </p:nvSpPr>
        <p:spPr>
          <a:xfrm>
            <a:off x="8382055" y="1241266"/>
            <a:ext cx="3161016" cy="3153753"/>
          </a:xfrm>
        </p:spPr>
        <p:txBody>
          <a:bodyPr>
            <a:normAutofit/>
          </a:bodyPr>
          <a:lstStyle/>
          <a:p>
            <a:r>
              <a:rPr lang="en-IN">
                <a:solidFill>
                  <a:srgbClr val="EBEBEB"/>
                </a:solidFill>
              </a:rPr>
              <a:t>THANK YOU</a:t>
            </a:r>
          </a:p>
        </p:txBody>
      </p:sp>
      <p:grpSp>
        <p:nvGrpSpPr>
          <p:cNvPr id="20" name="Group 19">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1" name="Rectangle 20">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15" name="Picture 3">
            <a:extLst>
              <a:ext uri="{FF2B5EF4-FFF2-40B4-BE49-F238E27FC236}">
                <a16:creationId xmlns:a16="http://schemas.microsoft.com/office/drawing/2014/main" id="{8BEA4938-A5E7-04FF-61D0-D582925317B4}"/>
              </a:ext>
            </a:extLst>
          </p:cNvPr>
          <p:cNvPicPr>
            <a:picLocks noChangeAspect="1"/>
          </p:cNvPicPr>
          <p:nvPr/>
        </p:nvPicPr>
        <p:blipFill rotWithShape="1">
          <a:blip r:embed="rId2"/>
          <a:srcRect t="1334" r="-1" b="14375"/>
          <a:stretch/>
        </p:blipFill>
        <p:spPr>
          <a:xfrm>
            <a:off x="1109763" y="1616415"/>
            <a:ext cx="6443180" cy="3625170"/>
          </a:xfrm>
          <a:prstGeom prst="rect">
            <a:avLst/>
          </a:prstGeom>
        </p:spPr>
      </p:pic>
      <p:pic>
        <p:nvPicPr>
          <p:cNvPr id="4" name="Picture 3" descr="Chart&#10;&#10;Description automatically generated with medium confidence">
            <a:extLst>
              <a:ext uri="{FF2B5EF4-FFF2-40B4-BE49-F238E27FC236}">
                <a16:creationId xmlns:a16="http://schemas.microsoft.com/office/drawing/2014/main" id="{13D68048-21BE-6423-B069-419CD7F373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763" y="1616414"/>
            <a:ext cx="2529379" cy="1563666"/>
          </a:xfrm>
          <a:prstGeom prst="rect">
            <a:avLst/>
          </a:prstGeom>
        </p:spPr>
      </p:pic>
      <p:pic>
        <p:nvPicPr>
          <p:cNvPr id="6" name="Picture 5" descr="Chart, scatter chart&#10;&#10;Description automatically generated">
            <a:extLst>
              <a:ext uri="{FF2B5EF4-FFF2-40B4-BE49-F238E27FC236}">
                <a16:creationId xmlns:a16="http://schemas.microsoft.com/office/drawing/2014/main" id="{D60B8551-FEBD-6933-496D-FA0062AB02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9141" y="1616414"/>
            <a:ext cx="3913801" cy="1563666"/>
          </a:xfrm>
          <a:prstGeom prst="rect">
            <a:avLst/>
          </a:prstGeom>
        </p:spPr>
      </p:pic>
      <p:pic>
        <p:nvPicPr>
          <p:cNvPr id="9" name="Picture 8" descr="Chart, bar chart&#10;&#10;Description automatically generated">
            <a:extLst>
              <a:ext uri="{FF2B5EF4-FFF2-40B4-BE49-F238E27FC236}">
                <a16:creationId xmlns:a16="http://schemas.microsoft.com/office/drawing/2014/main" id="{B0ED5699-A207-0837-3853-F47D5506A7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9763" y="3180079"/>
            <a:ext cx="2029678" cy="2061505"/>
          </a:xfrm>
          <a:prstGeom prst="rect">
            <a:avLst/>
          </a:prstGeom>
        </p:spPr>
      </p:pic>
      <p:pic>
        <p:nvPicPr>
          <p:cNvPr id="11" name="Picture 10" descr="Chart, bar chart&#10;&#10;Description automatically generated">
            <a:extLst>
              <a:ext uri="{FF2B5EF4-FFF2-40B4-BE49-F238E27FC236}">
                <a16:creationId xmlns:a16="http://schemas.microsoft.com/office/drawing/2014/main" id="{79B3D924-8D77-D590-B677-2C947660E2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39441" y="3180078"/>
            <a:ext cx="1930400" cy="2214882"/>
          </a:xfrm>
          <a:prstGeom prst="rect">
            <a:avLst/>
          </a:prstGeom>
        </p:spPr>
      </p:pic>
      <p:pic>
        <p:nvPicPr>
          <p:cNvPr id="13" name="Picture 12" descr="Chart, bar chart&#10;&#10;Description automatically generated">
            <a:extLst>
              <a:ext uri="{FF2B5EF4-FFF2-40B4-BE49-F238E27FC236}">
                <a16:creationId xmlns:a16="http://schemas.microsoft.com/office/drawing/2014/main" id="{0FEE8727-F0F2-1250-418A-FD27D9A90F1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69840" y="3180077"/>
            <a:ext cx="2483101" cy="2061507"/>
          </a:xfrm>
          <a:prstGeom prst="rect">
            <a:avLst/>
          </a:prstGeom>
        </p:spPr>
      </p:pic>
    </p:spTree>
    <p:extLst>
      <p:ext uri="{BB962C8B-B14F-4D97-AF65-F5344CB8AC3E}">
        <p14:creationId xmlns:p14="http://schemas.microsoft.com/office/powerpoint/2010/main" val="1564993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dirty="0"/>
              <a:t>Introduction</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p:txBody>
          <a:bodyPr/>
          <a:lstStyle/>
          <a:p>
            <a:r>
              <a:rPr lang="en-US" dirty="0"/>
              <a:t>objective</a:t>
            </a:r>
          </a:p>
          <a:p>
            <a:endParaRPr lang="en-US" dirty="0"/>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a:xfrm>
            <a:off x="5168328" y="4313642"/>
            <a:ext cx="2274888" cy="706964"/>
          </a:xfrm>
        </p:spPr>
        <p:txBody>
          <a:bodyPr>
            <a:normAutofit/>
          </a:bodyPr>
          <a:lstStyle/>
          <a:p>
            <a:r>
              <a:rPr lang="en-US" dirty="0"/>
              <a:t>Data description</a:t>
            </a:r>
          </a:p>
          <a:p>
            <a:endParaRPr lang="en-US" dirty="0"/>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a:xfrm>
            <a:off x="7438072" y="4313642"/>
            <a:ext cx="2274888" cy="867958"/>
          </a:xfrm>
        </p:spPr>
        <p:txBody>
          <a:bodyPr>
            <a:normAutofit/>
          </a:bodyPr>
          <a:lstStyle/>
          <a:p>
            <a:r>
              <a:rPr lang="en-US" dirty="0">
                <a:solidFill>
                  <a:schemeClr val="tx1"/>
                </a:solidFill>
              </a:rPr>
              <a:t>Analysis of Clusters </a:t>
            </a:r>
            <a:endParaRPr lang="en-US" dirty="0"/>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r>
              <a:rPr lang="en-US" dirty="0"/>
              <a:t>conclusion</a:t>
            </a:r>
          </a:p>
          <a:p>
            <a:endParaRPr lang="en-US" dirty="0"/>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Presentation title</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68197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1F509-39BF-5D45-4F90-E4F2DABDD2A2}"/>
              </a:ext>
            </a:extLst>
          </p:cNvPr>
          <p:cNvSpPr>
            <a:spLocks noGrp="1"/>
          </p:cNvSpPr>
          <p:nvPr>
            <p:ph type="title"/>
          </p:nvPr>
        </p:nvSpPr>
        <p:spPr/>
        <p:txBody>
          <a:bodyPr/>
          <a:lstStyle/>
          <a:p>
            <a:r>
              <a:rPr lang="en-IN" b="0" i="0" dirty="0">
                <a:solidFill>
                  <a:schemeClr val="bg1"/>
                </a:solidFill>
                <a:effectLst/>
              </a:rPr>
              <a:t>Introduction and Data </a:t>
            </a:r>
            <a:r>
              <a:rPr lang="en-IN" b="0" i="0" dirty="0" err="1">
                <a:solidFill>
                  <a:schemeClr val="bg1"/>
                </a:solidFill>
                <a:effectLst/>
              </a:rPr>
              <a:t>Preprocessing</a:t>
            </a:r>
            <a:endParaRPr lang="en-IN" dirty="0">
              <a:solidFill>
                <a:schemeClr val="bg1"/>
              </a:solidFill>
            </a:endParaRPr>
          </a:p>
        </p:txBody>
      </p:sp>
      <p:sp>
        <p:nvSpPr>
          <p:cNvPr id="3" name="Slide Number Placeholder 2">
            <a:extLst>
              <a:ext uri="{FF2B5EF4-FFF2-40B4-BE49-F238E27FC236}">
                <a16:creationId xmlns:a16="http://schemas.microsoft.com/office/drawing/2014/main" id="{FE702F23-CDBD-34B2-BB04-20EB2FA35E37}"/>
              </a:ext>
            </a:extLst>
          </p:cNvPr>
          <p:cNvSpPr>
            <a:spLocks noGrp="1"/>
          </p:cNvSpPr>
          <p:nvPr>
            <p:ph type="sldNum" sz="quarter" idx="12"/>
          </p:nvPr>
        </p:nvSpPr>
        <p:spPr/>
        <p:txBody>
          <a:bodyPr/>
          <a:lstStyle/>
          <a:p>
            <a:fld id="{82EE24B5-652C-4DB5-B7C3-B5BBEC1280B1}" type="slidenum">
              <a:rPr lang="en-US" noProof="0" smtClean="0"/>
              <a:t>3</a:t>
            </a:fld>
            <a:endParaRPr lang="en-US" noProof="0" dirty="0"/>
          </a:p>
        </p:txBody>
      </p:sp>
      <p:sp>
        <p:nvSpPr>
          <p:cNvPr id="6" name="object 6" descr="Blue rectangle">
            <a:extLst>
              <a:ext uri="{FF2B5EF4-FFF2-40B4-BE49-F238E27FC236}">
                <a16:creationId xmlns:a16="http://schemas.microsoft.com/office/drawing/2014/main" id="{D295A992-E372-900F-8A0A-37169F86DBC8}"/>
              </a:ext>
            </a:extLst>
          </p:cNvPr>
          <p:cNvSpPr/>
          <p:nvPr/>
        </p:nvSpPr>
        <p:spPr>
          <a:xfrm>
            <a:off x="1154954" y="2306321"/>
            <a:ext cx="9777206" cy="4348480"/>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pPr algn="l">
              <a:buFont typeface="Arial" panose="020B0604020202020204" pitchFamily="34" charset="0"/>
              <a:buChar char="•"/>
            </a:pPr>
            <a:r>
              <a:rPr lang="en-US" sz="2800" b="1" i="0" dirty="0">
                <a:solidFill>
                  <a:srgbClr val="374151"/>
                </a:solidFill>
                <a:effectLst/>
                <a:latin typeface="Söhne"/>
              </a:rPr>
              <a:t>Overview of data: Monthly fuel contracts, purchases, and costs with 30 variables</a:t>
            </a:r>
          </a:p>
          <a:p>
            <a:pPr algn="l">
              <a:buFont typeface="Arial" panose="020B0604020202020204" pitchFamily="34" charset="0"/>
              <a:buChar char="•"/>
            </a:pPr>
            <a:r>
              <a:rPr lang="en-US" sz="2800" b="1" i="0" dirty="0">
                <a:solidFill>
                  <a:srgbClr val="374151"/>
                </a:solidFill>
                <a:effectLst/>
                <a:latin typeface="Söhne"/>
              </a:rPr>
              <a:t>Data cleansing: Removed variables with missing and redundant data for effective analysis</a:t>
            </a:r>
          </a:p>
          <a:p>
            <a:pPr algn="l">
              <a:buFont typeface="Arial" panose="020B0604020202020204" pitchFamily="34" charset="0"/>
              <a:buChar char="•"/>
            </a:pPr>
            <a:r>
              <a:rPr lang="en-US" sz="2800" b="1" i="0" dirty="0">
                <a:solidFill>
                  <a:srgbClr val="374151"/>
                </a:solidFill>
                <a:effectLst/>
                <a:latin typeface="Söhne"/>
              </a:rPr>
              <a:t>Sampled data: 2% of the data from 608,565 rows using a seed (1234)</a:t>
            </a:r>
          </a:p>
          <a:p>
            <a:pPr algn="l">
              <a:buFont typeface="Arial" panose="020B0604020202020204" pitchFamily="34" charset="0"/>
              <a:buChar char="•"/>
            </a:pPr>
            <a:r>
              <a:rPr lang="en-US" sz="2800" b="1" i="0" dirty="0">
                <a:solidFill>
                  <a:srgbClr val="374151"/>
                </a:solidFill>
                <a:effectLst/>
                <a:latin typeface="Söhne"/>
              </a:rPr>
              <a:t>Data split: Divided into training and testing sets with 75% and 25% respectively</a:t>
            </a:r>
          </a:p>
          <a:p>
            <a:pPr algn="l">
              <a:buFont typeface="Arial" panose="020B0604020202020204" pitchFamily="34" charset="0"/>
              <a:buChar char="•"/>
            </a:pPr>
            <a:r>
              <a:rPr lang="en-US" sz="2800" b="1" i="0" dirty="0">
                <a:solidFill>
                  <a:srgbClr val="374151"/>
                </a:solidFill>
                <a:effectLst/>
                <a:latin typeface="Söhne"/>
              </a:rPr>
              <a:t>Output: 9000 training sets and 3000 test sets obtained for analysis</a:t>
            </a:r>
          </a:p>
        </p:txBody>
      </p:sp>
    </p:spTree>
    <p:extLst>
      <p:ext uri="{BB962C8B-B14F-4D97-AF65-F5344CB8AC3E}">
        <p14:creationId xmlns:p14="http://schemas.microsoft.com/office/powerpoint/2010/main" val="639715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descr="Beige rectangle">
            <a:extLst>
              <a:ext uri="{FF2B5EF4-FFF2-40B4-BE49-F238E27FC236}">
                <a16:creationId xmlns:a16="http://schemas.microsoft.com/office/drawing/2014/main" id="{DCF29767-6635-4A46-AB77-672CC90C6FBE}"/>
              </a:ext>
            </a:extLst>
          </p:cNvPr>
          <p:cNvSpPr/>
          <p:nvPr/>
        </p:nvSpPr>
        <p:spPr>
          <a:xfrm>
            <a:off x="8181340" y="1359001"/>
            <a:ext cx="4010660" cy="4194074"/>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6" name="object 6" descr="Blue rectangle">
            <a:extLst>
              <a:ext uri="{FF2B5EF4-FFF2-40B4-BE49-F238E27FC236}">
                <a16:creationId xmlns:a16="http://schemas.microsoft.com/office/drawing/2014/main" id="{9FABC344-E043-45BE-8588-06C658DBCE70}"/>
              </a:ext>
            </a:extLst>
          </p:cNvPr>
          <p:cNvSpPr/>
          <p:nvPr/>
        </p:nvSpPr>
        <p:spPr>
          <a:xfrm>
            <a:off x="4836477" y="1824088"/>
            <a:ext cx="6689725" cy="3528060"/>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345C5720-51D4-4632-91CD-936B8AB96750}"/>
              </a:ext>
            </a:extLst>
          </p:cNvPr>
          <p:cNvSpPr>
            <a:spLocks noGrp="1"/>
          </p:cNvSpPr>
          <p:nvPr>
            <p:ph type="title"/>
          </p:nvPr>
        </p:nvSpPr>
        <p:spPr bwMode="white">
          <a:xfrm>
            <a:off x="6198107" y="2331086"/>
            <a:ext cx="5165558" cy="833856"/>
          </a:xfrm>
        </p:spPr>
        <p:txBody>
          <a:bodyPr/>
          <a:lstStyle/>
          <a:p>
            <a:r>
              <a:rPr lang="en-US" dirty="0">
                <a:solidFill>
                  <a:schemeClr val="bg1"/>
                </a:solidFill>
              </a:rPr>
              <a:t>Objective</a:t>
            </a:r>
            <a:endParaRPr lang="en-US" dirty="0"/>
          </a:p>
        </p:txBody>
      </p:sp>
      <p:sp>
        <p:nvSpPr>
          <p:cNvPr id="3" name="Slide Number Placeholder 2">
            <a:extLst>
              <a:ext uri="{FF2B5EF4-FFF2-40B4-BE49-F238E27FC236}">
                <a16:creationId xmlns:a16="http://schemas.microsoft.com/office/drawing/2014/main" id="{24D506CC-0185-443E-82C7-1600C21D6E91}"/>
              </a:ext>
            </a:extLst>
          </p:cNvPr>
          <p:cNvSpPr>
            <a:spLocks noGrp="1"/>
          </p:cNvSpPr>
          <p:nvPr>
            <p:ph type="sldNum" sz="quarter" idx="12"/>
          </p:nvPr>
        </p:nvSpPr>
        <p:spPr/>
        <p:txBody>
          <a:bodyPr/>
          <a:lstStyle/>
          <a:p>
            <a:fld id="{82EE24B5-652C-4DB5-B7C3-B5BBEC1280B1}" type="slidenum">
              <a:rPr lang="en-US" smtClean="0"/>
              <a:t>4</a:t>
            </a:fld>
            <a:endParaRPr lang="en-US" dirty="0"/>
          </a:p>
        </p:txBody>
      </p:sp>
      <p:sp>
        <p:nvSpPr>
          <p:cNvPr id="7" name="object 9" descr="Beige rectangle">
            <a:extLst>
              <a:ext uri="{FF2B5EF4-FFF2-40B4-BE49-F238E27FC236}">
                <a16:creationId xmlns:a16="http://schemas.microsoft.com/office/drawing/2014/main" id="{02C6628C-972C-4717-AAF3-D882B30F6658}"/>
              </a:ext>
            </a:extLst>
          </p:cNvPr>
          <p:cNvSpPr/>
          <p:nvPr/>
        </p:nvSpPr>
        <p:spPr bwMode="white">
          <a:xfrm>
            <a:off x="6313932" y="3042424"/>
            <a:ext cx="2970000" cy="0"/>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endParaRPr lang="en-US" dirty="0"/>
          </a:p>
        </p:txBody>
      </p:sp>
      <p:sp>
        <p:nvSpPr>
          <p:cNvPr id="9" name="Content Placeholder 3">
            <a:extLst>
              <a:ext uri="{FF2B5EF4-FFF2-40B4-BE49-F238E27FC236}">
                <a16:creationId xmlns:a16="http://schemas.microsoft.com/office/drawing/2014/main" id="{E7A818AB-B120-41D5-88A6-933AB9CAAE68}"/>
              </a:ext>
            </a:extLst>
          </p:cNvPr>
          <p:cNvSpPr txBox="1">
            <a:spLocks/>
          </p:cNvSpPr>
          <p:nvPr/>
        </p:nvSpPr>
        <p:spPr bwMode="white">
          <a:xfrm>
            <a:off x="4779119" y="3164942"/>
            <a:ext cx="6689725" cy="200104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3200" dirty="0">
                <a:solidFill>
                  <a:srgbClr val="374151"/>
                </a:solidFill>
                <a:latin typeface="Söhne"/>
              </a:rPr>
              <a:t>T</a:t>
            </a:r>
            <a:r>
              <a:rPr lang="en-US" sz="3200" b="0" i="0" dirty="0">
                <a:solidFill>
                  <a:srgbClr val="374151"/>
                </a:solidFill>
                <a:effectLst/>
                <a:latin typeface="Söhne"/>
              </a:rPr>
              <a:t>o examine the monthly fuel contract data, purchases, and prices associated with US energy statistics. </a:t>
            </a:r>
            <a:endParaRPr lang="en-US" sz="1800" i="1" spc="-25" dirty="0">
              <a:solidFill>
                <a:schemeClr val="bg2">
                  <a:lumMod val="20000"/>
                  <a:lumOff val="80000"/>
                </a:schemeClr>
              </a:solidFill>
              <a:cs typeface="Arial"/>
            </a:endParaRPr>
          </a:p>
        </p:txBody>
      </p:sp>
      <p:pic>
        <p:nvPicPr>
          <p:cNvPr id="11" name="Picture 10" descr="Logo, icon&#10;&#10;Description automatically generated">
            <a:extLst>
              <a:ext uri="{FF2B5EF4-FFF2-40B4-BE49-F238E27FC236}">
                <a16:creationId xmlns:a16="http://schemas.microsoft.com/office/drawing/2014/main" id="{449D30AB-BE21-B302-5438-080D5B8300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20" y="1692008"/>
            <a:ext cx="3952240" cy="3946791"/>
          </a:xfrm>
          <a:prstGeom prst="rect">
            <a:avLst/>
          </a:prstGeom>
        </p:spPr>
      </p:pic>
    </p:spTree>
    <p:extLst>
      <p:ext uri="{BB962C8B-B14F-4D97-AF65-F5344CB8AC3E}">
        <p14:creationId xmlns:p14="http://schemas.microsoft.com/office/powerpoint/2010/main" val="1793949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1D828-0568-0755-4E51-248715D0FBAD}"/>
              </a:ext>
            </a:extLst>
          </p:cNvPr>
          <p:cNvSpPr>
            <a:spLocks noGrp="1"/>
          </p:cNvSpPr>
          <p:nvPr>
            <p:ph type="title"/>
          </p:nvPr>
        </p:nvSpPr>
        <p:spPr/>
        <p:txBody>
          <a:bodyPr anchor="ctr">
            <a:normAutofit fontScale="90000"/>
          </a:bodyPr>
          <a:lstStyle/>
          <a:p>
            <a:r>
              <a:rPr lang="en-US" dirty="0">
                <a:solidFill>
                  <a:schemeClr val="accent1"/>
                </a:solidFill>
              </a:rPr>
              <a:t>DATA DESCRIPTION</a:t>
            </a:r>
            <a:br>
              <a:rPr lang="en-US" dirty="0"/>
            </a:br>
            <a:r>
              <a:rPr lang="en-US" sz="2000" dirty="0">
                <a:latin typeface="Times New Roman" panose="02020603050405020304" pitchFamily="18" charset="0"/>
                <a:cs typeface="Times New Roman" panose="02020603050405020304" pitchFamily="18" charset="0"/>
              </a:rPr>
              <a:t>Variables used to analyze the Data:</a:t>
            </a:r>
          </a:p>
        </p:txBody>
      </p:sp>
      <p:pic>
        <p:nvPicPr>
          <p:cNvPr id="6" name="Content Placeholder 5" descr="Diagram&#10;&#10;Description automatically generated">
            <a:extLst>
              <a:ext uri="{FF2B5EF4-FFF2-40B4-BE49-F238E27FC236}">
                <a16:creationId xmlns:a16="http://schemas.microsoft.com/office/drawing/2014/main" id="{C295D885-B745-A503-3658-7CFD04884F3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614160" y="1786413"/>
            <a:ext cx="4074159" cy="3901440"/>
          </a:xfrm>
          <a:solidFill>
            <a:schemeClr val="accent5">
              <a:lumMod val="20000"/>
              <a:lumOff val="80000"/>
            </a:schemeClr>
          </a:solidFill>
        </p:spPr>
      </p:pic>
      <p:sp>
        <p:nvSpPr>
          <p:cNvPr id="16" name="Content Placeholder 4">
            <a:extLst>
              <a:ext uri="{FF2B5EF4-FFF2-40B4-BE49-F238E27FC236}">
                <a16:creationId xmlns:a16="http://schemas.microsoft.com/office/drawing/2014/main" id="{7CBAE200-844C-A7E4-19AB-CD8E5E96B841}"/>
              </a:ext>
            </a:extLst>
          </p:cNvPr>
          <p:cNvSpPr>
            <a:spLocks noGrp="1"/>
          </p:cNvSpPr>
          <p:nvPr>
            <p:ph sz="half" idx="2"/>
          </p:nvPr>
        </p:nvSpPr>
        <p:spPr>
          <a:xfrm>
            <a:off x="6289040" y="1605281"/>
            <a:ext cx="5064760" cy="4287520"/>
          </a:xfrm>
        </p:spPr>
        <p:txBody>
          <a:bodyPr/>
          <a:lstStyle/>
          <a:p>
            <a:r>
              <a:rPr lang="en-US" dirty="0"/>
              <a:t>.</a:t>
            </a:r>
          </a:p>
        </p:txBody>
      </p:sp>
      <p:sp>
        <p:nvSpPr>
          <p:cNvPr id="4" name="Slide Number Placeholder 3">
            <a:extLst>
              <a:ext uri="{FF2B5EF4-FFF2-40B4-BE49-F238E27FC236}">
                <a16:creationId xmlns:a16="http://schemas.microsoft.com/office/drawing/2014/main" id="{6EAC2B59-3C49-FD86-CC92-338BA311FD26}"/>
              </a:ext>
            </a:extLst>
          </p:cNvPr>
          <p:cNvSpPr>
            <a:spLocks noGrp="1"/>
          </p:cNvSpPr>
          <p:nvPr>
            <p:ph type="sldNum" sz="quarter" idx="12"/>
          </p:nvPr>
        </p:nvSpPr>
        <p:spPr/>
        <p:txBody>
          <a:bodyPr anchor="ctr">
            <a:normAutofit/>
          </a:bodyPr>
          <a:lstStyle/>
          <a:p>
            <a:pPr>
              <a:spcAft>
                <a:spcPts val="600"/>
              </a:spcAft>
            </a:pPr>
            <a:fld id="{82EE24B5-652C-4DB5-B7C3-B5BBEC1280B1}" type="slidenum">
              <a:rPr lang="en-US" noProof="0" smtClean="0"/>
              <a:pPr>
                <a:spcAft>
                  <a:spcPts val="600"/>
                </a:spcAft>
              </a:pPr>
              <a:t>5</a:t>
            </a:fld>
            <a:endParaRPr lang="en-US" noProof="0"/>
          </a:p>
        </p:txBody>
      </p:sp>
      <p:sp>
        <p:nvSpPr>
          <p:cNvPr id="7" name="Arrow: Pentagon 6">
            <a:extLst>
              <a:ext uri="{FF2B5EF4-FFF2-40B4-BE49-F238E27FC236}">
                <a16:creationId xmlns:a16="http://schemas.microsoft.com/office/drawing/2014/main" id="{97F90596-4113-A5DD-87EE-DABAB29C5562}"/>
              </a:ext>
            </a:extLst>
          </p:cNvPr>
          <p:cNvSpPr/>
          <p:nvPr/>
        </p:nvSpPr>
        <p:spPr>
          <a:xfrm>
            <a:off x="1061720" y="2165504"/>
            <a:ext cx="2072640" cy="528321"/>
          </a:xfrm>
          <a:prstGeom prst="homePlate">
            <a:avLst/>
          </a:prstGeom>
          <a:ln/>
        </p:spPr>
        <p:style>
          <a:lnRef idx="0">
            <a:schemeClr val="accent2"/>
          </a:lnRef>
          <a:fillRef idx="3">
            <a:schemeClr val="accent2"/>
          </a:fillRef>
          <a:effectRef idx="3">
            <a:schemeClr val="accent2"/>
          </a:effectRef>
          <a:fontRef idx="minor">
            <a:schemeClr val="lt1"/>
          </a:fontRef>
        </p:style>
        <p:txBody>
          <a:bodyPr rtlCol="0" anchor="ctr"/>
          <a:lstStyle/>
          <a:p>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Fuel received units</a:t>
            </a:r>
          </a:p>
          <a:p>
            <a:pPr algn="ctr"/>
            <a:endParaRPr lang="en-US" sz="1500" dirty="0">
              <a:solidFill>
                <a:schemeClr val="bg1"/>
              </a:solidFill>
              <a:latin typeface="Times New Roman" panose="02020603050405020304" pitchFamily="18" charset="0"/>
              <a:cs typeface="Times New Roman" panose="02020603050405020304" pitchFamily="18" charset="0"/>
            </a:endParaRPr>
          </a:p>
        </p:txBody>
      </p:sp>
      <p:sp>
        <p:nvSpPr>
          <p:cNvPr id="8" name="Arrow: Pentagon 7">
            <a:extLst>
              <a:ext uri="{FF2B5EF4-FFF2-40B4-BE49-F238E27FC236}">
                <a16:creationId xmlns:a16="http://schemas.microsoft.com/office/drawing/2014/main" id="{9A055D22-B295-05E3-76A8-B806DDB8A824}"/>
              </a:ext>
            </a:extLst>
          </p:cNvPr>
          <p:cNvSpPr/>
          <p:nvPr/>
        </p:nvSpPr>
        <p:spPr>
          <a:xfrm>
            <a:off x="1061720" y="2830668"/>
            <a:ext cx="2072640" cy="528321"/>
          </a:xfrm>
          <a:prstGeom prst="homePlate">
            <a:avLst/>
          </a:prstGeom>
          <a:ln/>
        </p:spPr>
        <p:style>
          <a:lnRef idx="0">
            <a:schemeClr val="accent2"/>
          </a:lnRef>
          <a:fillRef idx="3">
            <a:schemeClr val="accent2"/>
          </a:fillRef>
          <a:effectRef idx="3">
            <a:schemeClr val="accent2"/>
          </a:effectRef>
          <a:fontRef idx="minor">
            <a:schemeClr val="lt1"/>
          </a:fontRef>
        </p:style>
        <p:txBody>
          <a:bodyPr rtlCol="0" anchor="ctr"/>
          <a:lstStyle/>
          <a:p>
            <a:pPr algn="just"/>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Fuel MMBtu per unit</a:t>
            </a:r>
          </a:p>
          <a:p>
            <a:pPr algn="ctr"/>
            <a:endParaRPr lang="en-US" sz="1500" dirty="0">
              <a:solidFill>
                <a:schemeClr val="bg1"/>
              </a:solidFill>
              <a:latin typeface="Times New Roman" panose="02020603050405020304" pitchFamily="18" charset="0"/>
              <a:cs typeface="Times New Roman" panose="02020603050405020304" pitchFamily="18" charset="0"/>
            </a:endParaRPr>
          </a:p>
        </p:txBody>
      </p:sp>
      <p:sp>
        <p:nvSpPr>
          <p:cNvPr id="9" name="Arrow: Pentagon 8">
            <a:extLst>
              <a:ext uri="{FF2B5EF4-FFF2-40B4-BE49-F238E27FC236}">
                <a16:creationId xmlns:a16="http://schemas.microsoft.com/office/drawing/2014/main" id="{EFA58A74-FF52-B8E5-9EE1-D7715B138B8E}"/>
              </a:ext>
            </a:extLst>
          </p:cNvPr>
          <p:cNvSpPr/>
          <p:nvPr/>
        </p:nvSpPr>
        <p:spPr>
          <a:xfrm>
            <a:off x="1061720" y="3472973"/>
            <a:ext cx="2072640" cy="528321"/>
          </a:xfrm>
          <a:prstGeom prst="homePlate">
            <a:avLst/>
          </a:prstGeom>
          <a:ln/>
        </p:spPr>
        <p:style>
          <a:lnRef idx="0">
            <a:schemeClr val="accent2"/>
          </a:lnRef>
          <a:fillRef idx="3">
            <a:schemeClr val="accent2"/>
          </a:fillRef>
          <a:effectRef idx="3">
            <a:schemeClr val="accent2"/>
          </a:effectRef>
          <a:fontRef idx="minor">
            <a:schemeClr val="lt1"/>
          </a:fontRef>
        </p:style>
        <p:txBody>
          <a:bodyPr rtlCol="0" anchor="ctr"/>
          <a:lstStyle/>
          <a:p>
            <a:pPr algn="just"/>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Sulfur content pct</a:t>
            </a:r>
          </a:p>
          <a:p>
            <a:pPr algn="ctr"/>
            <a:endParaRPr lang="en-US" sz="1500" dirty="0">
              <a:solidFill>
                <a:schemeClr val="bg1"/>
              </a:solidFill>
              <a:latin typeface="Times New Roman" panose="02020603050405020304" pitchFamily="18" charset="0"/>
              <a:cs typeface="Times New Roman" panose="02020603050405020304" pitchFamily="18" charset="0"/>
            </a:endParaRPr>
          </a:p>
        </p:txBody>
      </p:sp>
      <p:sp>
        <p:nvSpPr>
          <p:cNvPr id="11" name="Arrow: Pentagon 10">
            <a:extLst>
              <a:ext uri="{FF2B5EF4-FFF2-40B4-BE49-F238E27FC236}">
                <a16:creationId xmlns:a16="http://schemas.microsoft.com/office/drawing/2014/main" id="{CDB3C034-096A-8E2D-6724-14F07FDBFFFB}"/>
              </a:ext>
            </a:extLst>
          </p:cNvPr>
          <p:cNvSpPr/>
          <p:nvPr/>
        </p:nvSpPr>
        <p:spPr>
          <a:xfrm>
            <a:off x="1061720" y="4137495"/>
            <a:ext cx="2072640" cy="528321"/>
          </a:xfrm>
          <a:prstGeom prst="homePlate">
            <a:avLst/>
          </a:prstGeom>
          <a:ln/>
        </p:spPr>
        <p:style>
          <a:lnRef idx="0">
            <a:schemeClr val="accent2"/>
          </a:lnRef>
          <a:fillRef idx="3">
            <a:schemeClr val="accent2"/>
          </a:fillRef>
          <a:effectRef idx="3">
            <a:schemeClr val="accent2"/>
          </a:effectRef>
          <a:fontRef idx="minor">
            <a:schemeClr val="lt1"/>
          </a:fontRef>
        </p:style>
        <p:txBody>
          <a:bodyPr rtlCol="0" anchor="ctr"/>
          <a:lstStyle/>
          <a:p>
            <a:pPr algn="just"/>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Mercury content ppm</a:t>
            </a:r>
          </a:p>
          <a:p>
            <a:pPr algn="ctr"/>
            <a:endParaRPr lang="en-US" sz="1500" dirty="0">
              <a:solidFill>
                <a:schemeClr val="bg1"/>
              </a:solidFill>
              <a:latin typeface="Times New Roman" panose="02020603050405020304" pitchFamily="18" charset="0"/>
              <a:cs typeface="Times New Roman" panose="02020603050405020304" pitchFamily="18" charset="0"/>
            </a:endParaRPr>
          </a:p>
        </p:txBody>
      </p:sp>
      <p:sp>
        <p:nvSpPr>
          <p:cNvPr id="15" name="Arrow: Pentagon 14">
            <a:extLst>
              <a:ext uri="{FF2B5EF4-FFF2-40B4-BE49-F238E27FC236}">
                <a16:creationId xmlns:a16="http://schemas.microsoft.com/office/drawing/2014/main" id="{DF57AC67-BB02-DA15-A64D-3B3B53A5D012}"/>
              </a:ext>
            </a:extLst>
          </p:cNvPr>
          <p:cNvSpPr/>
          <p:nvPr/>
        </p:nvSpPr>
        <p:spPr>
          <a:xfrm>
            <a:off x="3540760" y="2206783"/>
            <a:ext cx="2072640" cy="528321"/>
          </a:xfrm>
          <a:prstGeom prst="homePlate">
            <a:avLst/>
          </a:prstGeom>
          <a:ln/>
        </p:spPr>
        <p:style>
          <a:lnRef idx="0">
            <a:schemeClr val="accent2"/>
          </a:lnRef>
          <a:fillRef idx="3">
            <a:schemeClr val="accent2"/>
          </a:fillRef>
          <a:effectRef idx="3">
            <a:schemeClr val="accent2"/>
          </a:effectRef>
          <a:fontRef idx="minor">
            <a:schemeClr val="lt1"/>
          </a:fontRef>
        </p:style>
        <p:txBody>
          <a:bodyPr rtlCol="0" anchor="ctr"/>
          <a:lstStyle/>
          <a:p>
            <a:pPr algn="just"/>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Contract type code</a:t>
            </a:r>
          </a:p>
          <a:p>
            <a:pPr algn="ctr"/>
            <a:endParaRPr lang="en-US" sz="1500" dirty="0">
              <a:solidFill>
                <a:schemeClr val="bg1"/>
              </a:solidFill>
              <a:latin typeface="Times New Roman" panose="02020603050405020304" pitchFamily="18" charset="0"/>
              <a:cs typeface="Times New Roman" panose="02020603050405020304" pitchFamily="18" charset="0"/>
            </a:endParaRPr>
          </a:p>
        </p:txBody>
      </p:sp>
      <p:sp>
        <p:nvSpPr>
          <p:cNvPr id="17" name="Arrow: Pentagon 16">
            <a:extLst>
              <a:ext uri="{FF2B5EF4-FFF2-40B4-BE49-F238E27FC236}">
                <a16:creationId xmlns:a16="http://schemas.microsoft.com/office/drawing/2014/main" id="{4A91BEAC-29C1-04CA-1A8B-A43998769190}"/>
              </a:ext>
            </a:extLst>
          </p:cNvPr>
          <p:cNvSpPr/>
          <p:nvPr/>
        </p:nvSpPr>
        <p:spPr>
          <a:xfrm>
            <a:off x="3540760" y="2839878"/>
            <a:ext cx="2072640" cy="528321"/>
          </a:xfrm>
          <a:prstGeom prst="homePlate">
            <a:avLst/>
          </a:prstGeom>
          <a:ln/>
        </p:spPr>
        <p:style>
          <a:lnRef idx="0">
            <a:schemeClr val="accent2"/>
          </a:lnRef>
          <a:fillRef idx="3">
            <a:schemeClr val="accent2"/>
          </a:fillRef>
          <a:effectRef idx="3">
            <a:schemeClr val="accent2"/>
          </a:effectRef>
          <a:fontRef idx="minor">
            <a:schemeClr val="lt1"/>
          </a:fontRef>
        </p:style>
        <p:txBody>
          <a:bodyPr rtlCol="0" anchor="ctr"/>
          <a:lstStyle/>
          <a:p>
            <a:pPr algn="just"/>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Energy source code</a:t>
            </a:r>
          </a:p>
          <a:p>
            <a:pPr algn="ctr"/>
            <a:endParaRPr lang="en-US" sz="1500" dirty="0">
              <a:solidFill>
                <a:schemeClr val="bg1"/>
              </a:solidFill>
              <a:latin typeface="Times New Roman" panose="02020603050405020304" pitchFamily="18" charset="0"/>
              <a:cs typeface="Times New Roman" panose="02020603050405020304" pitchFamily="18" charset="0"/>
            </a:endParaRPr>
          </a:p>
        </p:txBody>
      </p:sp>
      <p:sp>
        <p:nvSpPr>
          <p:cNvPr id="18" name="Arrow: Pentagon 17">
            <a:extLst>
              <a:ext uri="{FF2B5EF4-FFF2-40B4-BE49-F238E27FC236}">
                <a16:creationId xmlns:a16="http://schemas.microsoft.com/office/drawing/2014/main" id="{CCF65DDF-C99B-49ED-2AC0-C00578C9BDED}"/>
              </a:ext>
            </a:extLst>
          </p:cNvPr>
          <p:cNvSpPr/>
          <p:nvPr/>
        </p:nvSpPr>
        <p:spPr>
          <a:xfrm>
            <a:off x="3540760" y="3472973"/>
            <a:ext cx="2072640" cy="528321"/>
          </a:xfrm>
          <a:prstGeom prst="homePlate">
            <a:avLst/>
          </a:prstGeom>
          <a:ln/>
        </p:spPr>
        <p:style>
          <a:lnRef idx="0">
            <a:schemeClr val="accent2"/>
          </a:lnRef>
          <a:fillRef idx="3">
            <a:schemeClr val="accent2"/>
          </a:fillRef>
          <a:effectRef idx="3">
            <a:schemeClr val="accent2"/>
          </a:effectRef>
          <a:fontRef idx="minor">
            <a:schemeClr val="lt1"/>
          </a:fontRef>
        </p:style>
        <p:txBody>
          <a:bodyPr rtlCol="0" anchor="ctr"/>
          <a:lstStyle/>
          <a:p>
            <a:pPr algn="just"/>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Fuel group code</a:t>
            </a:r>
          </a:p>
          <a:p>
            <a:pPr algn="ctr"/>
            <a:endParaRPr lang="en-US" sz="1500" dirty="0">
              <a:solidFill>
                <a:schemeClr val="bg1"/>
              </a:solidFill>
              <a:latin typeface="Times New Roman" panose="02020603050405020304" pitchFamily="18" charset="0"/>
              <a:cs typeface="Times New Roman" panose="02020603050405020304" pitchFamily="18" charset="0"/>
            </a:endParaRPr>
          </a:p>
        </p:txBody>
      </p:sp>
      <p:sp>
        <p:nvSpPr>
          <p:cNvPr id="19" name="Arrow: Pentagon 18">
            <a:extLst>
              <a:ext uri="{FF2B5EF4-FFF2-40B4-BE49-F238E27FC236}">
                <a16:creationId xmlns:a16="http://schemas.microsoft.com/office/drawing/2014/main" id="{AFA50867-8660-3B53-5DBB-3D88478AC8F6}"/>
              </a:ext>
            </a:extLst>
          </p:cNvPr>
          <p:cNvSpPr/>
          <p:nvPr/>
        </p:nvSpPr>
        <p:spPr>
          <a:xfrm>
            <a:off x="3540760" y="4137494"/>
            <a:ext cx="2072640" cy="528321"/>
          </a:xfrm>
          <a:prstGeom prst="homePlate">
            <a:avLst/>
          </a:prstGeom>
          <a:ln/>
        </p:spPr>
        <p:style>
          <a:lnRef idx="0">
            <a:schemeClr val="accent2"/>
          </a:lnRef>
          <a:fillRef idx="3">
            <a:schemeClr val="accent2"/>
          </a:fillRef>
          <a:effectRef idx="3">
            <a:schemeClr val="accent2"/>
          </a:effectRef>
          <a:fontRef idx="minor">
            <a:schemeClr val="lt1"/>
          </a:fontRef>
        </p:style>
        <p:txBody>
          <a:bodyPr rtlCol="0" anchor="ctr"/>
          <a:lstStyle/>
          <a:p>
            <a:pPr algn="just"/>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Primary transportation mode code</a:t>
            </a:r>
          </a:p>
          <a:p>
            <a:pPr algn="ctr"/>
            <a:endParaRPr lang="en-US" sz="1500" dirty="0">
              <a:solidFill>
                <a:schemeClr val="bg1"/>
              </a:solidFill>
              <a:latin typeface="Times New Roman" panose="02020603050405020304" pitchFamily="18" charset="0"/>
              <a:cs typeface="Times New Roman" panose="02020603050405020304" pitchFamily="18" charset="0"/>
            </a:endParaRPr>
          </a:p>
        </p:txBody>
      </p:sp>
      <p:sp>
        <p:nvSpPr>
          <p:cNvPr id="20" name="Arrow: Pentagon 19">
            <a:extLst>
              <a:ext uri="{FF2B5EF4-FFF2-40B4-BE49-F238E27FC236}">
                <a16:creationId xmlns:a16="http://schemas.microsoft.com/office/drawing/2014/main" id="{B44A5E04-927E-19D1-F0AB-358237A1310A}"/>
              </a:ext>
            </a:extLst>
          </p:cNvPr>
          <p:cNvSpPr/>
          <p:nvPr/>
        </p:nvSpPr>
        <p:spPr>
          <a:xfrm>
            <a:off x="1061720" y="4815364"/>
            <a:ext cx="2072640" cy="528321"/>
          </a:xfrm>
          <a:prstGeom prst="homePlate">
            <a:avLst/>
          </a:prstGeom>
          <a:ln/>
        </p:spPr>
        <p:style>
          <a:lnRef idx="0">
            <a:schemeClr val="accent2"/>
          </a:lnRef>
          <a:fillRef idx="3">
            <a:schemeClr val="accent2"/>
          </a:fillRef>
          <a:effectRef idx="3">
            <a:schemeClr val="accent2"/>
          </a:effectRef>
          <a:fontRef idx="minor">
            <a:schemeClr val="lt1"/>
          </a:fontRef>
        </p:style>
        <p:txBody>
          <a:bodyPr rtlCol="0" anchor="ctr"/>
          <a:lstStyle/>
          <a:p>
            <a:pPr algn="just"/>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Fuel cost per </a:t>
            </a:r>
            <a:r>
              <a:rPr lang="en-US" sz="1500" dirty="0" err="1">
                <a:latin typeface="Times New Roman" panose="02020603050405020304" pitchFamily="18" charset="0"/>
                <a:cs typeface="Times New Roman" panose="02020603050405020304" pitchFamily="18" charset="0"/>
              </a:rPr>
              <a:t>mmbtu</a:t>
            </a:r>
            <a:endParaRPr lang="en-US" sz="1500" dirty="0">
              <a:latin typeface="Times New Roman" panose="02020603050405020304" pitchFamily="18" charset="0"/>
              <a:cs typeface="Times New Roman" panose="02020603050405020304" pitchFamily="18" charset="0"/>
            </a:endParaRPr>
          </a:p>
          <a:p>
            <a:pPr algn="ctr"/>
            <a:endParaRPr lang="en-US" sz="1500" dirty="0">
              <a:solidFill>
                <a:schemeClr val="bg1"/>
              </a:solidFill>
              <a:latin typeface="Times New Roman" panose="02020603050405020304" pitchFamily="18" charset="0"/>
              <a:cs typeface="Times New Roman" panose="02020603050405020304" pitchFamily="18" charset="0"/>
            </a:endParaRPr>
          </a:p>
        </p:txBody>
      </p:sp>
      <p:sp>
        <p:nvSpPr>
          <p:cNvPr id="21" name="Arrow: Pentagon 20">
            <a:extLst>
              <a:ext uri="{FF2B5EF4-FFF2-40B4-BE49-F238E27FC236}">
                <a16:creationId xmlns:a16="http://schemas.microsoft.com/office/drawing/2014/main" id="{A0B0D5FD-A8CF-6013-EAB5-FE96BDA92E6F}"/>
              </a:ext>
            </a:extLst>
          </p:cNvPr>
          <p:cNvSpPr/>
          <p:nvPr/>
        </p:nvSpPr>
        <p:spPr>
          <a:xfrm>
            <a:off x="1061720" y="5507508"/>
            <a:ext cx="2072640" cy="528321"/>
          </a:xfrm>
          <a:prstGeom prst="homePlate">
            <a:avLst/>
          </a:prstGeom>
          <a:ln/>
        </p:spPr>
        <p:style>
          <a:lnRef idx="0">
            <a:schemeClr val="accent2"/>
          </a:lnRef>
          <a:fillRef idx="3">
            <a:schemeClr val="accent2"/>
          </a:fillRef>
          <a:effectRef idx="3">
            <a:schemeClr val="accent2"/>
          </a:effectRef>
          <a:fontRef idx="minor">
            <a:schemeClr val="lt1"/>
          </a:fontRef>
        </p:style>
        <p:txBody>
          <a:bodyPr rtlCol="0" anchor="ctr"/>
          <a:lstStyle/>
          <a:p>
            <a:pPr algn="just"/>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Ash content pct</a:t>
            </a:r>
          </a:p>
          <a:p>
            <a:pPr algn="ctr"/>
            <a:endParaRPr lang="en-US" sz="1500" dirty="0">
              <a:solidFill>
                <a:schemeClr val="bg1"/>
              </a:solidFill>
              <a:latin typeface="Times New Roman" panose="02020603050405020304" pitchFamily="18" charset="0"/>
              <a:cs typeface="Times New Roman" panose="02020603050405020304" pitchFamily="18" charset="0"/>
            </a:endParaRPr>
          </a:p>
        </p:txBody>
      </p:sp>
      <p:sp>
        <p:nvSpPr>
          <p:cNvPr id="23" name="Arrow: Pentagon 22">
            <a:extLst>
              <a:ext uri="{FF2B5EF4-FFF2-40B4-BE49-F238E27FC236}">
                <a16:creationId xmlns:a16="http://schemas.microsoft.com/office/drawing/2014/main" id="{7BE3793D-109D-0D76-B2D7-257969E09A61}"/>
              </a:ext>
            </a:extLst>
          </p:cNvPr>
          <p:cNvSpPr/>
          <p:nvPr/>
        </p:nvSpPr>
        <p:spPr>
          <a:xfrm>
            <a:off x="3540760" y="4787259"/>
            <a:ext cx="2072640" cy="528321"/>
          </a:xfrm>
          <a:prstGeom prst="homePlate">
            <a:avLst/>
          </a:prstGeom>
          <a:ln/>
        </p:spPr>
        <p:style>
          <a:lnRef idx="0">
            <a:schemeClr val="accent2"/>
          </a:lnRef>
          <a:fillRef idx="3">
            <a:schemeClr val="accent2"/>
          </a:fillRef>
          <a:effectRef idx="3">
            <a:schemeClr val="accent2"/>
          </a:effectRef>
          <a:fontRef idx="minor">
            <a:schemeClr val="lt1"/>
          </a:fontRef>
        </p:style>
        <p:txBody>
          <a:bodyPr rtlCol="0" anchor="ctr"/>
          <a:lstStyle/>
          <a:p>
            <a:pPr algn="just"/>
            <a:r>
              <a:rPr lang="en-US" sz="1500" dirty="0">
                <a:latin typeface="Times New Roman" panose="02020603050405020304" pitchFamily="18" charset="0"/>
                <a:cs typeface="Times New Roman" panose="02020603050405020304" pitchFamily="18" charset="0"/>
              </a:rPr>
              <a:t>Fuel type code PUDL</a:t>
            </a:r>
          </a:p>
          <a:p>
            <a:pPr algn="ctr"/>
            <a:endParaRPr lang="en-US" sz="15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9008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94459A-CAF2-5D97-D3B2-4D10A90A2A96}"/>
              </a:ext>
            </a:extLst>
          </p:cNvPr>
          <p:cNvSpPr>
            <a:spLocks noGrp="1"/>
          </p:cNvSpPr>
          <p:nvPr>
            <p:ph type="title"/>
          </p:nvPr>
        </p:nvSpPr>
        <p:spPr/>
        <p:txBody>
          <a:bodyPr anchor="ctr">
            <a:normAutofit fontScale="90000"/>
          </a:bodyPr>
          <a:lstStyle/>
          <a:p>
            <a:r>
              <a:rPr lang="en-US" dirty="0">
                <a:solidFill>
                  <a:schemeClr val="accent1"/>
                </a:solidFill>
              </a:rPr>
              <a:t>DATA DESCRIPTION</a:t>
            </a:r>
            <a:br>
              <a:rPr lang="en-US" dirty="0"/>
            </a:br>
            <a:r>
              <a:rPr lang="en-US" sz="2000" dirty="0">
                <a:latin typeface="Times New Roman" panose="02020603050405020304" pitchFamily="18" charset="0"/>
                <a:cs typeface="Times New Roman" panose="02020603050405020304" pitchFamily="18" charset="0"/>
              </a:rPr>
              <a:t>Reasons for not considering certain Variables:</a:t>
            </a:r>
          </a:p>
        </p:txBody>
      </p:sp>
      <p:sp>
        <p:nvSpPr>
          <p:cNvPr id="4" name="Content Placeholder 3">
            <a:extLst>
              <a:ext uri="{FF2B5EF4-FFF2-40B4-BE49-F238E27FC236}">
                <a16:creationId xmlns:a16="http://schemas.microsoft.com/office/drawing/2014/main" id="{4E0B9E3D-65C6-F490-62BE-92AAB05CEE73}"/>
              </a:ext>
            </a:extLst>
          </p:cNvPr>
          <p:cNvSpPr>
            <a:spLocks noGrp="1"/>
          </p:cNvSpPr>
          <p:nvPr>
            <p:ph type="body" idx="1"/>
          </p:nvPr>
        </p:nvSpPr>
        <p:spPr>
          <a:xfrm>
            <a:off x="5997576" y="295729"/>
            <a:ext cx="4609464" cy="1583871"/>
          </a:xfrm>
        </p:spPr>
        <p:txBody>
          <a:bodyPr anchor="b">
            <a:normAutofit/>
          </a:bodyPr>
          <a:lstStyle/>
          <a:p>
            <a:r>
              <a:rPr lang="en-US" sz="2000" dirty="0"/>
              <a:t>1</a:t>
            </a:r>
            <a:r>
              <a:rPr lang="en-US" sz="20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Missing values: Excluded variables having more than 50% missing values.</a:t>
            </a:r>
          </a:p>
          <a:p>
            <a:endParaRPr lang="en-US" sz="2000" dirty="0"/>
          </a:p>
        </p:txBody>
      </p:sp>
      <p:sp>
        <p:nvSpPr>
          <p:cNvPr id="5" name="Content Placeholder 4">
            <a:extLst>
              <a:ext uri="{FF2B5EF4-FFF2-40B4-BE49-F238E27FC236}">
                <a16:creationId xmlns:a16="http://schemas.microsoft.com/office/drawing/2014/main" id="{AFE26CFD-2386-0897-55E6-E70D62E1545F}"/>
              </a:ext>
            </a:extLst>
          </p:cNvPr>
          <p:cNvSpPr>
            <a:spLocks noGrp="1"/>
          </p:cNvSpPr>
          <p:nvPr>
            <p:ph type="body" sz="quarter" idx="3"/>
          </p:nvPr>
        </p:nvSpPr>
        <p:spPr>
          <a:xfrm>
            <a:off x="5997576" y="1680528"/>
            <a:ext cx="5183188" cy="823912"/>
          </a:xfrm>
        </p:spPr>
        <p:txBody>
          <a:bodyPr anchor="b">
            <a:normAutofit/>
          </a:bodyPr>
          <a:lstStyle/>
          <a:p>
            <a:r>
              <a:rPr lang="en-US" sz="1900" dirty="0"/>
              <a:t>2. </a:t>
            </a:r>
            <a:r>
              <a:rPr lang="en-US" sz="1800" dirty="0">
                <a:latin typeface="Times New Roman" panose="02020603050405020304" pitchFamily="18" charset="0"/>
                <a:cs typeface="Times New Roman" panose="02020603050405020304" pitchFamily="18" charset="0"/>
              </a:rPr>
              <a:t>Redundant data: Ignored variables which has same data as another variable</a:t>
            </a:r>
            <a:r>
              <a:rPr lang="en-US" sz="2000" dirty="0">
                <a:latin typeface="Times New Roman" panose="02020603050405020304" pitchFamily="18" charset="0"/>
                <a:cs typeface="Times New Roman" panose="02020603050405020304" pitchFamily="18" charset="0"/>
              </a:rPr>
              <a:t>.</a:t>
            </a:r>
          </a:p>
          <a:p>
            <a:endParaRPr lang="en-US" sz="1900" dirty="0"/>
          </a:p>
        </p:txBody>
      </p:sp>
      <p:sp>
        <p:nvSpPr>
          <p:cNvPr id="2" name="Slide Number Placeholder 1">
            <a:extLst>
              <a:ext uri="{FF2B5EF4-FFF2-40B4-BE49-F238E27FC236}">
                <a16:creationId xmlns:a16="http://schemas.microsoft.com/office/drawing/2014/main" id="{6833B830-9687-1CB3-C45E-0207CDA8CA3A}"/>
              </a:ext>
            </a:extLst>
          </p:cNvPr>
          <p:cNvSpPr>
            <a:spLocks noGrp="1"/>
          </p:cNvSpPr>
          <p:nvPr>
            <p:ph type="sldNum" sz="quarter" idx="12"/>
          </p:nvPr>
        </p:nvSpPr>
        <p:spPr>
          <a:xfrm>
            <a:off x="10352540" y="244929"/>
            <a:ext cx="838199" cy="823912"/>
          </a:xfrm>
        </p:spPr>
        <p:txBody>
          <a:bodyPr anchor="ctr">
            <a:normAutofit/>
          </a:bodyPr>
          <a:lstStyle/>
          <a:p>
            <a:pPr>
              <a:spcAft>
                <a:spcPts val="600"/>
              </a:spcAft>
            </a:pPr>
            <a:fld id="{82EE24B5-652C-4DB5-B7C3-B5BBEC1280B1}" type="slidenum">
              <a:rPr lang="en-US" noProof="0" smtClean="0"/>
              <a:pPr>
                <a:spcAft>
                  <a:spcPts val="600"/>
                </a:spcAft>
              </a:pPr>
              <a:t>6</a:t>
            </a:fld>
            <a:endParaRPr lang="en-US" noProof="0"/>
          </a:p>
        </p:txBody>
      </p:sp>
      <p:pic>
        <p:nvPicPr>
          <p:cNvPr id="7" name="Picture 6" descr="Table&#10;&#10;Description automatically generated">
            <a:extLst>
              <a:ext uri="{FF2B5EF4-FFF2-40B4-BE49-F238E27FC236}">
                <a16:creationId xmlns:a16="http://schemas.microsoft.com/office/drawing/2014/main" id="{0F3D7E13-B75A-B5B2-A40A-28D0751340AC}"/>
              </a:ext>
            </a:extLst>
          </p:cNvPr>
          <p:cNvPicPr>
            <a:picLocks noChangeAspect="1"/>
          </p:cNvPicPr>
          <p:nvPr/>
        </p:nvPicPr>
        <p:blipFill>
          <a:blip r:embed="rId2"/>
          <a:stretch>
            <a:fillRect/>
          </a:stretch>
        </p:blipFill>
        <p:spPr>
          <a:xfrm>
            <a:off x="839789" y="2535696"/>
            <a:ext cx="4037012" cy="3623345"/>
          </a:xfrm>
          <a:prstGeom prst="rect">
            <a:avLst/>
          </a:prstGeom>
          <a:noFill/>
        </p:spPr>
      </p:pic>
      <p:pic>
        <p:nvPicPr>
          <p:cNvPr id="9" name="Picture 8" descr="Chart&#10;&#10;Description automatically generated with medium confidence">
            <a:extLst>
              <a:ext uri="{FF2B5EF4-FFF2-40B4-BE49-F238E27FC236}">
                <a16:creationId xmlns:a16="http://schemas.microsoft.com/office/drawing/2014/main" id="{CB48D091-2D98-1791-A748-73E643B510BF}"/>
              </a:ext>
            </a:extLst>
          </p:cNvPr>
          <p:cNvPicPr>
            <a:picLocks noChangeAspect="1"/>
          </p:cNvPicPr>
          <p:nvPr/>
        </p:nvPicPr>
        <p:blipFill>
          <a:blip r:embed="rId3"/>
          <a:stretch>
            <a:fillRect/>
          </a:stretch>
        </p:blipFill>
        <p:spPr>
          <a:xfrm>
            <a:off x="5405120" y="2535696"/>
            <a:ext cx="5950268" cy="3712704"/>
          </a:xfrm>
          <a:prstGeom prst="rect">
            <a:avLst/>
          </a:prstGeom>
          <a:noFill/>
        </p:spPr>
      </p:pic>
    </p:spTree>
    <p:extLst>
      <p:ext uri="{BB962C8B-B14F-4D97-AF65-F5344CB8AC3E}">
        <p14:creationId xmlns:p14="http://schemas.microsoft.com/office/powerpoint/2010/main" val="3270770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AFC54-0DCA-C773-2BD3-66AD872E8533}"/>
              </a:ext>
            </a:extLst>
          </p:cNvPr>
          <p:cNvSpPr>
            <a:spLocks noGrp="1"/>
          </p:cNvSpPr>
          <p:nvPr>
            <p:ph type="title"/>
          </p:nvPr>
        </p:nvSpPr>
        <p:spPr>
          <a:xfrm>
            <a:off x="1305280" y="598805"/>
            <a:ext cx="10515600" cy="1325563"/>
          </a:xfrm>
        </p:spPr>
        <p:txBody>
          <a:bodyPr/>
          <a:lstStyle/>
          <a:p>
            <a:r>
              <a:rPr lang="en-US" dirty="0">
                <a:solidFill>
                  <a:schemeClr val="accent1"/>
                </a:solidFill>
              </a:rPr>
              <a:t>DATA DESCRIPTION</a:t>
            </a:r>
            <a:br>
              <a:rPr lang="en-US" dirty="0"/>
            </a:br>
            <a:r>
              <a:rPr lang="en-US" sz="2000" dirty="0">
                <a:latin typeface="Times New Roman" panose="02020603050405020304" pitchFamily="18" charset="0"/>
                <a:cs typeface="Times New Roman" panose="02020603050405020304" pitchFamily="18" charset="0"/>
              </a:rPr>
              <a:t>The key variable used for data analysis:</a:t>
            </a:r>
          </a:p>
        </p:txBody>
      </p:sp>
      <p:pic>
        <p:nvPicPr>
          <p:cNvPr id="6" name="Content Placeholder 5">
            <a:extLst>
              <a:ext uri="{FF2B5EF4-FFF2-40B4-BE49-F238E27FC236}">
                <a16:creationId xmlns:a16="http://schemas.microsoft.com/office/drawing/2014/main" id="{8E83B336-9BA9-6126-A6B3-255BCBC9E093}"/>
              </a:ext>
            </a:extLst>
          </p:cNvPr>
          <p:cNvPicPr>
            <a:picLocks noGrp="1" noChangeAspect="1"/>
          </p:cNvPicPr>
          <p:nvPr>
            <p:ph idx="1"/>
          </p:nvPr>
        </p:nvPicPr>
        <p:blipFill rotWithShape="1">
          <a:blip r:embed="rId2"/>
          <a:srcRect b="4795"/>
          <a:stretch/>
        </p:blipFill>
        <p:spPr>
          <a:xfrm>
            <a:off x="1427899" y="2001520"/>
            <a:ext cx="7411301" cy="3484880"/>
          </a:xfrm>
        </p:spPr>
      </p:pic>
      <p:sp>
        <p:nvSpPr>
          <p:cNvPr id="4" name="Slide Number Placeholder 3">
            <a:extLst>
              <a:ext uri="{FF2B5EF4-FFF2-40B4-BE49-F238E27FC236}">
                <a16:creationId xmlns:a16="http://schemas.microsoft.com/office/drawing/2014/main" id="{BDA0A9F0-AA8C-5CF7-808D-22455FE53C1E}"/>
              </a:ext>
            </a:extLst>
          </p:cNvPr>
          <p:cNvSpPr>
            <a:spLocks noGrp="1"/>
          </p:cNvSpPr>
          <p:nvPr>
            <p:ph type="sldNum" sz="quarter" idx="12"/>
          </p:nvPr>
        </p:nvSpPr>
        <p:spPr/>
        <p:txBody>
          <a:bodyPr/>
          <a:lstStyle/>
          <a:p>
            <a:fld id="{82EE24B5-652C-4DB5-B7C3-B5BBEC1280B1}" type="slidenum">
              <a:rPr lang="en-US" noProof="0" smtClean="0"/>
              <a:t>7</a:t>
            </a:fld>
            <a:endParaRPr lang="en-US" noProof="0" dirty="0"/>
          </a:p>
        </p:txBody>
      </p:sp>
      <p:graphicFrame>
        <p:nvGraphicFramePr>
          <p:cNvPr id="7" name="Table 7">
            <a:extLst>
              <a:ext uri="{FF2B5EF4-FFF2-40B4-BE49-F238E27FC236}">
                <a16:creationId xmlns:a16="http://schemas.microsoft.com/office/drawing/2014/main" id="{0FFD3AB6-28A2-A0A4-BADE-2FF9BF5D19FE}"/>
              </a:ext>
            </a:extLst>
          </p:cNvPr>
          <p:cNvGraphicFramePr>
            <a:graphicFrameLocks noGrp="1"/>
          </p:cNvGraphicFramePr>
          <p:nvPr/>
        </p:nvGraphicFramePr>
        <p:xfrm>
          <a:off x="9290282" y="2566275"/>
          <a:ext cx="2530598" cy="1559560"/>
        </p:xfrm>
        <a:graphic>
          <a:graphicData uri="http://schemas.openxmlformats.org/drawingml/2006/table">
            <a:tbl>
              <a:tblPr firstRow="1" bandRow="1">
                <a:tableStyleId>{5C22544A-7EE6-4342-B048-85BDC9FD1C3A}</a:tableStyleId>
              </a:tblPr>
              <a:tblGrid>
                <a:gridCol w="2530598">
                  <a:extLst>
                    <a:ext uri="{9D8B030D-6E8A-4147-A177-3AD203B41FA5}">
                      <a16:colId xmlns:a16="http://schemas.microsoft.com/office/drawing/2014/main" val="3105250887"/>
                    </a:ext>
                  </a:extLst>
                </a:gridCol>
              </a:tblGrid>
              <a:tr h="370840">
                <a:tc>
                  <a:txBody>
                    <a:bodyPr/>
                    <a:lstStyle/>
                    <a:p>
                      <a:r>
                        <a:rPr lang="en-US" dirty="0">
                          <a:solidFill>
                            <a:schemeClr val="accent2"/>
                          </a:solidFill>
                        </a:rPr>
                        <a:t>Fuel type code PUDL</a:t>
                      </a:r>
                    </a:p>
                  </a:txBody>
                  <a:tcPr/>
                </a:tc>
                <a:extLst>
                  <a:ext uri="{0D108BD9-81ED-4DB2-BD59-A6C34878D82A}">
                    <a16:rowId xmlns:a16="http://schemas.microsoft.com/office/drawing/2014/main" val="2991766387"/>
                  </a:ext>
                </a:extLst>
              </a:tr>
              <a:tr h="370840">
                <a:tc>
                  <a:txBody>
                    <a:bodyPr/>
                    <a:lstStyle/>
                    <a:p>
                      <a:r>
                        <a:rPr lang="en-US" sz="2000" b="1" dirty="0">
                          <a:latin typeface="Times New Roman" panose="02020603050405020304" pitchFamily="18" charset="0"/>
                          <a:cs typeface="Times New Roman" panose="02020603050405020304" pitchFamily="18" charset="0"/>
                        </a:rPr>
                        <a:t>Coal</a:t>
                      </a:r>
                    </a:p>
                  </a:txBody>
                  <a:tcPr/>
                </a:tc>
                <a:extLst>
                  <a:ext uri="{0D108BD9-81ED-4DB2-BD59-A6C34878D82A}">
                    <a16:rowId xmlns:a16="http://schemas.microsoft.com/office/drawing/2014/main" val="4248872052"/>
                  </a:ext>
                </a:extLst>
              </a:tr>
              <a:tr h="370840">
                <a:tc>
                  <a:txBody>
                    <a:bodyPr/>
                    <a:lstStyle/>
                    <a:p>
                      <a:pPr marL="0" algn="l" defTabSz="914400" rtl="0" eaLnBrk="1" latinLnBrk="0" hangingPunct="1"/>
                      <a:r>
                        <a:rPr lang="en-US" sz="2000" b="1" kern="1200" dirty="0">
                          <a:solidFill>
                            <a:schemeClr val="dk1"/>
                          </a:solidFill>
                          <a:latin typeface="Times New Roman" panose="02020603050405020304" pitchFamily="18" charset="0"/>
                          <a:ea typeface="+mn-ea"/>
                          <a:cs typeface="Times New Roman" panose="02020603050405020304" pitchFamily="18" charset="0"/>
                        </a:rPr>
                        <a:t>Gas</a:t>
                      </a:r>
                    </a:p>
                  </a:txBody>
                  <a:tcPr/>
                </a:tc>
                <a:extLst>
                  <a:ext uri="{0D108BD9-81ED-4DB2-BD59-A6C34878D82A}">
                    <a16:rowId xmlns:a16="http://schemas.microsoft.com/office/drawing/2014/main" val="2635580956"/>
                  </a:ext>
                </a:extLst>
              </a:tr>
              <a:tr h="263285">
                <a:tc>
                  <a:txBody>
                    <a:bodyPr/>
                    <a:lstStyle/>
                    <a:p>
                      <a:pPr marL="0" algn="l" defTabSz="914400" rtl="0" eaLnBrk="1" latinLnBrk="0" hangingPunct="1"/>
                      <a:r>
                        <a:rPr lang="en-US" sz="2000" b="1" kern="1200" dirty="0">
                          <a:solidFill>
                            <a:schemeClr val="dk1"/>
                          </a:solidFill>
                          <a:latin typeface="Times New Roman" panose="02020603050405020304" pitchFamily="18" charset="0"/>
                          <a:ea typeface="+mn-ea"/>
                          <a:cs typeface="Times New Roman" panose="02020603050405020304" pitchFamily="18" charset="0"/>
                        </a:rPr>
                        <a:t>Oil</a:t>
                      </a:r>
                    </a:p>
                  </a:txBody>
                  <a:tcPr/>
                </a:tc>
                <a:extLst>
                  <a:ext uri="{0D108BD9-81ED-4DB2-BD59-A6C34878D82A}">
                    <a16:rowId xmlns:a16="http://schemas.microsoft.com/office/drawing/2014/main" val="1803712227"/>
                  </a:ext>
                </a:extLst>
              </a:tr>
            </a:tbl>
          </a:graphicData>
        </a:graphic>
      </p:graphicFrame>
    </p:spTree>
    <p:extLst>
      <p:ext uri="{BB962C8B-B14F-4D97-AF65-F5344CB8AC3E}">
        <p14:creationId xmlns:p14="http://schemas.microsoft.com/office/powerpoint/2010/main" val="50748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527C-E45E-FA55-3512-72D099010456}"/>
              </a:ext>
            </a:extLst>
          </p:cNvPr>
          <p:cNvSpPr>
            <a:spLocks noGrp="1"/>
          </p:cNvSpPr>
          <p:nvPr>
            <p:ph type="title"/>
          </p:nvPr>
        </p:nvSpPr>
        <p:spPr>
          <a:xfrm>
            <a:off x="1154954" y="973668"/>
            <a:ext cx="8761413" cy="706964"/>
          </a:xfrm>
        </p:spPr>
        <p:txBody>
          <a:bodyPr>
            <a:normAutofit/>
          </a:bodyPr>
          <a:lstStyle/>
          <a:p>
            <a:r>
              <a:rPr lang="en-US" sz="3300"/>
              <a:t>Elbow chart and the Silhouette Method</a:t>
            </a:r>
            <a:endParaRPr lang="en-IN" sz="3300"/>
          </a:p>
        </p:txBody>
      </p:sp>
      <p:sp>
        <p:nvSpPr>
          <p:cNvPr id="4" name="Slide Number Placeholder 3">
            <a:extLst>
              <a:ext uri="{FF2B5EF4-FFF2-40B4-BE49-F238E27FC236}">
                <a16:creationId xmlns:a16="http://schemas.microsoft.com/office/drawing/2014/main" id="{D4E8A253-148A-26D7-156D-8158C0A4865A}"/>
              </a:ext>
            </a:extLst>
          </p:cNvPr>
          <p:cNvSpPr>
            <a:spLocks noGrp="1"/>
          </p:cNvSpPr>
          <p:nvPr>
            <p:ph type="sldNum" sz="quarter" idx="12"/>
          </p:nvPr>
        </p:nvSpPr>
        <p:spPr>
          <a:xfrm>
            <a:off x="10352540" y="295729"/>
            <a:ext cx="838199" cy="767687"/>
          </a:xfrm>
        </p:spPr>
        <p:txBody>
          <a:bodyPr>
            <a:normAutofit/>
          </a:bodyPr>
          <a:lstStyle/>
          <a:p>
            <a:pPr>
              <a:spcAft>
                <a:spcPts val="600"/>
              </a:spcAft>
            </a:pPr>
            <a:fld id="{82EE24B5-652C-4DB5-B7C3-B5BBEC1280B1}" type="slidenum">
              <a:rPr lang="en-US" noProof="0" smtClean="0"/>
              <a:pPr>
                <a:spcAft>
                  <a:spcPts val="600"/>
                </a:spcAft>
              </a:pPr>
              <a:t>8</a:t>
            </a:fld>
            <a:endParaRPr lang="en-US" noProof="0"/>
          </a:p>
        </p:txBody>
      </p:sp>
      <p:pic>
        <p:nvPicPr>
          <p:cNvPr id="8" name="Content Placeholder 7" descr="Chart, line chart&#10;&#10;Description automatically generated">
            <a:extLst>
              <a:ext uri="{FF2B5EF4-FFF2-40B4-BE49-F238E27FC236}">
                <a16:creationId xmlns:a16="http://schemas.microsoft.com/office/drawing/2014/main" id="{261F562B-9C1B-1BA0-40E4-77B7CA5972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0001" y="2516298"/>
            <a:ext cx="5620247" cy="3669327"/>
          </a:xfrm>
        </p:spPr>
      </p:pic>
      <p:pic>
        <p:nvPicPr>
          <p:cNvPr id="5" name="Picture 4" descr="Chart, line chart&#10;&#10;Description automatically generated">
            <a:extLst>
              <a:ext uri="{FF2B5EF4-FFF2-40B4-BE49-F238E27FC236}">
                <a16:creationId xmlns:a16="http://schemas.microsoft.com/office/drawing/2014/main" id="{AB84E712-E469-1569-DBC9-860C6FA139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855" y="2661279"/>
            <a:ext cx="5620248" cy="3379363"/>
          </a:xfrm>
          <a:prstGeom prst="rect">
            <a:avLst/>
          </a:prstGeom>
        </p:spPr>
      </p:pic>
    </p:spTree>
    <p:extLst>
      <p:ext uri="{BB962C8B-B14F-4D97-AF65-F5344CB8AC3E}">
        <p14:creationId xmlns:p14="http://schemas.microsoft.com/office/powerpoint/2010/main" val="3484410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1FE2B-14EB-285B-C87A-9D79CA38CE43}"/>
              </a:ext>
            </a:extLst>
          </p:cNvPr>
          <p:cNvSpPr>
            <a:spLocks noGrp="1"/>
          </p:cNvSpPr>
          <p:nvPr>
            <p:ph type="title"/>
          </p:nvPr>
        </p:nvSpPr>
        <p:spPr>
          <a:xfrm>
            <a:off x="894080" y="577116"/>
            <a:ext cx="9022287" cy="1571692"/>
          </a:xfrm>
        </p:spPr>
        <p:txBody>
          <a:bodyPr anchor="ctr">
            <a:normAutofit fontScale="90000"/>
          </a:bodyPr>
          <a:lstStyle/>
          <a:p>
            <a:br>
              <a:rPr lang="en-US" dirty="0">
                <a:solidFill>
                  <a:schemeClr val="accent1"/>
                </a:solidFill>
              </a:rPr>
            </a:br>
            <a:r>
              <a:rPr lang="en-US" dirty="0">
                <a:solidFill>
                  <a:schemeClr val="bg1"/>
                </a:solidFill>
              </a:rPr>
              <a:t>Data clusters</a:t>
            </a:r>
            <a:br>
              <a:rPr lang="en-US" dirty="0">
                <a:solidFill>
                  <a:schemeClr val="accent1"/>
                </a:solidFill>
              </a:rPr>
            </a:br>
            <a:endParaRPr lang="en-US" dirty="0">
              <a:solidFill>
                <a:schemeClr val="accent1"/>
              </a:solidFill>
            </a:endParaRPr>
          </a:p>
        </p:txBody>
      </p:sp>
      <p:sp>
        <p:nvSpPr>
          <p:cNvPr id="4" name="Text Placeholder 3">
            <a:extLst>
              <a:ext uri="{FF2B5EF4-FFF2-40B4-BE49-F238E27FC236}">
                <a16:creationId xmlns:a16="http://schemas.microsoft.com/office/drawing/2014/main" id="{8C35BFD1-2DFA-67AC-0C56-3BE2D8E39A46}"/>
              </a:ext>
            </a:extLst>
          </p:cNvPr>
          <p:cNvSpPr>
            <a:spLocks noGrp="1"/>
          </p:cNvSpPr>
          <p:nvPr>
            <p:ph sz="half" idx="1"/>
          </p:nvPr>
        </p:nvSpPr>
        <p:spPr>
          <a:xfrm>
            <a:off x="416560" y="2107884"/>
            <a:ext cx="5563552" cy="3911917"/>
          </a:xfrm>
        </p:spPr>
        <p:txBody>
          <a:bodyPr>
            <a:normAutofit/>
          </a:bodyPr>
          <a:lstStyle/>
          <a:p>
            <a:r>
              <a:rPr lang="en-US" sz="2000" dirty="0">
                <a:latin typeface="Times New Roman" panose="02020603050405020304" pitchFamily="18" charset="0"/>
                <a:cs typeface="Times New Roman" panose="02020603050405020304" pitchFamily="18" charset="0"/>
              </a:rPr>
              <a:t>DBSCAN algorithm is used to form clusters in order to draw meaningful insights about U.S. energy.</a:t>
            </a:r>
          </a:p>
          <a:p>
            <a:endParaRPr lang="en-US" dirty="0"/>
          </a:p>
          <a:p>
            <a:endParaRPr lang="en-US" dirty="0"/>
          </a:p>
          <a:p>
            <a:endParaRPr lang="en-US" dirty="0"/>
          </a:p>
          <a:p>
            <a:r>
              <a:rPr lang="en-US" sz="2000" dirty="0">
                <a:latin typeface="Times New Roman" panose="02020603050405020304" pitchFamily="18" charset="0"/>
                <a:cs typeface="Times New Roman" panose="02020603050405020304" pitchFamily="18" charset="0"/>
              </a:rPr>
              <a:t>DBSCAN is known to be the best algorithm that handles outliers and noisy data.</a:t>
            </a:r>
          </a:p>
        </p:txBody>
      </p:sp>
      <p:sp>
        <p:nvSpPr>
          <p:cNvPr id="5" name="Slide Number Placeholder 4">
            <a:extLst>
              <a:ext uri="{FF2B5EF4-FFF2-40B4-BE49-F238E27FC236}">
                <a16:creationId xmlns:a16="http://schemas.microsoft.com/office/drawing/2014/main" id="{206243C8-AABB-46BB-DB41-3873447883DA}"/>
              </a:ext>
            </a:extLst>
          </p:cNvPr>
          <p:cNvSpPr>
            <a:spLocks noGrp="1"/>
          </p:cNvSpPr>
          <p:nvPr>
            <p:ph type="sldNum" sz="quarter" idx="12"/>
          </p:nvPr>
        </p:nvSpPr>
        <p:spPr/>
        <p:txBody>
          <a:bodyPr anchor="ctr">
            <a:normAutofit/>
          </a:bodyPr>
          <a:lstStyle/>
          <a:p>
            <a:pPr>
              <a:spcAft>
                <a:spcPts val="600"/>
              </a:spcAft>
            </a:pPr>
            <a:fld id="{82EE24B5-652C-4DB5-B7C3-B5BBEC1280B1}" type="slidenum">
              <a:rPr lang="en-US" noProof="0" smtClean="0"/>
              <a:pPr>
                <a:spcAft>
                  <a:spcPts val="600"/>
                </a:spcAft>
              </a:pPr>
              <a:t>9</a:t>
            </a:fld>
            <a:endParaRPr lang="en-US" noProof="0"/>
          </a:p>
        </p:txBody>
      </p:sp>
      <p:graphicFrame>
        <p:nvGraphicFramePr>
          <p:cNvPr id="8" name="Table 8">
            <a:extLst>
              <a:ext uri="{FF2B5EF4-FFF2-40B4-BE49-F238E27FC236}">
                <a16:creationId xmlns:a16="http://schemas.microsoft.com/office/drawing/2014/main" id="{B977D64A-6BB0-B433-AB02-2873F435EB87}"/>
              </a:ext>
            </a:extLst>
          </p:cNvPr>
          <p:cNvGraphicFramePr>
            <a:graphicFrameLocks noGrp="1"/>
          </p:cNvGraphicFramePr>
          <p:nvPr>
            <p:extLst>
              <p:ext uri="{D42A27DB-BD31-4B8C-83A1-F6EECF244321}">
                <p14:modId xmlns:p14="http://schemas.microsoft.com/office/powerpoint/2010/main" val="3440393863"/>
              </p:ext>
            </p:extLst>
          </p:nvPr>
        </p:nvGraphicFramePr>
        <p:xfrm>
          <a:off x="995680" y="3169920"/>
          <a:ext cx="3271520" cy="528320"/>
        </p:xfrm>
        <a:graphic>
          <a:graphicData uri="http://schemas.openxmlformats.org/drawingml/2006/table">
            <a:tbl>
              <a:tblPr firstRow="1" bandRow="1">
                <a:tableStyleId>{5C22544A-7EE6-4342-B048-85BDC9FD1C3A}</a:tableStyleId>
              </a:tblPr>
              <a:tblGrid>
                <a:gridCol w="3271520">
                  <a:extLst>
                    <a:ext uri="{9D8B030D-6E8A-4147-A177-3AD203B41FA5}">
                      <a16:colId xmlns:a16="http://schemas.microsoft.com/office/drawing/2014/main" val="2999560593"/>
                    </a:ext>
                  </a:extLst>
                </a:gridCol>
              </a:tblGrid>
              <a:tr h="528320">
                <a:tc>
                  <a:txBody>
                    <a:bodyPr/>
                    <a:lstStyle/>
                    <a:p>
                      <a:r>
                        <a:rPr lang="en-US" sz="2500" b="0" dirty="0">
                          <a:solidFill>
                            <a:schemeClr val="accent2"/>
                          </a:solidFill>
                          <a:latin typeface="Times New Roman" panose="02020603050405020304" pitchFamily="18" charset="0"/>
                          <a:cs typeface="Times New Roman" panose="02020603050405020304" pitchFamily="18" charset="0"/>
                        </a:rPr>
                        <a:t>Why DBSCAN?</a:t>
                      </a:r>
                    </a:p>
                  </a:txBody>
                  <a:tcPr/>
                </a:tc>
                <a:extLst>
                  <a:ext uri="{0D108BD9-81ED-4DB2-BD59-A6C34878D82A}">
                    <a16:rowId xmlns:a16="http://schemas.microsoft.com/office/drawing/2014/main" val="1028186451"/>
                  </a:ext>
                </a:extLst>
              </a:tr>
            </a:tbl>
          </a:graphicData>
        </a:graphic>
      </p:graphicFrame>
      <p:sp>
        <p:nvSpPr>
          <p:cNvPr id="12" name="Content Placeholder 11">
            <a:extLst>
              <a:ext uri="{FF2B5EF4-FFF2-40B4-BE49-F238E27FC236}">
                <a16:creationId xmlns:a16="http://schemas.microsoft.com/office/drawing/2014/main" id="{0FB3AC65-2DE6-7FC1-05AA-C739CAA86EAB}"/>
              </a:ext>
            </a:extLst>
          </p:cNvPr>
          <p:cNvSpPr>
            <a:spLocks noGrp="1"/>
          </p:cNvSpPr>
          <p:nvPr>
            <p:ph sz="half" idx="2"/>
          </p:nvPr>
        </p:nvSpPr>
        <p:spPr>
          <a:xfrm>
            <a:off x="2225040" y="5530850"/>
            <a:ext cx="5221398" cy="4714402"/>
          </a:xfrm>
        </p:spPr>
        <p:txBody>
          <a:bodyPr>
            <a:normAutofit/>
          </a:bodyPr>
          <a:lstStyle/>
          <a:p>
            <a:r>
              <a:rPr lang="en-IN" dirty="0"/>
              <a:t>`</a:t>
            </a:r>
          </a:p>
          <a:p>
            <a:endParaRPr lang="en-IN" dirty="0"/>
          </a:p>
        </p:txBody>
      </p:sp>
      <p:pic>
        <p:nvPicPr>
          <p:cNvPr id="6" name="Picture 5" descr="Chart, scatter chart&#10;&#10;Description automatically generated">
            <a:extLst>
              <a:ext uri="{FF2B5EF4-FFF2-40B4-BE49-F238E27FC236}">
                <a16:creationId xmlns:a16="http://schemas.microsoft.com/office/drawing/2014/main" id="{C0C5AF71-74D0-AEAA-4707-4A18EC94AD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2148807"/>
            <a:ext cx="5563552" cy="2560385"/>
          </a:xfrm>
          <a:prstGeom prst="rect">
            <a:avLst/>
          </a:prstGeom>
        </p:spPr>
      </p:pic>
      <p:pic>
        <p:nvPicPr>
          <p:cNvPr id="9" name="Picture 8" descr="Text, letter&#10;&#10;Description automatically generated">
            <a:extLst>
              <a:ext uri="{FF2B5EF4-FFF2-40B4-BE49-F238E27FC236}">
                <a16:creationId xmlns:a16="http://schemas.microsoft.com/office/drawing/2014/main" id="{0BA3AB75-2EFF-EA77-1AAF-9EF3A47A2F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520" y="4709193"/>
            <a:ext cx="6126480" cy="1736753"/>
          </a:xfrm>
          <a:prstGeom prst="rect">
            <a:avLst/>
          </a:prstGeom>
        </p:spPr>
      </p:pic>
    </p:spTree>
    <p:extLst>
      <p:ext uri="{BB962C8B-B14F-4D97-AF65-F5344CB8AC3E}">
        <p14:creationId xmlns:p14="http://schemas.microsoft.com/office/powerpoint/2010/main" val="29331372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46F16B58D73543B7EC1D217B0602FB" ma:contentTypeVersion="5" ma:contentTypeDescription="Create a new document." ma:contentTypeScope="" ma:versionID="f6775330d0f4009dad9448416ec81866">
  <xsd:schema xmlns:xsd="http://www.w3.org/2001/XMLSchema" xmlns:xs="http://www.w3.org/2001/XMLSchema" xmlns:p="http://schemas.microsoft.com/office/2006/metadata/properties" xmlns:ns3="8ce6f323-eb81-4df0-8a4b-976f6ccdf692" xmlns:ns4="dbf7c6c9-4c83-48df-9ee4-9e27422023c4" targetNamespace="http://schemas.microsoft.com/office/2006/metadata/properties" ma:root="true" ma:fieldsID="dfaeb28ded6f7503075e41d3cceb0b5a" ns3:_="" ns4:_="">
    <xsd:import namespace="8ce6f323-eb81-4df0-8a4b-976f6ccdf692"/>
    <xsd:import namespace="dbf7c6c9-4c83-48df-9ee4-9e27422023c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e6f323-eb81-4df0-8a4b-976f6ccdf6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bf7c6c9-4c83-48df-9ee4-9e27422023c4"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519EB52-786D-4451-95CC-2800DF21C0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e6f323-eb81-4df0-8a4b-976f6ccdf692"/>
    <ds:schemaRef ds:uri="dbf7c6c9-4c83-48df-9ee4-9e27422023c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71946EF-A3EA-4ECB-8D9A-56C36FFF4075}">
  <ds:schemaRefs>
    <ds:schemaRef ds:uri="8ce6f323-eb81-4df0-8a4b-976f6ccdf692"/>
    <ds:schemaRef ds:uri="http://purl.org/dc/terms/"/>
    <ds:schemaRef ds:uri="http://purl.org/dc/elements/1.1/"/>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dbf7c6c9-4c83-48df-9ee4-9e27422023c4"/>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72DAF9E5-DED4-4A50-A81B-4CC218A03F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TotalTime>743</TotalTime>
  <Words>429</Words>
  <Application>Microsoft Office PowerPoint</Application>
  <PresentationFormat>Widescreen</PresentationFormat>
  <Paragraphs>99</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Century Gothic</vt:lpstr>
      <vt:lpstr>Karla</vt:lpstr>
      <vt:lpstr>Söhne</vt:lpstr>
      <vt:lpstr>Times New Roman</vt:lpstr>
      <vt:lpstr>Wingdings 3</vt:lpstr>
      <vt:lpstr>Ion Boardroom</vt:lpstr>
      <vt:lpstr>Fundamentals of Machine Learning</vt:lpstr>
      <vt:lpstr>Agenda</vt:lpstr>
      <vt:lpstr>Introduction and Data Preprocessing</vt:lpstr>
      <vt:lpstr>Objective</vt:lpstr>
      <vt:lpstr>DATA DESCRIPTION Variables used to analyze the Data:</vt:lpstr>
      <vt:lpstr>DATA DESCRIPTION Reasons for not considering certain Variables:</vt:lpstr>
      <vt:lpstr>DATA DESCRIPTION The key variable used for data analysis:</vt:lpstr>
      <vt:lpstr>Elbow chart and the Silhouette Method</vt:lpstr>
      <vt:lpstr> Data clusters </vt:lpstr>
      <vt:lpstr>Findings from Clusters:</vt:lpstr>
      <vt:lpstr>Analysis of Clusters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Dobanaboina, Niharika</dc:creator>
  <cp:lastModifiedBy>Jetangi, Lokesh</cp:lastModifiedBy>
  <cp:revision>41</cp:revision>
  <dcterms:created xsi:type="dcterms:W3CDTF">2022-12-07T19:31:03Z</dcterms:created>
  <dcterms:modified xsi:type="dcterms:W3CDTF">2023-05-08T03:21:55Z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0x0101001046F16B58D73543B7EC1D217B0602FB</vt:lpwstr>
  </property>
</Properties>
</file>