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Loan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to Predict Loan Approval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Key Insights:</a:t>
            </a:r>
          </a:p>
          <a:p>
            <a:pPr lvl="1"/>
            <a:r>
              <a:rPr sz="1800" dirty="0"/>
              <a:t>Credit history is crucial for loan approval.</a:t>
            </a:r>
          </a:p>
          <a:p>
            <a:pPr lvl="1"/>
            <a:r>
              <a:rPr sz="1800" dirty="0"/>
              <a:t>Income and loan amount also impact the decision.</a:t>
            </a:r>
          </a:p>
          <a:p>
            <a:pPr lvl="1"/>
            <a:r>
              <a:rPr lang="en-US" sz="1800" dirty="0"/>
              <a:t>Machine learning models can automate loan approval with high accuracy.</a:t>
            </a:r>
          </a:p>
          <a:p>
            <a:pPr lvl="1"/>
            <a:r>
              <a:rPr lang="en-US" sz="1800" dirty="0"/>
              <a:t>Features such as Property_Area ,Loan_Amount_Term, Dependents played a role in approval.</a:t>
            </a: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Next Steps:</a:t>
            </a:r>
          </a:p>
          <a:p>
            <a:pPr lvl="1"/>
            <a:r>
              <a:rPr sz="1800" dirty="0"/>
              <a:t>✔ </a:t>
            </a:r>
            <a:r>
              <a:rPr lang="en-US" sz="1800" dirty="0"/>
              <a:t>Incorporating </a:t>
            </a:r>
            <a:r>
              <a:rPr lang="en-US" sz="1800" b="1" dirty="0"/>
              <a:t>deep learning techniques</a:t>
            </a:r>
            <a:r>
              <a:rPr lang="en-US" sz="1800" dirty="0"/>
              <a:t> for better accuracy.</a:t>
            </a:r>
          </a:p>
          <a:p>
            <a:pPr lvl="1"/>
            <a:r>
              <a:rPr sz="1800" dirty="0"/>
              <a:t>✔ Experiment with deep learning techniques.</a:t>
            </a:r>
          </a:p>
          <a:p>
            <a:pPr lvl="1"/>
            <a:r>
              <a:rPr sz="1800" dirty="0"/>
              <a:t>✔ Deploy model as a web application for real-world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5184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400" dirty="0"/>
              <a:t>This project aims to predict loan approval based on applicant details. Using machine learning, we analyze key features affecting approval and optimize model performance.</a:t>
            </a:r>
            <a:endParaRPr lang="en-US" sz="2400" dirty="0"/>
          </a:p>
          <a:p>
            <a:r>
              <a:rPr lang="en-US" sz="2400" dirty="0"/>
              <a:t>Loan prediction plays a vital role in the banking sector by determining a customer's eligibility for loans.</a:t>
            </a:r>
          </a:p>
          <a:p>
            <a:r>
              <a:rPr lang="en-US" sz="2400" dirty="0"/>
              <a:t>Challenges in loan approval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Risk of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Accurate creditworthiness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Balancing customer trust and financial security</a:t>
            </a:r>
          </a:p>
          <a:p>
            <a:r>
              <a:rPr lang="en-US" sz="2400" dirty="0"/>
              <a:t>Machine Learning models can automate and improve decision-making by learning from historical data.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65760"/>
            <a:ext cx="5128679" cy="829994"/>
          </a:xfrm>
        </p:spPr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22" y="2011680"/>
            <a:ext cx="3372378" cy="461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Loan_ID: Unique ID</a:t>
            </a:r>
          </a:p>
          <a:p>
            <a:pPr marL="0" indent="0">
              <a:buNone/>
            </a:pPr>
            <a:r>
              <a:rPr dirty="0"/>
              <a:t>2. Gender: Male/Female</a:t>
            </a:r>
          </a:p>
          <a:p>
            <a:pPr marL="0" indent="0">
              <a:buNone/>
            </a:pPr>
            <a:r>
              <a:rPr dirty="0"/>
              <a:t>3. Married: Marital status (Y/N)</a:t>
            </a:r>
          </a:p>
          <a:p>
            <a:pPr marL="0" indent="0">
              <a:buNone/>
            </a:pPr>
            <a:r>
              <a:rPr dirty="0"/>
              <a:t>4. Dependents: Number of dependents</a:t>
            </a:r>
          </a:p>
          <a:p>
            <a:pPr marL="0" indent="0">
              <a:buNone/>
            </a:pPr>
            <a:r>
              <a:rPr dirty="0"/>
              <a:t>5. Education: Graduate/Undergraduate</a:t>
            </a:r>
          </a:p>
          <a:p>
            <a:pPr marL="0" indent="0">
              <a:buNone/>
            </a:pPr>
            <a:r>
              <a:rPr dirty="0"/>
              <a:t>6. Self_Employed: Y/N</a:t>
            </a:r>
            <a:endParaRPr lang="en-US" dirty="0"/>
          </a:p>
          <a:p>
            <a:pPr marL="0" indent="0">
              <a:buNone/>
            </a:pPr>
            <a:r>
              <a:rPr lang="en-US" spc="10" dirty="0"/>
              <a:t>7. ApplicantIncome: Applicant's income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8A6AC-C40D-4F5F-8C56-F51CB98EF520}"/>
              </a:ext>
            </a:extLst>
          </p:cNvPr>
          <p:cNvSpPr txBox="1"/>
          <p:nvPr/>
        </p:nvSpPr>
        <p:spPr>
          <a:xfrm>
            <a:off x="4786811" y="2011680"/>
            <a:ext cx="3372378" cy="4276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8. CoapplicantIncome: Co-applicant's income</a:t>
            </a:r>
          </a:p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9. LoanAmount: Loan amount</a:t>
            </a:r>
          </a:p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10. Loan_Amount_Term: Loan term in months</a:t>
            </a:r>
          </a:p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11. Credit_History: Credit history meets guidelines</a:t>
            </a:r>
          </a:p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12. Property_Area: Urban/Semi-Urban/Rural</a:t>
            </a:r>
          </a:p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13. Loan_Status: Loan </a:t>
            </a:r>
            <a:r>
              <a:rPr lang="en-US" dirty="0"/>
              <a:t>approved (Y/N)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BA604-379E-C725-E542-94C4E9F66C5B}"/>
              </a:ext>
            </a:extLst>
          </p:cNvPr>
          <p:cNvSpPr txBox="1"/>
          <p:nvPr/>
        </p:nvSpPr>
        <p:spPr>
          <a:xfrm>
            <a:off x="787792" y="1385668"/>
            <a:ext cx="627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The dataset consists of 13 columns: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29" y="365761"/>
            <a:ext cx="7374055" cy="867954"/>
          </a:xfrm>
        </p:spPr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25601"/>
            <a:ext cx="6313714" cy="4554538"/>
          </a:xfrm>
        </p:spPr>
        <p:txBody>
          <a:bodyPr>
            <a:normAutofit/>
          </a:bodyPr>
          <a:lstStyle/>
          <a:p>
            <a:r>
              <a:rPr lang="en-US" dirty="0"/>
              <a:t>To ensure high-quality data for model training,  performed this following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Handling Missing Values: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Numerical columns filled with mean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Categorical columns filled with mode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Encoding Categorical Variables: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Label Encoding for categorical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Scaling: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numerical features using StandardScaler.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85180"/>
          </a:xfrm>
        </p:spPr>
        <p:txBody>
          <a:bodyPr/>
          <a:lstStyle/>
          <a:p>
            <a:r>
              <a:rPr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53331"/>
            <a:ext cx="6446520" cy="4351337"/>
          </a:xfrm>
        </p:spPr>
        <p:txBody>
          <a:bodyPr/>
          <a:lstStyle/>
          <a:p>
            <a:r>
              <a:rPr dirty="0"/>
              <a:t>1. Histograms for numerical features to check distributions.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8B91C-C82F-7B43-FC00-DA45246B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892103"/>
            <a:ext cx="7048266" cy="4600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0AD-7208-DCD0-C7CF-F27D3B65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760"/>
            <a:ext cx="7606284" cy="56270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76A54-8CB6-ACBA-EB5D-DAB1C8C65E54}"/>
              </a:ext>
            </a:extLst>
          </p:cNvPr>
          <p:cNvSpPr txBox="1"/>
          <p:nvPr/>
        </p:nvSpPr>
        <p:spPr>
          <a:xfrm>
            <a:off x="946404" y="10554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Count plots for categorical features to understand class distribution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BC178-ED35-DE6E-D7F6-220D1CFA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3" y="1701800"/>
            <a:ext cx="7269481" cy="50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6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365760"/>
            <a:ext cx="7417598" cy="1325562"/>
          </a:xfrm>
        </p:spPr>
        <p:txBody>
          <a:bodyPr>
            <a:normAutofit fontScale="90000"/>
          </a:bodyPr>
          <a:lstStyle/>
          <a:p>
            <a:r>
              <a:rPr sz="3100" dirty="0"/>
              <a:t>Model </a:t>
            </a:r>
            <a:r>
              <a:rPr lang="en-US" sz="3100" dirty="0"/>
              <a:t>Selection &amp; </a:t>
            </a:r>
            <a:r>
              <a:rPr lang="en-IN" sz="3100" dirty="0"/>
              <a:t>Hyperparameter Tuning</a:t>
            </a:r>
            <a:br>
              <a:rPr lang="en-IN" b="1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825" y="1720352"/>
            <a:ext cx="6446520" cy="4351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Model Selection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Logistic Regression</a:t>
            </a:r>
            <a:endParaRPr lang="en-IN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Random Forest Classifier</a:t>
            </a:r>
            <a:endParaRPr lang="en-IN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XGBoost Classifier</a:t>
            </a:r>
            <a:endParaRPr lang="en-IN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Models evaluated based on </a:t>
            </a:r>
            <a:r>
              <a:rPr lang="en-IN" b="1" dirty="0"/>
              <a:t>accuracy &amp; performance metrics.</a:t>
            </a: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Hyperparameter Tuning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/>
              <a:t>GridSearchCV</a:t>
            </a:r>
            <a:r>
              <a:rPr lang="en-IN" dirty="0"/>
              <a:t> to optimize </a:t>
            </a:r>
            <a:r>
              <a:rPr lang="en-IN" b="1" dirty="0"/>
              <a:t>Random Forest</a:t>
            </a:r>
            <a:r>
              <a:rPr lang="en-IN" dirty="0"/>
              <a:t> and </a:t>
            </a:r>
            <a:r>
              <a:rPr lang="en-IN" b="1" dirty="0"/>
              <a:t>XGBoost.</a:t>
            </a:r>
            <a:endParaRPr lang="en-IN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Best parameters selected</a:t>
            </a:r>
            <a:r>
              <a:rPr lang="en-IN" dirty="0"/>
              <a:t> to improve accuracy.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Optimized models provided better accuracy and reduced overfitting.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B06-4C4D-25A5-B545-D1560DC0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13911"/>
          </a:xfrm>
        </p:spPr>
        <p:txBody>
          <a:bodyPr>
            <a:normAutofit fontScale="90000"/>
          </a:bodyPr>
          <a:lstStyle/>
          <a:p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Headings)"/>
              </a:rPr>
              <a:t>Random Forest (Best Model)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A4B87A-EE8E-1699-5DE3-98C0BE4E8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404" y="1250174"/>
            <a:ext cx="72694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 ~85%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Recall for class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 0.96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Precision for class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Pros: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 Balances recall and precision for class 1, often more robust to data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Cons: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 (Body)"/>
              </a:rPr>
              <a:t> Can be more computationally expensive than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B5974-6EAB-6DA1-F310-42858BA9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3429000"/>
            <a:ext cx="3857625" cy="2817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A5C5C-5215-3945-7E95-1BFD24D6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32" y="3278321"/>
            <a:ext cx="3480452" cy="31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833-1315-D14B-DCD3-A38CE77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90729"/>
          </a:xfrm>
        </p:spPr>
        <p:txBody>
          <a:bodyPr>
            <a:normAutofit/>
          </a:bodyPr>
          <a:lstStyle/>
          <a:p>
            <a:r>
              <a:rPr lang="en-US" sz="3200" dirty="0"/>
              <a:t>Random Forest Feature Importance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B5B19-0493-81F3-AEF2-27416191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17" y="1436913"/>
            <a:ext cx="7025712" cy="4891315"/>
          </a:xfrm>
        </p:spPr>
      </p:pic>
    </p:spTree>
    <p:extLst>
      <p:ext uri="{BB962C8B-B14F-4D97-AF65-F5344CB8AC3E}">
        <p14:creationId xmlns:p14="http://schemas.microsoft.com/office/powerpoint/2010/main" val="700758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</TotalTime>
  <Words>479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Schoolbook</vt:lpstr>
      <vt:lpstr>Century Schoolbook (Body)</vt:lpstr>
      <vt:lpstr>Century Schoolbook (Headings)</vt:lpstr>
      <vt:lpstr>Wingdings</vt:lpstr>
      <vt:lpstr>Wingdings 2</vt:lpstr>
      <vt:lpstr>View</vt:lpstr>
      <vt:lpstr>Loan Prediction Project</vt:lpstr>
      <vt:lpstr>Introduction</vt:lpstr>
      <vt:lpstr>Dataset Description</vt:lpstr>
      <vt:lpstr>Data Preprocessing</vt:lpstr>
      <vt:lpstr>Data Visualization</vt:lpstr>
      <vt:lpstr>Data Visualization</vt:lpstr>
      <vt:lpstr>Model Selection &amp; Hyperparameter Tuning  </vt:lpstr>
      <vt:lpstr>Random Forest (Best Model) </vt:lpstr>
      <vt:lpstr>Random Forest Feature Importance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kevin jetani</cp:lastModifiedBy>
  <cp:revision>5</cp:revision>
  <dcterms:created xsi:type="dcterms:W3CDTF">2013-01-27T09:14:16Z</dcterms:created>
  <dcterms:modified xsi:type="dcterms:W3CDTF">2025-02-13T09:28:35Z</dcterms:modified>
  <cp:category/>
</cp:coreProperties>
</file>