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8" r:id="rId3"/>
    <p:sldId id="257" r:id="rId4"/>
    <p:sldId id="270" r:id="rId5"/>
    <p:sldId id="259" r:id="rId6"/>
    <p:sldId id="269" r:id="rId7"/>
    <p:sldId id="271" r:id="rId8"/>
    <p:sldId id="260" r:id="rId9"/>
    <p:sldId id="261" r:id="rId10"/>
    <p:sldId id="262" r:id="rId11"/>
    <p:sldId id="272" r:id="rId12"/>
    <p:sldId id="275" r:id="rId13"/>
    <p:sldId id="277" r:id="rId14"/>
    <p:sldId id="274" r:id="rId15"/>
    <p:sldId id="276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7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9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619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3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9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76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4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4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5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Predicting Used Car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Machine Learning Model for Price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18" y="617610"/>
            <a:ext cx="7055380" cy="774503"/>
          </a:xfrm>
        </p:spPr>
        <p:txBody>
          <a:bodyPr/>
          <a:lstStyle/>
          <a:p>
            <a:r>
              <a:rPr sz="3600" dirty="0"/>
              <a:t>Feature Importance </a:t>
            </a:r>
            <a:r>
              <a:rPr lang="en-IN" sz="3600" dirty="0"/>
              <a:t>&amp; </a:t>
            </a:r>
            <a:r>
              <a:rPr sz="3600" dirty="0"/>
              <a:t>Insights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00AD83-76B8-EA81-C7CE-5AC0701F5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587" y="1857735"/>
            <a:ext cx="8776102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Feature Importance Scores (from XGBoost):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Kilometer 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Most significant factor (high negative correlation with price)</a:t>
            </a: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CarAge 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Older cars tend to have lower prices</a:t>
            </a: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TransmissionType</a:t>
            </a:r>
            <a:r>
              <a:rPr lang="en-US" altLang="en-US" b="1" dirty="0">
                <a:latin typeface="Century Gothic (Headings)"/>
              </a:rPr>
              <a:t> 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Automatic cars are generally priced higher</a:t>
            </a: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Company 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Brand reputation significantly affects pricing</a:t>
            </a: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FuelType</a:t>
            </a:r>
            <a:r>
              <a:rPr lang="en-US" altLang="en-US" b="1" dirty="0">
                <a:latin typeface="Century Gothic (Headings)"/>
              </a:rPr>
              <a:t> 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Diesel cars often have a price advantage</a:t>
            </a: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QualityScore</a:t>
            </a:r>
            <a:r>
              <a:rPr lang="en-US" altLang="en-US" b="1" dirty="0">
                <a:latin typeface="Century Gothic (Headings)"/>
              </a:rPr>
              <a:t> 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Higher quality scores indicate better-maintained cars</a:t>
            </a: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685806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Owner 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First-owner cars have higher resale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9053-C026-13BF-535D-063B2AFD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28" y="452719"/>
            <a:ext cx="7055380" cy="61158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Results and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1608-BCEA-50B8-E334-955B36CE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1" y="1335506"/>
            <a:ext cx="8855241" cy="5069776"/>
          </a:xfrm>
        </p:spPr>
        <p:txBody>
          <a:bodyPr>
            <a:normAutofit/>
          </a:bodyPr>
          <a:lstStyle/>
          <a:p>
            <a:pPr marL="685806" lvl="1" indent="-285750">
              <a:buSzPct val="100000"/>
              <a:buFont typeface="Wingdings" panose="05000000000000000000" pitchFamily="2" charset="2"/>
              <a:buChar char="Ø"/>
            </a:pPr>
            <a:r>
              <a:rPr lang="en-US" sz="2000" b="1" dirty="0"/>
              <a:t>Model Performance: </a:t>
            </a:r>
            <a:r>
              <a:rPr lang="en-IN" sz="2000" b="1" dirty="0"/>
              <a:t>XGB Regressor</a:t>
            </a:r>
          </a:p>
          <a:p>
            <a:pPr marL="1085864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XGBoost Regression Metrics:</a:t>
            </a:r>
          </a:p>
          <a:p>
            <a:pPr marL="1085864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MSE: 2.4548 , MAE: 1.1573, R2 Score: 0.7721</a:t>
            </a:r>
          </a:p>
          <a:p>
            <a:pPr marL="1085864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XGBoost Accuracy (R2 Score): 0.7721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D6B67-0B80-8354-EF27-C4EDA2D4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1" y="2908092"/>
            <a:ext cx="8139659" cy="34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2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589A-9C55-B436-4E55-EA8EBDCF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18" y="452718"/>
            <a:ext cx="7055380" cy="626574"/>
          </a:xfrm>
        </p:spPr>
        <p:txBody>
          <a:bodyPr/>
          <a:lstStyle/>
          <a:p>
            <a:r>
              <a:rPr lang="en-IN" sz="2800" dirty="0"/>
              <a:t>Model Comparison &amp; Results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14340E-7E91-C1C0-8DA0-3A1B2AC26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710" y="1471179"/>
            <a:ext cx="828453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Accuracy Comparison (R² Scores):</a:t>
            </a:r>
            <a:endParaRPr lang="en-US" altLang="en-US" sz="2400" b="1" dirty="0">
              <a:latin typeface="Century Gothic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400056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Decision Tree: ~0.5979</a:t>
            </a:r>
          </a:p>
          <a:p>
            <a:pPr marL="400056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Random Forest: ~0.7356</a:t>
            </a:r>
          </a:p>
          <a:p>
            <a:pPr marL="400056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Gradient Boosting: ~0.7657</a:t>
            </a:r>
          </a:p>
          <a:p>
            <a:pPr marL="400056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XGBoost: ~0.7721 (Best)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Interpretation: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400056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XGBoost shows the best performance with the highest R² and lowest error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6243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D8FD-4226-2440-E402-F9C43582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4" y="452718"/>
            <a:ext cx="7055380" cy="716515"/>
          </a:xfrm>
        </p:spPr>
        <p:txBody>
          <a:bodyPr/>
          <a:lstStyle/>
          <a:p>
            <a:r>
              <a:rPr lang="en-IN" sz="2800" dirty="0"/>
              <a:t>Model Comparison &amp; Results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536F1-D1F8-F45B-A2A4-86AA3BF73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585" y="1723749"/>
            <a:ext cx="8174622" cy="24583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808B3-099B-5A37-EA38-3702C1212B57}"/>
              </a:ext>
            </a:extLst>
          </p:cNvPr>
          <p:cNvSpPr txBox="1"/>
          <p:nvPr/>
        </p:nvSpPr>
        <p:spPr>
          <a:xfrm>
            <a:off x="654584" y="4572238"/>
            <a:ext cx="8174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📌 </a:t>
            </a:r>
            <a:r>
              <a:rPr lang="en-US" b="1" dirty="0"/>
              <a:t>Why XGBoost?</a:t>
            </a:r>
            <a:br>
              <a:rPr lang="en-US" dirty="0"/>
            </a:br>
            <a:r>
              <a:rPr lang="en-US" dirty="0"/>
              <a:t>✅ Best R² Score (77.21% of price variance explained)</a:t>
            </a:r>
            <a:br>
              <a:rPr lang="en-US" dirty="0"/>
            </a:br>
            <a:r>
              <a:rPr lang="en-US" dirty="0"/>
              <a:t>✅ Lowest Error Rates (MSE &amp; MAE)</a:t>
            </a:r>
            <a:br>
              <a:rPr lang="en-US" dirty="0"/>
            </a:br>
            <a:r>
              <a:rPr lang="en-US" dirty="0"/>
              <a:t>✅ Faster performance and strong feature importance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91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21EA-4E7E-74EB-5AE3-10317396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38" y="455731"/>
            <a:ext cx="7055380" cy="68653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dirty="0"/>
              <a:t>Conclusion</a:t>
            </a:r>
            <a:br>
              <a:rPr lang="en-US" sz="4000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397E-A8E1-767A-9435-CD768D79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38" y="1274165"/>
            <a:ext cx="7641743" cy="4974242"/>
          </a:xfrm>
        </p:spPr>
        <p:txBody>
          <a:bodyPr>
            <a:normAutofit fontScale="92500" lnSpcReduction="1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"This project demonstrates how machine learning can be used to accurately predict </a:t>
            </a:r>
            <a:r>
              <a:rPr lang="en-US" sz="2400" b="1" dirty="0"/>
              <a:t>used car prices</a:t>
            </a:r>
            <a:r>
              <a:rPr lang="en-US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While our </a:t>
            </a:r>
            <a:r>
              <a:rPr lang="en-US" sz="2400" b="1" dirty="0"/>
              <a:t>XGBoost model performed the best</a:t>
            </a:r>
            <a:r>
              <a:rPr lang="en-US" sz="2400" dirty="0"/>
              <a:t>, there are exciting opportunities for future improvements.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With </a:t>
            </a:r>
            <a:r>
              <a:rPr lang="en-US" sz="2400" b="1" dirty="0"/>
              <a:t>more data, advanced models, and real-time deployment</a:t>
            </a:r>
            <a:r>
              <a:rPr lang="en-US" sz="2400" dirty="0"/>
              <a:t>, this system can become an effective tool for pricing cars in the used car market!"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28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26A0-E38B-7925-B2A5-C97B6278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79" y="452718"/>
            <a:ext cx="3547644" cy="701525"/>
          </a:xfrm>
        </p:spPr>
        <p:txBody>
          <a:bodyPr/>
          <a:lstStyle/>
          <a:p>
            <a:r>
              <a:rPr lang="en-US" dirty="0"/>
              <a:t>Future Work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47E4-EF88-F8E9-83D3-B49325F9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84027"/>
            <a:ext cx="7776654" cy="476438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Include additional external data (e.g., market trends, inflation rate, demand, seasonal changes)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Ensemble Learning: Blend XGBoost with LightGBM to improve predictions.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Deep Learning: Try Neural Networks (TensorFlow, PyTorch) for complex feature interactions.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Deploy as an API for real-world usage.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9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4125-8920-6515-1C3A-2DD00916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461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53B6-B872-0FA0-0536-A19EC71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26574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5CC6-8EEA-FD80-DB12-43B219C2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84027"/>
            <a:ext cx="6711654" cy="47643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Project Overview: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goal of this project is to develop a machine learning model to predict the prices of used cars accurately. This helps in providing pricing recommendations, optimizing inventory management, and aiding buyers and sellers in making informed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Objectives: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analyze used car data and identify key factors affecting car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build a classification model to predict price ranges.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evaluate the model's performance for real-world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114115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6534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84025"/>
            <a:ext cx="6711654" cy="49212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Dataset Name:</a:t>
            </a:r>
            <a:r>
              <a:rPr lang="en-US" dirty="0"/>
              <a:t> ‘usedCar.csv’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ID:</a:t>
            </a:r>
            <a:r>
              <a:rPr lang="en-US" dirty="0"/>
              <a:t> Unique identifier for each listing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Company:</a:t>
            </a:r>
            <a:r>
              <a:rPr lang="en-US" dirty="0"/>
              <a:t> Car manufacturer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Model:</a:t>
            </a:r>
            <a:r>
              <a:rPr lang="en-US" dirty="0"/>
              <a:t> Car model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Variant:</a:t>
            </a:r>
            <a:r>
              <a:rPr lang="en-US" dirty="0"/>
              <a:t> Variant of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Fuel Type:</a:t>
            </a:r>
            <a:r>
              <a:rPr lang="en-US" dirty="0"/>
              <a:t> Type of fuel used (Petrol, Diesel, CNG,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Color:</a:t>
            </a:r>
            <a:r>
              <a:rPr lang="en-US" dirty="0"/>
              <a:t> Car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Kilometer:</a:t>
            </a:r>
            <a:r>
              <a:rPr lang="en-US" dirty="0"/>
              <a:t> Distance driven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Body Style:</a:t>
            </a:r>
            <a:r>
              <a:rPr lang="en-US" dirty="0"/>
              <a:t> Type of car body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B372-4549-9D60-7AB1-B21400AB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424066"/>
            <a:ext cx="6711654" cy="4931764"/>
          </a:xfrm>
        </p:spPr>
        <p:txBody>
          <a:bodyPr>
            <a:normAutofit/>
          </a:bodyPr>
          <a:lstStyle/>
          <a:p>
            <a:pPr marL="400044" indent="-342900">
              <a:buFont typeface="Wingdings" panose="05000000000000000000" pitchFamily="2" charset="2"/>
              <a:buChar char="Ø"/>
            </a:pPr>
            <a:r>
              <a:rPr lang="en-US" b="1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Transmission Type:</a:t>
            </a:r>
            <a:r>
              <a:rPr lang="en-US" dirty="0"/>
              <a:t> Manual or automatic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Manufacture Date:</a:t>
            </a:r>
            <a:r>
              <a:rPr lang="en-US" dirty="0"/>
              <a:t> Production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 Year:</a:t>
            </a:r>
            <a:r>
              <a:rPr lang="en-US" dirty="0"/>
              <a:t> Year of the car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CngKit:</a:t>
            </a:r>
            <a:r>
              <a:rPr lang="en-US" dirty="0"/>
              <a:t> Presence of a CNG kit.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Price:</a:t>
            </a:r>
            <a:r>
              <a:rPr lang="en-US" dirty="0"/>
              <a:t> Car price (Target variable)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Owner Type:</a:t>
            </a:r>
            <a:r>
              <a:rPr lang="en-US" dirty="0"/>
              <a:t> Number of previous owners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DealerState, Dealer Name, City:</a:t>
            </a:r>
            <a:r>
              <a:rPr lang="en-US" dirty="0"/>
              <a:t> Dealer and location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Warranty:</a:t>
            </a:r>
            <a:r>
              <a:rPr lang="en-US" dirty="0"/>
              <a:t> Warranty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Quality Score:</a:t>
            </a:r>
            <a:r>
              <a:rPr lang="en-US" dirty="0"/>
              <a:t> Assessment of car condition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6E4C7-C4FD-263F-F766-777F9182473B}"/>
              </a:ext>
            </a:extLst>
          </p:cNvPr>
          <p:cNvSpPr txBox="1"/>
          <p:nvPr/>
        </p:nvSpPr>
        <p:spPr>
          <a:xfrm>
            <a:off x="494675" y="502170"/>
            <a:ext cx="61009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dirty="0"/>
              <a:t>Dataset Description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426295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389744"/>
            <a:ext cx="7055380" cy="7345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04144"/>
            <a:ext cx="8284536" cy="49442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200" b="1" dirty="0"/>
              <a:t>Steps Taken:</a:t>
            </a:r>
            <a:endParaRPr lang="en-US" sz="2200" b="1" dirty="0"/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Numeric Transformer:</a:t>
            </a:r>
            <a:r>
              <a:rPr lang="en-IN" sz="1600" b="1" dirty="0"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scaled with StandardScaler</a:t>
            </a:r>
            <a:r>
              <a:rPr lang="en-IN" sz="1600" dirty="0"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Categorical Transformer:</a:t>
            </a:r>
            <a:r>
              <a:rPr lang="en-IN" sz="16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 one-hot encoded.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ColumnTransformer:</a:t>
            </a:r>
            <a:br>
              <a:rPr lang="en-IN" sz="16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Combines the numeric and categorical pipelines to apply the respective transformations to the proper columns.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Outlier Removal</a:t>
            </a:r>
            <a:r>
              <a:rPr lang="en-IN" sz="16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: Used IQR method to remove extreme values from numeric features.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Century Gothic (Headings)"/>
              </a:rPr>
              <a:t>Missing Value Treatment : 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Century Gothic (Headings)"/>
              </a:rPr>
              <a:t>FuelType:</a:t>
            </a:r>
            <a:r>
              <a:rPr lang="en-US" sz="1600" dirty="0">
                <a:latin typeface="Century Gothic (Headings)"/>
              </a:rPr>
              <a:t> Filled missing values with the mode.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Century Gothic (Headings)"/>
              </a:rPr>
              <a:t>TransmissionType:</a:t>
            </a:r>
            <a:r>
              <a:rPr lang="en-US" sz="1600" dirty="0">
                <a:latin typeface="Century Gothic (Headings)"/>
              </a:rPr>
              <a:t> Filled missing values based on the car model’s most common transmission type.</a:t>
            </a:r>
          </a:p>
          <a:p>
            <a:pPr lvl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Century Gothic (Headings)"/>
              </a:rPr>
              <a:t>CngKit:</a:t>
            </a:r>
            <a:r>
              <a:rPr lang="en-US" sz="1600" dirty="0">
                <a:latin typeface="Century Gothic (Headings)"/>
              </a:rPr>
              <a:t> Filled missing values with its mode.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Data Cleaning:</a:t>
            </a:r>
          </a:p>
          <a:p>
            <a:pPr marL="685806" lvl="1" indent="-285750" defTabSz="914400" eaLnBrk="0" fontAlgn="base" hangingPunct="0"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Removed extra strings from Price and Owner columns.</a:t>
            </a:r>
          </a:p>
          <a:p>
            <a:pPr marL="685806" lvl="1" indent="-285750" defTabSz="914400" eaLnBrk="0" fontAlgn="base" hangingPunct="0"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Stripped whitespace from categorical variables like BodyStyle.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effectLst/>
              <a:latin typeface="Calibri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7C13-83C5-26E3-2586-98C6A9BA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496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F18E-5960-222D-D2F7-31ECF83D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1379095"/>
            <a:ext cx="7521821" cy="48867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 (Headings)"/>
              </a:rPr>
              <a:t>Derived Features:</a:t>
            </a:r>
            <a:endParaRPr lang="en-US" dirty="0">
              <a:latin typeface="Century Gothic (Headings)"/>
            </a:endParaRPr>
          </a:p>
          <a:p>
            <a:pPr lvl="1">
              <a:buSzPts val="1000"/>
              <a:tabLst>
                <a:tab pos="457200" algn="l"/>
              </a:tabLst>
            </a:pPr>
            <a:r>
              <a:rPr lang="en-US" sz="2000" b="1" dirty="0">
                <a:latin typeface="Century Gothic (Headings)"/>
              </a:rPr>
              <a:t>CarAge:</a:t>
            </a:r>
          </a:p>
          <a:p>
            <a:pPr lvl="1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dirty="0">
                <a:effectLst/>
                <a:latin typeface="Century Gothic (Headings)"/>
                <a:ea typeface="Calibri" panose="020F0502020204030204" pitchFamily="34" charset="0"/>
                <a:cs typeface="Shruti" panose="020B0502040204020203" pitchFamily="34" charset="0"/>
              </a:rPr>
              <a:t>If the "ModelYear" column is present, a new feature called CarAge is created by subtracting the model year from the current year. This gives an estimate of how old the car 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 (Headings)"/>
              </a:rPr>
              <a:t>Feature Selection:</a:t>
            </a:r>
            <a:endParaRPr lang="en-IN" dirty="0">
              <a:effectLst/>
              <a:latin typeface="Century Gothic (Headings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features = Company, FuelType, Kilometer, BodyStyle, Colour, CngKit, DealerName, City, DealerState, TransmissionType, Owner, Warranty, QualityScore, CarAge.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target = Price</a:t>
            </a:r>
          </a:p>
        </p:txBody>
      </p:sp>
    </p:spTree>
    <p:extLst>
      <p:ext uri="{BB962C8B-B14F-4D97-AF65-F5344CB8AC3E}">
        <p14:creationId xmlns:p14="http://schemas.microsoft.com/office/powerpoint/2010/main" val="225798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F52A-8E4D-F523-A85D-88456FF8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4674"/>
            <a:ext cx="8229600" cy="614597"/>
          </a:xfrm>
        </p:spPr>
        <p:txBody>
          <a:bodyPr>
            <a:normAutofit fontScale="90000"/>
          </a:bodyPr>
          <a:lstStyle/>
          <a:p>
            <a:r>
              <a:rPr lang="en-US" sz="4700" dirty="0"/>
              <a:t> Model Training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86486-7B51-3ADF-3551-984A5A27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768642"/>
            <a:ext cx="7450026" cy="38260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b="1" dirty="0"/>
              <a:t>Code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X = df.drop(columns=[target])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y = df[target]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X_train, X_test, y_train, y_test = train_test_split(X, y, test_size=0.2, random_state=42)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Train Test Split : We divided the data into training(80%) and testing (20%) 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91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530"/>
            <a:ext cx="8229600" cy="669742"/>
          </a:xfrm>
        </p:spPr>
        <p:txBody>
          <a:bodyPr>
            <a:normAutofit fontScale="90000"/>
          </a:bodyPr>
          <a:lstStyle/>
          <a:p>
            <a:r>
              <a:rPr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272"/>
            <a:ext cx="8229600" cy="5474090"/>
          </a:xfrm>
        </p:spPr>
        <p:txBody>
          <a:bodyPr>
            <a:normAutofit/>
          </a:bodyPr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buSzPct val="8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200" b="1" dirty="0">
                <a:effectLst/>
                <a:latin typeface="Century Gothic (Headings)"/>
                <a:ea typeface="Calibri" panose="020F0502020204030204" pitchFamily="34" charset="0"/>
                <a:cs typeface="Shruti" panose="020B0502040204020203" pitchFamily="34" charset="0"/>
              </a:rPr>
              <a:t>Models Trained</a:t>
            </a:r>
            <a:r>
              <a:rPr lang="en-IN" sz="2200" dirty="0">
                <a:effectLst/>
                <a:latin typeface="Century Gothic (Headings)"/>
                <a:ea typeface="Calibri" panose="020F0502020204030204" pitchFamily="34" charset="0"/>
                <a:cs typeface="Shruti" panose="020B0502040204020203" pitchFamily="34" charset="0"/>
              </a:rPr>
              <a:t>:</a:t>
            </a:r>
            <a:endParaRPr lang="en-IN" sz="2200" dirty="0">
              <a:effectLst/>
              <a:latin typeface="Century Gothic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Decision Tree Regressor</a:t>
            </a:r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</a:t>
            </a:r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dirty="0">
                <a:effectLst/>
                <a:latin typeface="Century Gothic (Headings)"/>
                <a:ea typeface="Calibri" panose="020F0502020204030204" pitchFamily="34" charset="0"/>
                <a:cs typeface="Times New Roman" panose="02020603050405020304" pitchFamily="18" charset="0"/>
              </a:rPr>
              <a:t>Gradient Boosting Regressor</a:t>
            </a:r>
          </a:p>
          <a:p>
            <a:pPr marL="800100" lvl="1" indent="-342900">
              <a:buSzPct val="75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000" dirty="0">
                <a:effectLst/>
                <a:latin typeface="Century Gothic (Headings)"/>
              </a:rPr>
              <a:t>XGB Regressor</a:t>
            </a:r>
          </a:p>
          <a:p>
            <a:pPr marL="457207" lvl="1" indent="0">
              <a:buSzPct val="100000"/>
              <a:buNone/>
              <a:tabLst>
                <a:tab pos="914400" algn="l"/>
              </a:tabLst>
            </a:pPr>
            <a:endParaRPr lang="en-IN" sz="2000" b="1" dirty="0">
              <a:latin typeface="Century Gothic (Headings)"/>
              <a:cs typeface="Times New Roman" panose="02020603050405020304" pitchFamily="18" charset="0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200" b="1" dirty="0">
                <a:latin typeface="Century Gothic (Headings)"/>
              </a:rPr>
              <a:t>Model Choice Justification: </a:t>
            </a:r>
            <a:r>
              <a:rPr lang="en-US" sz="2000" dirty="0"/>
              <a:t>The </a:t>
            </a:r>
            <a:r>
              <a:rPr lang="en-US" sz="2000" b="1" dirty="0"/>
              <a:t>XGBoost</a:t>
            </a:r>
            <a:r>
              <a:rPr lang="en-US" sz="2000" dirty="0"/>
              <a:t> model is considered the best because it has the highest R² Score (0.7721), which indicates it explains approximately 77.21% of the variance in the target variable (Price).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98566"/>
          </a:xfrm>
        </p:spPr>
        <p:txBody>
          <a:bodyPr/>
          <a:lstStyle/>
          <a:p>
            <a:r>
              <a:rPr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529" y="1528997"/>
            <a:ext cx="7749914" cy="47194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200" b="1" dirty="0"/>
              <a:t>Metrics Used:</a:t>
            </a:r>
            <a:endParaRPr sz="32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/>
              <a:t>Mean Squared Error (MSE)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/>
              <a:t>Mean Absolute Error (MAE)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/>
              <a:t>R² Score</a:t>
            </a:r>
            <a:r>
              <a:rPr lang="en-US" sz="2000" dirty="0"/>
              <a:t> </a:t>
            </a:r>
            <a:r>
              <a:rPr lang="en-IN" sz="2000" dirty="0"/>
              <a:t>(Explained Variance)</a:t>
            </a:r>
            <a:endParaRPr lang="en-I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 Visuals: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Scatter plot: Actual vs. Predicted Prices.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Residual plots to inspect errors.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7" lvl="1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F9C9D"/>
    </a:accent5>
    <a:accent6>
      <a:srgbClr val="9E5E9B"/>
    </a:accent6>
    <a:hlink>
      <a:srgbClr val="58C1BA"/>
    </a:hlink>
    <a:folHlink>
      <a:srgbClr val="9DD0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F9C9D"/>
    </a:accent5>
    <a:accent6>
      <a:srgbClr val="9E5E9B"/>
    </a:accent6>
    <a:hlink>
      <a:srgbClr val="58C1BA"/>
    </a:hlink>
    <a:folHlink>
      <a:srgbClr val="9DD0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909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CalibriCentury Gothic (Headings)</vt:lpstr>
      <vt:lpstr>Century Gothic</vt:lpstr>
      <vt:lpstr>Century Gothic (Headings)</vt:lpstr>
      <vt:lpstr>Wingdings</vt:lpstr>
      <vt:lpstr>Wingdings 3</vt:lpstr>
      <vt:lpstr>Ion</vt:lpstr>
      <vt:lpstr>Predicting Used Car Prices</vt:lpstr>
      <vt:lpstr>Introduction</vt:lpstr>
      <vt:lpstr>Dataset Description</vt:lpstr>
      <vt:lpstr>PowerPoint Presentation</vt:lpstr>
      <vt:lpstr>Data Preprocessing</vt:lpstr>
      <vt:lpstr>Feature Engineering </vt:lpstr>
      <vt:lpstr> Model Training </vt:lpstr>
      <vt:lpstr>Model Selection</vt:lpstr>
      <vt:lpstr>Performance Evaluation</vt:lpstr>
      <vt:lpstr>Feature Importance &amp; Insights</vt:lpstr>
      <vt:lpstr>Results and Analysis </vt:lpstr>
      <vt:lpstr>Model Comparison &amp; Results Summary</vt:lpstr>
      <vt:lpstr>Model Comparison &amp; Results Summary</vt:lpstr>
      <vt:lpstr> Conclusion  </vt:lpstr>
      <vt:lpstr>Future Work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kevin jetani</dc:creator>
  <cp:keywords/>
  <dc:description>generated using python-pptx</dc:description>
  <cp:lastModifiedBy>kevin jetani</cp:lastModifiedBy>
  <cp:revision>15</cp:revision>
  <dcterms:created xsi:type="dcterms:W3CDTF">2013-01-27T09:14:16Z</dcterms:created>
  <dcterms:modified xsi:type="dcterms:W3CDTF">2025-02-10T07:26:53Z</dcterms:modified>
  <cp:category/>
</cp:coreProperties>
</file>