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6" r:id="rId6"/>
    <p:sldId id="271" r:id="rId7"/>
    <p:sldId id="272" r:id="rId8"/>
    <p:sldId id="274" r:id="rId9"/>
    <p:sldId id="275" r:id="rId10"/>
    <p:sldId id="307" r:id="rId11"/>
    <p:sldId id="276" r:id="rId12"/>
    <p:sldId id="277" r:id="rId13"/>
    <p:sldId id="284" r:id="rId14"/>
    <p:sldId id="285" r:id="rId15"/>
    <p:sldId id="286" r:id="rId16"/>
    <p:sldId id="287" r:id="rId17"/>
    <p:sldId id="273" r:id="rId18"/>
    <p:sldId id="288" r:id="rId19"/>
    <p:sldId id="289" r:id="rId20"/>
    <p:sldId id="290" r:id="rId21"/>
    <p:sldId id="280" r:id="rId22"/>
    <p:sldId id="291" r:id="rId23"/>
    <p:sldId id="281" r:id="rId24"/>
    <p:sldId id="278" r:id="rId25"/>
    <p:sldId id="283" r:id="rId26"/>
    <p:sldId id="282" r:id="rId27"/>
    <p:sldId id="292" r:id="rId28"/>
    <p:sldId id="293" r:id="rId29"/>
    <p:sldId id="294" r:id="rId30"/>
    <p:sldId id="295" r:id="rId31"/>
    <p:sldId id="297" r:id="rId32"/>
    <p:sldId id="279" r:id="rId33"/>
    <p:sldId id="298" r:id="rId34"/>
    <p:sldId id="299" r:id="rId35"/>
    <p:sldId id="300" r:id="rId36"/>
    <p:sldId id="301" r:id="rId37"/>
    <p:sldId id="302" r:id="rId38"/>
    <p:sldId id="303" r:id="rId39"/>
    <p:sldId id="306" r:id="rId40"/>
    <p:sldId id="308" r:id="rId41"/>
    <p:sldId id="310" r:id="rId42"/>
    <p:sldId id="309" r:id="rId43"/>
    <p:sldId id="311" r:id="rId44"/>
    <p:sldId id="304" r:id="rId45"/>
    <p:sldId id="305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38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13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7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4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09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34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5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6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1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58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1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9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0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iniasp.com/post/2013/07/11/Front-end-Research-JavaScript-valueOf-method.asp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" TargetMode="External"/><Relationship Id="rId2" Type="http://schemas.openxmlformats.org/officeDocument/2006/relationships/hyperlink" Target="http://javascript.ruanyifeng.com/introduction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iniasp.com/" TargetMode="External"/><Relationship Id="rId5" Type="http://schemas.openxmlformats.org/officeDocument/2006/relationships/hyperlink" Target="http://blog.miniasp.com/post/2009/10/01/OOP-Basis-What-is-class-and-object-ANSWER.aspx" TargetMode="External"/><Relationship Id="rId4" Type="http://schemas.openxmlformats.org/officeDocument/2006/relationships/hyperlink" Target="http://blog.miniasp.com/post/2009/08/27/OOP-Basis-What-is-class-and-object.aspx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books.com.tw/products/001054218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+mj-ea"/>
              </a:rPr>
              <a:t>Web</a:t>
            </a:r>
            <a:r>
              <a:rPr lang="zh-TW" altLang="en-US">
                <a:latin typeface="+mj-ea"/>
              </a:rPr>
              <a:t>前端入門</a:t>
            </a:r>
            <a:r>
              <a:rPr lang="en-US" altLang="zh-TW">
                <a:latin typeface="+mj-ea"/>
              </a:rPr>
              <a:t>(</a:t>
            </a:r>
            <a:r>
              <a:rPr lang="zh-TW" altLang="en-US">
                <a:latin typeface="+mj-ea"/>
              </a:rPr>
              <a:t>一</a:t>
            </a:r>
            <a:r>
              <a:rPr lang="en-US" altLang="zh-TW">
                <a:latin typeface="+mj-ea"/>
              </a:rPr>
              <a:t>)</a:t>
            </a:r>
            <a:endParaRPr lang="zh-TW" altLang="en-US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5078444"/>
            <a:ext cx="7766936" cy="1096899"/>
          </a:xfrm>
        </p:spPr>
        <p:txBody>
          <a:bodyPr/>
          <a:lstStyle/>
          <a:p>
            <a:r>
              <a:rPr lang="zh-TW" altLang="en-US"/>
              <a:t>街口網絡 </a:t>
            </a:r>
            <a:r>
              <a:rPr lang="en-US" altLang="zh-TW"/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188964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52846"/>
            <a:ext cx="8596668" cy="1320800"/>
          </a:xfrm>
        </p:spPr>
        <p:txBody>
          <a:bodyPr/>
          <a:lstStyle/>
          <a:p>
            <a:r>
              <a:rPr lang="en-US" altLang="zh-TW"/>
              <a:t>JavaScript</a:t>
            </a:r>
            <a:r>
              <a:rPr lang="zh-TW" altLang="en-US"/>
              <a:t> 與 </a:t>
            </a:r>
            <a:r>
              <a:rPr lang="en-US" altLang="zh-TW"/>
              <a:t>ECMAScript</a:t>
            </a:r>
            <a:r>
              <a:rPr lang="zh-TW" altLang="en-US"/>
              <a:t> 的關係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32410"/>
            <a:ext cx="8919512" cy="5525589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8</a:t>
            </a:r>
            <a:r>
              <a:rPr lang="zh-TW" altLang="en-US"/>
              <a:t>月，微軟模仿 </a:t>
            </a:r>
            <a:r>
              <a:rPr lang="en-US" altLang="zh-TW"/>
              <a:t>JavaScript</a:t>
            </a:r>
            <a:r>
              <a:rPr lang="zh-TW" altLang="en-US"/>
              <a:t> 開發了一種相近的語言，取名為 </a:t>
            </a:r>
            <a:r>
              <a:rPr lang="en-US" altLang="zh-TW"/>
              <a:t>JScript</a:t>
            </a:r>
            <a:r>
              <a:rPr lang="zh-TW" altLang="en-US"/>
              <a:t>（</a:t>
            </a:r>
            <a:r>
              <a:rPr lang="en-US" altLang="zh-TW"/>
              <a:t>JavaScript</a:t>
            </a:r>
            <a:r>
              <a:rPr lang="zh-TW" altLang="en-US"/>
              <a:t> 是 </a:t>
            </a:r>
            <a:r>
              <a:rPr lang="en-US" altLang="zh-TW"/>
              <a:t>Netscape</a:t>
            </a:r>
            <a:r>
              <a:rPr lang="zh-TW" altLang="en-US"/>
              <a:t> 的註冊商標，微軟不能用），首先內置於</a:t>
            </a:r>
            <a:r>
              <a:rPr lang="en-US" altLang="zh-TW"/>
              <a:t>IE 3.0</a:t>
            </a:r>
            <a:r>
              <a:rPr lang="zh-TW" altLang="en-US"/>
              <a:t>。</a:t>
            </a:r>
            <a:r>
              <a:rPr lang="en-US" altLang="zh-TW"/>
              <a:t>Netscape</a:t>
            </a:r>
            <a:r>
              <a:rPr lang="zh-TW" altLang="en-US"/>
              <a:t> 公司面臨喪失瀏覽器腳本語言的主導權的局面。</a:t>
            </a:r>
            <a:endParaRPr lang="en-US" altLang="zh-TW"/>
          </a:p>
          <a:p>
            <a:endParaRPr lang="zh-TW" altLang="en-US"/>
          </a:p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11</a:t>
            </a:r>
            <a:r>
              <a:rPr lang="zh-TW" altLang="en-US"/>
              <a:t>月，</a:t>
            </a:r>
            <a:r>
              <a:rPr lang="en-US" altLang="zh-TW"/>
              <a:t>Netscape</a:t>
            </a:r>
            <a:r>
              <a:rPr lang="zh-TW" altLang="en-US"/>
              <a:t> 公司決定將 </a:t>
            </a:r>
            <a:r>
              <a:rPr lang="en-US" altLang="zh-TW"/>
              <a:t>JavaScript</a:t>
            </a:r>
            <a:r>
              <a:rPr lang="zh-TW" altLang="en-US"/>
              <a:t> 提交給國際標準化組織 </a:t>
            </a:r>
            <a:r>
              <a:rPr lang="en-US" altLang="zh-TW">
                <a:solidFill>
                  <a:srgbClr val="FF0000"/>
                </a:solidFill>
              </a:rPr>
              <a:t>ECMA</a:t>
            </a:r>
            <a:r>
              <a:rPr lang="zh-TW" altLang="en-US"/>
              <a:t>（</a:t>
            </a:r>
            <a:r>
              <a:rPr lang="en-US" altLang="zh-TW"/>
              <a:t>European Computer Manufacturers Association, </a:t>
            </a:r>
            <a:r>
              <a:rPr lang="zh-TW" altLang="en-US"/>
              <a:t>歐洲計算機製造商協會），希望 </a:t>
            </a:r>
            <a:r>
              <a:rPr lang="en-US" altLang="zh-TW"/>
              <a:t>JavaScript</a:t>
            </a:r>
            <a:r>
              <a:rPr lang="zh-TW" altLang="en-US"/>
              <a:t> 能夠成為國際標準，以此抵抗微軟。</a:t>
            </a:r>
            <a:r>
              <a:rPr lang="en-US" altLang="zh-TW"/>
              <a:t>ECMA</a:t>
            </a:r>
            <a:r>
              <a:rPr lang="zh-TW" altLang="en-US"/>
              <a:t> 的</a:t>
            </a:r>
            <a:r>
              <a:rPr lang="en-US" altLang="zh-TW"/>
              <a:t>39</a:t>
            </a:r>
            <a:r>
              <a:rPr lang="zh-TW" altLang="en-US"/>
              <a:t>號技術委員會（</a:t>
            </a:r>
            <a:r>
              <a:rPr lang="en-US" altLang="zh-TW"/>
              <a:t>Technical Committee 39</a:t>
            </a:r>
            <a:r>
              <a:rPr lang="zh-TW" altLang="en-US"/>
              <a:t>）負責制定和審核這個標準，成員由業內的大公司派出的工程師組成，目前共</a:t>
            </a:r>
            <a:r>
              <a:rPr lang="en-US" altLang="zh-TW"/>
              <a:t>25</a:t>
            </a:r>
            <a:r>
              <a:rPr lang="zh-TW" altLang="en-US"/>
              <a:t>個人。該委員會定期開會，所有的郵件討論和會議記錄，都是公開的。</a:t>
            </a:r>
            <a:endParaRPr lang="en-US" altLang="zh-TW"/>
          </a:p>
          <a:p>
            <a:endParaRPr lang="zh-TW" altLang="en-US"/>
          </a:p>
          <a:p>
            <a:r>
              <a:rPr lang="en-US" altLang="zh-TW"/>
              <a:t>1997</a:t>
            </a:r>
            <a:r>
              <a:rPr lang="zh-TW" altLang="en-US"/>
              <a:t>年</a:t>
            </a:r>
            <a:r>
              <a:rPr lang="en-US" altLang="zh-TW"/>
              <a:t>7</a:t>
            </a:r>
            <a:r>
              <a:rPr lang="zh-TW" altLang="en-US"/>
              <a:t>月，</a:t>
            </a:r>
            <a:r>
              <a:rPr lang="en-US" altLang="zh-TW"/>
              <a:t>ECMA</a:t>
            </a:r>
            <a:r>
              <a:rPr lang="zh-TW" altLang="en-US"/>
              <a:t> 組織發布了著名的 </a:t>
            </a:r>
            <a:r>
              <a:rPr lang="en-US" altLang="zh-TW"/>
              <a:t>262</a:t>
            </a:r>
            <a:r>
              <a:rPr lang="zh-TW" altLang="en-US"/>
              <a:t> 號標准文件（</a:t>
            </a:r>
            <a:r>
              <a:rPr lang="en-US" altLang="zh-TW"/>
              <a:t>ECMA-262</a:t>
            </a:r>
            <a:r>
              <a:rPr lang="zh-TW" altLang="en-US"/>
              <a:t>）的第一版，規定了瀏覽器腳本語言的標準，並將這種語言稱為 </a:t>
            </a:r>
            <a:r>
              <a:rPr lang="en-US" altLang="zh-TW"/>
              <a:t>ECMAScript</a:t>
            </a:r>
            <a:r>
              <a:rPr lang="zh-TW" altLang="en-US"/>
              <a:t>。這個版本就是 </a:t>
            </a:r>
            <a:r>
              <a:rPr lang="en-US" altLang="zh-TW"/>
              <a:t>ECMAScript 1.0</a:t>
            </a:r>
            <a:r>
              <a:rPr lang="zh-TW" altLang="en-US"/>
              <a:t> 版。之所以不叫 </a:t>
            </a:r>
            <a:r>
              <a:rPr lang="en-US" altLang="zh-TW"/>
              <a:t>JavaScript</a:t>
            </a:r>
            <a:r>
              <a:rPr lang="zh-TW" altLang="en-US"/>
              <a:t>，一方面是由於商標的關係，</a:t>
            </a:r>
            <a:r>
              <a:rPr lang="en-US" altLang="zh-TW"/>
              <a:t>Java</a:t>
            </a:r>
            <a:r>
              <a:rPr lang="zh-TW" altLang="en-US"/>
              <a:t> 是 </a:t>
            </a:r>
            <a:r>
              <a:rPr lang="en-US" altLang="zh-TW"/>
              <a:t>Sun</a:t>
            </a:r>
            <a:r>
              <a:rPr lang="zh-TW" altLang="en-US"/>
              <a:t> 公司的商標，根據一份授權協議，只有 </a:t>
            </a:r>
            <a:r>
              <a:rPr lang="en-US" altLang="zh-TW"/>
              <a:t>Netscape</a:t>
            </a:r>
            <a:r>
              <a:rPr lang="zh-TW" altLang="en-US"/>
              <a:t> 公司可以合法地使用 </a:t>
            </a:r>
            <a:r>
              <a:rPr lang="en-US" altLang="zh-TW"/>
              <a:t>JavaScript</a:t>
            </a:r>
            <a:r>
              <a:rPr lang="zh-TW" altLang="en-US"/>
              <a:t> 這個名字，且 </a:t>
            </a:r>
            <a:r>
              <a:rPr lang="en-US" altLang="zh-TW"/>
              <a:t>JavaScript</a:t>
            </a:r>
            <a:r>
              <a:rPr lang="zh-TW" altLang="en-US"/>
              <a:t> 已經被 </a:t>
            </a:r>
            <a:r>
              <a:rPr lang="en-US" altLang="zh-TW"/>
              <a:t>Netscape</a:t>
            </a:r>
            <a:r>
              <a:rPr lang="zh-TW" altLang="en-US"/>
              <a:t> 公司註冊為商標，另一方面也是想體現這門語言的製定者是 </a:t>
            </a:r>
            <a:r>
              <a:rPr lang="en-US" altLang="zh-TW"/>
              <a:t>ECMA</a:t>
            </a:r>
            <a:r>
              <a:rPr lang="zh-TW" altLang="en-US"/>
              <a:t>，不是 </a:t>
            </a:r>
            <a:r>
              <a:rPr lang="en-US" altLang="zh-TW"/>
              <a:t>Netscape</a:t>
            </a:r>
            <a:r>
              <a:rPr lang="zh-TW" altLang="en-US"/>
              <a:t>，這樣有利於保證這門語言的開放性和中立性。因此，</a:t>
            </a:r>
            <a:r>
              <a:rPr lang="en-US" altLang="zh-TW">
                <a:solidFill>
                  <a:srgbClr val="FF0000"/>
                </a:solidFill>
              </a:rPr>
              <a:t>ECMAScript</a:t>
            </a:r>
            <a:r>
              <a:rPr lang="zh-TW" altLang="en-US">
                <a:solidFill>
                  <a:srgbClr val="FF0000"/>
                </a:solidFill>
              </a:rPr>
              <a:t> 和 </a:t>
            </a:r>
            <a:r>
              <a:rPr lang="en-US" altLang="zh-TW">
                <a:solidFill>
                  <a:srgbClr val="FF0000"/>
                </a:solidFill>
              </a:rPr>
              <a:t>JavaScript</a:t>
            </a:r>
            <a:r>
              <a:rPr lang="zh-TW" altLang="en-US">
                <a:solidFill>
                  <a:srgbClr val="FF0000"/>
                </a:solidFill>
              </a:rPr>
              <a:t> 的關係是，前者是後者的規格，後者是前者的一種實現</a:t>
            </a:r>
            <a:r>
              <a:rPr lang="zh-TW" altLang="en-US"/>
              <a:t>。</a:t>
            </a:r>
            <a:r>
              <a:rPr lang="zh-TW" altLang="en-US">
                <a:solidFill>
                  <a:srgbClr val="00B050"/>
                </a:solidFill>
              </a:rPr>
              <a:t>在日常場合，這兩個詞是可以互換的</a:t>
            </a:r>
            <a:r>
              <a:rPr lang="zh-TW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1787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JavaScript</a:t>
            </a:r>
            <a:r>
              <a:rPr lang="zh-TW" altLang="en-US"/>
              <a:t> 與 </a:t>
            </a:r>
            <a:r>
              <a:rPr lang="en-US" altLang="zh-TW"/>
              <a:t>ECMAScript</a:t>
            </a:r>
            <a:r>
              <a:rPr lang="zh-TW" altLang="en-US"/>
              <a:t> 的關係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20091"/>
            <a:ext cx="9476860" cy="4868092"/>
          </a:xfrm>
        </p:spPr>
        <p:txBody>
          <a:bodyPr>
            <a:normAutofit/>
          </a:bodyPr>
          <a:lstStyle/>
          <a:p>
            <a:r>
              <a:rPr lang="en-US" altLang="zh-TW"/>
              <a:t>ECMAScript</a:t>
            </a:r>
            <a:r>
              <a:rPr lang="zh-TW" altLang="en-US"/>
              <a:t> 只用來標準化 </a:t>
            </a:r>
            <a:r>
              <a:rPr lang="en-US" altLang="zh-TW"/>
              <a:t>JavaScript</a:t>
            </a:r>
            <a:r>
              <a:rPr lang="zh-TW" altLang="en-US"/>
              <a:t> 這種語言的基本語法結構，與部署環境相關的標準都由其他標準規定，比如 </a:t>
            </a:r>
            <a:r>
              <a:rPr lang="en-US" altLang="zh-TW">
                <a:solidFill>
                  <a:srgbClr val="FF0000"/>
                </a:solidFill>
              </a:rPr>
              <a:t>DOM</a:t>
            </a:r>
            <a:r>
              <a:rPr lang="zh-TW" altLang="en-US">
                <a:solidFill>
                  <a:srgbClr val="FF0000"/>
                </a:solidFill>
              </a:rPr>
              <a:t> 的標準就是由 </a:t>
            </a:r>
            <a:r>
              <a:rPr lang="en-US" altLang="zh-TW">
                <a:solidFill>
                  <a:srgbClr val="FF0000"/>
                </a:solidFill>
              </a:rPr>
              <a:t>W3C</a:t>
            </a:r>
            <a:r>
              <a:rPr lang="zh-TW" altLang="en-US">
                <a:solidFill>
                  <a:srgbClr val="FF0000"/>
                </a:solidFill>
              </a:rPr>
              <a:t> 組織</a:t>
            </a:r>
            <a:r>
              <a:rPr lang="zh-TW" altLang="en-US"/>
              <a:t>（</a:t>
            </a:r>
            <a:r>
              <a:rPr lang="en-US" altLang="zh-TW"/>
              <a:t>World Wide Web Consortium</a:t>
            </a:r>
            <a:r>
              <a:rPr lang="zh-TW" altLang="en-US"/>
              <a:t>）制定的。</a:t>
            </a:r>
            <a:endParaRPr lang="en-US" altLang="zh-TW"/>
          </a:p>
          <a:p>
            <a:endParaRPr lang="zh-TW" altLang="en-US"/>
          </a:p>
          <a:p>
            <a:r>
              <a:rPr lang="en-US" altLang="zh-TW"/>
              <a:t>ECMA-262</a:t>
            </a:r>
            <a:r>
              <a:rPr lang="zh-TW" altLang="en-US"/>
              <a:t>標准後來也被另一個國際標準化組織</a:t>
            </a:r>
            <a:r>
              <a:rPr lang="en-US" altLang="zh-TW"/>
              <a:t>ISO</a:t>
            </a:r>
            <a:r>
              <a:rPr lang="zh-TW" altLang="en-US"/>
              <a:t>（</a:t>
            </a:r>
            <a:r>
              <a:rPr lang="en-US" altLang="zh-TW"/>
              <a:t>International Organization for Standardization</a:t>
            </a:r>
            <a:r>
              <a:rPr lang="zh-TW" altLang="en-US"/>
              <a:t>）批准，標準號是 </a:t>
            </a:r>
            <a:r>
              <a:rPr lang="en-US" altLang="zh-TW"/>
              <a:t>ISO-16262</a:t>
            </a:r>
            <a:r>
              <a:rPr lang="zh-TW" altLang="en-US"/>
              <a:t>。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70C0"/>
                </a:solidFill>
              </a:rPr>
              <a:t>這次所分享的 </a:t>
            </a:r>
            <a:r>
              <a:rPr lang="en-US" altLang="zh-TW">
                <a:solidFill>
                  <a:srgbClr val="0070C0"/>
                </a:solidFill>
              </a:rPr>
              <a:t>Javascript </a:t>
            </a:r>
            <a:r>
              <a:rPr lang="zh-TW" altLang="en-US">
                <a:solidFill>
                  <a:srgbClr val="0070C0"/>
                </a:solidFill>
              </a:rPr>
              <a:t>內容以 </a:t>
            </a:r>
            <a:r>
              <a:rPr lang="en-US" altLang="zh-TW">
                <a:solidFill>
                  <a:srgbClr val="FF0000"/>
                </a:solidFill>
              </a:rPr>
              <a:t>EMCAScript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5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zh-TW" altLang="en-US">
                <a:solidFill>
                  <a:srgbClr val="0070C0"/>
                </a:solidFill>
              </a:rPr>
              <a:t>為限</a:t>
            </a:r>
          </a:p>
        </p:txBody>
      </p:sp>
    </p:spTree>
    <p:extLst>
      <p:ext uri="{BB962C8B-B14F-4D97-AF65-F5344CB8AC3E}">
        <p14:creationId xmlns:p14="http://schemas.microsoft.com/office/powerpoint/2010/main" val="128917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JavaScript</a:t>
            </a:r>
            <a:r>
              <a:rPr lang="zh-TW" altLang="en-US"/>
              <a:t> 與 </a:t>
            </a:r>
            <a:r>
              <a:rPr lang="en-US" altLang="zh-TW"/>
              <a:t>Java</a:t>
            </a:r>
            <a:r>
              <a:rPr lang="zh-TW" altLang="en-US"/>
              <a:t> 的關係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724297"/>
            <a:ext cx="8902096" cy="4317065"/>
          </a:xfrm>
        </p:spPr>
        <p:txBody>
          <a:bodyPr/>
          <a:lstStyle/>
          <a:p>
            <a:r>
              <a:rPr lang="en-US" altLang="zh-TW"/>
              <a:t>JavaScript</a:t>
            </a:r>
            <a:r>
              <a:rPr lang="zh-TW" altLang="en-US"/>
              <a:t> 和 </a:t>
            </a:r>
            <a:r>
              <a:rPr lang="en-US" altLang="zh-TW"/>
              <a:t>Java</a:t>
            </a:r>
            <a:r>
              <a:rPr lang="zh-TW" altLang="en-US"/>
              <a:t> 是兩種不一樣的語言，但是它們之間存在著某種程度的關聯。</a:t>
            </a:r>
          </a:p>
          <a:p>
            <a:r>
              <a:rPr lang="en-US" altLang="zh-TW"/>
              <a:t>JavaScript</a:t>
            </a:r>
            <a:r>
              <a:rPr lang="zh-TW" altLang="en-US"/>
              <a:t> 的基本語法和物件體系，是模仿 </a:t>
            </a:r>
            <a:r>
              <a:rPr lang="en-US" altLang="zh-TW"/>
              <a:t>Java</a:t>
            </a:r>
            <a:r>
              <a:rPr lang="zh-TW" altLang="en-US"/>
              <a:t> 而設計的。但是，</a:t>
            </a:r>
            <a:r>
              <a:rPr lang="en-US" altLang="zh-TW"/>
              <a:t>JavaScript</a:t>
            </a:r>
            <a:r>
              <a:rPr lang="zh-TW" altLang="en-US"/>
              <a:t> 沒有採用 </a:t>
            </a:r>
            <a:r>
              <a:rPr lang="en-US" altLang="zh-TW"/>
              <a:t>Java</a:t>
            </a:r>
            <a:r>
              <a:rPr lang="zh-TW" altLang="en-US"/>
              <a:t> 的靜態型別。但正是因為 </a:t>
            </a:r>
            <a:r>
              <a:rPr lang="en-US" altLang="zh-TW"/>
              <a:t>JavaScript</a:t>
            </a:r>
            <a:r>
              <a:rPr lang="zh-TW" altLang="en-US"/>
              <a:t> 與 </a:t>
            </a:r>
            <a:r>
              <a:rPr lang="en-US" altLang="zh-TW"/>
              <a:t>Java</a:t>
            </a:r>
            <a:r>
              <a:rPr lang="zh-TW" altLang="en-US"/>
              <a:t> 有很大的相似性，所以這門語言才從一開始的 </a:t>
            </a:r>
            <a:r>
              <a:rPr lang="en-US" altLang="zh-TW" err="1"/>
              <a:t>LiveScript</a:t>
            </a:r>
            <a:r>
              <a:rPr lang="zh-TW" altLang="en-US"/>
              <a:t> 改名為 </a:t>
            </a:r>
            <a:r>
              <a:rPr lang="en-US" altLang="zh-TW"/>
              <a:t>JavaScript</a:t>
            </a:r>
            <a:r>
              <a:rPr lang="zh-TW" altLang="en-US"/>
              <a:t>。基本上，</a:t>
            </a:r>
            <a:r>
              <a:rPr lang="en-US" altLang="zh-TW"/>
              <a:t>JavaScript</a:t>
            </a:r>
            <a:r>
              <a:rPr lang="zh-TW" altLang="en-US"/>
              <a:t>這個名字的原意是“很像 </a:t>
            </a:r>
            <a:r>
              <a:rPr lang="en-US" altLang="zh-TW"/>
              <a:t>Java</a:t>
            </a:r>
            <a:r>
              <a:rPr lang="zh-TW" altLang="en-US"/>
              <a:t> 的腳本語言”。</a:t>
            </a:r>
          </a:p>
          <a:p>
            <a:r>
              <a:rPr lang="zh-TW" altLang="en-US"/>
              <a:t>在 </a:t>
            </a:r>
            <a:r>
              <a:rPr lang="en-US" altLang="zh-TW"/>
              <a:t>JavaScript</a:t>
            </a:r>
            <a:r>
              <a:rPr lang="zh-TW" altLang="en-US"/>
              <a:t> 語言中，函數是一種獨立的資料型別物件，以及採用基於原型物件</a:t>
            </a:r>
            <a:r>
              <a:rPr lang="en-US" altLang="zh-TW"/>
              <a:t>(Prototype)</a:t>
            </a:r>
            <a:r>
              <a:rPr lang="zh-TW" altLang="en-US"/>
              <a:t> 的原型繼承鏈 </a:t>
            </a:r>
            <a:r>
              <a:rPr lang="en-US" altLang="zh-TW"/>
              <a:t>(Prototype Chain)</a:t>
            </a:r>
            <a:r>
              <a:rPr lang="zh-TW" altLang="en-US"/>
              <a:t>。這是它與 </a:t>
            </a:r>
            <a:r>
              <a:rPr lang="en-US" altLang="zh-TW"/>
              <a:t>Java</a:t>
            </a:r>
            <a:r>
              <a:rPr lang="zh-TW" altLang="en-US"/>
              <a:t> 語法最大的兩點區別。</a:t>
            </a:r>
            <a:r>
              <a:rPr lang="en-US" altLang="zh-TW"/>
              <a:t>JavaScript</a:t>
            </a:r>
            <a:r>
              <a:rPr lang="zh-TW" altLang="en-US"/>
              <a:t> 語法要比 </a:t>
            </a:r>
            <a:r>
              <a:rPr lang="en-US" altLang="zh-TW"/>
              <a:t>Java</a:t>
            </a:r>
            <a:r>
              <a:rPr lang="zh-TW" altLang="en-US"/>
              <a:t> 自由得多。</a:t>
            </a:r>
          </a:p>
          <a:p>
            <a:r>
              <a:rPr lang="zh-TW" altLang="en-US"/>
              <a:t>另外，</a:t>
            </a:r>
            <a:r>
              <a:rPr lang="en-US" altLang="zh-TW"/>
              <a:t>Java</a:t>
            </a:r>
            <a:r>
              <a:rPr lang="zh-TW" altLang="en-US"/>
              <a:t> 語言需要編譯，而 </a:t>
            </a:r>
            <a:r>
              <a:rPr lang="en-US" altLang="zh-TW"/>
              <a:t>JavaScript</a:t>
            </a:r>
            <a:r>
              <a:rPr lang="zh-TW" altLang="en-US"/>
              <a:t> 語言則是運行時由解釋器直接執行。</a:t>
            </a:r>
          </a:p>
          <a:p>
            <a:r>
              <a:rPr lang="zh-TW" altLang="en-US"/>
              <a:t>總之，</a:t>
            </a:r>
            <a:r>
              <a:rPr lang="en-US" altLang="zh-TW">
                <a:solidFill>
                  <a:srgbClr val="00B050"/>
                </a:solidFill>
              </a:rPr>
              <a:t>JavaScript</a:t>
            </a:r>
            <a:r>
              <a:rPr lang="zh-TW" altLang="en-US">
                <a:solidFill>
                  <a:srgbClr val="00B050"/>
                </a:solidFill>
              </a:rPr>
              <a:t> 的原始設計目標是一種小型的、簡單的</a:t>
            </a:r>
            <a:r>
              <a:rPr lang="zh-TW" altLang="en-US">
                <a:solidFill>
                  <a:srgbClr val="FF0000"/>
                </a:solidFill>
              </a:rPr>
              <a:t>動態語言</a:t>
            </a:r>
            <a:r>
              <a:rPr lang="zh-TW" altLang="en-US">
                <a:solidFill>
                  <a:srgbClr val="00B050"/>
                </a:solidFill>
              </a:rPr>
              <a:t>，與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zh-TW" altLang="en-US">
                <a:solidFill>
                  <a:srgbClr val="00B050"/>
                </a:solidFill>
              </a:rPr>
              <a:t> 有足夠的相似性</a:t>
            </a:r>
            <a:r>
              <a:rPr lang="zh-TW" altLang="en-US"/>
              <a:t>，使得使用者（尤其是 </a:t>
            </a:r>
            <a:r>
              <a:rPr lang="en-US" altLang="zh-TW"/>
              <a:t>Java</a:t>
            </a:r>
            <a:r>
              <a:rPr lang="zh-TW" altLang="en-US"/>
              <a:t> 程序員）可以快速上手。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03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語彙結構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0755"/>
            <a:ext cx="8596668" cy="4360608"/>
          </a:xfrm>
        </p:spPr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是</a:t>
            </a:r>
            <a:r>
              <a:rPr lang="zh-TW" altLang="en-US">
                <a:solidFill>
                  <a:srgbClr val="FF0000"/>
                </a:solidFill>
              </a:rPr>
              <a:t>區分大小寫 </a:t>
            </a:r>
            <a:r>
              <a:rPr lang="en-US" altLang="zh-TW"/>
              <a:t>(case-sensitive)</a:t>
            </a:r>
            <a:r>
              <a:rPr lang="zh-TW" altLang="en-US"/>
              <a:t> 的語言。</a:t>
            </a:r>
            <a:endParaRPr lang="en-US" altLang="zh-TW"/>
          </a:p>
          <a:p>
            <a:r>
              <a:rPr lang="zh-TW" altLang="en-US"/>
              <a:t>代表著語言中的關鍵字、變數、函式名稱以及其他的識別字 </a:t>
            </a:r>
            <a:r>
              <a:rPr lang="en-US" altLang="zh-TW"/>
              <a:t>(identifiers)</a:t>
            </a:r>
            <a:r>
              <a:rPr lang="zh-TW" altLang="en-US"/>
              <a:t> 都必須保持字母大小寫的一致性。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/>
              <a:t>Eg</a:t>
            </a:r>
            <a:r>
              <a:rPr lang="en-US" altLang="zh-TW"/>
              <a:t>. </a:t>
            </a:r>
            <a:r>
              <a:rPr lang="zh-TW" altLang="en-US"/>
              <a:t>輸入 </a:t>
            </a:r>
            <a:r>
              <a:rPr lang="en-US" altLang="zh-TW"/>
              <a:t>while </a:t>
            </a:r>
            <a:r>
              <a:rPr lang="zh-TW" altLang="en-US"/>
              <a:t>關鍵字時，必須輸入 </a:t>
            </a:r>
            <a:r>
              <a:rPr lang="en-US" altLang="zh-TW"/>
              <a:t>“while”</a:t>
            </a:r>
            <a:r>
              <a:rPr lang="zh-TW" altLang="en-US"/>
              <a:t>，而非 </a:t>
            </a:r>
            <a:r>
              <a:rPr lang="en-US" altLang="zh-TW"/>
              <a:t>“While” </a:t>
            </a:r>
            <a:r>
              <a:rPr lang="zh-TW" altLang="en-US"/>
              <a:t>或 </a:t>
            </a:r>
            <a:r>
              <a:rPr lang="en-US" altLang="zh-TW"/>
              <a:t>“WHILE”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同樣地，</a:t>
            </a:r>
            <a:r>
              <a:rPr lang="en-US" altLang="zh-TW"/>
              <a:t>online</a:t>
            </a:r>
            <a:r>
              <a:rPr lang="zh-TW" altLang="en-US"/>
              <a:t>、</a:t>
            </a:r>
            <a:r>
              <a:rPr lang="en-US" altLang="zh-TW"/>
              <a:t>Online</a:t>
            </a:r>
            <a:r>
              <a:rPr lang="zh-TW" altLang="en-US"/>
              <a:t>、</a:t>
            </a:r>
            <a:r>
              <a:rPr lang="en-US" altLang="zh-TW" err="1"/>
              <a:t>OnLine</a:t>
            </a:r>
            <a:r>
              <a:rPr lang="zh-TW" altLang="en-US"/>
              <a:t> 及 </a:t>
            </a:r>
            <a:r>
              <a:rPr lang="en-US" altLang="zh-TW"/>
              <a:t>ONLINE</a:t>
            </a:r>
            <a:r>
              <a:rPr lang="zh-TW" altLang="en-US"/>
              <a:t> 為字個不同的變數名稱</a:t>
            </a:r>
            <a:endParaRPr lang="en-US" altLang="zh-TW"/>
          </a:p>
          <a:p>
            <a:endParaRPr lang="en-US" altLang="zh-TW"/>
          </a:p>
          <a:p>
            <a:r>
              <a:rPr lang="en-US" altLang="zh-TW" sz="2400" b="1">
                <a:solidFill>
                  <a:srgbClr val="FF0000"/>
                </a:solidFill>
              </a:rPr>
              <a:t>But!!!! HTML </a:t>
            </a:r>
            <a:r>
              <a:rPr lang="zh-TW" altLang="en-US" sz="2400" b="1">
                <a:solidFill>
                  <a:srgbClr val="FF0000"/>
                </a:solidFill>
              </a:rPr>
              <a:t>不區分大小寫</a:t>
            </a:r>
            <a:r>
              <a:rPr lang="en-US" altLang="zh-TW" sz="2400" b="1">
                <a:solidFill>
                  <a:srgbClr val="FF0000"/>
                </a:solidFill>
              </a:rPr>
              <a:t>!!!!</a:t>
            </a:r>
          </a:p>
          <a:p>
            <a:pPr lvl="1"/>
            <a:r>
              <a:rPr lang="en-US" altLang="zh-TW" err="1"/>
              <a:t>Eg</a:t>
            </a:r>
            <a:r>
              <a:rPr lang="en-US" altLang="zh-TW"/>
              <a:t>. HTML </a:t>
            </a:r>
            <a:r>
              <a:rPr lang="en-US" altLang="zh-TW" err="1"/>
              <a:t>onclick</a:t>
            </a:r>
            <a:r>
              <a:rPr lang="en-US" altLang="zh-TW"/>
              <a:t> </a:t>
            </a:r>
            <a:r>
              <a:rPr lang="zh-TW" altLang="en-US"/>
              <a:t>事件處理器有時在 </a:t>
            </a:r>
            <a:r>
              <a:rPr lang="en-US" altLang="zh-TW"/>
              <a:t>HTML </a:t>
            </a:r>
            <a:r>
              <a:rPr lang="zh-TW" altLang="en-US"/>
              <a:t>中被指為 </a:t>
            </a:r>
            <a:r>
              <a:rPr lang="en-US" altLang="zh-TW" err="1"/>
              <a:t>onClick</a:t>
            </a:r>
            <a:r>
              <a:rPr lang="zh-TW" altLang="en-US"/>
              <a:t>，但在 </a:t>
            </a:r>
            <a:r>
              <a:rPr lang="en-US" altLang="zh-TW" err="1"/>
              <a:t>Javascript</a:t>
            </a:r>
            <a:r>
              <a:rPr lang="zh-TW" altLang="en-US"/>
              <a:t> 中，只能必須是 </a:t>
            </a:r>
            <a:r>
              <a:rPr lang="en-US" altLang="zh-TW" err="1"/>
              <a:t>onclick</a:t>
            </a:r>
            <a:r>
              <a:rPr lang="en-US" altLang="zh-TW"/>
              <a:t> !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3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 </a:t>
            </a:r>
            <a:r>
              <a:rPr lang="en-US" altLang="zh-TW"/>
              <a:t>(comment)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支援兩種形式的註解</a:t>
            </a:r>
            <a:endParaRPr lang="en-US" altLang="zh-TW"/>
          </a:p>
          <a:p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//</a:t>
            </a:r>
            <a:r>
              <a:rPr lang="zh-TW" altLang="en-US"/>
              <a:t> 這是單行的註解 </a:t>
            </a:r>
            <a:r>
              <a:rPr lang="en-US" altLang="zh-TW"/>
              <a:t>(single-line comment)</a:t>
            </a:r>
          </a:p>
          <a:p>
            <a:pPr marL="457200" lvl="1" indent="0">
              <a:buNone/>
            </a:pPr>
            <a:r>
              <a:rPr lang="en-US" altLang="zh-TW"/>
              <a:t>	/* </a:t>
            </a:r>
            <a:r>
              <a:rPr lang="zh-TW" altLang="en-US"/>
              <a:t>這也是註解</a:t>
            </a:r>
            <a:r>
              <a:rPr lang="en-US" altLang="zh-TW"/>
              <a:t> */</a:t>
            </a:r>
          </a:p>
          <a:p>
            <a:pPr marL="457200" lvl="1" indent="0">
              <a:buNone/>
            </a:pPr>
            <a:r>
              <a:rPr lang="en-US" altLang="zh-TW"/>
              <a:t>	/</a:t>
            </a:r>
            <a:r>
              <a:rPr lang="zh-TW" altLang="en-US"/>
              <a:t>*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zh-TW" altLang="en-US"/>
              <a:t>* 這還是註解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zh-TW" altLang="en-US"/>
              <a:t>* 而且它有多行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zh-TW" altLang="en-US"/>
              <a:t>*</a:t>
            </a:r>
            <a:r>
              <a:rPr lang="en-US" altLang="zh-TW"/>
              <a:t>/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1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字面值 </a:t>
            </a:r>
            <a:r>
              <a:rPr lang="en-US" altLang="zh-TW" dirty="0"/>
              <a:t>(literal)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字面值是直接出現在程式中的資料值，下列皆為字面值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12			//</a:t>
            </a:r>
            <a:r>
              <a:rPr lang="zh-TW" altLang="en-US" dirty="0"/>
              <a:t> 數字 </a:t>
            </a:r>
            <a:r>
              <a:rPr lang="en-US" altLang="zh-TW" dirty="0"/>
              <a:t>12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1.2			//</a:t>
            </a:r>
            <a:r>
              <a:rPr lang="zh-TW" altLang="en-US" dirty="0"/>
              <a:t> 數字 </a:t>
            </a:r>
            <a:r>
              <a:rPr lang="en-US" altLang="zh-TW" dirty="0"/>
              <a:t>1.2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“Hello World”	// </a:t>
            </a:r>
            <a:r>
              <a:rPr lang="zh-TW" altLang="en-US" dirty="0"/>
              <a:t>一列字串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true			//</a:t>
            </a:r>
            <a:r>
              <a:rPr lang="zh-TW" altLang="en-US" dirty="0"/>
              <a:t> 一個 </a:t>
            </a:r>
            <a:r>
              <a:rPr lang="en-US" altLang="zh-TW" dirty="0"/>
              <a:t>Boolean 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null			// </a:t>
            </a:r>
            <a:r>
              <a:rPr lang="zh-TW" altLang="en-US" dirty="0"/>
              <a:t>沒有物件存在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{</a:t>
            </a:r>
            <a:r>
              <a:rPr lang="zh-TW" altLang="en-US" dirty="0"/>
              <a:t> </a:t>
            </a:r>
            <a:r>
              <a:rPr lang="en-US" altLang="zh-TW" dirty="0"/>
              <a:t>x:1, y:2 }		// </a:t>
            </a:r>
            <a:r>
              <a:rPr lang="zh-TW" altLang="en-US" dirty="0"/>
              <a:t>物件初始設定式 </a:t>
            </a:r>
            <a:r>
              <a:rPr lang="en-US" altLang="zh-TW" dirty="0"/>
              <a:t>(object initializer)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[1, 2, 3, 4, 5]	// </a:t>
            </a:r>
            <a:r>
              <a:rPr lang="zh-TW" altLang="en-US" dirty="0"/>
              <a:t>陣列初始設定式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18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識別字和保留字 </a:t>
            </a:r>
            <a:r>
              <a:rPr lang="en-US" altLang="zh-TW" dirty="0"/>
              <a:t>(Identifier &amp; Keyword)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15588"/>
            <a:ext cx="9511696" cy="4354286"/>
          </a:xfrm>
        </p:spPr>
        <p:txBody>
          <a:bodyPr>
            <a:normAutofit/>
          </a:bodyPr>
          <a:lstStyle/>
          <a:p>
            <a:r>
              <a:rPr lang="zh-TW" altLang="en-US" dirty="0"/>
              <a:t>識別字 </a:t>
            </a:r>
            <a:r>
              <a:rPr lang="en-US" altLang="zh-TW" dirty="0"/>
              <a:t>(Identifier)</a:t>
            </a:r>
            <a:r>
              <a:rPr lang="zh-TW" altLang="en-US" dirty="0"/>
              <a:t> 用來為變數與函式命名，並為 </a:t>
            </a:r>
            <a:r>
              <a:rPr lang="en-US" altLang="zh-TW" dirty="0" err="1"/>
              <a:t>Javascript</a:t>
            </a:r>
            <a:r>
              <a:rPr lang="zh-TW" altLang="en-US" dirty="0"/>
              <a:t> 程式碼中特定迴圈 </a:t>
            </a:r>
            <a:r>
              <a:rPr lang="en-US" altLang="zh-TW" dirty="0"/>
              <a:t>(loop) </a:t>
            </a:r>
            <a:r>
              <a:rPr lang="zh-TW" altLang="en-US" dirty="0"/>
              <a:t>提供標籤 </a:t>
            </a:r>
            <a:r>
              <a:rPr lang="en-US" altLang="zh-TW" dirty="0"/>
              <a:t>(label)</a:t>
            </a:r>
          </a:p>
          <a:p>
            <a:r>
              <a:rPr lang="zh-TW" altLang="en-US" dirty="0"/>
              <a:t>一個 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識別字必須以字母、底線 </a:t>
            </a:r>
            <a:r>
              <a:rPr lang="en-US" altLang="zh-TW" dirty="0"/>
              <a:t>( _ ,</a:t>
            </a:r>
            <a:r>
              <a:rPr lang="zh-TW" altLang="en-US" dirty="0"/>
              <a:t> </a:t>
            </a:r>
            <a:r>
              <a:rPr lang="en-US" altLang="zh-TW" dirty="0"/>
              <a:t>underline) </a:t>
            </a:r>
            <a:r>
              <a:rPr lang="zh-TW" altLang="en-US" dirty="0"/>
              <a:t>或是錢幣符號 </a:t>
            </a:r>
            <a:r>
              <a:rPr lang="en-US" altLang="zh-TW" dirty="0"/>
              <a:t>($,</a:t>
            </a:r>
            <a:r>
              <a:rPr lang="zh-TW" altLang="en-US" dirty="0"/>
              <a:t> </a:t>
            </a:r>
            <a:r>
              <a:rPr lang="en-US" altLang="zh-TW" dirty="0" err="1"/>
              <a:t>dollarsign</a:t>
            </a:r>
            <a:r>
              <a:rPr lang="en-US" altLang="zh-TW" dirty="0"/>
              <a:t>)</a:t>
            </a:r>
            <a:r>
              <a:rPr lang="zh-TW" altLang="en-US" dirty="0"/>
              <a:t>  開頭，而接續的字元可以是字母、數字、底線或是錢幣符號。</a:t>
            </a:r>
            <a:endParaRPr lang="en-US" altLang="zh-TW" dirty="0"/>
          </a:p>
          <a:p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不允許數字當作識別字的字首，藉此 </a:t>
            </a:r>
            <a:r>
              <a:rPr lang="en-US" altLang="zh-TW" dirty="0" err="1"/>
              <a:t>Javascript</a:t>
            </a:r>
            <a:r>
              <a:rPr lang="zh-TW" altLang="en-US" dirty="0"/>
              <a:t> 能夠輕易地分辨自別字與數字。</a:t>
            </a:r>
            <a:endParaRPr lang="en-US" altLang="zh-TW" dirty="0"/>
          </a:p>
          <a:p>
            <a:r>
              <a:rPr lang="zh-TW" altLang="en-US" dirty="0"/>
              <a:t>以下都是合法的識別字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err="1"/>
              <a:t>i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err="1"/>
              <a:t>My_variable_name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v13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_dummy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$</a:t>
            </a:r>
            <a:r>
              <a:rPr lang="en-US" altLang="zh-TW" dirty="0" err="1"/>
              <a:t>str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7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9227" y="455691"/>
            <a:ext cx="8596668" cy="1320800"/>
          </a:xfrm>
        </p:spPr>
        <p:txBody>
          <a:bodyPr/>
          <a:lstStyle/>
          <a:p>
            <a:r>
              <a:rPr lang="zh-TW" altLang="en-US" dirty="0"/>
              <a:t>保留字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644628"/>
              </p:ext>
            </p:extLst>
          </p:nvPr>
        </p:nvGraphicFramePr>
        <p:xfrm>
          <a:off x="1385187" y="1315265"/>
          <a:ext cx="6663348" cy="4921126"/>
        </p:xfrm>
        <a:graphic>
          <a:graphicData uri="http://schemas.openxmlformats.org/drawingml/2006/table">
            <a:tbl>
              <a:tblPr/>
              <a:tblGrid>
                <a:gridCol w="148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2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47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A-E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rgbClr val="FFFF00"/>
                        </a:solidFill>
                      </a:endParaRP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E-I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　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J-S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　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T-Z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abstract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else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long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this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boolean</a:t>
                      </a:r>
                      <a:endParaRPr lang="en-US" sz="1400" dirty="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enum</a:t>
                      </a:r>
                      <a:endParaRPr 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lastModified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throw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break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extends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Native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throws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byte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new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transient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case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final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null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true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catch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finally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package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try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char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Float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private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class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for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protected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Void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Const</a:t>
                      </a:r>
                      <a:endParaRPr 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function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public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volatile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continue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go to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return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while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date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if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short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with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deburgger</a:t>
                      </a:r>
                      <a:endParaRPr 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implement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static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default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import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super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delete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switch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do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instanceof</a:t>
                      </a:r>
                      <a:endParaRPr 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synchronized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double</a:t>
                      </a:r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int</a:t>
                      </a:r>
                      <a:endParaRPr 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81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interface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057969" y="-323165"/>
            <a:ext cx="192499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6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solidFill>
                  <a:srgbClr val="FF0000"/>
                </a:solidFill>
              </a:rPr>
              <a:t>* </a:t>
            </a:r>
            <a:r>
              <a:rPr lang="zh-TW" altLang="en-US"/>
              <a:t>非必須的分號</a:t>
            </a:r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54331"/>
            <a:ext cx="8596668" cy="4920343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像其他語言一樣，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也使用分號來區隔述句 </a:t>
            </a:r>
            <a:r>
              <a:rPr lang="en-US" altLang="zh-TW"/>
              <a:t>(statements)</a:t>
            </a:r>
          </a:p>
          <a:p>
            <a:r>
              <a:rPr lang="zh-TW" altLang="en-US"/>
              <a:t>要讓你的程式碼變得清楚，這很重要 </a:t>
            </a:r>
            <a:r>
              <a:rPr lang="en-US" altLang="zh-TW"/>
              <a:t>:</a:t>
            </a:r>
            <a:r>
              <a:rPr lang="zh-TW" altLang="en-US"/>
              <a:t> 如果少了區隔符號，一個述句的結尾可能被當成另一個述句的開頭，反之亦然。</a:t>
            </a:r>
            <a:endParaRPr lang="en-US" altLang="zh-TW"/>
          </a:p>
          <a:p>
            <a:r>
              <a:rPr lang="zh-TW" altLang="en-US">
                <a:solidFill>
                  <a:srgbClr val="FF0000"/>
                </a:solidFill>
              </a:rPr>
              <a:t>通常換行符號可以被解析為分號，但總是有例外</a:t>
            </a:r>
            <a:r>
              <a:rPr lang="en-US" altLang="zh-TW">
                <a:solidFill>
                  <a:srgbClr val="FF0000"/>
                </a:solidFill>
              </a:rPr>
              <a:t>!!!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/>
              <a:t>Eg</a:t>
            </a:r>
            <a:r>
              <a:rPr lang="en-US" altLang="zh-TW"/>
              <a:t>. 	A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3; 		// </a:t>
            </a:r>
            <a:r>
              <a:rPr lang="zh-TW" altLang="en-US"/>
              <a:t>這個換行符號應能省略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	B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4;</a:t>
            </a:r>
          </a:p>
          <a:p>
            <a:pPr marL="457200" lvl="1" indent="0">
              <a:buNone/>
            </a:pPr>
            <a:r>
              <a:rPr lang="en-US" altLang="zh-TW"/>
              <a:t>		A = 3; B=4;	// </a:t>
            </a:r>
            <a:r>
              <a:rPr lang="zh-TW" altLang="en-US"/>
              <a:t>改成這樣第一個換行符號就是必須的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But</a:t>
            </a:r>
          </a:p>
          <a:p>
            <a:pPr marL="457200" lvl="1" indent="0">
              <a:buNone/>
            </a:pPr>
            <a:r>
              <a:rPr lang="en-US" altLang="zh-TW"/>
              <a:t>		</a:t>
            </a:r>
            <a:r>
              <a:rPr lang="en-US" altLang="zh-TW" err="1"/>
              <a:t>var</a:t>
            </a:r>
            <a:r>
              <a:rPr lang="en-US" altLang="zh-TW"/>
              <a:t> y = x + f	</a:t>
            </a:r>
          </a:p>
          <a:p>
            <a:pPr marL="457200" lvl="1" indent="0">
              <a:buNone/>
            </a:pPr>
            <a:r>
              <a:rPr lang="en-US" altLang="zh-TW"/>
              <a:t>		(</a:t>
            </a:r>
            <a:r>
              <a:rPr lang="en-US" altLang="zh-TW" err="1"/>
              <a:t>a+b</a:t>
            </a:r>
            <a:r>
              <a:rPr lang="en-US" altLang="zh-TW"/>
              <a:t>).</a:t>
            </a:r>
            <a:r>
              <a:rPr lang="en-US" altLang="zh-TW" err="1"/>
              <a:t>toString</a:t>
            </a:r>
            <a:r>
              <a:rPr lang="en-US" altLang="zh-TW"/>
              <a:t>() </a:t>
            </a:r>
            <a:r>
              <a:rPr lang="zh-TW" altLang="en-US"/>
              <a:t>會被解析成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		</a:t>
            </a:r>
            <a:r>
              <a:rPr lang="en-US" altLang="zh-TW" err="1"/>
              <a:t>var</a:t>
            </a:r>
            <a:r>
              <a:rPr lang="en-US" altLang="zh-TW"/>
              <a:t> y = x + f(</a:t>
            </a:r>
            <a:r>
              <a:rPr lang="en-US" altLang="zh-TW" err="1"/>
              <a:t>a+b</a:t>
            </a:r>
            <a:r>
              <a:rPr lang="en-US" altLang="zh-TW"/>
              <a:t>).</a:t>
            </a:r>
            <a:r>
              <a:rPr lang="en-US" altLang="zh-TW" err="1"/>
              <a:t>toString</a:t>
            </a:r>
            <a:r>
              <a:rPr lang="en-US" altLang="zh-TW"/>
              <a:t>();</a:t>
            </a:r>
          </a:p>
          <a:p>
            <a:pPr marL="457200" lvl="1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zh-TW" altLang="en-US">
                <a:solidFill>
                  <a:schemeClr val="tx1"/>
                </a:solidFill>
              </a:rPr>
              <a:t>因為，</a:t>
            </a:r>
            <a:r>
              <a:rPr lang="en-US" altLang="zh-TW" err="1">
                <a:solidFill>
                  <a:schemeClr val="tx1"/>
                </a:solidFill>
              </a:rPr>
              <a:t>Javascript</a:t>
            </a:r>
            <a:r>
              <a:rPr lang="en-US" altLang="zh-TW">
                <a:solidFill>
                  <a:schemeClr val="tx1"/>
                </a:solidFill>
              </a:rPr>
              <a:t> </a:t>
            </a:r>
            <a:r>
              <a:rPr lang="zh-TW" altLang="en-US">
                <a:solidFill>
                  <a:srgbClr val="FF0000"/>
                </a:solidFill>
              </a:rPr>
              <a:t>沒有</a:t>
            </a:r>
            <a:r>
              <a:rPr lang="zh-TW" altLang="en-US">
                <a:solidFill>
                  <a:schemeClr val="tx1"/>
                </a:solidFill>
              </a:rPr>
              <a:t>把每個換行 </a:t>
            </a:r>
            <a:r>
              <a:rPr lang="en-US" altLang="zh-TW">
                <a:solidFill>
                  <a:schemeClr val="tx1"/>
                </a:solidFill>
              </a:rPr>
              <a:t>(line break) </a:t>
            </a:r>
            <a:r>
              <a:rPr lang="zh-TW" altLang="en-US">
                <a:solidFill>
                  <a:schemeClr val="tx1"/>
                </a:solidFill>
              </a:rPr>
              <a:t>都視為分號 </a:t>
            </a:r>
            <a:r>
              <a:rPr lang="en-US" altLang="zh-TW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zh-TW">
                <a:solidFill>
                  <a:srgbClr val="FF0000"/>
                </a:solidFill>
              </a:rPr>
              <a:t>	</a:t>
            </a:r>
            <a:r>
              <a:rPr lang="zh-TW" altLang="en-US">
                <a:solidFill>
                  <a:srgbClr val="FF0000"/>
                </a:solidFill>
              </a:rPr>
              <a:t>只有在沒有分號就無法解析程式碼的情況下，才會把換行當作分號。</a:t>
            </a:r>
            <a:endParaRPr lang="en-US" altLang="zh-TW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1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但是 </a:t>
            </a:r>
            <a:r>
              <a:rPr lang="en-US" altLang="zh-TW"/>
              <a:t>…</a:t>
            </a:r>
            <a:r>
              <a:rPr lang="zh-TW" altLang="en-US"/>
              <a:t> 還是有例外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67542"/>
            <a:ext cx="8596668" cy="5016137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第一個例外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/>
              <a:t>return</a:t>
            </a:r>
            <a:r>
              <a:rPr lang="zh-TW" altLang="en-US" dirty="0"/>
              <a:t>、</a:t>
            </a:r>
            <a:r>
              <a:rPr lang="en-US" altLang="zh-TW" dirty="0"/>
              <a:t>break</a:t>
            </a:r>
            <a:r>
              <a:rPr lang="zh-TW" altLang="en-US" dirty="0"/>
              <a:t> 與 </a:t>
            </a:r>
            <a:r>
              <a:rPr lang="en-US" altLang="zh-TW" dirty="0"/>
              <a:t>continue</a:t>
            </a:r>
            <a:r>
              <a:rPr lang="zh-TW" altLang="en-US" dirty="0"/>
              <a:t> 述句通常單獨存在，但是有時會接著一個識別字或者運算式 </a:t>
            </a:r>
            <a:r>
              <a:rPr lang="en-US" altLang="zh-TW" dirty="0"/>
              <a:t>(expression)</a:t>
            </a:r>
            <a:r>
              <a:rPr lang="zh-TW" altLang="en-US" dirty="0"/>
              <a:t>，如果有個換行出現在這些字之後 </a:t>
            </a:r>
            <a:r>
              <a:rPr lang="en-US" altLang="zh-TW" dirty="0"/>
              <a:t>(</a:t>
            </a:r>
            <a:r>
              <a:rPr lang="zh-TW" altLang="en-US" dirty="0"/>
              <a:t>並在其他語彙單元出現之前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 err="1"/>
              <a:t>Javascript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永遠</a:t>
            </a:r>
            <a:r>
              <a:rPr lang="zh-TW" altLang="en-US" dirty="0"/>
              <a:t>會將那個換行符號解釋為分號。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Eg</a:t>
            </a:r>
            <a:r>
              <a:rPr lang="en-US" altLang="zh-TW" dirty="0"/>
              <a:t>. 	return</a:t>
            </a:r>
          </a:p>
          <a:p>
            <a:pPr marL="0" indent="0">
              <a:buNone/>
            </a:pPr>
            <a:r>
              <a:rPr lang="en-US" altLang="zh-TW" dirty="0"/>
              <a:t>		true;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會解析為 </a:t>
            </a:r>
            <a:r>
              <a:rPr lang="en-US" altLang="zh-TW" dirty="0"/>
              <a:t>return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zh-TW" altLang="en-US" dirty="0"/>
              <a:t> </a:t>
            </a:r>
            <a:r>
              <a:rPr lang="en-US" altLang="zh-TW" dirty="0"/>
              <a:t>true;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但你的意思比較可能是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true;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這代表你絕對不能在 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break </a:t>
            </a:r>
            <a:r>
              <a:rPr lang="zh-TW" altLang="en-US" dirty="0">
                <a:solidFill>
                  <a:srgbClr val="FF0000"/>
                </a:solidFill>
              </a:rPr>
              <a:t>或 </a:t>
            </a:r>
            <a:r>
              <a:rPr lang="en-US" altLang="zh-TW" dirty="0">
                <a:solidFill>
                  <a:srgbClr val="FF0000"/>
                </a:solidFill>
              </a:rPr>
              <a:t>continue </a:t>
            </a:r>
            <a:r>
              <a:rPr lang="zh-TW" altLang="en-US" dirty="0">
                <a:solidFill>
                  <a:srgbClr val="FF0000"/>
                </a:solidFill>
              </a:rPr>
              <a:t>這些關鍵字與接續其後的運算式之間插入換行，如果你真的這樣做，你的程式很有可能以不明顯的方式失靈，而這很難除錯</a:t>
            </a:r>
            <a:r>
              <a:rPr lang="en-US" altLang="zh-TW" dirty="0">
                <a:solidFill>
                  <a:srgbClr val="FF0000"/>
                </a:solidFill>
              </a:rPr>
              <a:t>!!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98994"/>
            <a:ext cx="8596668" cy="1320800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27909"/>
            <a:ext cx="8596668" cy="5294811"/>
          </a:xfrm>
        </p:spPr>
        <p:txBody>
          <a:bodyPr>
            <a:normAutofit/>
          </a:bodyPr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安裝 </a:t>
            </a:r>
            <a:r>
              <a:rPr lang="en-US" altLang="zh-TW"/>
              <a:t>Visual Studio Code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安裝 </a:t>
            </a:r>
            <a:r>
              <a:rPr lang="en-US" altLang="zh-TW"/>
              <a:t>Node.js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設定 </a:t>
            </a:r>
            <a:r>
              <a:rPr lang="en-US" altLang="zh-TW"/>
              <a:t>Visual Studio Code</a:t>
            </a:r>
            <a:r>
              <a:rPr lang="zh-TW" altLang="en-US"/>
              <a:t> </a:t>
            </a:r>
            <a:r>
              <a:rPr lang="en-US" altLang="zh-TW"/>
              <a:t>Debug Mode</a:t>
            </a:r>
          </a:p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簡介</a:t>
            </a:r>
            <a:endParaRPr lang="en-US" altLang="zh-TW"/>
          </a:p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  <a:p>
            <a:r>
              <a:rPr lang="zh-TW" altLang="en-US"/>
              <a:t>語彙結構</a:t>
            </a:r>
            <a:endParaRPr lang="en-US" altLang="zh-TW"/>
          </a:p>
          <a:p>
            <a:r>
              <a:rPr lang="zh-TW" altLang="en-US"/>
              <a:t>型別、值與變數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1"/>
                </a:solidFill>
              </a:rPr>
              <a:t>基本型別</a:t>
            </a: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1"/>
                </a:solidFill>
              </a:rPr>
              <a:t>物件型別</a:t>
            </a: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變數範疇 </a:t>
            </a:r>
            <a:r>
              <a:rPr lang="en-US" altLang="zh-TW"/>
              <a:t>(Variable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1"/>
                </a:solidFill>
              </a:rPr>
              <a:t>函式範疇 </a:t>
            </a:r>
            <a:r>
              <a:rPr lang="en-US" altLang="zh-TW">
                <a:solidFill>
                  <a:schemeClr val="tx1"/>
                </a:solidFill>
              </a:rPr>
              <a:t>(Function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變數提升 </a:t>
            </a:r>
            <a:r>
              <a:rPr lang="en-US" altLang="zh-TW"/>
              <a:t>(Variable Hoisting)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/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6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但是 </a:t>
            </a:r>
            <a:r>
              <a:rPr lang="en-US" altLang="zh-TW"/>
              <a:t>…</a:t>
            </a:r>
            <a:r>
              <a:rPr lang="zh-TW" altLang="en-US"/>
              <a:t> 還是有例外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3967"/>
            <a:ext cx="8596668" cy="460683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第二個例外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++</a:t>
            </a:r>
            <a:r>
              <a:rPr lang="zh-TW" altLang="en-US" dirty="0">
                <a:solidFill>
                  <a:schemeClr val="tx1"/>
                </a:solidFill>
              </a:rPr>
              <a:t> 及 </a:t>
            </a:r>
            <a:r>
              <a:rPr lang="en-US" altLang="zh-TW" dirty="0">
                <a:solidFill>
                  <a:schemeClr val="tx1"/>
                </a:solidFill>
              </a:rPr>
              <a:t>--</a:t>
            </a:r>
            <a:r>
              <a:rPr lang="zh-TW" altLang="en-US" dirty="0">
                <a:solidFill>
                  <a:schemeClr val="tx1"/>
                </a:solidFill>
              </a:rPr>
              <a:t> 運算子可以當運算式的前綴運算子 </a:t>
            </a:r>
            <a:r>
              <a:rPr lang="en-US" altLang="zh-TW" dirty="0">
                <a:solidFill>
                  <a:schemeClr val="tx1"/>
                </a:solidFill>
              </a:rPr>
              <a:t>(prefix, </a:t>
            </a:r>
            <a:r>
              <a:rPr lang="en-US" altLang="zh-TW" dirty="0" err="1">
                <a:solidFill>
                  <a:schemeClr val="tx1"/>
                </a:solidFill>
              </a:rPr>
              <a:t>eg</a:t>
            </a:r>
            <a:r>
              <a:rPr lang="en-US" altLang="zh-TW" dirty="0">
                <a:solidFill>
                  <a:schemeClr val="tx1"/>
                </a:solidFill>
              </a:rPr>
              <a:t>. ++x) </a:t>
            </a:r>
            <a:r>
              <a:rPr lang="zh-TW" altLang="en-US" dirty="0">
                <a:solidFill>
                  <a:schemeClr val="tx1"/>
                </a:solidFill>
              </a:rPr>
              <a:t>或後綴運算子 </a:t>
            </a:r>
            <a:r>
              <a:rPr lang="en-US" altLang="zh-TW" dirty="0">
                <a:solidFill>
                  <a:schemeClr val="tx1"/>
                </a:solidFill>
              </a:rPr>
              <a:t>(postfix, </a:t>
            </a:r>
            <a:r>
              <a:rPr lang="en-US" altLang="zh-TW" dirty="0" err="1">
                <a:solidFill>
                  <a:schemeClr val="tx1"/>
                </a:solidFill>
              </a:rPr>
              <a:t>eg</a:t>
            </a:r>
            <a:r>
              <a:rPr lang="en-US" altLang="zh-TW" dirty="0">
                <a:solidFill>
                  <a:schemeClr val="tx1"/>
                </a:solidFill>
              </a:rPr>
              <a:t>. y++)</a:t>
            </a:r>
            <a:r>
              <a:rPr lang="zh-TW" altLang="en-US" dirty="0">
                <a:solidFill>
                  <a:schemeClr val="tx1"/>
                </a:solidFill>
              </a:rPr>
              <a:t>，如果你要把它們當作後綴運算子，它們必須跟它們作用的運算式在同一行，若非如此，其中的換行會被視為分號，而 </a:t>
            </a:r>
            <a:r>
              <a:rPr lang="en-US" altLang="zh-TW" dirty="0">
                <a:solidFill>
                  <a:schemeClr val="tx1"/>
                </a:solidFill>
              </a:rPr>
              <a:t>++</a:t>
            </a:r>
            <a:r>
              <a:rPr lang="zh-TW" altLang="en-US" dirty="0">
                <a:solidFill>
                  <a:schemeClr val="tx1"/>
                </a:solidFill>
              </a:rPr>
              <a:t> 或 </a:t>
            </a:r>
            <a:r>
              <a:rPr lang="en-US" altLang="zh-TW" dirty="0">
                <a:solidFill>
                  <a:schemeClr val="tx1"/>
                </a:solidFill>
              </a:rPr>
              <a:t>–</a:t>
            </a:r>
            <a:r>
              <a:rPr lang="zh-TW" altLang="en-US" dirty="0">
                <a:solidFill>
                  <a:schemeClr val="tx1"/>
                </a:solidFill>
              </a:rPr>
              <a:t> 會被解析為作用在後續程式碼上的前綴運算子</a:t>
            </a:r>
            <a:r>
              <a:rPr lang="en-US" altLang="zh-TW" dirty="0">
                <a:solidFill>
                  <a:schemeClr val="tx1"/>
                </a:solidFill>
              </a:rPr>
              <a:t>!!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err="1">
                <a:solidFill>
                  <a:schemeClr val="tx1"/>
                </a:solidFill>
              </a:rPr>
              <a:t>Eg</a:t>
            </a:r>
            <a:r>
              <a:rPr lang="en-US" altLang="zh-TW" dirty="0">
                <a:solidFill>
                  <a:schemeClr val="tx1"/>
                </a:solidFill>
              </a:rPr>
              <a:t>. 		 x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			++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 		 </a:t>
            </a:r>
            <a:r>
              <a:rPr lang="en-US" altLang="zh-TW" sz="1800" dirty="0">
                <a:solidFill>
                  <a:schemeClr val="tx1"/>
                </a:solidFill>
              </a:rPr>
              <a:t>y</a:t>
            </a:r>
          </a:p>
          <a:p>
            <a:pPr marL="0" indent="0">
              <a:buNone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zh-TW" altLang="en-US" dirty="0">
                <a:solidFill>
                  <a:schemeClr val="tx1"/>
                </a:solidFill>
              </a:rPr>
              <a:t>會被解析成 </a:t>
            </a:r>
            <a:r>
              <a:rPr lang="en-US" altLang="zh-TW" dirty="0">
                <a:solidFill>
                  <a:srgbClr val="FF0000"/>
                </a:solidFill>
              </a:rPr>
              <a:t>x; ++y; </a:t>
            </a:r>
            <a:r>
              <a:rPr lang="zh-TW" altLang="en-US" dirty="0">
                <a:solidFill>
                  <a:schemeClr val="tx1"/>
                </a:solidFill>
              </a:rPr>
              <a:t>而非 </a:t>
            </a:r>
            <a:r>
              <a:rPr lang="en-US" altLang="zh-TW" dirty="0">
                <a:solidFill>
                  <a:schemeClr val="tx1"/>
                </a:solidFill>
              </a:rPr>
              <a:t>x++; y;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5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型別、值與變數 </a:t>
            </a:r>
            <a:r>
              <a:rPr lang="en-US" altLang="zh-TW"/>
              <a:t>– </a:t>
            </a:r>
            <a:r>
              <a:rPr lang="zh-TW" altLang="en-US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945637" cy="3880773"/>
          </a:xfrm>
        </p:spPr>
        <p:txBody>
          <a:bodyPr/>
          <a:lstStyle/>
          <a:p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型別可分成兩類 </a:t>
            </a:r>
            <a:r>
              <a:rPr lang="en-US" altLang="zh-TW" dirty="0"/>
              <a:t>: </a:t>
            </a:r>
            <a:r>
              <a:rPr lang="zh-TW" altLang="en-US" dirty="0">
                <a:solidFill>
                  <a:srgbClr val="FF0000"/>
                </a:solidFill>
              </a:rPr>
              <a:t>基本型別 </a:t>
            </a:r>
            <a:r>
              <a:rPr lang="en-US" altLang="zh-TW" dirty="0">
                <a:solidFill>
                  <a:srgbClr val="FF0000"/>
                </a:solidFill>
              </a:rPr>
              <a:t>(primitive types) </a:t>
            </a:r>
            <a:r>
              <a:rPr lang="zh-TW" altLang="en-US" dirty="0"/>
              <a:t>與 </a:t>
            </a:r>
            <a:r>
              <a:rPr lang="zh-TW" altLang="en-US" dirty="0">
                <a:solidFill>
                  <a:srgbClr val="FF0000"/>
                </a:solidFill>
              </a:rPr>
              <a:t>物件型別 </a:t>
            </a:r>
            <a:r>
              <a:rPr lang="en-US" altLang="zh-TW" dirty="0">
                <a:solidFill>
                  <a:srgbClr val="FF0000"/>
                </a:solidFill>
              </a:rPr>
              <a:t>(object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types)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基本型別：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chemeClr val="tx1"/>
                </a:solidFill>
              </a:rPr>
              <a:t>Number </a:t>
            </a:r>
            <a:r>
              <a:rPr lang="zh-TW" altLang="en-US" dirty="0">
                <a:solidFill>
                  <a:schemeClr val="tx1"/>
                </a:solidFill>
              </a:rPr>
              <a:t>數字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chemeClr val="tx1"/>
                </a:solidFill>
              </a:rPr>
              <a:t>String </a:t>
            </a:r>
            <a:r>
              <a:rPr lang="zh-TW" altLang="en-US" dirty="0">
                <a:solidFill>
                  <a:schemeClr val="tx1"/>
                </a:solidFill>
              </a:rPr>
              <a:t>文字字串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簡稱字串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chemeClr val="tx1"/>
                </a:solidFill>
              </a:rPr>
              <a:t>Boolean </a:t>
            </a:r>
            <a:r>
              <a:rPr lang="zh-TW" altLang="en-US" dirty="0">
                <a:solidFill>
                  <a:schemeClr val="tx1"/>
                </a:solidFill>
              </a:rPr>
              <a:t>布林真偽值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簡稱布林值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基本型別值：</a:t>
            </a:r>
            <a:endParaRPr lang="en-US" altLang="zh-TW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chemeClr val="tx1"/>
                </a:solidFill>
              </a:rPr>
              <a:t>null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chemeClr val="tx1"/>
                </a:solidFill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22093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型別、值與變數 </a:t>
            </a:r>
            <a:r>
              <a:rPr lang="en-US" altLang="zh-TW"/>
              <a:t>–</a:t>
            </a:r>
            <a:r>
              <a:rPr lang="zh-TW" altLang="en-US"/>
              <a:t> 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1"/>
            <a:ext cx="8945637" cy="4110962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任何不是數字、字串、</a:t>
            </a:r>
            <a:r>
              <a:rPr lang="en-US" altLang="zh-TW" dirty="0" err="1">
                <a:solidFill>
                  <a:schemeClr val="tx1"/>
                </a:solidFill>
              </a:rPr>
              <a:t>boolean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null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undefined</a:t>
            </a:r>
            <a:r>
              <a:rPr lang="zh-TW" altLang="en-US" dirty="0">
                <a:solidFill>
                  <a:schemeClr val="tx1"/>
                </a:solidFill>
              </a:rPr>
              <a:t> 的 </a:t>
            </a:r>
            <a:r>
              <a:rPr lang="en-US" altLang="zh-TW" dirty="0" err="1">
                <a:solidFill>
                  <a:schemeClr val="tx1"/>
                </a:solidFill>
              </a:rPr>
              <a:t>Javascript</a:t>
            </a:r>
            <a:r>
              <a:rPr lang="zh-TW" altLang="en-US" dirty="0">
                <a:solidFill>
                  <a:schemeClr val="tx1"/>
                </a:solidFill>
              </a:rPr>
              <a:t> 值皆為</a:t>
            </a:r>
            <a:r>
              <a:rPr lang="zh-TW" altLang="en-US" dirty="0">
                <a:solidFill>
                  <a:srgbClr val="FF0000"/>
                </a:solidFill>
              </a:rPr>
              <a:t>物件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物件是一組特性 </a:t>
            </a:r>
            <a:r>
              <a:rPr lang="en-US" altLang="zh-TW" dirty="0">
                <a:solidFill>
                  <a:schemeClr val="tx1"/>
                </a:solidFill>
              </a:rPr>
              <a:t>(properties) </a:t>
            </a:r>
            <a:r>
              <a:rPr lang="zh-TW" altLang="en-US" dirty="0">
                <a:solidFill>
                  <a:schemeClr val="tx1"/>
                </a:solidFill>
              </a:rPr>
              <a:t>的群集 </a:t>
            </a:r>
            <a:r>
              <a:rPr lang="en-US" altLang="zh-TW" dirty="0">
                <a:solidFill>
                  <a:schemeClr val="tx1"/>
                </a:solidFill>
              </a:rPr>
              <a:t>(collection)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每一個屬性只有一個名稱 </a:t>
            </a:r>
            <a:r>
              <a:rPr lang="en-US" altLang="zh-TW" dirty="0">
                <a:solidFill>
                  <a:schemeClr val="tx1"/>
                </a:solidFill>
              </a:rPr>
              <a:t>(name/key)</a:t>
            </a:r>
            <a:r>
              <a:rPr lang="zh-TW" altLang="en-US" dirty="0">
                <a:solidFill>
                  <a:schemeClr val="tx1"/>
                </a:solidFill>
              </a:rPr>
              <a:t> 和一個值 </a:t>
            </a:r>
            <a:r>
              <a:rPr lang="en-US" altLang="zh-TW" dirty="0">
                <a:solidFill>
                  <a:schemeClr val="tx1"/>
                </a:solidFill>
              </a:rPr>
              <a:t>(value)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Eg</a:t>
            </a:r>
            <a:r>
              <a:rPr lang="en-US" altLang="zh-TW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	key1 : value1,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	key2 : value2,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	key3 : value3, 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	}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7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/>
              <a:t>類別</a:t>
            </a:r>
            <a:r>
              <a:rPr lang="en-US" altLang="zh-TW" b="1"/>
              <a:t>(Class) </a:t>
            </a:r>
            <a:r>
              <a:rPr lang="zh-TW" altLang="en-US"/>
              <a:t>與 </a:t>
            </a:r>
            <a:r>
              <a:rPr lang="zh-TW" altLang="en-US" b="1"/>
              <a:t>物件</a:t>
            </a:r>
            <a:r>
              <a:rPr lang="en-US" altLang="zh-TW" b="1"/>
              <a:t>(Object) </a:t>
            </a:r>
            <a:r>
              <a:rPr lang="zh-TW" altLang="en-US"/>
              <a:t>是個一體兩面的東西</a:t>
            </a:r>
            <a:endParaRPr lang="en-US" altLang="zh-TW"/>
          </a:p>
          <a:p>
            <a:pPr marL="0" indent="0">
              <a:buNone/>
            </a:pPr>
            <a:endParaRPr lang="zh-TW" altLang="en-US"/>
          </a:p>
          <a:p>
            <a:r>
              <a:rPr lang="zh-TW" altLang="en-US" b="1">
                <a:solidFill>
                  <a:srgbClr val="00B0F0"/>
                </a:solidFill>
              </a:rPr>
              <a:t>類別</a:t>
            </a:r>
            <a:r>
              <a:rPr lang="zh-TW" altLang="en-US"/>
              <a:t>算是一個藍圖、一個範本、一個可參考的文件，他沒有 </a:t>
            </a:r>
            <a:r>
              <a:rPr lang="zh-TW" altLang="en-US" b="1">
                <a:solidFill>
                  <a:srgbClr val="FF0000"/>
                </a:solidFill>
              </a:rPr>
              <a:t>實體</a:t>
            </a:r>
            <a:r>
              <a:rPr lang="zh-TW" altLang="en-US">
                <a:solidFill>
                  <a:srgbClr val="FF0000"/>
                </a:solidFill>
              </a:rPr>
              <a:t> 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en-US" altLang="zh-TW" b="1">
                <a:solidFill>
                  <a:srgbClr val="FF0000"/>
                </a:solidFill>
              </a:rPr>
              <a:t>Instance</a:t>
            </a:r>
            <a:r>
              <a:rPr lang="en-US" altLang="zh-TW">
                <a:solidFill>
                  <a:srgbClr val="FF0000"/>
                </a:solidFill>
              </a:rPr>
              <a:t>) </a:t>
            </a:r>
            <a:r>
              <a:rPr lang="zh-TW" altLang="en-US"/>
              <a:t>的概念，屬靜態的。</a:t>
            </a:r>
            <a:endParaRPr lang="en-US" altLang="zh-TW"/>
          </a:p>
          <a:p>
            <a:endParaRPr lang="zh-TW" altLang="en-US"/>
          </a:p>
          <a:p>
            <a:r>
              <a:rPr lang="zh-TW" altLang="en-US" b="1">
                <a:solidFill>
                  <a:srgbClr val="00B0F0"/>
                </a:solidFill>
              </a:rPr>
              <a:t>物件</a:t>
            </a:r>
            <a:r>
              <a:rPr lang="zh-TW" altLang="en-US"/>
              <a:t>是一個看的到、摸的到的</a:t>
            </a:r>
            <a:r>
              <a:rPr lang="zh-TW" altLang="en-US" b="1">
                <a:solidFill>
                  <a:srgbClr val="FF0000"/>
                </a:solidFill>
              </a:rPr>
              <a:t>實體</a:t>
            </a:r>
            <a:r>
              <a:rPr lang="zh-TW" altLang="en-US"/>
              <a:t>，屬於動態的，狀態會隨時改變，但架構與行為不會改變。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90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5172891"/>
          </a:xfrm>
        </p:spPr>
        <p:txBody>
          <a:bodyPr>
            <a:normAutofit/>
          </a:bodyPr>
          <a:lstStyle/>
          <a:p>
            <a:r>
              <a:rPr lang="zh-TW" altLang="en-US" dirty="0"/>
              <a:t>比喻一：建築物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類別：設計藍圖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物件：實際蓋好的房子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兩者關係：設計藍圖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en-US" b="1" dirty="0">
                <a:solidFill>
                  <a:srgbClr val="0070C0"/>
                </a:solidFill>
              </a:rPr>
              <a:t>類別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zh-TW" altLang="en-US" dirty="0"/>
              <a:t>決定房子應該怎麼蓋，決定幾台電梯、幾間房間、走道如何設計。實際蓋好的房子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en-US" b="1" dirty="0">
                <a:solidFill>
                  <a:srgbClr val="0070C0"/>
                </a:solidFill>
              </a:rPr>
              <a:t>物件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zh-TW" altLang="en-US" dirty="0"/>
              <a:t>是照著設計藍圖所蓋出來的房子，人只能照設計藍圖的設計使用這間房子。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endParaRPr lang="zh-TW" altLang="en-US" dirty="0"/>
          </a:p>
          <a:p>
            <a:r>
              <a:rPr lang="zh-TW" altLang="en-US" dirty="0"/>
              <a:t>比喻二：蓋世武功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類別：武林密笈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物件：修練武林密笈而成的武林高手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兩者關係：武林密笈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en-US" b="1" dirty="0">
                <a:solidFill>
                  <a:srgbClr val="0070C0"/>
                </a:solidFill>
              </a:rPr>
              <a:t>類別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r>
              <a:rPr lang="en-US" altLang="zh-TW" dirty="0"/>
              <a:t> </a:t>
            </a:r>
            <a:r>
              <a:rPr lang="zh-TW" altLang="en-US" dirty="0"/>
              <a:t>記載許多各種攻擊與回應的方式，讓武林高手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zh-TW" altLang="en-US" b="1" dirty="0">
                <a:solidFill>
                  <a:srgbClr val="0070C0"/>
                </a:solidFill>
              </a:rPr>
              <a:t>物件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zh-TW" altLang="en-US" dirty="0"/>
              <a:t>知道遭遇到什麼攻擊時要用什麼招式回應。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程式設計：每執行到我們用 </a:t>
            </a:r>
            <a:r>
              <a:rPr lang="en-US" altLang="zh-TW" dirty="0"/>
              <a:t>new </a:t>
            </a:r>
            <a:r>
              <a:rPr lang="zh-TW" altLang="en-US" dirty="0"/>
              <a:t>運算子時，等同於將物件產生，也等同於成功得到武林密笈可以開始練功，或是在「建構子」的時候就已經賦予你基本功力。</a:t>
            </a:r>
          </a:p>
        </p:txBody>
      </p:sp>
    </p:spTree>
    <p:extLst>
      <p:ext uri="{BB962C8B-B14F-4D97-AF65-F5344CB8AC3E}">
        <p14:creationId xmlns:p14="http://schemas.microsoft.com/office/powerpoint/2010/main" val="93347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039946" cy="3880773"/>
          </a:xfrm>
        </p:spPr>
        <p:txBody>
          <a:bodyPr/>
          <a:lstStyle/>
          <a:p>
            <a:r>
              <a:rPr lang="zh-TW" altLang="en-US" dirty="0"/>
              <a:t>基本上，</a:t>
            </a:r>
            <a:r>
              <a:rPr lang="zh-TW" altLang="en-US" b="1" dirty="0"/>
              <a:t>類別</a:t>
            </a:r>
            <a:r>
              <a:rPr lang="zh-TW" altLang="en-US" dirty="0"/>
              <a:t>只用來決定 </a:t>
            </a:r>
            <a:r>
              <a:rPr lang="zh-TW" altLang="en-US" b="1" dirty="0">
                <a:solidFill>
                  <a:srgbClr val="00B0F0"/>
                </a:solidFill>
              </a:rPr>
              <a:t>物件形成 </a:t>
            </a:r>
            <a:r>
              <a:rPr lang="zh-TW" altLang="en-US" dirty="0"/>
              <a:t>時的樣子。通常包含著</a:t>
            </a:r>
            <a:r>
              <a:rPr lang="zh-TW" altLang="en-US" dirty="0">
                <a:solidFill>
                  <a:srgbClr val="FF0000"/>
                </a:solidFill>
              </a:rPr>
              <a:t>屬性</a:t>
            </a:r>
            <a:r>
              <a:rPr lang="en-US" altLang="zh-TW" dirty="0">
                <a:solidFill>
                  <a:srgbClr val="FF0000"/>
                </a:solidFill>
              </a:rPr>
              <a:t>(Property)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用以表示狀態及</a:t>
            </a:r>
            <a:r>
              <a:rPr lang="zh-TW" altLang="en-US" dirty="0">
                <a:solidFill>
                  <a:srgbClr val="FF0000"/>
                </a:solidFill>
              </a:rPr>
              <a:t>方法</a:t>
            </a:r>
            <a:r>
              <a:rPr lang="en-US" altLang="zh-TW" dirty="0">
                <a:solidFill>
                  <a:srgbClr val="FF0000"/>
                </a:solidFill>
              </a:rPr>
              <a:t>(Method)</a:t>
            </a:r>
            <a:r>
              <a:rPr lang="zh-TW" altLang="en-US" dirty="0"/>
              <a:t>用以顯示行為。</a:t>
            </a:r>
            <a:endParaRPr lang="en-US" altLang="zh-TW" dirty="0"/>
          </a:p>
          <a:p>
            <a:r>
              <a:rPr lang="zh-TW" altLang="en-US" dirty="0"/>
              <a:t>當物件形成時，</a:t>
            </a:r>
            <a:r>
              <a:rPr lang="zh-TW" altLang="en-US" b="1" dirty="0"/>
              <a:t>物件</a:t>
            </a:r>
            <a:r>
              <a:rPr lang="zh-TW" altLang="en-US" dirty="0"/>
              <a:t>就變成一個記憶體中的空間，記載著物件活動時暫存的資料與狀態。</a:t>
            </a:r>
            <a:endParaRPr lang="en-US" altLang="zh-TW" dirty="0"/>
          </a:p>
          <a:p>
            <a:r>
              <a:rPr lang="zh-TW" altLang="en-US" dirty="0"/>
              <a:t>並且當</a:t>
            </a:r>
            <a:r>
              <a:rPr lang="zh-TW" altLang="en-US" b="1" dirty="0"/>
              <a:t>類別</a:t>
            </a:r>
            <a:r>
              <a:rPr lang="zh-TW" altLang="en-US" dirty="0"/>
              <a:t>存在時物件才有能力透過 </a:t>
            </a:r>
            <a:r>
              <a:rPr lang="zh-TW" altLang="en-US" b="1" dirty="0"/>
              <a:t>方法 </a:t>
            </a:r>
            <a:r>
              <a:rPr lang="zh-TW" altLang="en-US" dirty="0"/>
              <a:t>執行一些動作。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物件是實體化的類別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028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61554"/>
            <a:ext cx="8596668" cy="1320800"/>
          </a:xfrm>
        </p:spPr>
        <p:txBody>
          <a:bodyPr/>
          <a:lstStyle/>
          <a:p>
            <a:r>
              <a:rPr lang="en-US" altLang="zh-TW"/>
              <a:t>SO</a:t>
            </a:r>
            <a:r>
              <a:rPr lang="zh-TW" altLang="en-US"/>
              <a:t> </a:t>
            </a:r>
            <a:r>
              <a:rPr lang="en-US" altLang="zh-TW"/>
              <a:t>…</a:t>
            </a:r>
            <a:r>
              <a:rPr lang="zh-TW" altLang="en-US"/>
              <a:t> 來寫點程式吧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3764" y="1585823"/>
            <a:ext cx="8263808" cy="4884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“use strict”;						//</a:t>
            </a:r>
            <a:r>
              <a:rPr lang="zh-TW" altLang="en-US" dirty="0"/>
              <a:t> </a:t>
            </a:r>
            <a:r>
              <a:rPr lang="en-US" altLang="zh-TW" dirty="0"/>
              <a:t>See:  testObject.js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car = {</a:t>
            </a:r>
          </a:p>
          <a:p>
            <a:pPr marL="0" indent="0">
              <a:buNone/>
            </a:pPr>
            <a:r>
              <a:rPr lang="en-US" altLang="zh-TW" dirty="0"/>
              <a:t>	color</a:t>
            </a:r>
            <a:r>
              <a:rPr lang="zh-TW" altLang="en-US" dirty="0"/>
              <a:t> </a:t>
            </a:r>
            <a:r>
              <a:rPr lang="en-US" altLang="zh-TW" dirty="0"/>
              <a:t>: "red",  				//</a:t>
            </a:r>
            <a:r>
              <a:rPr lang="en-US" altLang="zh-TW" dirty="0">
                <a:solidFill>
                  <a:srgbClr val="FF0000"/>
                </a:solidFill>
              </a:rPr>
              <a:t>Property (</a:t>
            </a:r>
            <a:r>
              <a:rPr lang="zh-TW" altLang="en-US" dirty="0">
                <a:solidFill>
                  <a:srgbClr val="FF0000"/>
                </a:solidFill>
              </a:rPr>
              <a:t>屬性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/>
              <a:t>	run</a:t>
            </a:r>
            <a:r>
              <a:rPr lang="zh-TW" altLang="en-US" dirty="0"/>
              <a:t> </a:t>
            </a:r>
            <a:r>
              <a:rPr lang="en-US" altLang="zh-TW" dirty="0"/>
              <a:t>: function (speed) {		//</a:t>
            </a:r>
            <a:r>
              <a:rPr lang="en-US" altLang="zh-TW" dirty="0">
                <a:solidFill>
                  <a:srgbClr val="FF0000"/>
                </a:solidFill>
              </a:rPr>
              <a:t>Method (</a:t>
            </a:r>
            <a:r>
              <a:rPr lang="zh-TW" altLang="en-US" dirty="0">
                <a:solidFill>
                  <a:srgbClr val="FF0000"/>
                </a:solidFill>
              </a:rPr>
              <a:t>方法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/>
              <a:t>		console.log("It runs at " + speed + " miles!!");</a:t>
            </a:r>
          </a:p>
          <a:p>
            <a:pPr marL="0" indent="0">
              <a:buNone/>
            </a:pPr>
            <a:r>
              <a:rPr lang="en-US" altLang="zh-TW" dirty="0"/>
              <a:t>	} 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console.log(</a:t>
            </a:r>
            <a:r>
              <a:rPr lang="en-US" altLang="zh-TW" dirty="0" err="1"/>
              <a:t>car.color</a:t>
            </a:r>
            <a:r>
              <a:rPr lang="en-US" altLang="zh-TW" dirty="0"/>
              <a:t>);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car.run</a:t>
            </a:r>
            <a:r>
              <a:rPr lang="en-US" altLang="zh-TW" dirty="0"/>
              <a:t>(60);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343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基本型別 </a:t>
            </a:r>
            <a:r>
              <a:rPr lang="en-US" altLang="zh-TW"/>
              <a:t>–</a:t>
            </a:r>
            <a:r>
              <a:rPr lang="zh-TW" altLang="en-US"/>
              <a:t> 數字 </a:t>
            </a:r>
            <a:r>
              <a:rPr lang="en-US" altLang="zh-TW"/>
              <a:t>(Number)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858552" cy="3880773"/>
          </a:xfrm>
        </p:spPr>
        <p:txBody>
          <a:bodyPr/>
          <a:lstStyle/>
          <a:p>
            <a:r>
              <a:rPr lang="zh-TW" altLang="en-US"/>
              <a:t>與其他語言不同，</a:t>
            </a:r>
            <a:r>
              <a:rPr lang="en-US" altLang="zh-TW" err="1"/>
              <a:t>Javascript</a:t>
            </a:r>
            <a:r>
              <a:rPr lang="zh-TW" altLang="en-US"/>
              <a:t> 不區分整數值 </a:t>
            </a:r>
            <a:r>
              <a:rPr lang="en-US" altLang="zh-TW"/>
              <a:t>(integer values)</a:t>
            </a:r>
            <a:r>
              <a:rPr lang="zh-TW" altLang="en-US"/>
              <a:t> 與浮點數值 </a:t>
            </a:r>
            <a:r>
              <a:rPr lang="en-US" altLang="zh-TW"/>
              <a:t>(floating-point values)</a:t>
            </a:r>
            <a:r>
              <a:rPr lang="zh-TW" altLang="en-US"/>
              <a:t> ，所有的數字都以</a:t>
            </a:r>
            <a:r>
              <a:rPr lang="zh-TW" altLang="en-US">
                <a:solidFill>
                  <a:srgbClr val="FF0000"/>
                </a:solidFill>
              </a:rPr>
              <a:t>浮點數值</a:t>
            </a:r>
            <a:r>
              <a:rPr lang="zh-TW" altLang="en-US"/>
              <a:t>表示。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如果一個數字直接出現於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程式中，稱為數字字面值 </a:t>
            </a:r>
            <a:r>
              <a:rPr lang="en-US" altLang="zh-TW"/>
              <a:t>(numeric</a:t>
            </a:r>
            <a:r>
              <a:rPr lang="zh-TW" altLang="en-US"/>
              <a:t> </a:t>
            </a:r>
            <a:r>
              <a:rPr lang="en-US" altLang="zh-TW"/>
              <a:t>literal)</a:t>
            </a:r>
            <a:r>
              <a:rPr lang="zh-TW" altLang="en-US"/>
              <a:t>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任何數字字面值之前皆可加上負號 </a:t>
            </a:r>
            <a:r>
              <a:rPr lang="en-US" altLang="zh-TW"/>
              <a:t>(-)</a:t>
            </a:r>
            <a:r>
              <a:rPr lang="zh-TW" altLang="en-US"/>
              <a:t> 使它變成負的，但是技術上來說，</a:t>
            </a:r>
            <a:r>
              <a:rPr lang="en-US" altLang="zh-TW"/>
              <a:t>-</a:t>
            </a:r>
            <a:r>
              <a:rPr lang="zh-TW" altLang="en-US"/>
              <a:t> 是一元負號運算子 </a:t>
            </a:r>
            <a:r>
              <a:rPr lang="en-US" altLang="zh-TW"/>
              <a:t>(unary negation operator)</a:t>
            </a:r>
            <a:r>
              <a:rPr lang="zh-TW" altLang="en-US"/>
              <a:t>，並不是數字字面值語法中的一部分。</a:t>
            </a:r>
          </a:p>
        </p:txBody>
      </p:sp>
    </p:spTree>
    <p:extLst>
      <p:ext uri="{BB962C8B-B14F-4D97-AF65-F5344CB8AC3E}">
        <p14:creationId xmlns:p14="http://schemas.microsoft.com/office/powerpoint/2010/main" val="64958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 </a:t>
            </a:r>
            <a:r>
              <a:rPr lang="en-US" altLang="zh-TW"/>
              <a:t>(Number)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整數字面值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3040"/>
            <a:ext cx="8858552" cy="5207725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十進制表示法 </a:t>
            </a:r>
            <a:r>
              <a:rPr lang="en-US" altLang="zh-TW" dirty="0">
                <a:solidFill>
                  <a:srgbClr val="0070C0"/>
                </a:solidFill>
              </a:rPr>
              <a:t>(decimal, 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0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3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100000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十六進制表示法 </a:t>
            </a:r>
            <a:r>
              <a:rPr lang="en-US" altLang="zh-TW" dirty="0">
                <a:solidFill>
                  <a:srgbClr val="0070C0"/>
                </a:solidFill>
              </a:rPr>
              <a:t>(hexadecimal, base-16)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0x (0X) </a:t>
            </a:r>
            <a:r>
              <a:rPr lang="zh-TW" altLang="en-US" dirty="0"/>
              <a:t>開頭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數字 </a:t>
            </a:r>
            <a:r>
              <a:rPr lang="en-US" altLang="zh-TW" dirty="0"/>
              <a:t>0-9 </a:t>
            </a:r>
            <a:r>
              <a:rPr lang="zh-TW" altLang="en-US" dirty="0"/>
              <a:t>及字母 </a:t>
            </a:r>
            <a:r>
              <a:rPr lang="en-US" altLang="zh-TW" dirty="0"/>
              <a:t>a-f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或 </a:t>
            </a:r>
            <a:r>
              <a:rPr lang="en-US" altLang="zh-TW" dirty="0"/>
              <a:t>A-F)</a:t>
            </a:r>
            <a:r>
              <a:rPr lang="zh-TW" altLang="en-US" dirty="0"/>
              <a:t> 組成，其中字母代表 </a:t>
            </a:r>
            <a:r>
              <a:rPr lang="en-US" altLang="zh-TW" dirty="0"/>
              <a:t>10-15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0xff  			// 15*16 + 15 = 225 (base-10)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0xCAFE911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八進制 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數字 </a:t>
            </a:r>
            <a:r>
              <a:rPr lang="en-US" altLang="zh-TW" dirty="0"/>
              <a:t>0</a:t>
            </a:r>
            <a:r>
              <a:rPr lang="zh-TW" altLang="en-US" dirty="0"/>
              <a:t> 開頭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0377</a:t>
            </a:r>
            <a:r>
              <a:rPr lang="zh-TW" altLang="en-US" dirty="0"/>
              <a:t> </a:t>
            </a:r>
            <a:r>
              <a:rPr lang="en-US" altLang="zh-TW" dirty="0"/>
              <a:t>			//3</a:t>
            </a:r>
            <a:r>
              <a:rPr lang="zh-TW" altLang="en-US" dirty="0"/>
              <a:t>*</a:t>
            </a:r>
            <a:r>
              <a:rPr lang="en-US" altLang="zh-TW" dirty="0"/>
              <a:t>64 + 7</a:t>
            </a:r>
            <a:r>
              <a:rPr lang="zh-TW" altLang="en-US" dirty="0"/>
              <a:t>*</a:t>
            </a:r>
            <a:r>
              <a:rPr lang="en-US" altLang="zh-TW" dirty="0"/>
              <a:t>8 + 7 = 255</a:t>
            </a:r>
            <a:r>
              <a:rPr lang="zh-TW" altLang="en-US" dirty="0"/>
              <a:t> </a:t>
            </a:r>
            <a:r>
              <a:rPr lang="en-US" altLang="zh-TW" dirty="0"/>
              <a:t>(base-10)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ECMAScript </a:t>
            </a:r>
            <a:r>
              <a:rPr lang="zh-TW" altLang="en-US" dirty="0"/>
              <a:t>並不支援，但某些瀏覽器實作有支援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C00000"/>
                </a:solidFill>
              </a:rPr>
              <a:t>嚴格模式 </a:t>
            </a:r>
            <a:r>
              <a:rPr lang="en-US" altLang="zh-TW" dirty="0">
                <a:solidFill>
                  <a:srgbClr val="C00000"/>
                </a:solidFill>
              </a:rPr>
              <a:t>(strict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mode)</a:t>
            </a:r>
            <a:r>
              <a:rPr lang="zh-TW" altLang="en-US" dirty="0">
                <a:solidFill>
                  <a:srgbClr val="C00000"/>
                </a:solidFill>
              </a:rPr>
              <a:t> 明確禁止八進制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467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1" y="653142"/>
            <a:ext cx="9413965" cy="957944"/>
          </a:xfrm>
        </p:spPr>
        <p:txBody>
          <a:bodyPr>
            <a:normAutofit/>
          </a:bodyPr>
          <a:lstStyle/>
          <a:p>
            <a:r>
              <a:rPr lang="zh-TW" altLang="en-US" sz="3200"/>
              <a:t>數字 </a:t>
            </a:r>
            <a:r>
              <a:rPr lang="en-US" altLang="zh-TW" sz="3200"/>
              <a:t>(Number)</a:t>
            </a:r>
            <a:r>
              <a:rPr lang="zh-TW" altLang="en-US" sz="3200"/>
              <a:t> </a:t>
            </a:r>
            <a:r>
              <a:rPr lang="en-US" altLang="zh-TW" sz="3200"/>
              <a:t>–</a:t>
            </a:r>
            <a:r>
              <a:rPr lang="zh-TW" altLang="en-US" sz="3200"/>
              <a:t>浮點字面值 </a:t>
            </a:r>
            <a:r>
              <a:rPr lang="en-US" altLang="zh-TW" sz="3200"/>
              <a:t>(floating-point literals)</a:t>
            </a:r>
            <a:endParaRPr lang="zh-TW" altLang="en-US" sz="32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3040"/>
            <a:ext cx="8858552" cy="5207725"/>
          </a:xfrm>
        </p:spPr>
        <p:txBody>
          <a:bodyPr>
            <a:normAutofit/>
          </a:bodyPr>
          <a:lstStyle/>
          <a:p>
            <a:r>
              <a:rPr lang="zh-TW" altLang="en-US"/>
              <a:t>可有小數點 </a:t>
            </a:r>
            <a:r>
              <a:rPr lang="en-US" altLang="zh-TW"/>
              <a:t>(decimal point)</a:t>
            </a:r>
          </a:p>
          <a:p>
            <a:r>
              <a:rPr lang="zh-TW" altLang="en-US"/>
              <a:t>使用傳統的實數 </a:t>
            </a:r>
            <a:r>
              <a:rPr lang="en-US" altLang="zh-TW"/>
              <a:t>(real numbers) </a:t>
            </a:r>
            <a:r>
              <a:rPr lang="zh-TW" altLang="en-US"/>
              <a:t>語法</a:t>
            </a:r>
            <a:endParaRPr lang="en-US" altLang="zh-TW"/>
          </a:p>
          <a:p>
            <a:r>
              <a:rPr lang="zh-TW" altLang="en-US"/>
              <a:t>實數值由該數值的整數部分與小數點及小數 </a:t>
            </a:r>
            <a:r>
              <a:rPr lang="en-US" altLang="zh-TW"/>
              <a:t>(fractional)</a:t>
            </a:r>
            <a:r>
              <a:rPr lang="zh-TW" altLang="en-US"/>
              <a:t> 部分所組成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亦可使用指數記號 </a:t>
            </a:r>
            <a:r>
              <a:rPr lang="en-US" altLang="zh-TW"/>
              <a:t>(exponential</a:t>
            </a:r>
            <a:r>
              <a:rPr lang="zh-TW" altLang="en-US"/>
              <a:t> </a:t>
            </a:r>
            <a:r>
              <a:rPr lang="en-US" altLang="zh-TW"/>
              <a:t>notation)</a:t>
            </a:r>
            <a:r>
              <a:rPr lang="zh-TW" altLang="en-US"/>
              <a:t> 表示，語法為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 sz="2800" b="1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FF0000"/>
                </a:solidFill>
              </a:rPr>
              <a:t>[digits][.digits][(</a:t>
            </a:r>
            <a:r>
              <a:rPr lang="en-US" altLang="zh-TW" sz="2800" err="1">
                <a:solidFill>
                  <a:srgbClr val="FF0000"/>
                </a:solidFill>
              </a:rPr>
              <a:t>E|e</a:t>
            </a:r>
            <a:r>
              <a:rPr lang="en-US" altLang="zh-TW" sz="2800">
                <a:solidFill>
                  <a:srgbClr val="FF0000"/>
                </a:solidFill>
              </a:rPr>
              <a:t>)(+|-) digits]</a:t>
            </a:r>
          </a:p>
          <a:p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 err="1">
                <a:solidFill>
                  <a:schemeClr val="tx1"/>
                </a:solidFill>
              </a:rPr>
              <a:t>Eg</a:t>
            </a:r>
            <a:r>
              <a:rPr lang="en-US" altLang="zh-TW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3.14</a:t>
            </a: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2345.789</a:t>
            </a: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.33333333333333</a:t>
            </a: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6.02e23			// 6.02 * 10</a:t>
            </a:r>
            <a:r>
              <a:rPr lang="en-US" altLang="zh-TW" baseline="30000">
                <a:solidFill>
                  <a:schemeClr val="tx1"/>
                </a:solidFill>
              </a:rPr>
              <a:t>23</a:t>
            </a:r>
            <a:endParaRPr lang="en-US" altLang="zh-TW">
              <a:solidFill>
                <a:schemeClr val="tx1"/>
              </a:solidFill>
            </a:endParaRPr>
          </a:p>
          <a:p>
            <a:pPr lvl="1"/>
            <a:r>
              <a:rPr lang="en-US" altLang="zh-TW">
                <a:solidFill>
                  <a:schemeClr val="tx1"/>
                </a:solidFill>
              </a:rPr>
              <a:t>1.4538223E-32		// 1.4538223 * 10</a:t>
            </a:r>
            <a:r>
              <a:rPr lang="en-US" altLang="zh-TW" baseline="30000">
                <a:solidFill>
                  <a:schemeClr val="tx1"/>
                </a:solidFill>
              </a:rPr>
              <a:t>-32</a:t>
            </a:r>
            <a:endParaRPr lang="zh-TW" altLang="en-US" baseline="30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0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Visual Studio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4296"/>
            <a:ext cx="8596668" cy="46503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/>
              <a:t>Download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hlinkClick r:id="rId2"/>
              </a:rPr>
              <a:t>https://code.visualstudio.com/download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zh-TW" altLang="en-US" dirty="0"/>
              <a:t>設定 </a:t>
            </a:r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  <a:r>
              <a:rPr lang="zh-TW" altLang="en-US" dirty="0"/>
              <a:t> 快速鍵 </a:t>
            </a:r>
            <a:r>
              <a:rPr lang="en-US" altLang="zh-TW" dirty="0"/>
              <a:t>“</a:t>
            </a:r>
            <a:r>
              <a:rPr lang="en-US" altLang="zh-TW" dirty="0" err="1"/>
              <a:t>ctrl+k</a:t>
            </a:r>
            <a:r>
              <a:rPr lang="en-US" altLang="zh-TW" dirty="0"/>
              <a:t> </a:t>
            </a:r>
            <a:r>
              <a:rPr lang="en-US" altLang="zh-TW" dirty="0" err="1"/>
              <a:t>ctrl+d</a:t>
            </a:r>
            <a:r>
              <a:rPr lang="en-US" altLang="zh-TW" dirty="0"/>
              <a:t>“</a:t>
            </a:r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zh-TW" dirty="0"/>
              <a:t>	</a:t>
            </a:r>
            <a:r>
              <a:rPr lang="zh-TW" altLang="en-US" dirty="0"/>
              <a:t>檔案 </a:t>
            </a:r>
            <a:r>
              <a:rPr lang="en-US" altLang="zh-TW" dirty="0"/>
              <a:t>=&gt;</a:t>
            </a:r>
            <a:r>
              <a:rPr lang="zh-TW" altLang="en-US" dirty="0"/>
              <a:t> 喜好設定 </a:t>
            </a:r>
            <a:r>
              <a:rPr lang="en-US" altLang="zh-TW" dirty="0"/>
              <a:t>=&gt;</a:t>
            </a:r>
            <a:r>
              <a:rPr lang="zh-TW" altLang="en-US" dirty="0"/>
              <a:t> 鍵盤快速鍵 </a:t>
            </a:r>
            <a:r>
              <a:rPr lang="en-US" altLang="zh-TW" dirty="0"/>
              <a:t>or Ctrl + Shift + P =&gt; </a:t>
            </a:r>
            <a:r>
              <a:rPr lang="en-US" altLang="zh-TW" dirty="0" err="1"/>
              <a:t>keybindings.json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zh-TW" altLang="en-US" dirty="0"/>
              <a:t>貼上以下 </a:t>
            </a:r>
            <a:r>
              <a:rPr lang="en-US" altLang="zh-TW" dirty="0" err="1"/>
              <a:t>json</a:t>
            </a:r>
            <a:endParaRPr lang="en-US" altLang="zh-TW" dirty="0"/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dirty="0"/>
              <a:t>   </a:t>
            </a:r>
            <a:r>
              <a:rPr lang="en-US" altLang="zh-TW" dirty="0"/>
              <a:t>[  {  "key": "</a:t>
            </a:r>
            <a:r>
              <a:rPr lang="en-US" altLang="zh-TW" dirty="0" err="1"/>
              <a:t>ctrl+k</a:t>
            </a:r>
            <a:r>
              <a:rPr lang="en-US" altLang="zh-TW" dirty="0"/>
              <a:t> </a:t>
            </a:r>
            <a:r>
              <a:rPr lang="en-US" altLang="zh-TW" dirty="0" err="1"/>
              <a:t>ctrl+d</a:t>
            </a:r>
            <a:r>
              <a:rPr lang="en-US" altLang="zh-TW" dirty="0"/>
              <a:t>",    "command": "</a:t>
            </a:r>
            <a:r>
              <a:rPr lang="en-US" altLang="zh-TW" dirty="0" err="1"/>
              <a:t>editor.action.format</a:t>
            </a:r>
            <a:r>
              <a:rPr lang="en-US" altLang="zh-TW" dirty="0"/>
              <a:t>"  } ]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4836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2514"/>
            <a:ext cx="8596668" cy="1320800"/>
          </a:xfrm>
        </p:spPr>
        <p:txBody>
          <a:bodyPr/>
          <a:lstStyle/>
          <a:p>
            <a:r>
              <a:rPr lang="zh-TW" altLang="en-US"/>
              <a:t>數字中的特殊值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1714"/>
            <a:ext cx="8596668" cy="3814356"/>
          </a:xfrm>
        </p:spPr>
        <p:txBody>
          <a:bodyPr/>
          <a:lstStyle/>
          <a:p>
            <a:r>
              <a:rPr lang="en-US" altLang="zh-TW">
                <a:solidFill>
                  <a:srgbClr val="0070C0"/>
                </a:solidFill>
              </a:rPr>
              <a:t>Infinity (</a:t>
            </a:r>
            <a:r>
              <a:rPr lang="zh-TW" altLang="en-US">
                <a:solidFill>
                  <a:srgbClr val="0070C0"/>
                </a:solidFill>
              </a:rPr>
              <a:t>無限大</a:t>
            </a:r>
            <a:r>
              <a:rPr lang="en-US" altLang="zh-TW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>
                <a:solidFill>
                  <a:schemeClr val="tx2"/>
                </a:solidFill>
              </a:rPr>
              <a:t>Number.POSITIVE_INFINITY</a:t>
            </a:r>
            <a:r>
              <a:rPr lang="en-US" altLang="zh-TW">
                <a:solidFill>
                  <a:schemeClr val="tx2"/>
                </a:solidFill>
              </a:rPr>
              <a:t>	 	//</a:t>
            </a:r>
            <a:r>
              <a:rPr lang="zh-TW" altLang="en-US">
                <a:solidFill>
                  <a:schemeClr val="tx2"/>
                </a:solidFill>
              </a:rPr>
              <a:t> 同樣的值，不過是唯讀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1/0				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Infinity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>
                <a:solidFill>
                  <a:schemeClr val="tx2"/>
                </a:solidFill>
              </a:rPr>
              <a:t>Number.MAX_VALUE</a:t>
            </a:r>
            <a:r>
              <a:rPr lang="en-US" altLang="zh-TW">
                <a:solidFill>
                  <a:schemeClr val="tx2"/>
                </a:solidFill>
              </a:rPr>
              <a:t> + 1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Infinity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>
              <a:solidFill>
                <a:schemeClr val="tx2"/>
              </a:solidFill>
            </a:endParaRPr>
          </a:p>
          <a:p>
            <a:r>
              <a:rPr lang="en-US" altLang="zh-TW">
                <a:solidFill>
                  <a:srgbClr val="0070C0"/>
                </a:solidFill>
              </a:rPr>
              <a:t>-Infinity (</a:t>
            </a:r>
            <a:r>
              <a:rPr lang="zh-TW" altLang="en-US">
                <a:solidFill>
                  <a:srgbClr val="0070C0"/>
                </a:solidFill>
              </a:rPr>
              <a:t>負無限大</a:t>
            </a:r>
            <a:r>
              <a:rPr lang="en-US" altLang="zh-TW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>
                <a:solidFill>
                  <a:schemeClr val="tx2"/>
                </a:solidFill>
              </a:rPr>
              <a:t>Number.NEGATIVE_INFINITY</a:t>
            </a:r>
            <a:r>
              <a:rPr lang="en-US" altLang="zh-TW">
                <a:solidFill>
                  <a:schemeClr val="tx2"/>
                </a:solidFill>
              </a:rPr>
              <a:t>	//</a:t>
            </a:r>
            <a:r>
              <a:rPr lang="zh-TW" altLang="en-US">
                <a:solidFill>
                  <a:schemeClr val="tx2"/>
                </a:solidFill>
              </a:rPr>
              <a:t> 同樣的值，不過是唯讀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-1/0				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-Infinity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-</a:t>
            </a:r>
            <a:r>
              <a:rPr lang="en-US" altLang="zh-TW" err="1">
                <a:solidFill>
                  <a:schemeClr val="tx2"/>
                </a:solidFill>
              </a:rPr>
              <a:t>Number.MAX_VALUE</a:t>
            </a:r>
            <a:r>
              <a:rPr lang="en-US" altLang="zh-TW">
                <a:solidFill>
                  <a:schemeClr val="tx2"/>
                </a:solidFill>
              </a:rPr>
              <a:t> - 1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-Infinity</a:t>
            </a:r>
          </a:p>
          <a:p>
            <a:endParaRPr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04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2514"/>
            <a:ext cx="8596668" cy="1320800"/>
          </a:xfrm>
        </p:spPr>
        <p:txBody>
          <a:bodyPr/>
          <a:lstStyle/>
          <a:p>
            <a:r>
              <a:rPr lang="zh-TW" altLang="en-US"/>
              <a:t>數字中的特殊值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43314"/>
            <a:ext cx="8596668" cy="4476205"/>
          </a:xfrm>
        </p:spPr>
        <p:txBody>
          <a:bodyPr/>
          <a:lstStyle/>
          <a:p>
            <a:r>
              <a:rPr lang="en-US" altLang="zh-TW" err="1">
                <a:solidFill>
                  <a:srgbClr val="0070C0"/>
                </a:solidFill>
              </a:rPr>
              <a:t>NaN</a:t>
            </a:r>
            <a:r>
              <a:rPr lang="en-US" altLang="zh-TW">
                <a:solidFill>
                  <a:srgbClr val="0070C0"/>
                </a:solidFill>
              </a:rPr>
              <a:t> (“</a:t>
            </a:r>
            <a:r>
              <a:rPr lang="zh-TW" altLang="en-US">
                <a:solidFill>
                  <a:srgbClr val="0070C0"/>
                </a:solidFill>
              </a:rPr>
              <a:t>非數</a:t>
            </a:r>
            <a:r>
              <a:rPr lang="en-US" altLang="zh-TW">
                <a:solidFill>
                  <a:srgbClr val="0070C0"/>
                </a:solidFill>
              </a:rPr>
              <a:t>”</a:t>
            </a:r>
            <a:r>
              <a:rPr lang="zh-TW" altLang="en-US">
                <a:solidFill>
                  <a:srgbClr val="0070C0"/>
                </a:solidFill>
              </a:rPr>
              <a:t>之值</a:t>
            </a:r>
            <a:r>
              <a:rPr lang="en-US" altLang="zh-TW">
                <a:solidFill>
                  <a:srgbClr val="0070C0"/>
                </a:solidFill>
              </a:rPr>
              <a:t>, not-a-number value)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0/0 </a:t>
            </a:r>
            <a:r>
              <a:rPr lang="zh-TW" altLang="en-US">
                <a:solidFill>
                  <a:schemeClr val="tx2"/>
                </a:solidFill>
              </a:rPr>
              <a:t>、 無限值</a:t>
            </a:r>
            <a:r>
              <a:rPr lang="en-US" altLang="zh-TW">
                <a:solidFill>
                  <a:schemeClr val="tx2"/>
                </a:solidFill>
              </a:rPr>
              <a:t>/</a:t>
            </a:r>
            <a:r>
              <a:rPr lang="zh-TW" altLang="en-US">
                <a:solidFill>
                  <a:schemeClr val="tx2"/>
                </a:solidFill>
              </a:rPr>
              <a:t>無限值 、 取負數平方根</a:t>
            </a:r>
            <a:r>
              <a:rPr lang="en-US" altLang="zh-TW">
                <a:solidFill>
                  <a:schemeClr val="tx2"/>
                </a:solidFill>
              </a:rPr>
              <a:t>								//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2"/>
                </a:solidFill>
              </a:rPr>
              <a:t>將算術運算元用在無法轉為數字的非數字值運算元</a:t>
            </a:r>
            <a:r>
              <a:rPr lang="en-US" altLang="zh-TW">
                <a:solidFill>
                  <a:schemeClr val="tx2"/>
                </a:solidFill>
              </a:rPr>
              <a:t> (non-numeric operands)	//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FF0000"/>
                </a:solidFill>
              </a:rPr>
              <a:t>Nam </a:t>
            </a:r>
            <a:r>
              <a:rPr lang="zh-TW" altLang="en-US">
                <a:solidFill>
                  <a:srgbClr val="FF0000"/>
                </a:solidFill>
              </a:rPr>
              <a:t>與任何值都不相等，包括它自己</a:t>
            </a:r>
            <a:r>
              <a:rPr lang="en-US" altLang="zh-TW">
                <a:solidFill>
                  <a:srgbClr val="FF0000"/>
                </a:solidFill>
              </a:rPr>
              <a:t>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2"/>
                </a:solidFill>
              </a:rPr>
              <a:t>這代表你不能用 </a:t>
            </a:r>
            <a:r>
              <a:rPr lang="en-US" altLang="zh-TW">
                <a:solidFill>
                  <a:schemeClr val="tx2"/>
                </a:solidFill>
              </a:rPr>
              <a:t>x ==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>
                <a:solidFill>
                  <a:schemeClr val="tx2"/>
                </a:solidFill>
              </a:rPr>
              <a:t> </a:t>
            </a:r>
            <a:r>
              <a:rPr lang="zh-TW" altLang="en-US">
                <a:solidFill>
                  <a:schemeClr val="tx2"/>
                </a:solidFill>
              </a:rPr>
              <a:t>來判斷 </a:t>
            </a:r>
            <a:r>
              <a:rPr lang="en-US" altLang="zh-TW">
                <a:solidFill>
                  <a:schemeClr val="tx2"/>
                </a:solidFill>
              </a:rPr>
              <a:t>x</a:t>
            </a:r>
            <a:r>
              <a:rPr lang="zh-TW" altLang="en-US">
                <a:solidFill>
                  <a:schemeClr val="tx2"/>
                </a:solidFill>
              </a:rPr>
              <a:t> 是否為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zh-TW" altLang="en-US">
                <a:solidFill>
                  <a:schemeClr val="tx2"/>
                </a:solidFill>
              </a:rPr>
              <a:t>，你應該用 </a:t>
            </a:r>
            <a:r>
              <a:rPr lang="en-US" altLang="zh-TW">
                <a:solidFill>
                  <a:srgbClr val="FF0000"/>
                </a:solidFill>
              </a:rPr>
              <a:t>x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!=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x</a:t>
            </a:r>
          </a:p>
          <a:p>
            <a:endParaRPr lang="en-US" altLang="zh-TW">
              <a:solidFill>
                <a:schemeClr val="tx2"/>
              </a:solidFill>
            </a:endParaRPr>
          </a:p>
          <a:p>
            <a:r>
              <a:rPr lang="zh-TW" altLang="en-US">
                <a:solidFill>
                  <a:schemeClr val="tx2"/>
                </a:solidFill>
              </a:rPr>
              <a:t>恩 </a:t>
            </a:r>
            <a:r>
              <a:rPr lang="en-US" altLang="zh-TW">
                <a:solidFill>
                  <a:schemeClr val="tx2"/>
                </a:solidFill>
              </a:rPr>
              <a:t>…</a:t>
            </a:r>
            <a:r>
              <a:rPr lang="zh-TW" altLang="en-US">
                <a:solidFill>
                  <a:schemeClr val="tx2"/>
                </a:solidFill>
              </a:rPr>
              <a:t> 寫個 </a:t>
            </a:r>
            <a:r>
              <a:rPr lang="en-US" altLang="zh-TW">
                <a:solidFill>
                  <a:schemeClr val="tx2"/>
                </a:solidFill>
              </a:rPr>
              <a:t>code</a:t>
            </a:r>
            <a:r>
              <a:rPr lang="zh-TW" altLang="en-US">
                <a:solidFill>
                  <a:schemeClr val="tx2"/>
                </a:solidFill>
              </a:rPr>
              <a:t> 吧</a:t>
            </a:r>
            <a:r>
              <a:rPr lang="en-US" altLang="zh-TW">
                <a:solidFill>
                  <a:schemeClr val="tx2"/>
                </a:solidFill>
              </a:rPr>
              <a:t>!!!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>
                <a:solidFill>
                  <a:schemeClr val="tx2"/>
                </a:solidFill>
              </a:rPr>
              <a:t>var</a:t>
            </a:r>
            <a:r>
              <a:rPr lang="en-US" altLang="zh-TW">
                <a:solidFill>
                  <a:schemeClr val="tx2"/>
                </a:solidFill>
              </a:rPr>
              <a:t> x 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>
                <a:solidFill>
                  <a:schemeClr val="tx2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console.log(x ==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>
                <a:solidFill>
                  <a:schemeClr val="tx2"/>
                </a:solidFill>
              </a:rPr>
              <a:t>);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false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Console.log(x != x);			// true</a:t>
            </a:r>
          </a:p>
        </p:txBody>
      </p:sp>
    </p:spTree>
    <p:extLst>
      <p:ext uri="{BB962C8B-B14F-4D97-AF65-F5344CB8AC3E}">
        <p14:creationId xmlns:p14="http://schemas.microsoft.com/office/powerpoint/2010/main" val="536012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 </a:t>
            </a:r>
            <a:r>
              <a:rPr lang="en-US" altLang="zh-TW"/>
              <a:t>(String)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字串字面值 </a:t>
            </a:r>
            <a:r>
              <a:rPr lang="en-US" altLang="zh-TW"/>
              <a:t>(string</a:t>
            </a:r>
            <a:r>
              <a:rPr lang="zh-TW" altLang="en-US"/>
              <a:t> </a:t>
            </a:r>
            <a:r>
              <a:rPr lang="en-US" altLang="zh-TW"/>
              <a:t>literals)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“”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‘’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“test”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‘3.14’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“This string \n has two lines”	// </a:t>
            </a:r>
            <a:r>
              <a:rPr lang="zh-TW" altLang="en-US"/>
              <a:t>使用轉義序列 </a:t>
            </a:r>
            <a:r>
              <a:rPr lang="en-US" altLang="zh-TW"/>
              <a:t>\n</a:t>
            </a:r>
            <a:r>
              <a:rPr lang="zh-TW" altLang="en-US"/>
              <a:t> 表示換行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“O\’Reilly\’s” 				// </a:t>
            </a:r>
            <a:r>
              <a:rPr lang="zh-TW" altLang="en-US"/>
              <a:t>使用轉義序列 </a:t>
            </a:r>
            <a:r>
              <a:rPr lang="en-US" altLang="zh-TW"/>
              <a:t>\‘</a:t>
            </a:r>
            <a:r>
              <a:rPr lang="zh-TW" altLang="en-US"/>
              <a:t> 表示 </a:t>
            </a:r>
            <a:r>
              <a:rPr lang="en-US" altLang="zh-TW"/>
              <a:t>’</a:t>
            </a:r>
          </a:p>
          <a:p>
            <a:pPr lvl="1"/>
            <a:endParaRPr lang="en-US" altLang="zh-TW"/>
          </a:p>
          <a:p>
            <a:r>
              <a:rPr lang="zh-TW" altLang="en-US"/>
              <a:t>來寫點 </a:t>
            </a:r>
            <a:r>
              <a:rPr lang="en-US" altLang="zh-TW"/>
              <a:t>code</a:t>
            </a:r>
            <a:r>
              <a:rPr lang="zh-TW" altLang="en-US"/>
              <a:t> 吧</a:t>
            </a:r>
            <a:r>
              <a:rPr lang="en-US" altLang="zh-TW"/>
              <a:t>!!  	See: testString.js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986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48344"/>
            <a:ext cx="8596668" cy="679269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字串 </a:t>
            </a:r>
            <a:r>
              <a:rPr lang="en-US" altLang="zh-TW"/>
              <a:t>(String) – </a:t>
            </a:r>
            <a:r>
              <a:rPr lang="zh-TW" altLang="en-US"/>
              <a:t>範式比對 </a:t>
            </a:r>
            <a:r>
              <a:rPr lang="en-US" altLang="zh-TW"/>
              <a:t>(Pattern Matching)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027613"/>
            <a:ext cx="8596668" cy="5830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定義 </a:t>
            </a:r>
            <a:r>
              <a:rPr lang="en-US" altLang="zh-TW" err="1"/>
              <a:t>RegExp</a:t>
            </a:r>
            <a:r>
              <a:rPr lang="en-US" altLang="zh-TW"/>
              <a:t>()</a:t>
            </a:r>
            <a:r>
              <a:rPr lang="zh-TW" altLang="en-US"/>
              <a:t> 來創建代表某種文字範式 </a:t>
            </a:r>
            <a:r>
              <a:rPr lang="en-US" altLang="zh-TW"/>
              <a:t>(textual</a:t>
            </a:r>
            <a:r>
              <a:rPr lang="zh-TW" altLang="en-US"/>
              <a:t> </a:t>
            </a:r>
            <a:r>
              <a:rPr lang="en-US" altLang="zh-TW"/>
              <a:t>patterns)</a:t>
            </a:r>
            <a:r>
              <a:rPr lang="zh-TW" altLang="en-US"/>
              <a:t> 的物件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zh-TW" altLang="en-US"/>
              <a:t>範式可用 正規運算式 </a:t>
            </a:r>
            <a:r>
              <a:rPr lang="en-US" altLang="zh-TW"/>
              <a:t>/ </a:t>
            </a:r>
            <a:r>
              <a:rPr lang="zh-TW" altLang="en-US"/>
              <a:t>正則表達式 </a:t>
            </a:r>
            <a:r>
              <a:rPr lang="en-US" altLang="zh-TW"/>
              <a:t>(</a:t>
            </a:r>
            <a:r>
              <a:rPr lang="en-US" altLang="zh-TW" i="1">
                <a:solidFill>
                  <a:srgbClr val="00B0F0"/>
                </a:solidFill>
              </a:rPr>
              <a:t>regular</a:t>
            </a:r>
            <a:r>
              <a:rPr lang="zh-TW" altLang="en-US" i="1">
                <a:solidFill>
                  <a:srgbClr val="00B0F0"/>
                </a:solidFill>
              </a:rPr>
              <a:t> </a:t>
            </a:r>
            <a:r>
              <a:rPr lang="en-US" altLang="zh-TW" i="1">
                <a:solidFill>
                  <a:srgbClr val="00B0F0"/>
                </a:solidFill>
              </a:rPr>
              <a:t>expressions</a:t>
            </a:r>
            <a:r>
              <a:rPr lang="en-US" altLang="zh-TW"/>
              <a:t>) </a:t>
            </a:r>
            <a:r>
              <a:rPr lang="zh-TW" altLang="en-US"/>
              <a:t>描述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採用 </a:t>
            </a:r>
            <a:r>
              <a:rPr lang="en-US" altLang="zh-TW"/>
              <a:t>Perl</a:t>
            </a:r>
            <a:r>
              <a:rPr lang="zh-TW" altLang="en-US"/>
              <a:t> 的正規運算式語法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zh-TW" altLang="en-US"/>
              <a:t>正規運算式字面值由一對斜線 </a:t>
            </a:r>
            <a:r>
              <a:rPr lang="en-US" altLang="zh-TW"/>
              <a:t>(slash)</a:t>
            </a:r>
            <a:r>
              <a:rPr lang="zh-TW" altLang="en-US"/>
              <a:t> </a:t>
            </a:r>
            <a:r>
              <a:rPr lang="en-US" altLang="zh-TW"/>
              <a:t>//</a:t>
            </a:r>
            <a:r>
              <a:rPr lang="zh-TW" altLang="en-US"/>
              <a:t> 之間的文字所構成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 err="1"/>
              <a:t>Eg</a:t>
            </a:r>
            <a:r>
              <a:rPr lang="en-US" altLang="zh-TW"/>
              <a:t>.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/^HTML/				// </a:t>
            </a:r>
            <a:r>
              <a:rPr lang="zh-TW" altLang="en-US"/>
              <a:t>匹配 </a:t>
            </a:r>
            <a:r>
              <a:rPr lang="en-US" altLang="zh-TW"/>
              <a:t>(Match)</a:t>
            </a:r>
            <a:r>
              <a:rPr lang="zh-TW" altLang="en-US"/>
              <a:t> 一個字串開頭的字母 </a:t>
            </a:r>
            <a:r>
              <a:rPr lang="en-US" altLang="zh-TW"/>
              <a:t>HTML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/[1-9][0-9]</a:t>
            </a:r>
            <a:r>
              <a:rPr lang="zh-TW" altLang="en-US"/>
              <a:t>*</a:t>
            </a:r>
            <a:r>
              <a:rPr lang="en-US" altLang="zh-TW"/>
              <a:t>/			//</a:t>
            </a:r>
            <a:r>
              <a:rPr lang="zh-TW" altLang="en-US"/>
              <a:t> 匹配一個非零數字，後面接著任意個數的數字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/\</a:t>
            </a:r>
            <a:r>
              <a:rPr lang="en-US" altLang="zh-TW" err="1"/>
              <a:t>bjavascript</a:t>
            </a:r>
            <a:r>
              <a:rPr lang="en-US" altLang="zh-TW"/>
              <a:t>\b/</a:t>
            </a:r>
            <a:r>
              <a:rPr lang="en-US" altLang="zh-TW" err="1"/>
              <a:t>i</a:t>
            </a:r>
            <a:r>
              <a:rPr lang="en-US" altLang="zh-TW"/>
              <a:t>		// </a:t>
            </a:r>
            <a:r>
              <a:rPr lang="zh-TW" altLang="en-US"/>
              <a:t>匹配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這個字，大小寫視為相同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$("input[name^=</a:t>
            </a:r>
            <a:r>
              <a:rPr lang="en-US" altLang="zh-TW" err="1"/>
              <a:t>CompanyInfo</a:t>
            </a:r>
            <a:r>
              <a:rPr lang="en-US" altLang="zh-TW"/>
              <a:t>]").</a:t>
            </a:r>
            <a:r>
              <a:rPr lang="en-US" altLang="zh-TW" err="1"/>
              <a:t>attr</a:t>
            </a:r>
            <a:r>
              <a:rPr lang="en-US" altLang="zh-TW"/>
              <a:t>("disabled", true);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// jQuery Selector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//</a:t>
            </a:r>
            <a:r>
              <a:rPr lang="zh-TW" altLang="en-US"/>
              <a:t> 尋找 </a:t>
            </a:r>
            <a:r>
              <a:rPr lang="en-US" altLang="zh-TW"/>
              <a:t>input</a:t>
            </a:r>
            <a:r>
              <a:rPr lang="zh-TW" altLang="en-US"/>
              <a:t> 類型的 </a:t>
            </a:r>
            <a:r>
              <a:rPr lang="en-US" altLang="zh-TW"/>
              <a:t>DOM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文件物件模型</a:t>
            </a:r>
            <a:r>
              <a:rPr lang="en-US" altLang="zh-TW"/>
              <a:t>, Document Object Model)</a:t>
            </a:r>
            <a:r>
              <a:rPr lang="zh-TW" altLang="en-US"/>
              <a:t> 元件中</a:t>
            </a:r>
            <a:endParaRPr lang="en-US" altLang="zh-TW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//</a:t>
            </a:r>
            <a:r>
              <a:rPr lang="zh-TW" altLang="en-US"/>
              <a:t> </a:t>
            </a:r>
            <a:r>
              <a:rPr lang="en-US" altLang="zh-TW"/>
              <a:t>name </a:t>
            </a:r>
            <a:r>
              <a:rPr lang="zh-TW" altLang="en-US"/>
              <a:t>這個屬性開頭為 </a:t>
            </a:r>
            <a:r>
              <a:rPr lang="en-US" altLang="zh-TW" err="1"/>
              <a:t>CompanyInfo</a:t>
            </a:r>
            <a:r>
              <a:rPr lang="zh-TW" altLang="en-US"/>
              <a:t> 的物件 </a:t>
            </a:r>
            <a:r>
              <a:rPr lang="en-US" altLang="zh-TW"/>
              <a:t>(</a:t>
            </a:r>
            <a:r>
              <a:rPr lang="zh-TW" altLang="en-US"/>
              <a:t>多筆則為集合</a:t>
            </a:r>
            <a:r>
              <a:rPr lang="en-US" altLang="zh-TW"/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//</a:t>
            </a:r>
            <a:r>
              <a:rPr lang="zh-TW" altLang="en-US"/>
              <a:t> 並將其 </a:t>
            </a:r>
            <a:r>
              <a:rPr lang="en-US" altLang="zh-TW"/>
              <a:t>disabled</a:t>
            </a:r>
            <a:r>
              <a:rPr lang="zh-TW" altLang="en-US"/>
              <a:t> 屬性設為 </a:t>
            </a:r>
            <a:r>
              <a:rPr lang="en-US" altLang="zh-TW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7850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布林值 </a:t>
            </a:r>
            <a:r>
              <a:rPr lang="en-US" altLang="zh-TW"/>
              <a:t>(Boolean)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28503"/>
            <a:ext cx="8596668" cy="4412859"/>
          </a:xfrm>
        </p:spPr>
        <p:txBody>
          <a:bodyPr/>
          <a:lstStyle/>
          <a:p>
            <a:r>
              <a:rPr lang="zh-TW" altLang="en-US"/>
              <a:t>只有兩種值的可能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>
                <a:solidFill>
                  <a:srgbClr val="0070C0"/>
                </a:solidFill>
              </a:rPr>
              <a:t>true</a:t>
            </a:r>
            <a:r>
              <a:rPr lang="zh-TW" altLang="en-US">
                <a:solidFill>
                  <a:srgbClr val="0070C0"/>
                </a:solidFill>
              </a:rPr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>
                <a:solidFill>
                  <a:srgbClr val="0070C0"/>
                </a:solidFill>
              </a:rPr>
              <a:t>false</a:t>
            </a:r>
          </a:p>
          <a:p>
            <a:endParaRPr lang="en-US" altLang="zh-TW">
              <a:solidFill>
                <a:srgbClr val="0070C0"/>
              </a:solidFill>
            </a:endParaRPr>
          </a:p>
          <a:p>
            <a:r>
              <a:rPr lang="zh-TW" altLang="en-US"/>
              <a:t>通常用在控制結構中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/>
              <a:t>Eg</a:t>
            </a:r>
            <a:r>
              <a:rPr lang="en-US" altLang="zh-TW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/>
              <a:t>	</a:t>
            </a:r>
            <a:r>
              <a:rPr lang="en-US" altLang="zh-TW" err="1"/>
              <a:t>var</a:t>
            </a:r>
            <a:r>
              <a:rPr lang="en-US" altLang="zh-TW"/>
              <a:t> a = 1;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/>
              <a:t>	if (a == 4)			// a == 4 </a:t>
            </a:r>
            <a:r>
              <a:rPr lang="zh-TW" altLang="en-US"/>
              <a:t>回傳 </a:t>
            </a:r>
            <a:r>
              <a:rPr lang="en-US" altLang="zh-TW"/>
              <a:t>false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/>
              <a:t>	b = b + 1;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/>
              <a:t>else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/>
              <a:t>	a = a + 1;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82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布林值 </a:t>
            </a:r>
            <a:r>
              <a:rPr lang="en-US" altLang="zh-TW"/>
              <a:t>(Boolean)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206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>
                <a:solidFill>
                  <a:srgbClr val="FF0000"/>
                </a:solidFill>
              </a:rPr>
              <a:t>任何 </a:t>
            </a:r>
            <a:r>
              <a:rPr lang="en-US" altLang="zh-TW" err="1">
                <a:solidFill>
                  <a:srgbClr val="FF0000"/>
                </a:solidFill>
              </a:rPr>
              <a:t>Javascript</a:t>
            </a:r>
            <a:r>
              <a:rPr lang="zh-TW" altLang="en-US">
                <a:solidFill>
                  <a:srgbClr val="FF0000"/>
                </a:solidFill>
              </a:rPr>
              <a:t> 的值都可以轉換成 </a:t>
            </a:r>
            <a:r>
              <a:rPr lang="en-US" altLang="zh-TW">
                <a:solidFill>
                  <a:srgbClr val="FF0000"/>
                </a:solidFill>
              </a:rPr>
              <a:t>Boolean </a:t>
            </a:r>
            <a:r>
              <a:rPr lang="zh-TW" altLang="en-US">
                <a:solidFill>
                  <a:srgbClr val="FF0000"/>
                </a:solidFill>
              </a:rPr>
              <a:t>值</a:t>
            </a:r>
            <a:endParaRPr lang="en-US" altLang="zh-TW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/>
              <a:t>下列這些值可轉換為 </a:t>
            </a:r>
            <a:r>
              <a:rPr lang="en-US" altLang="zh-TW"/>
              <a:t>false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undefined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null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0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-0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NaN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“” 	// </a:t>
            </a:r>
            <a:r>
              <a:rPr lang="zh-TW" altLang="en-US"/>
              <a:t>空字串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zh-TW" altLang="en-US"/>
              <a:t>其他的值 </a:t>
            </a:r>
            <a:r>
              <a:rPr lang="en-US" altLang="zh-TW"/>
              <a:t>(</a:t>
            </a:r>
            <a:r>
              <a:rPr lang="zh-TW" altLang="en-US"/>
              <a:t>包括所有物件與陣列</a:t>
            </a:r>
            <a:r>
              <a:rPr lang="en-US" altLang="zh-TW"/>
              <a:t>)</a:t>
            </a:r>
            <a:r>
              <a:rPr lang="zh-TW" altLang="en-US"/>
              <a:t> 則被轉換為 </a:t>
            </a:r>
            <a:r>
              <a:rPr lang="en-US" altLang="zh-TW"/>
              <a:t>true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false </a:t>
            </a:r>
            <a:r>
              <a:rPr lang="zh-TW" altLang="en-US"/>
              <a:t>與上述六個可被轉換成 </a:t>
            </a:r>
            <a:r>
              <a:rPr lang="en-US" altLang="zh-TW"/>
              <a:t>false </a:t>
            </a:r>
            <a:r>
              <a:rPr lang="zh-TW" altLang="en-US"/>
              <a:t>的值通常被稱為 </a:t>
            </a:r>
            <a:r>
              <a:rPr lang="en-US" altLang="zh-TW" i="1">
                <a:solidFill>
                  <a:srgbClr val="FF0000"/>
                </a:solidFill>
              </a:rPr>
              <a:t>falsy</a:t>
            </a:r>
            <a:r>
              <a:rPr lang="zh-TW" altLang="en-US"/>
              <a:t> 值，其他所有值則被稱為 </a:t>
            </a:r>
            <a:r>
              <a:rPr lang="en-US" altLang="zh-TW" i="1">
                <a:solidFill>
                  <a:srgbClr val="FF0000"/>
                </a:solidFill>
              </a:rPr>
              <a:t>truthy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zh-TW" altLang="en-US"/>
              <a:t>值</a:t>
            </a:r>
            <a:endParaRPr lang="en-US" altLang="zh-TW"/>
          </a:p>
          <a:p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951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74468"/>
            <a:ext cx="8596668" cy="1320800"/>
          </a:xfrm>
        </p:spPr>
        <p:txBody>
          <a:bodyPr/>
          <a:lstStyle/>
          <a:p>
            <a:r>
              <a:rPr lang="en-US" altLang="zh-TW"/>
              <a:t>null</a:t>
            </a:r>
            <a:r>
              <a:rPr lang="zh-TW" altLang="en-US"/>
              <a:t> </a:t>
            </a:r>
            <a:r>
              <a:rPr lang="en-US" altLang="zh-TW"/>
              <a:t> VS</a:t>
            </a:r>
            <a:r>
              <a:rPr lang="zh-TW" altLang="en-US"/>
              <a:t>  </a:t>
            </a:r>
            <a:r>
              <a:rPr lang="en-US" altLang="zh-TW"/>
              <a:t>undefined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149531"/>
            <a:ext cx="8928220" cy="5538651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null </a:t>
            </a:r>
            <a:r>
              <a:rPr lang="zh-TW" altLang="en-US"/>
              <a:t>值代表 </a:t>
            </a:r>
            <a:r>
              <a:rPr lang="en-US" altLang="zh-TW"/>
              <a:t>“</a:t>
            </a:r>
            <a:r>
              <a:rPr lang="zh-TW" altLang="en-US">
                <a:solidFill>
                  <a:srgbClr val="FF0000"/>
                </a:solidFill>
              </a:rPr>
              <a:t>沒有值存在</a:t>
            </a:r>
            <a:r>
              <a:rPr lang="en-US" altLang="zh-TW"/>
              <a:t>”</a:t>
            </a:r>
            <a:r>
              <a:rPr lang="zh-TW" altLang="en-US"/>
              <a:t> </a:t>
            </a:r>
            <a:r>
              <a:rPr lang="en-US" altLang="zh-TW"/>
              <a:t>(the absence of a value)</a:t>
            </a:r>
          </a:p>
          <a:p>
            <a:r>
              <a:rPr lang="en-US" altLang="zh-TW"/>
              <a:t>typeof null</a:t>
            </a:r>
            <a:r>
              <a:rPr lang="zh-TW" altLang="en-US"/>
              <a:t>  會回傳</a:t>
            </a:r>
            <a:r>
              <a:rPr lang="en-US" altLang="zh-TW"/>
              <a:t> object, </a:t>
            </a:r>
            <a:r>
              <a:rPr lang="zh-TW" altLang="en-US"/>
              <a:t>代表是一種特殊物件值</a:t>
            </a:r>
            <a:endParaRPr lang="en-US" altLang="zh-TW"/>
          </a:p>
          <a:p>
            <a:r>
              <a:rPr lang="zh-TW" altLang="en-US"/>
              <a:t>實務上的看法是：</a:t>
            </a:r>
            <a:r>
              <a:rPr lang="en-US" altLang="zh-TW"/>
              <a:t>null </a:t>
            </a:r>
            <a:r>
              <a:rPr lang="zh-TW" altLang="en-US"/>
              <a:t>自成一型別，而它是這型別的唯一成員</a:t>
            </a:r>
            <a:endParaRPr lang="en-US" altLang="zh-TW"/>
          </a:p>
          <a:p>
            <a:r>
              <a:rPr lang="zh-TW" altLang="en-US"/>
              <a:t>可用以代表數字、字串或物件中 </a:t>
            </a:r>
            <a:r>
              <a:rPr lang="en-US" altLang="zh-TW"/>
              <a:t>“</a:t>
            </a:r>
            <a:r>
              <a:rPr lang="zh-TW" altLang="en-US"/>
              <a:t>沒有值</a:t>
            </a:r>
            <a:r>
              <a:rPr lang="en-US" altLang="zh-TW"/>
              <a:t>”</a:t>
            </a:r>
            <a:r>
              <a:rPr lang="zh-TW" altLang="en-US"/>
              <a:t> 的情形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r>
              <a:rPr lang="en-US" altLang="zh-TW"/>
              <a:t>undefined </a:t>
            </a:r>
            <a:r>
              <a:rPr lang="zh-TW" altLang="en-US"/>
              <a:t>值則代表 </a:t>
            </a:r>
            <a:r>
              <a:rPr lang="en-US" altLang="zh-TW"/>
              <a:t>“</a:t>
            </a:r>
            <a:r>
              <a:rPr lang="zh-TW" altLang="en-US">
                <a:solidFill>
                  <a:srgbClr val="FF0000"/>
                </a:solidFill>
              </a:rPr>
              <a:t>未定義</a:t>
            </a:r>
            <a:r>
              <a:rPr lang="en-US" altLang="zh-TW"/>
              <a:t>”</a:t>
            </a:r>
          </a:p>
          <a:p>
            <a:r>
              <a:rPr lang="en-US" altLang="zh-TW"/>
              <a:t>typeof undefined </a:t>
            </a:r>
            <a:r>
              <a:rPr lang="zh-TW" altLang="en-US"/>
              <a:t>會回傳 </a:t>
            </a:r>
            <a:r>
              <a:rPr lang="en-US" altLang="zh-TW"/>
              <a:t>undefined </a:t>
            </a:r>
            <a:r>
              <a:rPr lang="zh-TW" altLang="en-US"/>
              <a:t>，表示這個值也是這個特殊型別中的唯一成員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相等運算子 </a:t>
            </a:r>
            <a:r>
              <a:rPr lang="en-US" altLang="zh-TW"/>
              <a:t>==</a:t>
            </a:r>
            <a:r>
              <a:rPr lang="zh-TW" altLang="en-US"/>
              <a:t> 將其視為相等</a:t>
            </a:r>
            <a:endParaRPr lang="en-US" altLang="zh-TW"/>
          </a:p>
          <a:p>
            <a:r>
              <a:rPr lang="zh-TW" altLang="en-US"/>
              <a:t>嚴格相等運算子 </a:t>
            </a:r>
            <a:r>
              <a:rPr lang="en-US" altLang="zh-TW"/>
              <a:t>===</a:t>
            </a:r>
            <a:r>
              <a:rPr lang="zh-TW" altLang="en-US"/>
              <a:t> 可以區分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對 </a:t>
            </a:r>
            <a:r>
              <a:rPr lang="en-US" altLang="zh-TW"/>
              <a:t>null or undefined </a:t>
            </a:r>
            <a:r>
              <a:rPr lang="zh-TW" altLang="en-US"/>
              <a:t>使用 </a:t>
            </a:r>
            <a:r>
              <a:rPr lang="en-US" altLang="zh-TW"/>
              <a:t>.</a:t>
            </a:r>
            <a:r>
              <a:rPr lang="zh-TW" altLang="en-US"/>
              <a:t> 或 </a:t>
            </a:r>
            <a:r>
              <a:rPr lang="en-US" altLang="zh-TW"/>
              <a:t>[]</a:t>
            </a:r>
            <a:r>
              <a:rPr lang="zh-TW" altLang="en-US"/>
              <a:t> 取值時會 </a:t>
            </a:r>
            <a:r>
              <a:rPr lang="en-US" altLang="zh-TW"/>
              <a:t>throw</a:t>
            </a:r>
            <a:r>
              <a:rPr lang="zh-TW" altLang="en-US"/>
              <a:t> </a:t>
            </a:r>
            <a:r>
              <a:rPr lang="en-US" altLang="zh-TW"/>
              <a:t>TypeError</a:t>
            </a:r>
          </a:p>
          <a:p>
            <a:endParaRPr lang="en-US" altLang="zh-TW"/>
          </a:p>
          <a:p>
            <a:r>
              <a:rPr lang="en-US" altLang="zh-TW">
                <a:solidFill>
                  <a:srgbClr val="0070C0"/>
                </a:solidFill>
              </a:rPr>
              <a:t>See   testNullUndefined.js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48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Wrapper </a:t>
            </a:r>
            <a:r>
              <a:rPr lang="zh-TW" altLang="en-US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/>
              <a:t>既然字串是原始型別，不是物件，怎麼利用 </a:t>
            </a:r>
            <a:r>
              <a:rPr lang="en-US" altLang="zh-TW"/>
              <a:t>s.length</a:t>
            </a:r>
            <a:r>
              <a:rPr lang="zh-TW" altLang="en-US"/>
              <a:t> 取值</a:t>
            </a:r>
            <a:r>
              <a:rPr lang="en-US" altLang="zh-TW"/>
              <a:t>??</a:t>
            </a:r>
          </a:p>
          <a:p>
            <a:pPr>
              <a:lnSpc>
                <a:spcPct val="150000"/>
              </a:lnSpc>
            </a:pPr>
            <a:r>
              <a:rPr lang="zh-TW" altLang="en-US"/>
              <a:t>當要參考一個字串的特性時，</a:t>
            </a:r>
            <a:r>
              <a:rPr lang="en-US" altLang="zh-TW"/>
              <a:t>Javascript</a:t>
            </a:r>
            <a:r>
              <a:rPr lang="zh-TW" altLang="en-US"/>
              <a:t> 會把這個字串轉為物件，彷彿呼叫了 </a:t>
            </a:r>
            <a:r>
              <a:rPr lang="en-US" altLang="zh-TW"/>
              <a:t>new String (s)</a:t>
            </a:r>
            <a:r>
              <a:rPr lang="zh-TW" altLang="en-US"/>
              <a:t>。這個物件繼承 </a:t>
            </a:r>
            <a:r>
              <a:rPr lang="en-US" altLang="zh-TW"/>
              <a:t>(inherit) </a:t>
            </a:r>
            <a:r>
              <a:rPr lang="zh-TW" altLang="en-US"/>
              <a:t>了字串的方法，它被用來處理特性的參考動作，一旦參考完畢，這個新創的物件 </a:t>
            </a:r>
            <a:r>
              <a:rPr lang="en-US" altLang="zh-TW"/>
              <a:t>(Wrapper Object)</a:t>
            </a:r>
            <a:r>
              <a:rPr lang="zh-TW" altLang="en-US"/>
              <a:t> 就會被丟棄。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/>
              <a:t>Wrapper</a:t>
            </a:r>
            <a:r>
              <a:rPr lang="zh-TW" altLang="en-US"/>
              <a:t> 物件的特性只能</a:t>
            </a:r>
            <a:r>
              <a:rPr lang="zh-TW" altLang="en-US">
                <a:solidFill>
                  <a:srgbClr val="FF0000"/>
                </a:solidFill>
              </a:rPr>
              <a:t>唯讀</a:t>
            </a:r>
            <a:r>
              <a:rPr lang="zh-TW" altLang="en-US">
                <a:solidFill>
                  <a:schemeClr val="tx1"/>
                </a:solidFill>
              </a:rPr>
              <a:t>，嘗試修改會被忽略</a:t>
            </a:r>
            <a:endParaRPr lang="en-US" altLang="zh-TW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tx1"/>
                </a:solidFill>
              </a:rPr>
              <a:t>Wrapper </a:t>
            </a:r>
            <a:r>
              <a:rPr lang="zh-TW" altLang="en-US">
                <a:solidFill>
                  <a:schemeClr val="tx1"/>
                </a:solidFill>
              </a:rPr>
              <a:t>物件可視為 </a:t>
            </a:r>
            <a:r>
              <a:rPr lang="en-US" altLang="zh-TW">
                <a:solidFill>
                  <a:schemeClr val="tx1"/>
                </a:solidFill>
              </a:rPr>
              <a:t>Javascript </a:t>
            </a:r>
            <a:r>
              <a:rPr lang="zh-TW" altLang="en-US">
                <a:solidFill>
                  <a:schemeClr val="tx1"/>
                </a:solidFill>
              </a:rPr>
              <a:t>的實作細節，多數時候其實並不需要考慮它們</a:t>
            </a:r>
            <a:endParaRPr lang="en-US" altLang="zh-TW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0070C0"/>
                </a:solidFill>
              </a:rPr>
              <a:t>See testWrapper.js</a:t>
            </a:r>
          </a:p>
          <a:p>
            <a:endParaRPr lang="en-US" altLang="zh-TW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02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型別轉換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/>
              <a:t>參考保哥文章</a:t>
            </a:r>
            <a:endParaRPr lang="en-US" altLang="zh-TW"/>
          </a:p>
          <a:p>
            <a:pPr>
              <a:lnSpc>
                <a:spcPct val="150000"/>
              </a:lnSpc>
            </a:pPr>
            <a:r>
              <a:rPr lang="zh-TW" altLang="en-US" b="1">
                <a:hlinkClick r:id="rId2"/>
              </a:rPr>
              <a:t>前端工程研究：關於 </a:t>
            </a:r>
            <a:r>
              <a:rPr lang="en-US" altLang="zh-TW" b="1">
                <a:hlinkClick r:id="rId2"/>
              </a:rPr>
              <a:t>JavaScript </a:t>
            </a:r>
            <a:r>
              <a:rPr lang="zh-TW" altLang="en-US" b="1">
                <a:hlinkClick r:id="rId2"/>
              </a:rPr>
              <a:t>中物件的 </a:t>
            </a:r>
            <a:r>
              <a:rPr lang="en-US" altLang="zh-TW" b="1">
                <a:hlinkClick r:id="rId2"/>
              </a:rPr>
              <a:t>valueOf </a:t>
            </a:r>
            <a:r>
              <a:rPr lang="zh-TW" altLang="en-US" b="1">
                <a:hlinkClick r:id="rId2"/>
              </a:rPr>
              <a:t>方法</a:t>
            </a:r>
            <a:endParaRPr lang="zh-TW" altLang="en-US" b="1"/>
          </a:p>
          <a:p>
            <a:pPr>
              <a:lnSpc>
                <a:spcPct val="150000"/>
              </a:lnSpc>
            </a:pPr>
            <a:endParaRPr lang="en-US" altLang="zh-TW"/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0070C0"/>
                </a:solidFill>
              </a:rPr>
              <a:t>Example. See  testTypeTransfer.js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4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48343"/>
            <a:ext cx="8596668" cy="1320800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5486399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Javascript </a:t>
            </a:r>
            <a:r>
              <a:rPr lang="zh-TW" altLang="en-US"/>
              <a:t>中，使用一個變數前，你得先宣告 </a:t>
            </a:r>
            <a:r>
              <a:rPr lang="en-US" altLang="zh-TW"/>
              <a:t>(declare)</a:t>
            </a:r>
            <a:r>
              <a:rPr lang="zh-TW" altLang="en-US"/>
              <a:t> 它。</a:t>
            </a:r>
            <a:endParaRPr lang="en-US" altLang="zh-TW"/>
          </a:p>
          <a:p>
            <a:r>
              <a:rPr lang="zh-TW" altLang="en-US"/>
              <a:t>變數用 </a:t>
            </a:r>
            <a:r>
              <a:rPr lang="en-US" altLang="zh-TW"/>
              <a:t>var</a:t>
            </a:r>
            <a:r>
              <a:rPr lang="zh-TW" altLang="en-US"/>
              <a:t> 關鍵字宣告，如下：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/>
              <a:t>var i;</a:t>
            </a:r>
          </a:p>
          <a:p>
            <a:pPr marL="457200" lvl="1" indent="0">
              <a:buNone/>
            </a:pPr>
            <a:r>
              <a:rPr lang="en-US" altLang="zh-TW"/>
              <a:t>var sum;</a:t>
            </a:r>
          </a:p>
          <a:p>
            <a:pPr indent="-285750"/>
            <a:r>
              <a:rPr lang="zh-TW" altLang="en-US"/>
              <a:t>可以用逗號區隔一次宣告多個變數：</a:t>
            </a:r>
            <a:endParaRPr lang="en-US" altLang="zh-TW"/>
          </a:p>
          <a:p>
            <a:pPr marL="57150" indent="0">
              <a:buNone/>
            </a:pPr>
            <a:r>
              <a:rPr lang="en-US" altLang="zh-TW"/>
              <a:t>	var i,  sum;</a:t>
            </a:r>
          </a:p>
          <a:p>
            <a:pPr indent="-285750"/>
            <a:r>
              <a:rPr lang="zh-TW" altLang="en-US"/>
              <a:t>也可將宣告與變數初始化 </a:t>
            </a:r>
            <a:r>
              <a:rPr lang="en-US" altLang="zh-TW"/>
              <a:t>(initialization, </a:t>
            </a:r>
            <a:r>
              <a:rPr lang="zh-TW" altLang="en-US"/>
              <a:t>初始值設定</a:t>
            </a:r>
            <a:r>
              <a:rPr lang="en-US" altLang="zh-TW"/>
              <a:t>)</a:t>
            </a:r>
            <a:r>
              <a:rPr lang="zh-TW" altLang="en-US"/>
              <a:t> 結合：</a:t>
            </a:r>
            <a:endParaRPr lang="en-US" altLang="zh-TW"/>
          </a:p>
          <a:p>
            <a:pPr marL="57150" indent="0">
              <a:buNone/>
            </a:pPr>
            <a:r>
              <a:rPr lang="en-US" altLang="zh-TW"/>
              <a:t>	var message = “hello”;</a:t>
            </a:r>
          </a:p>
          <a:p>
            <a:pPr marL="57150" indent="0">
              <a:buNone/>
            </a:pPr>
            <a:r>
              <a:rPr lang="en-US" altLang="zh-TW"/>
              <a:t>	var i = 0, j = 0, k = 0;</a:t>
            </a:r>
          </a:p>
          <a:p>
            <a:pPr indent="-285750"/>
            <a:r>
              <a:rPr lang="zh-TW" altLang="en-US"/>
              <a:t>因為 </a:t>
            </a:r>
            <a:r>
              <a:rPr lang="en-US" altLang="zh-TW"/>
              <a:t>Javascript </a:t>
            </a:r>
            <a:r>
              <a:rPr lang="zh-TW" altLang="en-US"/>
              <a:t>是動態語言 </a:t>
            </a:r>
            <a:r>
              <a:rPr lang="en-US" altLang="zh-TW"/>
              <a:t>(dynamic</a:t>
            </a:r>
            <a:r>
              <a:rPr lang="zh-TW" altLang="en-US"/>
              <a:t> </a:t>
            </a:r>
            <a:r>
              <a:rPr lang="en-US" altLang="zh-TW"/>
              <a:t>language)</a:t>
            </a:r>
            <a:r>
              <a:rPr lang="zh-TW" altLang="en-US"/>
              <a:t> 的特性，以下程式碼完全合法：</a:t>
            </a:r>
            <a:endParaRPr lang="en-US" altLang="zh-TW"/>
          </a:p>
          <a:p>
            <a:pPr marL="57150" indent="0">
              <a:buNone/>
            </a:pPr>
            <a:r>
              <a:rPr lang="en-US" altLang="zh-TW"/>
              <a:t>	var i = 10;			// i </a:t>
            </a:r>
            <a:r>
              <a:rPr lang="zh-TW" altLang="en-US"/>
              <a:t>是一個數字</a:t>
            </a:r>
            <a:endParaRPr lang="en-US" altLang="zh-TW"/>
          </a:p>
          <a:p>
            <a:pPr marL="57150" indent="0">
              <a:buNone/>
            </a:pPr>
            <a:r>
              <a:rPr lang="en-US" altLang="zh-TW"/>
              <a:t>	i = “ten”;			//</a:t>
            </a:r>
            <a:r>
              <a:rPr lang="zh-TW" altLang="en-US"/>
              <a:t> </a:t>
            </a:r>
            <a:r>
              <a:rPr lang="en-US" altLang="zh-TW"/>
              <a:t>i </a:t>
            </a:r>
            <a:r>
              <a:rPr lang="zh-TW" altLang="en-US"/>
              <a:t>變成一個字串了</a:t>
            </a:r>
            <a:r>
              <a:rPr lang="en-US" alt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053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Visual Studio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76250"/>
            <a:ext cx="8596668" cy="5155475"/>
          </a:xfrm>
        </p:spPr>
        <p:txBody>
          <a:bodyPr/>
          <a:lstStyle/>
          <a:p>
            <a:r>
              <a:rPr lang="zh-TW" altLang="en-US"/>
              <a:t>設定瀏覽器開啟快速鍵 </a:t>
            </a:r>
            <a:r>
              <a:rPr lang="en-US" altLang="zh-TW"/>
              <a:t>“Ctrl + Shift + B”</a:t>
            </a:r>
          </a:p>
          <a:p>
            <a:endParaRPr lang="en-US" altLang="zh-TW"/>
          </a:p>
          <a:p>
            <a:r>
              <a:rPr lang="en-US" altLang="zh-TW"/>
              <a:t>Ctrl + Shift + P =&gt; Configure Task Runner </a:t>
            </a:r>
          </a:p>
          <a:p>
            <a:r>
              <a:rPr lang="zh-TW" altLang="en-US"/>
              <a:t>貼上以下 </a:t>
            </a:r>
            <a:r>
              <a:rPr lang="en-US" altLang="zh-TW" err="1"/>
              <a:t>json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	{    </a:t>
            </a:r>
          </a:p>
          <a:p>
            <a:pPr marL="0" indent="0">
              <a:buNone/>
            </a:pPr>
            <a:r>
              <a:rPr lang="en-US" altLang="zh-TW"/>
              <a:t>		"version": "0.1.0",    </a:t>
            </a:r>
          </a:p>
          <a:p>
            <a:pPr marL="0" indent="0">
              <a:buNone/>
            </a:pPr>
            <a:r>
              <a:rPr lang="en-US" altLang="zh-TW"/>
              <a:t>		"command": "explorer",    </a:t>
            </a:r>
          </a:p>
          <a:p>
            <a:pPr marL="0" indent="0">
              <a:buNone/>
            </a:pPr>
            <a:r>
              <a:rPr lang="en-US" altLang="zh-TW"/>
              <a:t>		"</a:t>
            </a:r>
            <a:r>
              <a:rPr lang="en-US" altLang="zh-TW" err="1"/>
              <a:t>isShellCommand</a:t>
            </a:r>
            <a:r>
              <a:rPr lang="en-US" altLang="zh-TW"/>
              <a:t>": true,    </a:t>
            </a:r>
          </a:p>
          <a:p>
            <a:pPr marL="0" indent="0">
              <a:buNone/>
            </a:pPr>
            <a:r>
              <a:rPr lang="en-US" altLang="zh-TW"/>
              <a:t>		"windows": {    "command": "explorer.exe"    },    </a:t>
            </a:r>
          </a:p>
          <a:p>
            <a:pPr marL="0" indent="0">
              <a:buNone/>
            </a:pPr>
            <a:r>
              <a:rPr lang="en-US" altLang="zh-TW"/>
              <a:t>		"</a:t>
            </a:r>
            <a:r>
              <a:rPr lang="en-US" altLang="zh-TW" err="1"/>
              <a:t>args</a:t>
            </a:r>
            <a:r>
              <a:rPr lang="en-US" altLang="zh-TW"/>
              <a:t>": [“filename"],    </a:t>
            </a:r>
          </a:p>
          <a:p>
            <a:pPr marL="0" indent="0">
              <a:buNone/>
            </a:pPr>
            <a:r>
              <a:rPr lang="en-US" altLang="zh-TW"/>
              <a:t>		"</a:t>
            </a:r>
            <a:r>
              <a:rPr lang="en-US" altLang="zh-TW" err="1"/>
              <a:t>showOutput</a:t>
            </a:r>
            <a:r>
              <a:rPr lang="en-US" altLang="zh-TW"/>
              <a:t>": "always“</a:t>
            </a:r>
          </a:p>
          <a:p>
            <a:pPr marL="0" indent="0">
              <a:buNone/>
            </a:pPr>
            <a:r>
              <a:rPr lang="en-US" altLang="zh-TW"/>
              <a:t>	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443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變數範疇 </a:t>
            </a:r>
            <a:r>
              <a:rPr lang="en-US" altLang="zh-TW"/>
              <a:t>(Variable Scope)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63635"/>
            <a:ext cx="8997889" cy="4177728"/>
          </a:xfrm>
        </p:spPr>
        <p:txBody>
          <a:bodyPr>
            <a:normAutofit/>
          </a:bodyPr>
          <a:lstStyle/>
          <a:p>
            <a:r>
              <a:rPr lang="zh-TW" altLang="en-US"/>
              <a:t>一個變數的範疇指的是程式原始碼中</a:t>
            </a:r>
            <a:r>
              <a:rPr lang="zh-TW" altLang="en-US">
                <a:solidFill>
                  <a:srgbClr val="0070C0"/>
                </a:solidFill>
              </a:rPr>
              <a:t>有定義該變數 </a:t>
            </a:r>
            <a:r>
              <a:rPr lang="en-US" altLang="zh-TW"/>
              <a:t>(</a:t>
            </a:r>
            <a:r>
              <a:rPr lang="zh-TW" altLang="en-US"/>
              <a:t>或稱該變數</a:t>
            </a:r>
            <a:r>
              <a:rPr lang="zh-TW" altLang="en-US">
                <a:solidFill>
                  <a:srgbClr val="FF0000"/>
                </a:solidFill>
              </a:rPr>
              <a:t>存在</a:t>
            </a:r>
            <a:r>
              <a:rPr lang="en-US" altLang="zh-TW"/>
              <a:t>) </a:t>
            </a:r>
            <a:r>
              <a:rPr lang="zh-TW" altLang="en-US">
                <a:solidFill>
                  <a:srgbClr val="0070C0"/>
                </a:solidFill>
              </a:rPr>
              <a:t>的區域 </a:t>
            </a:r>
            <a:r>
              <a:rPr lang="en-US" altLang="zh-TW"/>
              <a:t>(region)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FF0000"/>
                </a:solidFill>
              </a:rPr>
              <a:t>全域變數 </a:t>
            </a:r>
            <a:r>
              <a:rPr lang="en-US" altLang="zh-TW">
                <a:solidFill>
                  <a:srgbClr val="FF0000"/>
                </a:solidFill>
              </a:rPr>
              <a:t>(Global Variable)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擁有全域範疇 </a:t>
            </a:r>
            <a:r>
              <a:rPr lang="en-US" altLang="zh-TW"/>
              <a:t>(Global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程式碼所有範圍皆有定義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FF0000"/>
                </a:solidFill>
              </a:rPr>
              <a:t>區域變數 </a:t>
            </a:r>
            <a:r>
              <a:rPr lang="en-US" altLang="zh-TW">
                <a:solidFill>
                  <a:srgbClr val="FF0000"/>
                </a:solidFill>
              </a:rPr>
              <a:t>(Local Variable)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擁有區域範疇 </a:t>
            </a:r>
            <a:r>
              <a:rPr lang="en-US" altLang="zh-TW"/>
              <a:t>(Local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僅在函式中有定義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如在函式中宣告的變數或函式的參數 </a:t>
            </a:r>
            <a:r>
              <a:rPr lang="en-US" altLang="zh-TW"/>
              <a:t>(parameters)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936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zh-TW" altLang="en-US"/>
              <a:t>變數範疇 </a:t>
            </a:r>
            <a:r>
              <a:rPr lang="en-US" altLang="zh-TW"/>
              <a:t>(Variable Scope)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zh-TW" altLang="en-US"/>
              <a:t>函式主體中，區域變數的優先序 </a:t>
            </a:r>
            <a:r>
              <a:rPr lang="en-US" altLang="zh-TW"/>
              <a:t>(precedence) </a:t>
            </a:r>
            <a:r>
              <a:rPr lang="zh-TW" altLang="en-US"/>
              <a:t>比同樣名稱的全域變數高</a:t>
            </a:r>
            <a:endParaRPr lang="en-US" altLang="zh-TW"/>
          </a:p>
          <a:p>
            <a:r>
              <a:rPr lang="zh-TW" altLang="en-US"/>
              <a:t>使用上等同覆蓋了那個全域變數。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testScope1.js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>
              <a:solidFill>
                <a:srgbClr val="0070C0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雖然不用 </a:t>
            </a:r>
            <a:r>
              <a:rPr lang="en-US" altLang="zh-TW">
                <a:solidFill>
                  <a:schemeClr val="tx1"/>
                </a:solidFill>
              </a:rPr>
              <a:t>var</a:t>
            </a:r>
            <a:r>
              <a:rPr lang="zh-TW" altLang="en-US">
                <a:solidFill>
                  <a:schemeClr val="tx1"/>
                </a:solidFill>
              </a:rPr>
              <a:t> 也能宣告變數，不過來看看這麼做會發生甚麼事</a:t>
            </a: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testScope2.js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>
              <a:solidFill>
                <a:srgbClr val="0070C0"/>
              </a:solidFill>
            </a:endParaRPr>
          </a:p>
          <a:p>
            <a:pPr indent="-285750"/>
            <a:r>
              <a:rPr lang="zh-TW" altLang="en-US">
                <a:solidFill>
                  <a:schemeClr val="tx1"/>
                </a:solidFill>
              </a:rPr>
              <a:t>函式定義可以是巢狀的 </a:t>
            </a:r>
            <a:r>
              <a:rPr lang="en-US" altLang="zh-TW">
                <a:solidFill>
                  <a:schemeClr val="tx1"/>
                </a:solidFill>
              </a:rPr>
              <a:t>(nested)</a:t>
            </a:r>
          </a:p>
          <a:p>
            <a:pPr indent="-285750"/>
            <a:r>
              <a:rPr lang="zh-TW" altLang="en-US">
                <a:solidFill>
                  <a:schemeClr val="tx1"/>
                </a:solidFill>
              </a:rPr>
              <a:t>每個函式都有自己的區域範疇，所以能有好幾層巢狀的區域範疇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testScope3.js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79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* </a:t>
            </a:r>
            <a:r>
              <a:rPr lang="zh-TW" altLang="en-US"/>
              <a:t>函式範疇 </a:t>
            </a:r>
            <a:r>
              <a:rPr lang="en-US" altLang="zh-TW"/>
              <a:t>(Function Scope)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zh-TW" altLang="en-US"/>
              <a:t>在一些類</a:t>
            </a:r>
            <a:r>
              <a:rPr lang="en-US" altLang="zh-TW"/>
              <a:t>C</a:t>
            </a:r>
            <a:r>
              <a:rPr lang="zh-TW" altLang="en-US"/>
              <a:t> </a:t>
            </a:r>
            <a:r>
              <a:rPr lang="en-US" altLang="zh-TW"/>
              <a:t>(C-like) </a:t>
            </a:r>
            <a:r>
              <a:rPr lang="zh-TW" altLang="en-US"/>
              <a:t>的語言中，每對大括號 </a:t>
            </a:r>
            <a:r>
              <a:rPr lang="en-US" altLang="zh-TW"/>
              <a:t>{ } </a:t>
            </a:r>
            <a:r>
              <a:rPr lang="zh-TW" altLang="en-US"/>
              <a:t>的程式碼區塊都有自己的範疇，在宣告變數的區塊之外，你看不到這些變數，這稱為</a:t>
            </a:r>
            <a:r>
              <a:rPr lang="zh-TW" altLang="en-US">
                <a:solidFill>
                  <a:srgbClr val="0070C0"/>
                </a:solidFill>
              </a:rPr>
              <a:t>區塊範疇 </a:t>
            </a:r>
            <a:r>
              <a:rPr lang="en-US" altLang="zh-TW">
                <a:solidFill>
                  <a:srgbClr val="0070C0"/>
                </a:solidFill>
              </a:rPr>
              <a:t>(Block</a:t>
            </a:r>
            <a:r>
              <a:rPr lang="zh-TW" altLang="en-US">
                <a:solidFill>
                  <a:srgbClr val="0070C0"/>
                </a:solidFill>
              </a:rPr>
              <a:t> </a:t>
            </a:r>
            <a:r>
              <a:rPr lang="en-US" altLang="zh-TW">
                <a:solidFill>
                  <a:srgbClr val="0070C0"/>
                </a:solidFill>
              </a:rPr>
              <a:t>Scope)</a:t>
            </a:r>
          </a:p>
          <a:p>
            <a:endParaRPr lang="en-US" altLang="zh-TW"/>
          </a:p>
          <a:p>
            <a:r>
              <a:rPr lang="zh-TW" altLang="en-US"/>
              <a:t>不同的是，</a:t>
            </a:r>
            <a:r>
              <a:rPr lang="en-US" altLang="zh-TW"/>
              <a:t>Javacript</a:t>
            </a:r>
            <a:r>
              <a:rPr lang="zh-TW" altLang="en-US"/>
              <a:t> 使用的是函式範疇：</a:t>
            </a:r>
            <a:r>
              <a:rPr lang="zh-TW" altLang="en-US">
                <a:solidFill>
                  <a:srgbClr val="FF0000"/>
                </a:solidFill>
              </a:rPr>
              <a:t>只有在定義變數的函式及其內的任何巢狀函式內，才能看的到這些變數</a:t>
            </a:r>
            <a:endParaRPr lang="en-US" altLang="zh-TW">
              <a:solidFill>
                <a:srgbClr val="FF0000"/>
              </a:solidFill>
            </a:endParaRPr>
          </a:p>
          <a:p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>
                <a:solidFill>
                  <a:srgbClr val="0070C0"/>
                </a:solidFill>
              </a:rPr>
              <a:t>See testFunctionScope.js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25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03497"/>
            <a:ext cx="8596668" cy="1320800"/>
          </a:xfrm>
        </p:spPr>
        <p:txBody>
          <a:bodyPr/>
          <a:lstStyle/>
          <a:p>
            <a:r>
              <a:rPr lang="zh-TW" altLang="en-US">
                <a:solidFill>
                  <a:srgbClr val="FF0000"/>
                </a:solidFill>
              </a:rPr>
              <a:t>* </a:t>
            </a:r>
            <a:r>
              <a:rPr lang="zh-TW" altLang="en-US"/>
              <a:t>變數提升 </a:t>
            </a:r>
            <a:r>
              <a:rPr lang="en-US" altLang="zh-TW"/>
              <a:t>(Variable Hoisting)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32411"/>
            <a:ext cx="8754049" cy="5146766"/>
          </a:xfrm>
        </p:spPr>
        <p:txBody>
          <a:bodyPr>
            <a:normAutofit/>
          </a:bodyPr>
          <a:lstStyle/>
          <a:p>
            <a:r>
              <a:rPr lang="en-US" altLang="zh-TW"/>
              <a:t>Javascrip</a:t>
            </a:r>
            <a:r>
              <a:rPr lang="zh-TW" altLang="en-US"/>
              <a:t> 的函示範疇代表所有在函式內宣告的變數，在整個函式主體中都可見，這也表示</a:t>
            </a:r>
            <a:r>
              <a:rPr lang="zh-TW" altLang="en-US">
                <a:solidFill>
                  <a:srgbClr val="FF0000"/>
                </a:solidFill>
              </a:rPr>
              <a:t>變數甚至在它們被宣告前就是可見的</a:t>
            </a:r>
            <a:r>
              <a:rPr lang="zh-TW" altLang="en-US">
                <a:solidFill>
                  <a:schemeClr val="tx1"/>
                </a:solidFill>
              </a:rPr>
              <a:t>，這種特色稱為 </a:t>
            </a:r>
            <a:r>
              <a:rPr lang="en-US" altLang="zh-TW">
                <a:solidFill>
                  <a:srgbClr val="FF0000"/>
                </a:solidFill>
              </a:rPr>
              <a:t>Hoisting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提升</a:t>
            </a:r>
            <a:r>
              <a:rPr lang="en-US" altLang="zh-TW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testVariableHoisting1.js</a:t>
            </a:r>
            <a:endParaRPr lang="zh-TW" altLang="en-US">
              <a:solidFill>
                <a:srgbClr val="0070C0"/>
              </a:solidFill>
            </a:endParaRPr>
          </a:p>
          <a:p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因此特性，</a:t>
            </a:r>
            <a:r>
              <a:rPr lang="en-US" altLang="zh-TW">
                <a:solidFill>
                  <a:schemeClr val="tx1"/>
                </a:solidFill>
              </a:rPr>
              <a:t>Javascript </a:t>
            </a:r>
            <a:r>
              <a:rPr lang="zh-TW" altLang="en-US">
                <a:solidFill>
                  <a:schemeClr val="tx1"/>
                </a:solidFill>
              </a:rPr>
              <a:t>程式碼會表現得好像函式中所有的變數宣告 </a:t>
            </a:r>
            <a:r>
              <a:rPr lang="en-US" altLang="zh-TW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不包含變數指定</a:t>
            </a:r>
            <a:r>
              <a:rPr lang="en-US" altLang="zh-TW">
                <a:solidFill>
                  <a:schemeClr val="tx1"/>
                </a:solidFill>
              </a:rPr>
              <a:t>)</a:t>
            </a:r>
            <a:r>
              <a:rPr lang="zh-TW" altLang="en-US">
                <a:solidFill>
                  <a:schemeClr val="tx1"/>
                </a:solidFill>
              </a:rPr>
              <a:t> 都會被</a:t>
            </a:r>
            <a:r>
              <a:rPr lang="zh-TW" altLang="en-US">
                <a:solidFill>
                  <a:srgbClr val="FF0000"/>
                </a:solidFill>
              </a:rPr>
              <a:t>提升</a:t>
            </a:r>
            <a:r>
              <a:rPr lang="zh-TW" altLang="en-US">
                <a:solidFill>
                  <a:schemeClr val="tx1"/>
                </a:solidFill>
              </a:rPr>
              <a:t>至該函式的最上方</a:t>
            </a:r>
            <a:endParaRPr lang="en-US" altLang="zh-TW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testVariableHoisting2.js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>
              <a:solidFill>
                <a:srgbClr val="0070C0"/>
              </a:solidFill>
            </a:endParaRPr>
          </a:p>
          <a:p>
            <a:r>
              <a:rPr lang="zh-TW" altLang="en-US">
                <a:solidFill>
                  <a:srgbClr val="FF0000"/>
                </a:solidFill>
              </a:rPr>
              <a:t>宣告變數時如沒加上 </a:t>
            </a:r>
            <a:r>
              <a:rPr lang="en-US" altLang="zh-TW">
                <a:solidFill>
                  <a:srgbClr val="FF0000"/>
                </a:solidFill>
              </a:rPr>
              <a:t>var</a:t>
            </a:r>
            <a:r>
              <a:rPr lang="zh-TW" altLang="en-US">
                <a:solidFill>
                  <a:srgbClr val="FF0000"/>
                </a:solidFill>
              </a:rPr>
              <a:t> 關鍵字，會宣告成一個全域變數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en-US" altLang="zh-TW">
                <a:solidFill>
                  <a:srgbClr val="0070C0"/>
                </a:solidFill>
              </a:rPr>
              <a:t>See testVariableHoisting3.js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>
              <a:solidFill>
                <a:srgbClr val="0070C0"/>
              </a:solidFill>
            </a:endParaRPr>
          </a:p>
          <a:p>
            <a:r>
              <a:rPr lang="zh-TW" altLang="en-US">
                <a:solidFill>
                  <a:schemeClr val="tx1"/>
                </a:solidFill>
              </a:rPr>
              <a:t>如何避免踩雷？</a:t>
            </a:r>
            <a:endParaRPr lang="en-US" altLang="zh-TW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rgbClr val="FF0000"/>
                </a:solidFill>
              </a:rPr>
              <a:t>盡量將所有的變數宣告在函式的最上方 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而且用 </a:t>
            </a:r>
            <a:r>
              <a:rPr lang="en-US" altLang="zh-TW">
                <a:solidFill>
                  <a:srgbClr val="FF0000"/>
                </a:solidFill>
              </a:rPr>
              <a:t>var</a:t>
            </a:r>
            <a:r>
              <a:rPr lang="zh-TW" altLang="en-US">
                <a:solidFill>
                  <a:srgbClr val="FF0000"/>
                </a:solidFill>
              </a:rPr>
              <a:t> 宣告</a:t>
            </a:r>
            <a:r>
              <a:rPr lang="en-US" altLang="zh-TW">
                <a:solidFill>
                  <a:srgbClr val="FF0000"/>
                </a:solidFill>
              </a:rPr>
              <a:t>)</a:t>
            </a:r>
            <a:r>
              <a:rPr lang="zh-TW" altLang="en-US">
                <a:solidFill>
                  <a:srgbClr val="FF0000"/>
                </a:solidFill>
              </a:rPr>
              <a:t>，而非靠近被使用處，這可以讓變數更準確的反應其範疇</a:t>
            </a:r>
          </a:p>
        </p:txBody>
      </p:sp>
    </p:spTree>
    <p:extLst>
      <p:ext uri="{BB962C8B-B14F-4D97-AF65-F5344CB8AC3E}">
        <p14:creationId xmlns:p14="http://schemas.microsoft.com/office/powerpoint/2010/main" val="3445687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參考網址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>
                <a:hlinkClick r:id="rId2"/>
              </a:rPr>
              <a:t>JavaScript</a:t>
            </a:r>
            <a:r>
              <a:rPr lang="zh-TW" altLang="en-US" b="1" dirty="0">
                <a:hlinkClick r:id="rId2"/>
              </a:rPr>
              <a:t>語言的歷史</a:t>
            </a:r>
            <a:r>
              <a:rPr lang="zh-TW" altLang="en-US" b="1" dirty="0"/>
              <a:t>   </a:t>
            </a:r>
            <a:r>
              <a:rPr lang="zh-TW" altLang="en-US" sz="1200" i="1" dirty="0"/>
              <a:t>來自</a:t>
            </a:r>
            <a:r>
              <a:rPr lang="en-US" altLang="zh-TW" sz="1200" i="1" dirty="0">
                <a:hlinkClick r:id="rId3"/>
              </a:rPr>
              <a:t>《JavaScript</a:t>
            </a:r>
            <a:r>
              <a:rPr lang="zh-TW" altLang="en-US" sz="1200" i="1" dirty="0">
                <a:hlinkClick r:id="rId3"/>
              </a:rPr>
              <a:t>標準參考教程（</a:t>
            </a:r>
            <a:r>
              <a:rPr lang="en-US" altLang="zh-TW" sz="1200" i="1" dirty="0">
                <a:hlinkClick r:id="rId3"/>
              </a:rPr>
              <a:t>alpha</a:t>
            </a:r>
            <a:r>
              <a:rPr lang="zh-TW" altLang="en-US" sz="1200" i="1" dirty="0">
                <a:hlinkClick r:id="rId3"/>
              </a:rPr>
              <a:t>）</a:t>
            </a:r>
            <a:r>
              <a:rPr lang="en-US" altLang="zh-TW" sz="1200" i="1" dirty="0">
                <a:hlinkClick r:id="rId3"/>
              </a:rPr>
              <a:t>》</a:t>
            </a:r>
            <a:r>
              <a:rPr lang="zh-TW" altLang="en-US" sz="1200" i="1" dirty="0"/>
              <a:t>，</a:t>
            </a:r>
            <a:r>
              <a:rPr lang="en-US" altLang="zh-TW" sz="1200" i="1" dirty="0"/>
              <a:t>by</a:t>
            </a:r>
            <a:r>
              <a:rPr lang="zh-TW" altLang="en-US" sz="1200" i="1" dirty="0"/>
              <a:t>阮一峰</a:t>
            </a:r>
            <a:endParaRPr lang="zh-TW" altLang="en-US" sz="1200" b="1" dirty="0"/>
          </a:p>
          <a:p>
            <a:r>
              <a:rPr lang="zh-TW" altLang="en-US" b="1" dirty="0">
                <a:hlinkClick r:id="rId4"/>
              </a:rPr>
              <a:t>物件導向基礎：何謂類別</a:t>
            </a:r>
            <a:r>
              <a:rPr lang="en-US" altLang="zh-TW" b="1" dirty="0">
                <a:hlinkClick r:id="rId4"/>
              </a:rPr>
              <a:t>(Class)</a:t>
            </a:r>
            <a:r>
              <a:rPr lang="zh-TW" altLang="en-US" b="1" dirty="0">
                <a:hlinkClick r:id="rId4"/>
              </a:rPr>
              <a:t>？何謂物件</a:t>
            </a:r>
            <a:r>
              <a:rPr lang="en-US" altLang="zh-TW" b="1" dirty="0">
                <a:hlinkClick r:id="rId4"/>
              </a:rPr>
              <a:t>(Object)</a:t>
            </a:r>
            <a:r>
              <a:rPr lang="zh-TW" altLang="en-US" b="1" dirty="0">
                <a:hlinkClick r:id="rId4"/>
              </a:rPr>
              <a:t>？</a:t>
            </a:r>
            <a:r>
              <a:rPr lang="zh-TW" altLang="en-US" b="1" dirty="0"/>
              <a:t> </a:t>
            </a:r>
            <a:r>
              <a:rPr lang="en-US" altLang="zh-TW" b="1" dirty="0">
                <a:hlinkClick r:id="rId5"/>
              </a:rPr>
              <a:t>[</a:t>
            </a:r>
            <a:r>
              <a:rPr lang="zh-TW" altLang="en-US" b="1" dirty="0">
                <a:hlinkClick r:id="rId5"/>
              </a:rPr>
              <a:t>解答</a:t>
            </a:r>
            <a:r>
              <a:rPr lang="en-US" altLang="zh-TW" b="1" dirty="0">
                <a:hlinkClick r:id="rId5"/>
              </a:rPr>
              <a:t>]</a:t>
            </a:r>
            <a:r>
              <a:rPr lang="zh-TW" altLang="en-US" b="1" dirty="0"/>
              <a:t>  </a:t>
            </a:r>
            <a:r>
              <a:rPr lang="en-US" altLang="zh-TW" sz="1200" i="1" dirty="0"/>
              <a:t>by </a:t>
            </a:r>
            <a:r>
              <a:rPr lang="zh-TW" altLang="en-US" sz="1200" i="1" dirty="0">
                <a:hlinkClick r:id="rId6"/>
              </a:rPr>
              <a:t>保哥</a:t>
            </a:r>
            <a:endParaRPr lang="en-US" altLang="zh-TW" sz="1200" i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88723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參考書目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					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大全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			</a:t>
            </a:r>
            <a:r>
              <a:rPr lang="en-US" altLang="zh-TW" dirty="0">
                <a:hlinkClick r:id="rId2"/>
              </a:rPr>
              <a:t>http://www.books.com.tw/products/0010542183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3" y="12700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Node.js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Node.js (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>
                <a:hlinkClick r:id="rId2"/>
              </a:rPr>
              <a:t>https://nodejs.org/en/</a:t>
            </a:r>
            <a:endParaRPr lang="en-US" altLang="zh-TW"/>
          </a:p>
          <a:p>
            <a:pPr marL="400050" lvl="1" indent="0">
              <a:buNone/>
            </a:pPr>
            <a:endParaRPr lang="en-US" altLang="zh-TW"/>
          </a:p>
          <a:p>
            <a:r>
              <a:rPr lang="zh-TW" altLang="en-US"/>
              <a:t>安裝 </a:t>
            </a:r>
            <a:r>
              <a:rPr lang="en-US" altLang="zh-TW" err="1"/>
              <a:t>nodemon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/>
              <a:t>npm</a:t>
            </a:r>
            <a:r>
              <a:rPr lang="en-US" altLang="zh-TW"/>
              <a:t> install </a:t>
            </a:r>
            <a:r>
              <a:rPr lang="en-US" altLang="zh-TW" err="1"/>
              <a:t>nodemon</a:t>
            </a:r>
            <a:r>
              <a:rPr lang="en-US" altLang="zh-TW"/>
              <a:t> -g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2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Debug Mode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3337"/>
            <a:ext cx="10295466" cy="4493623"/>
          </a:xfrm>
        </p:spPr>
        <p:txBody>
          <a:bodyPr>
            <a:normAutofit/>
          </a:bodyPr>
          <a:lstStyle/>
          <a:p>
            <a:r>
              <a:rPr lang="zh-TW" altLang="en-US" dirty="0"/>
              <a:t>點擊 左側 </a:t>
            </a:r>
            <a:r>
              <a:rPr lang="en-US" altLang="zh-TW" dirty="0"/>
              <a:t>Debug</a:t>
            </a:r>
            <a:r>
              <a:rPr lang="zh-TW" altLang="en-US" dirty="0"/>
              <a:t> </a:t>
            </a:r>
            <a:r>
              <a:rPr lang="en-US" altLang="zh-TW" dirty="0"/>
              <a:t>Menu</a:t>
            </a:r>
            <a:r>
              <a:rPr lang="zh-TW" altLang="en-US" dirty="0"/>
              <a:t> </a:t>
            </a:r>
            <a:r>
              <a:rPr lang="en-US" altLang="zh-TW" dirty="0"/>
              <a:t>Bar</a:t>
            </a:r>
          </a:p>
          <a:p>
            <a:r>
              <a:rPr lang="zh-TW" altLang="en-US" dirty="0"/>
              <a:t>點擊上方功能設定 </a:t>
            </a:r>
            <a:r>
              <a:rPr lang="en-US" altLang="zh-TW" dirty="0"/>
              <a:t>icon </a:t>
            </a:r>
          </a:p>
          <a:p>
            <a:r>
              <a:rPr lang="zh-TW" altLang="en-US" dirty="0"/>
              <a:t>選擇 </a:t>
            </a:r>
            <a:r>
              <a:rPr lang="en-US" altLang="zh-TW" dirty="0"/>
              <a:t>debug </a:t>
            </a:r>
            <a:r>
              <a:rPr lang="zh-TW" altLang="en-US" dirty="0"/>
              <a:t>環境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Node.js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會先建立 </a:t>
            </a:r>
            <a:r>
              <a:rPr lang="en-US" altLang="zh-TW" dirty="0" err="1"/>
              <a:t>lauch.json</a:t>
            </a:r>
            <a:r>
              <a:rPr lang="zh-TW" altLang="en-US" dirty="0"/>
              <a:t> 設定檔</a:t>
            </a:r>
            <a:endParaRPr lang="en-US" altLang="zh-TW" dirty="0"/>
          </a:p>
          <a:p>
            <a:r>
              <a:rPr lang="zh-TW" altLang="en-US" dirty="0"/>
              <a:t>將 </a:t>
            </a:r>
            <a:r>
              <a:rPr lang="en-US" altLang="zh-TW" dirty="0"/>
              <a:t>configurations[0].program</a:t>
            </a:r>
            <a:r>
              <a:rPr lang="zh-TW" altLang="en-US" dirty="0"/>
              <a:t> 修改為實際程式進入點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需保留 </a:t>
            </a:r>
            <a:r>
              <a:rPr lang="en-US" altLang="zh-TW" dirty="0"/>
              <a:t>${</a:t>
            </a:r>
            <a:r>
              <a:rPr lang="en-US" altLang="zh-TW" dirty="0" err="1"/>
              <a:t>workspaceRoot</a:t>
            </a:r>
            <a:r>
              <a:rPr lang="en-US" altLang="zh-TW" dirty="0"/>
              <a:t>}</a:t>
            </a:r>
            <a:r>
              <a:rPr lang="zh-TW" altLang="en-US" dirty="0"/>
              <a:t> 工作區路徑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 err="1"/>
              <a:t>Eg</a:t>
            </a:r>
            <a:r>
              <a:rPr lang="en-US" altLang="zh-TW" dirty="0"/>
              <a:t>. "program": "${</a:t>
            </a:r>
            <a:r>
              <a:rPr lang="en-US" altLang="zh-TW" dirty="0" err="1"/>
              <a:t>workspaceRoot</a:t>
            </a:r>
            <a:r>
              <a:rPr lang="en-US" altLang="zh-TW" dirty="0"/>
              <a:t>}/Part-1-Type-Value-Variable/testVariableHoisting2.js"</a:t>
            </a:r>
            <a:endParaRPr lang="zh-TW" altLang="en-US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58" y="2858743"/>
            <a:ext cx="5813438" cy="1080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07" y="1663337"/>
            <a:ext cx="339863" cy="348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095" y="2114993"/>
            <a:ext cx="250425" cy="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383176"/>
            <a:ext cx="8596668" cy="1320800"/>
          </a:xfrm>
        </p:spPr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簡介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/>
              <a:t>(I)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54034"/>
            <a:ext cx="9084976" cy="5199017"/>
          </a:xfrm>
        </p:spPr>
        <p:txBody>
          <a:bodyPr>
            <a:normAutofit/>
          </a:bodyPr>
          <a:lstStyle/>
          <a:p>
            <a:r>
              <a:rPr lang="en-US" altLang="zh-TW" sz="1600"/>
              <a:t>1994 </a:t>
            </a:r>
            <a:r>
              <a:rPr lang="zh-TW" altLang="en-US" sz="1600"/>
              <a:t>年 </a:t>
            </a:r>
            <a:r>
              <a:rPr lang="en-US" altLang="zh-TW" sz="1600"/>
              <a:t>10 </a:t>
            </a:r>
            <a:r>
              <a:rPr lang="zh-TW" altLang="en-US" sz="1600"/>
              <a:t>月，</a:t>
            </a:r>
            <a:r>
              <a:rPr lang="en-US" altLang="zh-TW" sz="1600"/>
              <a:t>NCSA </a:t>
            </a:r>
            <a:r>
              <a:rPr lang="zh-TW" altLang="en-US" sz="1600"/>
              <a:t>的一個主要程式設計員 </a:t>
            </a:r>
            <a:r>
              <a:rPr lang="en-US" altLang="zh-TW" sz="1600"/>
              <a:t>Marc Andreessen </a:t>
            </a:r>
            <a:r>
              <a:rPr lang="zh-TW" altLang="en-US" sz="1600"/>
              <a:t>聯合風險投資家 </a:t>
            </a:r>
            <a:r>
              <a:rPr lang="en-US" altLang="zh-TW" sz="1600"/>
              <a:t>Jim Clark</a:t>
            </a:r>
            <a:r>
              <a:rPr lang="zh-TW" altLang="en-US" sz="1600"/>
              <a:t>，成立了 </a:t>
            </a:r>
            <a:r>
              <a:rPr lang="en-US" altLang="zh-TW" sz="1600"/>
              <a:t>Mosaic </a:t>
            </a:r>
            <a:r>
              <a:rPr lang="zh-TW" altLang="en-US" sz="1600"/>
              <a:t>通訊公司（</a:t>
            </a:r>
            <a:r>
              <a:rPr lang="en-US" altLang="zh-TW" sz="1600"/>
              <a:t>Mosaic Communications</a:t>
            </a:r>
            <a:r>
              <a:rPr lang="zh-TW" altLang="en-US" sz="1600"/>
              <a:t>），不久後改名為 </a:t>
            </a:r>
            <a:r>
              <a:rPr lang="en-US" altLang="zh-TW" sz="1600"/>
              <a:t>Netscape</a:t>
            </a:r>
            <a:r>
              <a:rPr lang="zh-TW" altLang="en-US" sz="1600"/>
              <a:t>。這家公司的方向，就是在 </a:t>
            </a:r>
            <a:r>
              <a:rPr lang="en-US" altLang="zh-TW" sz="1600"/>
              <a:t>Mosaic </a:t>
            </a:r>
            <a:r>
              <a:rPr lang="zh-TW" altLang="en-US" sz="1600"/>
              <a:t>的基礎上，開發面向普通用戶的新一代的瀏覽器 </a:t>
            </a:r>
            <a:r>
              <a:rPr lang="en-US" altLang="zh-TW" sz="1600"/>
              <a:t>Netscape Navigator</a:t>
            </a:r>
            <a:r>
              <a:rPr lang="zh-TW" altLang="en-US" sz="1600"/>
              <a:t>。</a:t>
            </a:r>
          </a:p>
          <a:p>
            <a:r>
              <a:rPr lang="en-US" altLang="zh-TW" sz="1600"/>
              <a:t>1994 </a:t>
            </a:r>
            <a:r>
              <a:rPr lang="zh-TW" altLang="en-US" sz="1600"/>
              <a:t>年 </a:t>
            </a:r>
            <a:r>
              <a:rPr lang="en-US" altLang="zh-TW" sz="1600"/>
              <a:t>12 </a:t>
            </a:r>
            <a:r>
              <a:rPr lang="zh-TW" altLang="en-US" sz="1600"/>
              <a:t>月，</a:t>
            </a:r>
            <a:r>
              <a:rPr lang="en-US" altLang="zh-TW" sz="1600"/>
              <a:t>Navigator </a:t>
            </a:r>
            <a:r>
              <a:rPr lang="zh-TW" altLang="en-US" sz="1600"/>
              <a:t>發布了</a:t>
            </a:r>
            <a:r>
              <a:rPr lang="en-US" altLang="zh-TW" sz="1600"/>
              <a:t>1.0</a:t>
            </a:r>
            <a:r>
              <a:rPr lang="zh-TW" altLang="en-US" sz="1600"/>
              <a:t>版，市場占有率一舉超過 </a:t>
            </a:r>
            <a:r>
              <a:rPr lang="en-US" altLang="zh-TW" sz="1600"/>
              <a:t>90%</a:t>
            </a:r>
            <a:r>
              <a:rPr lang="zh-TW" altLang="en-US" sz="1600"/>
              <a:t>。</a:t>
            </a:r>
          </a:p>
          <a:p>
            <a:r>
              <a:rPr lang="en-US" altLang="zh-TW" sz="1600"/>
              <a:t>Netscape</a:t>
            </a:r>
            <a:r>
              <a:rPr lang="zh-TW" altLang="en-US" sz="1600"/>
              <a:t>公司很快發現，</a:t>
            </a:r>
            <a:r>
              <a:rPr lang="en-US" altLang="zh-TW" sz="1600">
                <a:solidFill>
                  <a:srgbClr val="00B0F0"/>
                </a:solidFill>
              </a:rPr>
              <a:t>Navigator</a:t>
            </a:r>
            <a:r>
              <a:rPr lang="zh-TW" altLang="en-US" sz="1600">
                <a:solidFill>
                  <a:srgbClr val="00B0F0"/>
                </a:solidFill>
              </a:rPr>
              <a:t> 瀏覽器需要一種可以嵌入網頁的</a:t>
            </a:r>
            <a:r>
              <a:rPr lang="zh-TW" altLang="en-US" sz="1600">
                <a:solidFill>
                  <a:srgbClr val="FF0000"/>
                </a:solidFill>
              </a:rPr>
              <a:t>腳本語言</a:t>
            </a:r>
            <a:r>
              <a:rPr lang="zh-TW" altLang="en-US" sz="1600">
                <a:solidFill>
                  <a:srgbClr val="00B0F0"/>
                </a:solidFill>
              </a:rPr>
              <a:t>，用來控制瀏覽器行為</a:t>
            </a:r>
            <a:r>
              <a:rPr lang="zh-TW" altLang="en-US" sz="1600"/>
              <a:t>。當時，網速很慢而且上網費很貴，有些操作不宜在服務器端完成。比如，如果用戶忘記填寫“用戶名”，就點了“發送”按鈕，到服務器再發現這一點就有點太晚了，最好能在用戶發出數據之前，就告訴用戶“請填寫用戶名”。這就需要在網頁中嵌入小程序，讓瀏覽器檢查每一欄是否都填寫了。</a:t>
            </a:r>
          </a:p>
          <a:p>
            <a:r>
              <a:rPr lang="zh-TW" altLang="en-US" sz="1600"/>
              <a:t>管理層對這種瀏覽器腳本語言的設想是：功能不需要太強，語法較為簡單，容易學習和部署。那一年，正逢 </a:t>
            </a:r>
            <a:r>
              <a:rPr lang="en-US" altLang="zh-TW" sz="1600"/>
              <a:t>Sun </a:t>
            </a:r>
            <a:r>
              <a:rPr lang="zh-TW" altLang="en-US" sz="1600"/>
              <a:t>公司的 </a:t>
            </a:r>
            <a:r>
              <a:rPr lang="en-US" altLang="zh-TW" sz="1600"/>
              <a:t>Java </a:t>
            </a:r>
            <a:r>
              <a:rPr lang="zh-TW" altLang="en-US" sz="1600"/>
              <a:t>語言問世，市場推廣活動非常成功。</a:t>
            </a:r>
            <a:r>
              <a:rPr lang="en-US" altLang="zh-TW" sz="1600"/>
              <a:t>Netscape</a:t>
            </a:r>
            <a:r>
              <a:rPr lang="zh-TW" altLang="en-US" sz="1600"/>
              <a:t> 公司決定與 </a:t>
            </a:r>
            <a:r>
              <a:rPr lang="en-US" altLang="zh-TW" sz="1600"/>
              <a:t>Sun </a:t>
            </a:r>
            <a:r>
              <a:rPr lang="zh-TW" altLang="en-US" sz="1600"/>
              <a:t>公司合作，瀏覽器支持嵌入 </a:t>
            </a:r>
            <a:r>
              <a:rPr lang="en-US" altLang="zh-TW" sz="1600"/>
              <a:t>Java </a:t>
            </a:r>
            <a:r>
              <a:rPr lang="zh-TW" altLang="en-US" sz="1600"/>
              <a:t>小程序（後來稱為 </a:t>
            </a:r>
            <a:r>
              <a:rPr lang="en-US" altLang="zh-TW" sz="1600"/>
              <a:t>Java Applet</a:t>
            </a:r>
            <a:r>
              <a:rPr lang="zh-TW" altLang="en-US" sz="1600"/>
              <a:t>）。但是，瀏覽器腳本語言是否就選用 </a:t>
            </a:r>
            <a:r>
              <a:rPr lang="en-US" altLang="zh-TW" sz="1600"/>
              <a:t>Java</a:t>
            </a:r>
            <a:r>
              <a:rPr lang="zh-TW" altLang="en-US" sz="1600"/>
              <a:t>，則存在爭論。後來，還是決定不使用</a:t>
            </a:r>
            <a:r>
              <a:rPr lang="en-US" altLang="zh-TW" sz="1600"/>
              <a:t>Java</a:t>
            </a:r>
            <a:r>
              <a:rPr lang="zh-TW" altLang="en-US" sz="1600"/>
              <a:t>，因為網頁小程序不需要 </a:t>
            </a:r>
            <a:r>
              <a:rPr lang="en-US" altLang="zh-TW" sz="1600"/>
              <a:t>Java </a:t>
            </a:r>
            <a:r>
              <a:rPr lang="zh-TW" altLang="en-US" sz="1600"/>
              <a:t>這麼“重”的語法。但是，同時也決定腳本語言的語法要接近 </a:t>
            </a:r>
            <a:r>
              <a:rPr lang="en-US" altLang="zh-TW" sz="1600"/>
              <a:t>Java</a:t>
            </a:r>
            <a:r>
              <a:rPr lang="zh-TW" altLang="en-US" sz="1600"/>
              <a:t>，並且可以支援 </a:t>
            </a:r>
            <a:r>
              <a:rPr lang="en-US" altLang="zh-TW" sz="1600"/>
              <a:t>Java </a:t>
            </a:r>
            <a:r>
              <a:rPr lang="zh-TW" altLang="en-US" sz="1600"/>
              <a:t>程式。這些設想直接排除了使用現存語言，比如 </a:t>
            </a:r>
            <a:r>
              <a:rPr lang="en-US" altLang="zh-TW" sz="1600"/>
              <a:t>Perl</a:t>
            </a:r>
            <a:r>
              <a:rPr lang="zh-TW" altLang="en-US" sz="1600"/>
              <a:t>、</a:t>
            </a:r>
            <a:r>
              <a:rPr lang="en-US" altLang="zh-TW" sz="1600"/>
              <a:t>Python </a:t>
            </a:r>
            <a:r>
              <a:rPr lang="zh-TW" altLang="en-US" sz="1600"/>
              <a:t>和 </a:t>
            </a:r>
            <a:r>
              <a:rPr lang="en-US" altLang="zh-TW" sz="1600"/>
              <a:t>TCL</a:t>
            </a:r>
            <a:r>
              <a:rPr lang="zh-TW" altLang="en-US" sz="1600"/>
              <a:t>。</a:t>
            </a:r>
          </a:p>
          <a:p>
            <a:r>
              <a:rPr lang="en-US" altLang="zh-TW" sz="1600"/>
              <a:t>1995</a:t>
            </a:r>
            <a:r>
              <a:rPr lang="zh-TW" altLang="en-US" sz="1600"/>
              <a:t>年，</a:t>
            </a:r>
            <a:r>
              <a:rPr lang="en-US" altLang="zh-TW" sz="1600"/>
              <a:t>Netscape</a:t>
            </a:r>
            <a:r>
              <a:rPr lang="zh-TW" altLang="en-US" sz="1600"/>
              <a:t> 公司聘僱了程序員 </a:t>
            </a:r>
            <a:r>
              <a:rPr lang="en-US" altLang="zh-TW" sz="1600">
                <a:solidFill>
                  <a:srgbClr val="0070C0"/>
                </a:solidFill>
              </a:rPr>
              <a:t>Brendan </a:t>
            </a:r>
            <a:r>
              <a:rPr lang="en-US" altLang="zh-TW" sz="1600" err="1">
                <a:solidFill>
                  <a:srgbClr val="0070C0"/>
                </a:solidFill>
              </a:rPr>
              <a:t>Eich</a:t>
            </a:r>
            <a:r>
              <a:rPr lang="zh-TW" altLang="en-US" sz="1600">
                <a:solidFill>
                  <a:srgbClr val="0070C0"/>
                </a:solidFill>
              </a:rPr>
              <a:t> </a:t>
            </a:r>
            <a:r>
              <a:rPr lang="zh-TW" altLang="en-US" sz="1600"/>
              <a:t>開發這種網頁腳本語言。</a:t>
            </a:r>
            <a:r>
              <a:rPr lang="en-US" altLang="zh-TW" sz="1600"/>
              <a:t>Brendan </a:t>
            </a:r>
            <a:r>
              <a:rPr lang="en-US" altLang="zh-TW" sz="1600" err="1"/>
              <a:t>Eich</a:t>
            </a:r>
            <a:r>
              <a:rPr lang="zh-TW" altLang="en-US" sz="1600"/>
              <a:t>有很強的</a:t>
            </a:r>
            <a:r>
              <a:rPr lang="zh-TW" altLang="en-US" sz="1600">
                <a:solidFill>
                  <a:srgbClr val="FF0000"/>
                </a:solidFill>
              </a:rPr>
              <a:t>函數式編程</a:t>
            </a:r>
            <a:r>
              <a:rPr lang="zh-TW" altLang="en-US" sz="1600"/>
              <a:t>背景，希望以 </a:t>
            </a:r>
            <a:r>
              <a:rPr lang="en-US" altLang="zh-TW" sz="1600"/>
              <a:t>Scheme</a:t>
            </a:r>
            <a:r>
              <a:rPr lang="zh-TW" altLang="en-US" sz="1600"/>
              <a:t> 語言（函數式語言鼻祖 </a:t>
            </a:r>
            <a:r>
              <a:rPr lang="en-US" altLang="zh-TW" sz="1600">
                <a:solidFill>
                  <a:srgbClr val="FF0000"/>
                </a:solidFill>
              </a:rPr>
              <a:t>LISP</a:t>
            </a:r>
            <a:r>
              <a:rPr lang="zh-TW" altLang="en-US" sz="1600">
                <a:solidFill>
                  <a:srgbClr val="FF0000"/>
                </a:solidFill>
              </a:rPr>
              <a:t> </a:t>
            </a:r>
            <a:r>
              <a:rPr lang="zh-TW" altLang="en-US" sz="1600"/>
              <a:t>語言的一種方言）為藍本，實現這種新語言。</a:t>
            </a:r>
          </a:p>
        </p:txBody>
      </p:sp>
    </p:spTree>
    <p:extLst>
      <p:ext uri="{BB962C8B-B14F-4D97-AF65-F5344CB8AC3E}">
        <p14:creationId xmlns:p14="http://schemas.microsoft.com/office/powerpoint/2010/main" val="120995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/>
              <a:t>(II)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619794"/>
            <a:ext cx="8971763" cy="4763589"/>
          </a:xfrm>
        </p:spPr>
        <p:txBody>
          <a:bodyPr>
            <a:normAutofit/>
          </a:bodyPr>
          <a:lstStyle/>
          <a:p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5</a:t>
            </a:r>
            <a:r>
              <a:rPr lang="zh-TW" altLang="en-US"/>
              <a:t>月，</a:t>
            </a:r>
            <a:r>
              <a:rPr lang="en-US" altLang="zh-TW"/>
              <a:t>Brendan </a:t>
            </a:r>
            <a:r>
              <a:rPr lang="en-US" altLang="zh-TW" err="1"/>
              <a:t>Eich</a:t>
            </a:r>
            <a:r>
              <a:rPr lang="zh-TW" altLang="en-US"/>
              <a:t> 只用了</a:t>
            </a:r>
            <a:r>
              <a:rPr lang="en-US" altLang="zh-TW"/>
              <a:t>10</a:t>
            </a:r>
            <a:r>
              <a:rPr lang="zh-TW" altLang="en-US"/>
              <a:t>天，就設計完成了這種語言的第一版。</a:t>
            </a:r>
            <a:endParaRPr lang="en-US" altLang="zh-TW"/>
          </a:p>
          <a:p>
            <a:r>
              <a:rPr lang="zh-TW" altLang="en-US"/>
              <a:t>它是一個大雜燴，語法有多個來源：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基本語法：借鑒 </a:t>
            </a:r>
            <a:r>
              <a:rPr lang="en-US" altLang="zh-TW"/>
              <a:t>C</a:t>
            </a:r>
            <a:r>
              <a:rPr lang="zh-TW" altLang="en-US"/>
              <a:t> 語言和 </a:t>
            </a:r>
            <a:r>
              <a:rPr lang="en-US" altLang="zh-TW"/>
              <a:t>Java</a:t>
            </a:r>
            <a:r>
              <a:rPr lang="zh-TW" altLang="en-US"/>
              <a:t> 語言。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資料結構：借鑒 </a:t>
            </a:r>
            <a:r>
              <a:rPr lang="en-US" altLang="zh-TW"/>
              <a:t>Java</a:t>
            </a:r>
            <a:r>
              <a:rPr lang="zh-TW" altLang="en-US"/>
              <a:t> 語言，包括將值分成原始值和物件兩大類。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函數的用法：借鑒 </a:t>
            </a:r>
            <a:r>
              <a:rPr lang="en-US" altLang="zh-TW"/>
              <a:t>Scheme</a:t>
            </a:r>
            <a:r>
              <a:rPr lang="zh-TW" altLang="en-US"/>
              <a:t> 語言和 </a:t>
            </a:r>
            <a:r>
              <a:rPr lang="en-US" altLang="zh-TW" err="1"/>
              <a:t>Awk</a:t>
            </a:r>
            <a:r>
              <a:rPr lang="zh-TW" altLang="en-US"/>
              <a:t> 語言，將函數當作</a:t>
            </a:r>
            <a:r>
              <a:rPr lang="zh-TW" altLang="en-US">
                <a:solidFill>
                  <a:srgbClr val="0070C0"/>
                </a:solidFill>
              </a:rPr>
              <a:t>第一級物件</a:t>
            </a:r>
            <a:r>
              <a:rPr lang="en-US" altLang="zh-TW"/>
              <a:t>(First</a:t>
            </a:r>
            <a:r>
              <a:rPr lang="zh-TW" altLang="en-US"/>
              <a:t> </a:t>
            </a:r>
            <a:r>
              <a:rPr lang="en-US" altLang="zh-TW"/>
              <a:t>class</a:t>
            </a:r>
            <a:r>
              <a:rPr lang="zh-TW" altLang="en-US"/>
              <a:t> </a:t>
            </a:r>
            <a:r>
              <a:rPr lang="en-US" altLang="zh-TW"/>
              <a:t>object)</a:t>
            </a:r>
            <a:r>
              <a:rPr lang="zh-TW" altLang="en-US"/>
              <a:t>，並引入</a:t>
            </a:r>
            <a:r>
              <a:rPr lang="zh-TW" altLang="en-US">
                <a:solidFill>
                  <a:srgbClr val="0070C0"/>
                </a:solidFill>
              </a:rPr>
              <a:t>閉包</a:t>
            </a:r>
            <a:r>
              <a:rPr lang="en-US" altLang="zh-TW"/>
              <a:t>(Closure)</a:t>
            </a:r>
            <a:r>
              <a:rPr lang="zh-TW" altLang="en-US"/>
              <a:t>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原型繼承模型：借鑒 </a:t>
            </a:r>
            <a:r>
              <a:rPr lang="en-US" altLang="zh-TW"/>
              <a:t>Self</a:t>
            </a:r>
            <a:r>
              <a:rPr lang="zh-TW" altLang="en-US"/>
              <a:t> 語言（</a:t>
            </a:r>
            <a:r>
              <a:rPr lang="en-US" altLang="zh-TW"/>
              <a:t>Smalltalk</a:t>
            </a:r>
            <a:r>
              <a:rPr lang="zh-TW" altLang="en-US"/>
              <a:t> 的一種變種）。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正則表達式：借鑒 </a:t>
            </a:r>
            <a:r>
              <a:rPr lang="en-US" altLang="zh-TW"/>
              <a:t>Perl</a:t>
            </a:r>
            <a:r>
              <a:rPr lang="zh-TW" altLang="en-US"/>
              <a:t> 語言。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字符串和數組處理：借鑒 </a:t>
            </a:r>
            <a:r>
              <a:rPr lang="en-US" altLang="zh-TW"/>
              <a:t>Python</a:t>
            </a:r>
            <a:r>
              <a:rPr lang="zh-TW" altLang="en-US"/>
              <a:t> 語言。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endParaRPr lang="zh-TW" altLang="en-US"/>
          </a:p>
          <a:p>
            <a:r>
              <a:rPr lang="zh-TW" altLang="en-US">
                <a:solidFill>
                  <a:srgbClr val="0070C0"/>
                </a:solidFill>
              </a:rPr>
              <a:t>由於來源多樣，從一開始就注定，</a:t>
            </a:r>
            <a:r>
              <a:rPr lang="en-US" altLang="zh-TW">
                <a:solidFill>
                  <a:srgbClr val="0070C0"/>
                </a:solidFill>
              </a:rPr>
              <a:t>JavaScript</a:t>
            </a:r>
            <a:r>
              <a:rPr lang="zh-TW" altLang="en-US">
                <a:solidFill>
                  <a:srgbClr val="0070C0"/>
                </a:solidFill>
              </a:rPr>
              <a:t> 的編程風格是 </a:t>
            </a:r>
            <a:r>
              <a:rPr lang="zh-TW" altLang="en-US" b="1">
                <a:solidFill>
                  <a:srgbClr val="FF0000"/>
                </a:solidFill>
              </a:rPr>
              <a:t>函數式程式設計 </a:t>
            </a:r>
            <a:r>
              <a:rPr lang="en-US" altLang="zh-TW">
                <a:solidFill>
                  <a:srgbClr val="FF0000"/>
                </a:solidFill>
              </a:rPr>
              <a:t>(Functional Programming)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zh-TW" altLang="en-US">
                <a:solidFill>
                  <a:srgbClr val="0070C0"/>
                </a:solidFill>
              </a:rPr>
              <a:t>和 </a:t>
            </a:r>
            <a:r>
              <a:rPr lang="zh-TW" altLang="en-US" b="1">
                <a:solidFill>
                  <a:srgbClr val="FF0000"/>
                </a:solidFill>
              </a:rPr>
              <a:t>物件導向程式設計</a:t>
            </a:r>
            <a:r>
              <a:rPr lang="en-US" altLang="zh-TW">
                <a:solidFill>
                  <a:srgbClr val="FF0000"/>
                </a:solidFill>
              </a:rPr>
              <a:t>(Object-Oriented Programming) </a:t>
            </a:r>
            <a:r>
              <a:rPr lang="zh-TW" altLang="en-US">
                <a:solidFill>
                  <a:srgbClr val="0070C0"/>
                </a:solidFill>
              </a:rPr>
              <a:t>的一種混合體。</a:t>
            </a:r>
          </a:p>
        </p:txBody>
      </p:sp>
    </p:spTree>
    <p:extLst>
      <p:ext uri="{BB962C8B-B14F-4D97-AF65-F5344CB8AC3E}">
        <p14:creationId xmlns:p14="http://schemas.microsoft.com/office/powerpoint/2010/main" val="320694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/>
              <a:t>(III)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750423"/>
            <a:ext cx="8596669" cy="4728754"/>
          </a:xfrm>
        </p:spPr>
        <p:txBody>
          <a:bodyPr>
            <a:normAutofit/>
          </a:bodyPr>
          <a:lstStyle/>
          <a:p>
            <a:r>
              <a:rPr lang="en-US" altLang="zh-TW"/>
              <a:t>Netscape</a:t>
            </a:r>
            <a:r>
              <a:rPr lang="zh-TW" altLang="en-US"/>
              <a:t> 公司的這種瀏覽器腳本語言，最初名字叫做 </a:t>
            </a:r>
            <a:r>
              <a:rPr lang="en-US" altLang="zh-TW"/>
              <a:t>Mocha</a:t>
            </a:r>
            <a:r>
              <a:rPr lang="zh-TW" altLang="en-US"/>
              <a:t>，</a:t>
            </a:r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9</a:t>
            </a:r>
            <a:r>
              <a:rPr lang="zh-TW" altLang="en-US"/>
              <a:t>月改為</a:t>
            </a:r>
            <a:r>
              <a:rPr lang="en-US" altLang="zh-TW" err="1"/>
              <a:t>LiveScript</a:t>
            </a:r>
            <a:r>
              <a:rPr lang="zh-TW" altLang="en-US"/>
              <a:t>。</a:t>
            </a:r>
            <a:r>
              <a:rPr lang="en-US" altLang="zh-TW"/>
              <a:t>12</a:t>
            </a:r>
            <a:r>
              <a:rPr lang="zh-TW" altLang="en-US"/>
              <a:t>月，</a:t>
            </a:r>
            <a:r>
              <a:rPr lang="en-US" altLang="zh-TW"/>
              <a:t>Netscape</a:t>
            </a:r>
            <a:r>
              <a:rPr lang="zh-TW" altLang="en-US"/>
              <a:t> 公司與 </a:t>
            </a:r>
            <a:r>
              <a:rPr lang="en-US" altLang="zh-TW"/>
              <a:t>Sun</a:t>
            </a:r>
            <a:r>
              <a:rPr lang="zh-TW" altLang="en-US"/>
              <a:t> 公司（</a:t>
            </a:r>
            <a:r>
              <a:rPr lang="en-US" altLang="zh-TW"/>
              <a:t>Java</a:t>
            </a:r>
            <a:r>
              <a:rPr lang="zh-TW" altLang="en-US"/>
              <a:t>語言的發明者和所有者）達成協議，後者允許將這種語​​言叫做 </a:t>
            </a:r>
            <a:r>
              <a:rPr lang="en-US" altLang="zh-TW"/>
              <a:t>JavaScript</a:t>
            </a:r>
            <a:r>
              <a:rPr lang="zh-TW" altLang="en-US"/>
              <a:t>。這樣一來，</a:t>
            </a:r>
            <a:r>
              <a:rPr lang="en-US" altLang="zh-TW"/>
              <a:t>Netscape</a:t>
            </a:r>
            <a:r>
              <a:rPr lang="zh-TW" altLang="en-US"/>
              <a:t> 公司可以藉助 </a:t>
            </a:r>
            <a:r>
              <a:rPr lang="en-US" altLang="zh-TW"/>
              <a:t>Java</a:t>
            </a:r>
            <a:r>
              <a:rPr lang="zh-TW" altLang="en-US"/>
              <a:t> 語言的聲勢，而 </a:t>
            </a:r>
            <a:r>
              <a:rPr lang="en-US" altLang="zh-TW"/>
              <a:t>Sun</a:t>
            </a:r>
            <a:r>
              <a:rPr lang="zh-TW" altLang="en-US"/>
              <a:t> 公司則將自己的影響力擴展到了瀏覽器。</a:t>
            </a:r>
          </a:p>
          <a:p>
            <a:r>
              <a:rPr lang="zh-TW" altLang="en-US"/>
              <a:t>之所以起這個名字，並不是因為 </a:t>
            </a:r>
            <a:r>
              <a:rPr lang="en-US" altLang="zh-TW"/>
              <a:t>JavaScript</a:t>
            </a:r>
            <a:r>
              <a:rPr lang="zh-TW" altLang="en-US"/>
              <a:t> 本身與 </a:t>
            </a:r>
            <a:r>
              <a:rPr lang="en-US" altLang="zh-TW"/>
              <a:t>Java</a:t>
            </a:r>
            <a:r>
              <a:rPr lang="zh-TW" altLang="en-US"/>
              <a:t> 語言有多麼深的關係（事實上，兩者關係並不深），而是因為 </a:t>
            </a:r>
            <a:r>
              <a:rPr lang="en-US" altLang="zh-TW"/>
              <a:t>Netscape</a:t>
            </a:r>
            <a:r>
              <a:rPr lang="zh-TW" altLang="en-US"/>
              <a:t> 公司已經決定，使用 </a:t>
            </a:r>
            <a:r>
              <a:rPr lang="en-US" altLang="zh-TW"/>
              <a:t>Java</a:t>
            </a:r>
            <a:r>
              <a:rPr lang="zh-TW" altLang="en-US"/>
              <a:t> 語言開發網絡應用程序，</a:t>
            </a:r>
            <a:r>
              <a:rPr lang="en-US" altLang="zh-TW"/>
              <a:t>JavaScript</a:t>
            </a:r>
            <a:r>
              <a:rPr lang="zh-TW" altLang="en-US"/>
              <a:t> 可以像膠水一樣，將各個部分連接起來。當然，後來的歷史是 </a:t>
            </a:r>
            <a:r>
              <a:rPr lang="en-US" altLang="zh-TW"/>
              <a:t>Java</a:t>
            </a:r>
            <a:r>
              <a:rPr lang="zh-TW" altLang="en-US"/>
              <a:t> 語言的瀏覽器插件失敗了，</a:t>
            </a:r>
            <a:r>
              <a:rPr lang="en-US" altLang="zh-TW"/>
              <a:t>JavaScript</a:t>
            </a:r>
            <a:r>
              <a:rPr lang="zh-TW" altLang="en-US"/>
              <a:t> 反而發揚光大。</a:t>
            </a:r>
          </a:p>
          <a:p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12</a:t>
            </a:r>
            <a:r>
              <a:rPr lang="zh-TW" altLang="en-US"/>
              <a:t>月</a:t>
            </a:r>
            <a:r>
              <a:rPr lang="en-US" altLang="zh-TW"/>
              <a:t>4</a:t>
            </a:r>
            <a:r>
              <a:rPr lang="zh-TW" altLang="en-US"/>
              <a:t>日，</a:t>
            </a:r>
            <a:r>
              <a:rPr lang="en-US" altLang="zh-TW"/>
              <a:t>Netscape</a:t>
            </a:r>
            <a:r>
              <a:rPr lang="zh-TW" altLang="en-US"/>
              <a:t> 公司與 </a:t>
            </a:r>
            <a:r>
              <a:rPr lang="en-US" altLang="zh-TW"/>
              <a:t>Sun</a:t>
            </a:r>
            <a:r>
              <a:rPr lang="zh-TW" altLang="en-US"/>
              <a:t> 公司聯合發布了 </a:t>
            </a:r>
            <a:r>
              <a:rPr lang="en-US" altLang="zh-TW"/>
              <a:t>JavaScript</a:t>
            </a:r>
            <a:r>
              <a:rPr lang="zh-TW" altLang="en-US"/>
              <a:t> 語言。</a:t>
            </a:r>
          </a:p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3</a:t>
            </a:r>
            <a:r>
              <a:rPr lang="zh-TW" altLang="en-US"/>
              <a:t>月，</a:t>
            </a:r>
            <a:r>
              <a:rPr lang="en-US" altLang="zh-TW"/>
              <a:t>Navigator 2.0</a:t>
            </a:r>
            <a:r>
              <a:rPr lang="zh-TW" altLang="en-US"/>
              <a:t> 瀏覽器正式內置了 </a:t>
            </a:r>
            <a:r>
              <a:rPr lang="en-US" altLang="zh-TW"/>
              <a:t>JavaScript</a:t>
            </a:r>
            <a:r>
              <a:rPr lang="zh-TW" altLang="en-US"/>
              <a:t> 腳本語言。</a:t>
            </a:r>
          </a:p>
        </p:txBody>
      </p:sp>
    </p:spTree>
    <p:extLst>
      <p:ext uri="{BB962C8B-B14F-4D97-AF65-F5344CB8AC3E}">
        <p14:creationId xmlns:p14="http://schemas.microsoft.com/office/powerpoint/2010/main" val="7358038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2849</TotalTime>
  <Words>3677</Words>
  <Application>Microsoft Office PowerPoint</Application>
  <PresentationFormat>寬螢幕</PresentationFormat>
  <Paragraphs>517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微軟正黑體</vt:lpstr>
      <vt:lpstr>Arial</vt:lpstr>
      <vt:lpstr>Trebuchet MS</vt:lpstr>
      <vt:lpstr>Wingdings</vt:lpstr>
      <vt:lpstr>Wingdings 3</vt:lpstr>
      <vt:lpstr>多面向</vt:lpstr>
      <vt:lpstr>Web前端入門(一)</vt:lpstr>
      <vt:lpstr>Outline</vt:lpstr>
      <vt:lpstr>環境設定 – Visual Studio Code</vt:lpstr>
      <vt:lpstr>環境設定 – Visual Studio Code</vt:lpstr>
      <vt:lpstr>環境設定 – Node.js</vt:lpstr>
      <vt:lpstr>環境設定 – Debug Mode</vt:lpstr>
      <vt:lpstr>Javascript 簡介 – Javascript 的由來 (I)</vt:lpstr>
      <vt:lpstr>Javascript 的由來 (II)</vt:lpstr>
      <vt:lpstr>Javascript 的由來 (III)</vt:lpstr>
      <vt:lpstr>JavaScript 與 ECMAScript 的關係</vt:lpstr>
      <vt:lpstr>JavaScript 與 ECMAScript 的關係</vt:lpstr>
      <vt:lpstr>JavaScript 與 Java 的關係</vt:lpstr>
      <vt:lpstr>語彙結構 </vt:lpstr>
      <vt:lpstr>註解 (comment)</vt:lpstr>
      <vt:lpstr>字面值 (literal)</vt:lpstr>
      <vt:lpstr>識別字和保留字 (Identifier &amp; Keyword)</vt:lpstr>
      <vt:lpstr>保留字 (keywords)</vt:lpstr>
      <vt:lpstr>* 非必須的分號</vt:lpstr>
      <vt:lpstr>但是 … 還是有例外</vt:lpstr>
      <vt:lpstr>但是 … 還是有例外</vt:lpstr>
      <vt:lpstr>型別、值與變數 – 簡介</vt:lpstr>
      <vt:lpstr>型別、值與變數 – 物件</vt:lpstr>
      <vt:lpstr>何謂類別(class)與物件(object)</vt:lpstr>
      <vt:lpstr>何謂類別(class)與物件(object)</vt:lpstr>
      <vt:lpstr>何謂類別(class)與物件(object)</vt:lpstr>
      <vt:lpstr>SO … 來寫點程式吧</vt:lpstr>
      <vt:lpstr>基本型別 – 數字 (Number)</vt:lpstr>
      <vt:lpstr>數字 (Number) -整數字面值 </vt:lpstr>
      <vt:lpstr>數字 (Number) –浮點字面值 (floating-point literals)</vt:lpstr>
      <vt:lpstr>數字中的特殊值</vt:lpstr>
      <vt:lpstr>數字中的特殊值</vt:lpstr>
      <vt:lpstr>字串 (String)</vt:lpstr>
      <vt:lpstr>字串 (String) – 範式比對 (Pattern Matching)</vt:lpstr>
      <vt:lpstr>布林值 (Boolean)</vt:lpstr>
      <vt:lpstr>布林值 (Boolean)</vt:lpstr>
      <vt:lpstr>null  VS  undefined</vt:lpstr>
      <vt:lpstr>Wrapper 物件</vt:lpstr>
      <vt:lpstr>型別轉換</vt:lpstr>
      <vt:lpstr>變數宣告</vt:lpstr>
      <vt:lpstr>變數範疇 (Variable Scope)</vt:lpstr>
      <vt:lpstr>變數範疇 (Variable Scope)</vt:lpstr>
      <vt:lpstr>* 函式範疇 (Function Scope)</vt:lpstr>
      <vt:lpstr>* 變數提升 (Variable Hoisting)</vt:lpstr>
      <vt:lpstr>參考網址</vt:lpstr>
      <vt:lpstr> 參考書目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 (一)</dc:title>
  <dc:creator>Dennis Zhuo</dc:creator>
  <cp:lastModifiedBy>Dennis Zhuo</cp:lastModifiedBy>
  <cp:revision>120</cp:revision>
  <dcterms:created xsi:type="dcterms:W3CDTF">2016-05-10T16:15:29Z</dcterms:created>
  <dcterms:modified xsi:type="dcterms:W3CDTF">2016-06-03T13:45:43Z</dcterms:modified>
</cp:coreProperties>
</file>