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10" r:id="rId42"/>
    <p:sldId id="309" r:id="rId43"/>
    <p:sldId id="311" r:id="rId44"/>
    <p:sldId id="304" r:id="rId45"/>
    <p:sldId id="305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+mj-ea"/>
              </a:rPr>
              <a:t>Web</a:t>
            </a:r>
            <a:r>
              <a:rPr lang="zh-TW" altLang="en-US" smtClean="0">
                <a:latin typeface="+mj-ea"/>
              </a:rPr>
              <a:t>前</a:t>
            </a:r>
            <a:r>
              <a:rPr lang="zh-TW" altLang="en-US">
                <a:latin typeface="+mj-ea"/>
              </a:rPr>
              <a:t>端</a:t>
            </a:r>
            <a:r>
              <a:rPr lang="zh-TW" altLang="en-US" smtClean="0">
                <a:latin typeface="+mj-ea"/>
              </a:rPr>
              <a:t>入門</a:t>
            </a:r>
            <a:r>
              <a:rPr lang="en-US" altLang="zh-TW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一</a:t>
            </a:r>
            <a:r>
              <a:rPr lang="en-US" altLang="zh-TW" smtClean="0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smtClean="0"/>
              <a:t>街口網絡 </a:t>
            </a:r>
            <a:r>
              <a:rPr lang="en-US" altLang="zh-TW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9415900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</a:t>
            </a:r>
            <a:r>
              <a:rPr lang="zh-TW" altLang="en-US" smtClean="0"/>
              <a:t>模仿 </a:t>
            </a:r>
            <a:r>
              <a:rPr lang="en-US" altLang="zh-TW" smtClean="0"/>
              <a:t>JavaScript</a:t>
            </a:r>
            <a:r>
              <a:rPr lang="zh-TW" altLang="en-US" smtClean="0"/>
              <a:t> 開發</a:t>
            </a:r>
            <a:r>
              <a:rPr lang="zh-TW" altLang="en-US"/>
              <a:t>了一種相近的語言，</a:t>
            </a:r>
            <a:r>
              <a:rPr lang="zh-TW" altLang="en-US" smtClean="0"/>
              <a:t>取名為 </a:t>
            </a:r>
            <a:r>
              <a:rPr lang="en-US" altLang="zh-TW" smtClean="0"/>
              <a:t>JScript</a:t>
            </a:r>
            <a:r>
              <a:rPr lang="zh-TW" altLang="en-US"/>
              <a:t>（</a:t>
            </a:r>
            <a:r>
              <a:rPr lang="en-US" altLang="zh-TW" smtClean="0"/>
              <a:t>JavaScript</a:t>
            </a:r>
            <a:r>
              <a:rPr lang="zh-TW" altLang="en-US" smtClean="0"/>
              <a:t> 是</a:t>
            </a:r>
            <a:r>
              <a:rPr lang="en-US" altLang="zh-TW" smtClean="0"/>
              <a:t>Netscape</a:t>
            </a:r>
            <a:r>
              <a:rPr lang="zh-TW" altLang="en-US" smtClean="0"/>
              <a:t> 的</a:t>
            </a:r>
            <a:r>
              <a:rPr lang="zh-TW" altLang="en-US"/>
              <a:t>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面臨喪失瀏覽器腳本語言的主導權的局面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將 </a:t>
            </a:r>
            <a:r>
              <a:rPr lang="en-US" altLang="zh-TW" smtClean="0"/>
              <a:t>JavaScript</a:t>
            </a:r>
            <a:r>
              <a:rPr lang="zh-TW" altLang="en-US" smtClean="0"/>
              <a:t> 提交</a:t>
            </a:r>
            <a:r>
              <a:rPr lang="zh-TW" altLang="en-US"/>
              <a:t>給國際標準化</a:t>
            </a:r>
            <a:r>
              <a:rPr lang="zh-TW" altLang="en-US" smtClean="0"/>
              <a:t>組織 </a:t>
            </a:r>
            <a:r>
              <a:rPr lang="en-US" altLang="zh-TW" smtClean="0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</a:t>
            </a:r>
            <a:r>
              <a:rPr lang="en-US" altLang="zh-TW" smtClean="0"/>
              <a:t>Association, </a:t>
            </a:r>
            <a:r>
              <a:rPr lang="zh-TW" altLang="en-US" smtClean="0"/>
              <a:t>歐洲計算機製造商協會），希望 </a:t>
            </a:r>
            <a:r>
              <a:rPr lang="en-US" altLang="zh-TW" smtClean="0"/>
              <a:t>JavaScript</a:t>
            </a:r>
            <a:r>
              <a:rPr lang="zh-TW" altLang="en-US" smtClean="0"/>
              <a:t> 能夠</a:t>
            </a:r>
            <a:r>
              <a:rPr lang="zh-TW" altLang="en-US"/>
              <a:t>成為國際標準，以此抵抗微軟。</a:t>
            </a:r>
            <a:r>
              <a:rPr lang="en-US" altLang="zh-TW" smtClean="0"/>
              <a:t>ECMA</a:t>
            </a:r>
            <a:r>
              <a:rPr lang="zh-TW" altLang="en-US" smtClean="0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 smtClean="0"/>
              <a:t>ECMA</a:t>
            </a:r>
            <a:r>
              <a:rPr lang="zh-TW" altLang="en-US" smtClean="0"/>
              <a:t> 組織發布 </a:t>
            </a:r>
            <a:r>
              <a:rPr lang="en-US" altLang="zh-TW" smtClean="0"/>
              <a:t>262</a:t>
            </a:r>
            <a:r>
              <a:rPr lang="zh-TW" altLang="en-US" smtClean="0"/>
              <a:t> 號</a:t>
            </a:r>
            <a:r>
              <a:rPr lang="zh-TW" altLang="en-US"/>
              <a:t>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</a:t>
            </a:r>
            <a:r>
              <a:rPr lang="zh-TW" altLang="en-US" smtClean="0"/>
              <a:t>稱為 </a:t>
            </a:r>
            <a:r>
              <a:rPr lang="en-US" altLang="zh-TW" smtClean="0"/>
              <a:t>ECMAScript</a:t>
            </a:r>
            <a:r>
              <a:rPr lang="zh-TW" altLang="en-US"/>
              <a:t>。這個版本</a:t>
            </a:r>
            <a:r>
              <a:rPr lang="zh-TW" altLang="en-US" smtClean="0"/>
              <a:t>就是 </a:t>
            </a:r>
            <a:r>
              <a:rPr lang="en-US" altLang="zh-TW" smtClean="0"/>
              <a:t>ECMAScript 1.0</a:t>
            </a:r>
            <a:r>
              <a:rPr lang="zh-TW" altLang="en-US" smtClean="0"/>
              <a:t> 版</a:t>
            </a:r>
            <a:r>
              <a:rPr lang="zh-TW" altLang="en-US"/>
              <a:t>。之所以不</a:t>
            </a:r>
            <a:r>
              <a:rPr lang="zh-TW" altLang="en-US" smtClean="0"/>
              <a:t>叫 </a:t>
            </a:r>
            <a:r>
              <a:rPr lang="en-US" altLang="zh-TW" smtClean="0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 smtClean="0"/>
              <a:t>Java</a:t>
            </a:r>
            <a:r>
              <a:rPr lang="zh-TW" altLang="en-US" smtClean="0"/>
              <a:t> 是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的商標，根據一份授權協議，只有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可以合法地</a:t>
            </a:r>
            <a:r>
              <a:rPr lang="zh-TW" altLang="en-US" smtClean="0"/>
              <a:t>使用 </a:t>
            </a:r>
            <a:r>
              <a:rPr lang="en-US" altLang="zh-TW" smtClean="0"/>
              <a:t>JavaScript</a:t>
            </a:r>
            <a:r>
              <a:rPr lang="zh-TW" altLang="en-US" smtClean="0"/>
              <a:t> 這個</a:t>
            </a:r>
            <a:r>
              <a:rPr lang="zh-TW" altLang="en-US"/>
              <a:t>名字，</a:t>
            </a:r>
            <a:r>
              <a:rPr lang="zh-TW" altLang="en-US" smtClean="0"/>
              <a:t>且 </a:t>
            </a:r>
            <a:r>
              <a:rPr lang="en-US" altLang="zh-TW" smtClean="0"/>
              <a:t>JavaScript</a:t>
            </a:r>
            <a:r>
              <a:rPr lang="zh-TW" altLang="en-US" smtClean="0"/>
              <a:t> 已經被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註冊為商標，另一方面也是想體現這門語言的製定者</a:t>
            </a:r>
            <a:r>
              <a:rPr lang="zh-TW" altLang="en-US" smtClean="0"/>
              <a:t>是 </a:t>
            </a:r>
            <a:r>
              <a:rPr lang="en-US" altLang="zh-TW" smtClean="0"/>
              <a:t>ECMA</a:t>
            </a:r>
            <a:r>
              <a:rPr lang="zh-TW" altLang="en-US"/>
              <a:t>，</a:t>
            </a:r>
            <a:r>
              <a:rPr lang="zh-TW" altLang="en-US" smtClean="0"/>
              <a:t>不是 </a:t>
            </a:r>
            <a:r>
              <a:rPr lang="en-US" altLang="zh-TW" smtClean="0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 smtClean="0">
                <a:solidFill>
                  <a:srgbClr val="FF0000"/>
                </a:solidFill>
              </a:rPr>
              <a:t>ECMAScript</a:t>
            </a:r>
            <a:r>
              <a:rPr lang="zh-TW" altLang="en-US" smtClean="0">
                <a:solidFill>
                  <a:srgbClr val="FF0000"/>
                </a:solidFill>
              </a:rPr>
              <a:t> 和 </a:t>
            </a:r>
            <a:r>
              <a:rPr lang="en-US" altLang="zh-TW" smtClean="0">
                <a:solidFill>
                  <a:srgbClr val="FF0000"/>
                </a:solidFill>
              </a:rPr>
              <a:t>JavaScript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 smtClean="0"/>
              <a:t>ECMAScript</a:t>
            </a:r>
            <a:r>
              <a:rPr lang="zh-TW" altLang="en-US" smtClean="0"/>
              <a:t> 只</a:t>
            </a:r>
            <a:r>
              <a:rPr lang="zh-TW" altLang="en-US"/>
              <a:t>用來</a:t>
            </a:r>
            <a:r>
              <a:rPr lang="zh-TW" altLang="en-US" smtClean="0"/>
              <a:t>標準化 </a:t>
            </a:r>
            <a:r>
              <a:rPr lang="en-US" altLang="zh-TW" smtClean="0"/>
              <a:t>JavaScript</a:t>
            </a:r>
            <a:r>
              <a:rPr lang="zh-TW" altLang="en-US" smtClean="0"/>
              <a:t> 這</a:t>
            </a:r>
            <a:r>
              <a:rPr lang="zh-TW" altLang="en-US"/>
              <a:t>種語言的基本語法結構，與部署環境相關的標準都由其他標準規定，</a:t>
            </a:r>
            <a:r>
              <a:rPr lang="zh-TW" altLang="en-US" smtClean="0"/>
              <a:t>比如 </a:t>
            </a:r>
            <a:r>
              <a:rPr lang="en-US" altLang="zh-TW" smtClean="0">
                <a:solidFill>
                  <a:srgbClr val="FF0000"/>
                </a:solidFill>
              </a:rPr>
              <a:t>DOM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標準就是</a:t>
            </a:r>
            <a:r>
              <a:rPr lang="zh-TW" altLang="en-US" smtClean="0">
                <a:solidFill>
                  <a:srgbClr val="FF0000"/>
                </a:solidFill>
              </a:rPr>
              <a:t>由 </a:t>
            </a:r>
            <a:r>
              <a:rPr lang="en-US" altLang="zh-TW" smtClean="0">
                <a:solidFill>
                  <a:srgbClr val="FF0000"/>
                </a:solidFill>
              </a:rPr>
              <a:t>W3C</a:t>
            </a:r>
            <a:r>
              <a:rPr lang="zh-TW" altLang="en-US" smtClean="0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</a:t>
            </a:r>
            <a:r>
              <a:rPr lang="zh-TW" altLang="en-US" smtClean="0"/>
              <a:t>是 </a:t>
            </a:r>
            <a:r>
              <a:rPr lang="en-US" altLang="zh-TW" smtClean="0"/>
              <a:t>ISO-16262</a:t>
            </a:r>
            <a:r>
              <a:rPr lang="zh-TW" altLang="en-US"/>
              <a:t>。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0070C0"/>
                </a:solidFill>
              </a:rPr>
              <a:t>這次所分享的 </a:t>
            </a:r>
            <a:r>
              <a:rPr lang="en-US" altLang="zh-TW" smtClean="0">
                <a:solidFill>
                  <a:srgbClr val="0070C0"/>
                </a:solidFill>
              </a:rPr>
              <a:t>Javascript </a:t>
            </a:r>
            <a:r>
              <a:rPr lang="zh-TW" altLang="en-US" smtClean="0">
                <a:solidFill>
                  <a:srgbClr val="0070C0"/>
                </a:solidFill>
              </a:rPr>
              <a:t>內容以 </a:t>
            </a:r>
            <a:r>
              <a:rPr lang="en-US" altLang="zh-TW" smtClean="0">
                <a:solidFill>
                  <a:srgbClr val="FF0000"/>
                </a:solidFill>
              </a:rPr>
              <a:t>EMCAScript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5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為限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和 </a:t>
            </a:r>
            <a:r>
              <a:rPr lang="en-US" altLang="zh-TW" smtClean="0"/>
              <a:t>Java</a:t>
            </a:r>
            <a:r>
              <a:rPr lang="zh-TW" altLang="en-US" smtClean="0"/>
              <a:t> 是</a:t>
            </a:r>
            <a:r>
              <a:rPr lang="zh-TW" altLang="en-US"/>
              <a:t>兩種不一樣的語言，但是它們之間</a:t>
            </a:r>
            <a:r>
              <a:rPr lang="zh-TW" altLang="en-US" smtClean="0"/>
              <a:t>存在著某種程度的關聯。</a:t>
            </a:r>
            <a:endParaRPr lang="zh-TW" altLang="en-US"/>
          </a:p>
          <a:p>
            <a:r>
              <a:rPr lang="en-US" altLang="zh-TW" smtClean="0"/>
              <a:t>JavaScript</a:t>
            </a:r>
            <a:r>
              <a:rPr lang="zh-TW" altLang="en-US" smtClean="0"/>
              <a:t> 的</a:t>
            </a:r>
            <a:r>
              <a:rPr lang="zh-TW" altLang="en-US"/>
              <a:t>基本語法</a:t>
            </a:r>
            <a:r>
              <a:rPr lang="zh-TW" altLang="en-US" smtClean="0"/>
              <a:t>和</a:t>
            </a:r>
            <a:r>
              <a:rPr lang="zh-TW" altLang="en-US"/>
              <a:t>物件</a:t>
            </a:r>
            <a:r>
              <a:rPr lang="zh-TW" altLang="en-US" smtClean="0"/>
              <a:t>體系</a:t>
            </a:r>
            <a:r>
              <a:rPr lang="zh-TW" altLang="en-US"/>
              <a:t>，是</a:t>
            </a:r>
            <a:r>
              <a:rPr lang="zh-TW" altLang="en-US" smtClean="0"/>
              <a:t>模仿 </a:t>
            </a:r>
            <a:r>
              <a:rPr lang="en-US" altLang="zh-TW" smtClean="0"/>
              <a:t>Java</a:t>
            </a:r>
            <a:r>
              <a:rPr lang="zh-TW" altLang="en-US" smtClean="0"/>
              <a:t> 而</a:t>
            </a:r>
            <a:r>
              <a:rPr lang="zh-TW" altLang="en-US"/>
              <a:t>設計的。但是，</a:t>
            </a:r>
            <a:r>
              <a:rPr lang="en-US" altLang="zh-TW" smtClean="0"/>
              <a:t>JavaScript</a:t>
            </a:r>
            <a:r>
              <a:rPr lang="zh-TW" altLang="en-US" smtClean="0"/>
              <a:t> 沒有採用 </a:t>
            </a:r>
            <a:r>
              <a:rPr lang="en-US" altLang="zh-TW" smtClean="0"/>
              <a:t>Java</a:t>
            </a:r>
            <a:r>
              <a:rPr lang="zh-TW" altLang="en-US" smtClean="0"/>
              <a:t> 的靜態型別。但正是因為 </a:t>
            </a:r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有</a:t>
            </a:r>
            <a:r>
              <a:rPr lang="zh-TW" altLang="en-US"/>
              <a:t>很大的相似性，所以這門語言才從一開始</a:t>
            </a:r>
            <a:r>
              <a:rPr lang="zh-TW" altLang="en-US" smtClean="0"/>
              <a:t>的 </a:t>
            </a:r>
            <a:r>
              <a:rPr lang="en-US" altLang="zh-TW" err="1" smtClean="0"/>
              <a:t>LiveScript</a:t>
            </a:r>
            <a:r>
              <a:rPr lang="zh-TW" altLang="en-US" smtClean="0"/>
              <a:t> 改名為 </a:t>
            </a:r>
            <a:r>
              <a:rPr lang="en-US" altLang="zh-TW" smtClean="0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</a:t>
            </a:r>
            <a:r>
              <a:rPr lang="zh-TW" altLang="en-US" smtClean="0"/>
              <a:t>像 </a:t>
            </a:r>
            <a:r>
              <a:rPr lang="en-US" altLang="zh-TW" smtClean="0"/>
              <a:t>Java</a:t>
            </a:r>
            <a:r>
              <a:rPr lang="zh-TW" altLang="en-US" smtClean="0"/>
              <a:t> 的</a:t>
            </a:r>
            <a:r>
              <a:rPr lang="zh-TW" altLang="en-US"/>
              <a:t>腳本語言”。</a:t>
            </a:r>
          </a:p>
          <a:p>
            <a:r>
              <a:rPr lang="zh-TW" altLang="en-US" smtClean="0"/>
              <a:t>在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中，函數是一種獨立</a:t>
            </a:r>
            <a:r>
              <a:rPr lang="zh-TW" altLang="en-US" smtClean="0"/>
              <a:t>的資料型別物件，</a:t>
            </a:r>
            <a:r>
              <a:rPr lang="zh-TW" altLang="en-US"/>
              <a:t>以及採用基於</a:t>
            </a:r>
            <a:r>
              <a:rPr lang="zh-TW" altLang="en-US" smtClean="0"/>
              <a:t>原型物件</a:t>
            </a:r>
            <a:r>
              <a:rPr lang="en-US" altLang="zh-TW" smtClean="0"/>
              <a:t>(Prototype)</a:t>
            </a:r>
            <a:r>
              <a:rPr lang="zh-TW" altLang="en-US" smtClean="0"/>
              <a:t> 的</a:t>
            </a:r>
            <a:r>
              <a:rPr lang="zh-TW" altLang="en-US"/>
              <a:t>原</a:t>
            </a:r>
            <a:r>
              <a:rPr lang="zh-TW" altLang="en-US" smtClean="0"/>
              <a:t>型繼承鏈 </a:t>
            </a:r>
            <a:r>
              <a:rPr lang="en-US" altLang="zh-TW" smtClean="0"/>
              <a:t>(Prototype </a:t>
            </a:r>
            <a:r>
              <a:rPr lang="en-US" altLang="zh-TW"/>
              <a:t>C</a:t>
            </a:r>
            <a:r>
              <a:rPr lang="en-US" altLang="zh-TW" smtClean="0"/>
              <a:t>hain)</a:t>
            </a:r>
            <a:r>
              <a:rPr lang="zh-TW" altLang="en-US" smtClean="0"/>
              <a:t>。</a:t>
            </a:r>
            <a:r>
              <a:rPr lang="zh-TW" altLang="en-US"/>
              <a:t>這是它</a:t>
            </a:r>
            <a:r>
              <a:rPr lang="zh-TW" altLang="en-US" smtClean="0"/>
              <a:t>與 </a:t>
            </a:r>
            <a:r>
              <a:rPr lang="en-US" altLang="zh-TW" smtClean="0"/>
              <a:t>Java</a:t>
            </a:r>
            <a:r>
              <a:rPr lang="zh-TW" altLang="en-US" smtClean="0"/>
              <a:t> 語法</a:t>
            </a:r>
            <a:r>
              <a:rPr lang="zh-TW" altLang="en-US"/>
              <a:t>最大的兩點區別。</a:t>
            </a:r>
            <a:r>
              <a:rPr lang="en-US" altLang="zh-TW" smtClean="0"/>
              <a:t>JavaScript</a:t>
            </a:r>
            <a:r>
              <a:rPr lang="zh-TW" altLang="en-US" smtClean="0"/>
              <a:t> 語法</a:t>
            </a:r>
            <a:r>
              <a:rPr lang="zh-TW" altLang="en-US"/>
              <a:t>要</a:t>
            </a:r>
            <a:r>
              <a:rPr lang="zh-TW" altLang="en-US" smtClean="0"/>
              <a:t>比 </a:t>
            </a:r>
            <a:r>
              <a:rPr lang="en-US" altLang="zh-TW" smtClean="0"/>
              <a:t>Java</a:t>
            </a:r>
            <a:r>
              <a:rPr lang="zh-TW" altLang="en-US" smtClean="0"/>
              <a:t> 自由</a:t>
            </a:r>
            <a:r>
              <a:rPr lang="zh-TW" altLang="en-US"/>
              <a:t>得多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另外，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需要編譯，</a:t>
            </a:r>
            <a:r>
              <a:rPr lang="zh-TW" altLang="en-US" smtClean="0"/>
              <a:t>而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 smtClean="0">
                <a:solidFill>
                  <a:srgbClr val="00B050"/>
                </a:solidFill>
              </a:rPr>
              <a:t>JavaScript</a:t>
            </a:r>
            <a:r>
              <a:rPr lang="zh-TW" altLang="en-US" smtClean="0">
                <a:solidFill>
                  <a:srgbClr val="00B050"/>
                </a:solidFill>
              </a:rPr>
              <a:t> 的</a:t>
            </a:r>
            <a:r>
              <a:rPr lang="zh-TW" altLang="en-US">
                <a:solidFill>
                  <a:srgbClr val="00B050"/>
                </a:solidFill>
              </a:rPr>
              <a:t>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</a:t>
            </a:r>
            <a:r>
              <a:rPr lang="zh-TW" altLang="en-US" smtClean="0">
                <a:solidFill>
                  <a:srgbClr val="00B050"/>
                </a:solidFill>
              </a:rPr>
              <a:t>與 </a:t>
            </a:r>
            <a:r>
              <a:rPr lang="en-US" altLang="zh-TW" smtClean="0">
                <a:solidFill>
                  <a:srgbClr val="00B050"/>
                </a:solidFill>
              </a:rPr>
              <a:t>Java</a:t>
            </a:r>
            <a:r>
              <a:rPr lang="zh-TW" altLang="en-US" smtClean="0">
                <a:solidFill>
                  <a:srgbClr val="00B050"/>
                </a:solidFill>
              </a:rPr>
              <a:t> 有</a:t>
            </a:r>
            <a:r>
              <a:rPr lang="zh-TW" altLang="en-US">
                <a:solidFill>
                  <a:srgbClr val="00B050"/>
                </a:solidFill>
              </a:rPr>
              <a:t>足夠的相似性</a:t>
            </a:r>
            <a:r>
              <a:rPr lang="zh-TW" altLang="en-US"/>
              <a:t>，使得使用者（</a:t>
            </a:r>
            <a:r>
              <a:rPr lang="zh-TW" altLang="en-US" smtClean="0"/>
              <a:t>尤其是 </a:t>
            </a:r>
            <a:r>
              <a:rPr lang="en-US" altLang="zh-TW" smtClean="0"/>
              <a:t>Java</a:t>
            </a:r>
            <a:r>
              <a:rPr lang="zh-TW" altLang="en-US" smtClean="0"/>
              <a:t> 程序</a:t>
            </a:r>
            <a:r>
              <a:rPr lang="zh-TW" altLang="en-US"/>
              <a:t>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</a:t>
            </a:r>
            <a:r>
              <a:rPr lang="zh-TW" altLang="en-US" smtClean="0"/>
              <a:t>結構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是</a:t>
            </a:r>
            <a:r>
              <a:rPr lang="zh-TW" altLang="en-US" smtClean="0">
                <a:solidFill>
                  <a:srgbClr val="FF0000"/>
                </a:solidFill>
              </a:rPr>
              <a:t>區分大小寫 </a:t>
            </a:r>
            <a:r>
              <a:rPr lang="en-US" altLang="zh-TW" smtClean="0"/>
              <a:t>(case-sensitive)</a:t>
            </a:r>
            <a:r>
              <a:rPr lang="zh-TW" altLang="en-US" smtClean="0"/>
              <a:t> 的語言。</a:t>
            </a:r>
            <a:endParaRPr lang="en-US" altLang="zh-TW" smtClean="0"/>
          </a:p>
          <a:p>
            <a:r>
              <a:rPr lang="zh-TW" altLang="en-US" smtClean="0"/>
              <a:t>代表著語言中的關鍵字、變數、函</a:t>
            </a:r>
            <a:r>
              <a:rPr lang="zh-TW" altLang="en-US"/>
              <a:t>式</a:t>
            </a:r>
            <a:r>
              <a:rPr lang="zh-TW" altLang="en-US" smtClean="0"/>
              <a:t>名稱以及其他的識別字 </a:t>
            </a:r>
            <a:r>
              <a:rPr lang="en-US" altLang="zh-TW" smtClean="0"/>
              <a:t>(identifiers)</a:t>
            </a:r>
            <a:r>
              <a:rPr lang="zh-TW" altLang="en-US" smtClean="0"/>
              <a:t> 都必須保持字母大小寫的一致性。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  <a:r>
              <a:rPr lang="zh-TW" altLang="en-US"/>
              <a:t>輸入</a:t>
            </a:r>
            <a:r>
              <a:rPr lang="zh-TW" altLang="en-US" smtClean="0"/>
              <a:t> </a:t>
            </a:r>
            <a:r>
              <a:rPr lang="en-US" altLang="zh-TW" smtClean="0"/>
              <a:t>while </a:t>
            </a:r>
            <a:r>
              <a:rPr lang="zh-TW" altLang="en-US" smtClean="0"/>
              <a:t>關鍵字時，必須輸入 </a:t>
            </a:r>
            <a:r>
              <a:rPr lang="en-US" altLang="zh-TW" smtClean="0"/>
              <a:t>“while”</a:t>
            </a:r>
            <a:r>
              <a:rPr lang="zh-TW" altLang="en-US" smtClean="0"/>
              <a:t>，而非 </a:t>
            </a:r>
            <a:r>
              <a:rPr lang="en-US" altLang="zh-TW" smtClean="0"/>
              <a:t>“While” </a:t>
            </a:r>
            <a:r>
              <a:rPr lang="zh-TW" altLang="en-US" smtClean="0"/>
              <a:t>或 </a:t>
            </a:r>
            <a:r>
              <a:rPr lang="en-US" altLang="zh-TW" smtClean="0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同樣地，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err="1" smtClean="0"/>
              <a:t>OnLine</a:t>
            </a:r>
            <a:r>
              <a:rPr lang="zh-TW" altLang="en-US" smtClean="0"/>
              <a:t> 及 </a:t>
            </a:r>
            <a:r>
              <a:rPr lang="en-US" altLang="zh-TW" smtClean="0"/>
              <a:t>ONLINE</a:t>
            </a:r>
            <a:r>
              <a:rPr lang="zh-TW" altLang="en-US" smtClean="0"/>
              <a:t> 為字個不同的變數名稱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But!!!! HTML </a:t>
            </a:r>
            <a:r>
              <a:rPr lang="zh-TW" altLang="en-US" sz="2400" b="1" smtClean="0">
                <a:solidFill>
                  <a:srgbClr val="FF0000"/>
                </a:solidFill>
              </a:rPr>
              <a:t>不區分大小寫</a:t>
            </a:r>
            <a:r>
              <a:rPr lang="en-US" altLang="zh-TW" sz="2400" b="1" smtClean="0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 smtClean="0"/>
              <a:t>Eg</a:t>
            </a:r>
            <a:r>
              <a:rPr lang="en-US" altLang="zh-TW" smtClean="0"/>
              <a:t>. HTML </a:t>
            </a:r>
            <a:r>
              <a:rPr lang="en-US" altLang="zh-TW" err="1" smtClean="0"/>
              <a:t>onclick</a:t>
            </a:r>
            <a:r>
              <a:rPr lang="en-US" altLang="zh-TW" smtClean="0"/>
              <a:t> </a:t>
            </a:r>
            <a:r>
              <a:rPr lang="zh-TW" altLang="en-US" smtClean="0"/>
              <a:t>事件處理器有時在 </a:t>
            </a:r>
            <a:r>
              <a:rPr lang="en-US" altLang="zh-TW" smtClean="0"/>
              <a:t>HTML </a:t>
            </a:r>
            <a:r>
              <a:rPr lang="zh-TW" altLang="en-US" smtClean="0"/>
              <a:t>中被指為 </a:t>
            </a:r>
            <a:r>
              <a:rPr lang="en-US" altLang="zh-TW" err="1" smtClean="0"/>
              <a:t>onClick</a:t>
            </a:r>
            <a:r>
              <a:rPr lang="zh-TW" altLang="en-US" smtClean="0"/>
              <a:t>，但在 </a:t>
            </a:r>
            <a:r>
              <a:rPr lang="en-US" altLang="zh-TW" err="1" smtClean="0"/>
              <a:t>Javascript</a:t>
            </a:r>
            <a:r>
              <a:rPr lang="zh-TW" altLang="en-US" smtClean="0"/>
              <a:t> 中，只能必須是 </a:t>
            </a:r>
            <a:r>
              <a:rPr lang="en-US" altLang="zh-TW" err="1" smtClean="0"/>
              <a:t>onclick</a:t>
            </a:r>
            <a:r>
              <a:rPr lang="en-US" altLang="zh-TW" smtClean="0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註解 </a:t>
            </a:r>
            <a:r>
              <a:rPr lang="en-US" altLang="zh-TW" smtClean="0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支援兩種形式的註解</a:t>
            </a:r>
            <a:endParaRPr lang="en-US" altLang="zh-TW" smtClean="0"/>
          </a:p>
          <a:p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這是單行的註解 </a:t>
            </a:r>
            <a:r>
              <a:rPr lang="en-US" altLang="zh-TW" smtClean="0"/>
              <a:t>(single-line comment)</a:t>
            </a:r>
          </a:p>
          <a:p>
            <a:pPr marL="457200" lvl="1" indent="0">
              <a:buNone/>
            </a:pPr>
            <a:r>
              <a:rPr lang="en-US" altLang="zh-TW" smtClean="0"/>
              <a:t>	/* </a:t>
            </a:r>
            <a:r>
              <a:rPr lang="zh-TW" altLang="en-US" smtClean="0"/>
              <a:t>這也是註解</a:t>
            </a:r>
            <a:r>
              <a:rPr lang="en-US" altLang="zh-TW" smtClean="0"/>
              <a:t> */</a:t>
            </a:r>
          </a:p>
          <a:p>
            <a:pPr marL="457200" lvl="1" indent="0">
              <a:buNone/>
            </a:pPr>
            <a:r>
              <a:rPr lang="en-US" altLang="zh-TW" smtClean="0"/>
              <a:t>	/</a:t>
            </a:r>
            <a:r>
              <a:rPr lang="zh-TW" altLang="en-US" smtClean="0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這還是註解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而且它有多行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字面值 </a:t>
            </a:r>
            <a:r>
              <a:rPr lang="en-US" altLang="zh-TW" smtClean="0"/>
              <a:t>(literal)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字面值是直接出現在城市中的資料值，下列皆為字面值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12			//</a:t>
            </a:r>
            <a:r>
              <a:rPr lang="zh-TW" altLang="en-US" smtClean="0"/>
              <a:t> 數字 </a:t>
            </a:r>
            <a:r>
              <a:rPr lang="en-US" altLang="zh-TW" smtClean="0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1.2			//</a:t>
            </a:r>
            <a:r>
              <a:rPr lang="zh-TW" altLang="en-US" smtClean="0"/>
              <a:t> 數字 </a:t>
            </a:r>
            <a:r>
              <a:rPr lang="en-US" altLang="zh-TW" smtClean="0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“Hello World”	// </a:t>
            </a:r>
            <a:r>
              <a:rPr lang="zh-TW" altLang="en-US" smtClean="0"/>
              <a:t>一列字串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true			//</a:t>
            </a:r>
            <a:r>
              <a:rPr lang="zh-TW" altLang="en-US" smtClean="0"/>
              <a:t> 一個 </a:t>
            </a:r>
            <a:r>
              <a:rPr lang="en-US" altLang="zh-TW" smtClean="0"/>
              <a:t>Boolean </a:t>
            </a:r>
            <a:r>
              <a:rPr lang="zh-TW" altLang="en-US" smtClean="0"/>
              <a:t>值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			// </a:t>
            </a:r>
            <a:r>
              <a:rPr lang="zh-TW" altLang="en-US" smtClean="0"/>
              <a:t>沒有物件存在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{</a:t>
            </a:r>
            <a:r>
              <a:rPr lang="zh-TW" altLang="en-US" smtClean="0"/>
              <a:t> </a:t>
            </a:r>
            <a:r>
              <a:rPr lang="en-US" altLang="zh-TW" smtClean="0"/>
              <a:t>x:1, y:2 }		// </a:t>
            </a:r>
            <a:r>
              <a:rPr lang="zh-TW" altLang="en-US" smtClean="0"/>
              <a:t>物件初始設定式 </a:t>
            </a:r>
            <a:r>
              <a:rPr lang="en-US" altLang="zh-TW" smtClean="0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[1, 2, 3, 4, 5]	// </a:t>
            </a:r>
            <a:r>
              <a:rPr lang="zh-TW" altLang="en-US" smtClean="0"/>
              <a:t>陣列初始設定式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識別字和保留字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smtClean="0"/>
              <a:t>識別字 </a:t>
            </a:r>
            <a:r>
              <a:rPr lang="en-US" altLang="zh-TW" smtClean="0"/>
              <a:t>(Identifier)</a:t>
            </a:r>
            <a:r>
              <a:rPr lang="zh-TW" altLang="en-US" smtClean="0"/>
              <a:t> 用來為變數與函式命名，並為 </a:t>
            </a:r>
            <a:r>
              <a:rPr lang="en-US" altLang="zh-TW" err="1" smtClean="0"/>
              <a:t>Javascript</a:t>
            </a:r>
            <a:r>
              <a:rPr lang="zh-TW" altLang="en-US" smtClean="0"/>
              <a:t> 程式碼中特定</a:t>
            </a:r>
            <a:r>
              <a:rPr lang="zh-TW" altLang="en-US"/>
              <a:t>迴</a:t>
            </a:r>
            <a:r>
              <a:rPr lang="zh-TW" altLang="en-US" smtClean="0"/>
              <a:t>圈 </a:t>
            </a:r>
            <a:r>
              <a:rPr lang="en-US" altLang="zh-TW" smtClean="0"/>
              <a:t>(loop) </a:t>
            </a:r>
            <a:r>
              <a:rPr lang="zh-TW" altLang="en-US" smtClean="0"/>
              <a:t>提供標籤 </a:t>
            </a:r>
            <a:r>
              <a:rPr lang="en-US" altLang="zh-TW" smtClean="0"/>
              <a:t>(label)</a:t>
            </a:r>
          </a:p>
          <a:p>
            <a:r>
              <a:rPr lang="zh-TW" altLang="en-US" smtClean="0"/>
              <a:t>一個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識別字必須以字母、底線</a:t>
            </a:r>
            <a:r>
              <a:rPr lang="zh-TW" altLang="en-US"/>
              <a:t> </a:t>
            </a:r>
            <a:r>
              <a:rPr lang="en-US" altLang="zh-TW" smtClean="0"/>
              <a:t>( _ ,</a:t>
            </a:r>
            <a:r>
              <a:rPr lang="zh-TW" altLang="en-US" smtClean="0"/>
              <a:t> </a:t>
            </a:r>
            <a:r>
              <a:rPr lang="en-US" altLang="zh-TW" smtClean="0"/>
              <a:t>underlin</a:t>
            </a:r>
            <a:r>
              <a:rPr lang="en-US" altLang="zh-TW"/>
              <a:t>e</a:t>
            </a:r>
            <a:r>
              <a:rPr lang="en-US" altLang="zh-TW" smtClean="0"/>
              <a:t>) </a:t>
            </a:r>
            <a:r>
              <a:rPr lang="zh-TW" altLang="en-US" smtClean="0"/>
              <a:t>或是錢幣符號 </a:t>
            </a:r>
            <a:r>
              <a:rPr lang="en-US" altLang="zh-TW" smtClean="0"/>
              <a:t>($,</a:t>
            </a:r>
            <a:r>
              <a:rPr lang="zh-TW" altLang="en-US" smtClean="0"/>
              <a:t> </a:t>
            </a:r>
            <a:r>
              <a:rPr lang="en-US" altLang="zh-TW" err="1" smtClean="0"/>
              <a:t>dollarsign</a:t>
            </a:r>
            <a:r>
              <a:rPr lang="en-US" altLang="zh-TW" smtClean="0"/>
              <a:t>)</a:t>
            </a:r>
            <a:r>
              <a:rPr lang="zh-TW" altLang="en-US" smtClean="0"/>
              <a:t>  開頭，而接續的字元可以是字母、數字、底線或是錢幣符號。</a:t>
            </a:r>
            <a:endParaRPr lang="en-US" altLang="zh-TW" smtClean="0"/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不允許數字當作識別字的字首，藉此 </a:t>
            </a:r>
            <a:r>
              <a:rPr lang="en-US" altLang="zh-TW" err="1" smtClean="0"/>
              <a:t>Javascript</a:t>
            </a:r>
            <a:r>
              <a:rPr lang="zh-TW" altLang="en-US" smtClean="0"/>
              <a:t> 能夠輕易地分辨自別字與數字。</a:t>
            </a:r>
            <a:endParaRPr lang="en-US" altLang="zh-TW" smtClean="0"/>
          </a:p>
          <a:p>
            <a:r>
              <a:rPr lang="zh-TW" altLang="en-US" smtClean="0"/>
              <a:t>以下都是合法的識別字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i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My_variable_name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$</a:t>
            </a:r>
            <a:r>
              <a:rPr lang="en-US" altLang="zh-TW" err="1" smtClean="0"/>
              <a:t>str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保留字 </a:t>
            </a:r>
            <a:r>
              <a:rPr lang="en-US" altLang="zh-TW" smtClean="0"/>
              <a:t>(keywords)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243568"/>
              </p:ext>
            </p:extLst>
          </p:nvPr>
        </p:nvGraphicFramePr>
        <p:xfrm>
          <a:off x="1707895" y="1930400"/>
          <a:ext cx="5163421" cy="3997312"/>
        </p:xfrm>
        <a:graphic>
          <a:graphicData uri="http://schemas.openxmlformats.org/drawingml/2006/table">
            <a:tbl>
              <a:tblPr/>
              <a:tblGrid>
                <a:gridCol w="1152268"/>
                <a:gridCol w="117816"/>
                <a:gridCol w="1220472"/>
                <a:gridCol w="117816"/>
                <a:gridCol w="1220472"/>
                <a:gridCol w="117816"/>
                <a:gridCol w="1216761"/>
              </a:tblGrid>
              <a:tr h="381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abstract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boolean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 smtClean="0"/>
                        <a:t>enum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extends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false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case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Const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  <a:r>
                        <a:rPr lang="en-US" sz="900" smtClean="0"/>
                        <a:t>ate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if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</a:t>
                      </a:r>
                      <a:r>
                        <a:rPr lang="en-US" sz="900" smtClean="0"/>
                        <a:t>hort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deburgger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delete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instanceof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double</a:t>
                      </a:r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</a:t>
            </a:r>
            <a:r>
              <a:rPr lang="zh-TW" altLang="en-US" smtClean="0"/>
              <a:t>其他語言一樣，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也使用分號來區隔述句 </a:t>
            </a:r>
            <a:r>
              <a:rPr lang="en-US" altLang="zh-TW" smtClean="0"/>
              <a:t>(statements)</a:t>
            </a:r>
          </a:p>
          <a:p>
            <a:r>
              <a:rPr lang="zh-TW" altLang="en-US" smtClean="0"/>
              <a:t>要讓你的程式碼變得清楚，這很重要 </a:t>
            </a:r>
            <a:r>
              <a:rPr lang="en-US" altLang="zh-TW" smtClean="0"/>
              <a:t>:</a:t>
            </a:r>
            <a:r>
              <a:rPr lang="zh-TW" altLang="en-US" smtClean="0"/>
              <a:t> 如果少了區隔符號，一個述句的結尾可能被當成另一個述句的開頭，反之亦然。</a:t>
            </a:r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 smtClean="0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	A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3; 		// </a:t>
            </a:r>
            <a:r>
              <a:rPr lang="zh-TW" altLang="en-US" smtClean="0"/>
              <a:t>這個換行符號應能省略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	B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4;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smtClean="0"/>
              <a:t>A = 3; B=4;	// </a:t>
            </a:r>
            <a:r>
              <a:rPr lang="zh-TW" altLang="en-US" smtClean="0"/>
              <a:t>改成這樣第一個換行符號就是必須的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But</a:t>
            </a:r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y = x + f	</a:t>
            </a:r>
          </a:p>
          <a:p>
            <a:pPr marL="457200" lvl="1" indent="0">
              <a:buNone/>
            </a:pPr>
            <a:r>
              <a:rPr lang="en-US" altLang="zh-TW" smtClean="0"/>
              <a:t>		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 </a:t>
            </a:r>
            <a:r>
              <a:rPr lang="zh-TW" altLang="en-US" smtClean="0"/>
              <a:t>會被解析成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y = x + f(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();</a:t>
            </a:r>
          </a:p>
          <a:p>
            <a:pPr marL="457200" lvl="1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因為，</a:t>
            </a:r>
            <a:r>
              <a:rPr lang="en-US" altLang="zh-TW" err="1" smtClean="0">
                <a:solidFill>
                  <a:schemeClr val="tx1"/>
                </a:solidFill>
              </a:rPr>
              <a:t>Javascript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rgbClr val="FF0000"/>
                </a:solidFill>
              </a:rPr>
              <a:t>沒有</a:t>
            </a:r>
            <a:r>
              <a:rPr lang="zh-TW" altLang="en-US" smtClean="0">
                <a:solidFill>
                  <a:schemeClr val="tx1"/>
                </a:solidFill>
              </a:rPr>
              <a:t>把每個換行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(line break) </a:t>
            </a:r>
            <a:r>
              <a:rPr lang="zh-TW" altLang="en-US" smtClean="0">
                <a:solidFill>
                  <a:schemeClr val="tx1"/>
                </a:solidFill>
              </a:rPr>
              <a:t>都視為分號 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zh-TW" altLang="en-US" smtClean="0">
                <a:solidFill>
                  <a:srgbClr val="FF0000"/>
                </a:solidFill>
              </a:rPr>
              <a:t>只有在沒有分號就無法解析程式碼的情況下，才會把換行</a:t>
            </a:r>
            <a:r>
              <a:rPr lang="zh-TW" altLang="en-US">
                <a:solidFill>
                  <a:srgbClr val="FF0000"/>
                </a:solidFill>
              </a:rPr>
              <a:t>當</a:t>
            </a:r>
            <a:r>
              <a:rPr lang="zh-TW" altLang="en-US" smtClean="0">
                <a:solidFill>
                  <a:srgbClr val="FF0000"/>
                </a:solidFill>
              </a:rPr>
              <a:t>作分號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但是 </a:t>
            </a:r>
            <a:r>
              <a:rPr lang="en-US" altLang="zh-TW" smtClean="0"/>
              <a:t>…</a:t>
            </a:r>
            <a:r>
              <a:rPr lang="zh-TW" altLang="en-US" smtClean="0"/>
              <a:t> 還是有例外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第一個例外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return</a:t>
            </a:r>
            <a:r>
              <a:rPr lang="zh-TW" altLang="en-US" smtClean="0"/>
              <a:t>、</a:t>
            </a:r>
            <a:r>
              <a:rPr lang="en-US" altLang="zh-TW" smtClean="0"/>
              <a:t>break</a:t>
            </a:r>
            <a:r>
              <a:rPr lang="zh-TW" altLang="en-US" smtClean="0"/>
              <a:t> 與 </a:t>
            </a:r>
            <a:r>
              <a:rPr lang="en-US" altLang="zh-TW" smtClean="0"/>
              <a:t>continue</a:t>
            </a:r>
            <a:r>
              <a:rPr lang="zh-TW" altLang="en-US" smtClean="0"/>
              <a:t> 述句通常單獨存在，但是有時會接著一個識別字或者運算式 </a:t>
            </a:r>
            <a:r>
              <a:rPr lang="en-US" altLang="zh-TW" smtClean="0"/>
              <a:t>(expression)</a:t>
            </a:r>
            <a:r>
              <a:rPr lang="zh-TW" altLang="en-US" smtClean="0"/>
              <a:t>，如果有個晃行出現在這些字之後 </a:t>
            </a:r>
            <a:r>
              <a:rPr lang="en-US" altLang="zh-TW" smtClean="0"/>
              <a:t>(</a:t>
            </a:r>
            <a:r>
              <a:rPr lang="zh-TW" altLang="en-US" smtClean="0"/>
              <a:t>並在其他語彙單元出現之前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err="1" smtClean="0"/>
              <a:t>Javascript</a:t>
            </a:r>
            <a:r>
              <a:rPr lang="zh-TW" altLang="en-US" smtClean="0"/>
              <a:t> </a:t>
            </a:r>
            <a:r>
              <a:rPr lang="zh-TW" altLang="en-US" b="1" smtClean="0">
                <a:solidFill>
                  <a:srgbClr val="FF0000"/>
                </a:solidFill>
              </a:rPr>
              <a:t>永遠</a:t>
            </a:r>
            <a:r>
              <a:rPr lang="zh-TW" altLang="en-US" smtClean="0"/>
              <a:t>會將那個換行符號解釋為分號。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err="1" smtClean="0"/>
              <a:t>Eg</a:t>
            </a:r>
            <a:r>
              <a:rPr lang="en-US" altLang="zh-TW" smtClean="0"/>
              <a:t>. 	return</a:t>
            </a:r>
          </a:p>
          <a:p>
            <a:pPr marL="0" indent="0">
              <a:buNone/>
            </a:pPr>
            <a:r>
              <a:rPr lang="en-US" altLang="zh-TW" smtClean="0"/>
              <a:t>		</a:t>
            </a:r>
            <a:r>
              <a:rPr lang="en-US" altLang="zh-TW" err="1" smtClean="0"/>
              <a:t>trun</a:t>
            </a:r>
            <a:r>
              <a:rPr lang="en-US" altLang="zh-TW" smtClean="0"/>
              <a:t>;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會解析為 </a:t>
            </a:r>
            <a:r>
              <a:rPr lang="en-US" altLang="zh-TW" smtClean="0"/>
              <a:t>return</a:t>
            </a:r>
            <a:r>
              <a:rPr lang="en-US" altLang="zh-TW" smtClean="0">
                <a:solidFill>
                  <a:srgbClr val="FF0000"/>
                </a:solidFill>
              </a:rPr>
              <a:t>;</a:t>
            </a:r>
            <a:r>
              <a:rPr lang="zh-TW" altLang="en-US" smtClean="0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但</a:t>
            </a:r>
            <a:r>
              <a:rPr lang="zh-TW" altLang="en-US"/>
              <a:t>你</a:t>
            </a:r>
            <a:r>
              <a:rPr lang="zh-TW" altLang="en-US" smtClean="0"/>
              <a:t>的意思比較可能是</a:t>
            </a:r>
            <a:r>
              <a:rPr lang="zh-TW" altLang="en-US"/>
              <a:t> </a:t>
            </a:r>
            <a:r>
              <a:rPr lang="en-US" altLang="zh-TW" smtClean="0"/>
              <a:t>return</a:t>
            </a:r>
            <a:r>
              <a:rPr lang="zh-TW" altLang="en-US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 smtClean="0">
                <a:solidFill>
                  <a:srgbClr val="FF0000"/>
                </a:solidFill>
              </a:rPr>
              <a:t>這代表你絕對不能</a:t>
            </a:r>
            <a:r>
              <a:rPr lang="zh-TW" altLang="en-US">
                <a:solidFill>
                  <a:srgbClr val="FF0000"/>
                </a:solidFill>
              </a:rPr>
              <a:t>在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return</a:t>
            </a:r>
            <a:r>
              <a:rPr lang="zh-TW" altLang="en-US" smtClean="0">
                <a:solidFill>
                  <a:srgbClr val="FF0000"/>
                </a:solidFill>
              </a:rPr>
              <a:t>、</a:t>
            </a:r>
            <a:r>
              <a:rPr lang="en-US" altLang="zh-TW" smtClean="0">
                <a:solidFill>
                  <a:srgbClr val="FF0000"/>
                </a:solidFill>
              </a:rPr>
              <a:t>break </a:t>
            </a:r>
            <a:r>
              <a:rPr lang="zh-TW" altLang="en-US" smtClean="0">
                <a:solidFill>
                  <a:srgbClr val="FF0000"/>
                </a:solidFill>
              </a:rPr>
              <a:t>或 </a:t>
            </a:r>
            <a:r>
              <a:rPr lang="en-US" altLang="zh-TW" smtClean="0">
                <a:solidFill>
                  <a:srgbClr val="FF0000"/>
                </a:solidFill>
              </a:rPr>
              <a:t>continue </a:t>
            </a:r>
            <a:r>
              <a:rPr lang="zh-TW" altLang="en-US" smtClean="0">
                <a:solidFill>
                  <a:srgbClr val="FF0000"/>
                </a:solidFill>
              </a:rPr>
              <a:t>這些關鍵字與接續其後的運算式之間插入換行，如果</a:t>
            </a:r>
            <a:r>
              <a:rPr lang="zh-TW" altLang="en-US">
                <a:solidFill>
                  <a:srgbClr val="FF0000"/>
                </a:solidFill>
              </a:rPr>
              <a:t>你</a:t>
            </a:r>
            <a:r>
              <a:rPr lang="zh-TW" altLang="en-US" smtClean="0">
                <a:solidFill>
                  <a:srgbClr val="FF0000"/>
                </a:solidFill>
              </a:rPr>
              <a:t>真的這樣做，你的程式很有可能以不明顯的方式失靈，而這很難除錯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794"/>
            <a:ext cx="8596668" cy="4659085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Node.js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設定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Debug Mode</a:t>
            </a:r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</a:t>
            </a:r>
            <a:endParaRPr lang="en-US" altLang="zh-TW" smtClean="0"/>
          </a:p>
          <a:p>
            <a:r>
              <a:rPr lang="zh-TW" altLang="en-US" smtClean="0"/>
              <a:t>何謂類別</a:t>
            </a:r>
            <a:r>
              <a:rPr lang="en-US" altLang="zh-TW" smtClean="0"/>
              <a:t>(class)</a:t>
            </a:r>
            <a:r>
              <a:rPr lang="zh-TW" altLang="en-US" smtClean="0"/>
              <a:t>與物件</a:t>
            </a:r>
            <a:r>
              <a:rPr lang="en-US" altLang="zh-TW" smtClean="0"/>
              <a:t>(object)</a:t>
            </a:r>
          </a:p>
          <a:p>
            <a:r>
              <a:rPr lang="zh-TW" altLang="en-US" smtClean="0"/>
              <a:t>語彙</a:t>
            </a:r>
            <a:r>
              <a:rPr lang="zh-TW" altLang="en-US"/>
              <a:t>結構</a:t>
            </a:r>
            <a:endParaRPr lang="en-US" altLang="zh-TW" smtClean="0"/>
          </a:p>
          <a:p>
            <a:r>
              <a:rPr lang="zh-TW" altLang="en-US" smtClean="0"/>
              <a:t>型別、值與變數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</a:t>
            </a:r>
            <a:r>
              <a:rPr lang="zh-TW" altLang="en-US" smtClean="0">
                <a:solidFill>
                  <a:schemeClr val="tx1"/>
                </a:solidFill>
              </a:rPr>
              <a:t>別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1"/>
                </a:solidFill>
              </a:rPr>
              <a:t>物件</a:t>
            </a:r>
            <a:r>
              <a:rPr lang="zh-TW" altLang="en-US">
                <a:solidFill>
                  <a:schemeClr val="tx1"/>
                </a:solidFill>
              </a:rPr>
              <a:t>型別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/>
              <a:t>回家</a:t>
            </a:r>
            <a:r>
              <a:rPr lang="zh-TW" altLang="en-US"/>
              <a:t>作業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第二個例外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及 </a:t>
            </a:r>
            <a:r>
              <a:rPr lang="en-US" altLang="zh-TW" smtClean="0">
                <a:solidFill>
                  <a:schemeClr val="tx1"/>
                </a:solidFill>
              </a:rPr>
              <a:t>--</a:t>
            </a:r>
            <a:r>
              <a:rPr lang="zh-TW" altLang="en-US" smtClean="0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 smtClean="0">
                <a:solidFill>
                  <a:schemeClr val="tx1"/>
                </a:solidFill>
              </a:rPr>
              <a:t>(prefix,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++x) </a:t>
            </a:r>
            <a:r>
              <a:rPr lang="zh-TW" altLang="en-US" smtClean="0">
                <a:solidFill>
                  <a:schemeClr val="tx1"/>
                </a:solidFill>
              </a:rPr>
              <a:t>或後綴運算子 </a:t>
            </a:r>
            <a:r>
              <a:rPr lang="en-US" altLang="zh-TW" smtClean="0">
                <a:solidFill>
                  <a:schemeClr val="tx1"/>
                </a:solidFill>
              </a:rPr>
              <a:t>(postfix,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  <a:r>
              <a:rPr lang="en-US" altLang="zh-TW">
                <a:solidFill>
                  <a:schemeClr val="tx1"/>
                </a:solidFill>
              </a:rPr>
              <a:t>y</a:t>
            </a:r>
            <a:r>
              <a:rPr lang="en-US" altLang="zh-TW" smtClean="0">
                <a:solidFill>
                  <a:schemeClr val="tx1"/>
                </a:solidFill>
              </a:rPr>
              <a:t>++)</a:t>
            </a:r>
            <a:r>
              <a:rPr lang="zh-TW" altLang="en-US" smtClean="0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或 </a:t>
            </a:r>
            <a:r>
              <a:rPr lang="en-US" altLang="zh-TW" smtClean="0">
                <a:solidFill>
                  <a:schemeClr val="tx1"/>
                </a:solidFill>
              </a:rPr>
              <a:t>–</a:t>
            </a:r>
            <a:r>
              <a:rPr lang="zh-TW" altLang="en-US" smtClean="0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 smtClean="0">
                <a:solidFill>
                  <a:schemeClr val="tx1"/>
                </a:solidFill>
              </a:rPr>
              <a:t>!!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>
                <a:solidFill>
                  <a:schemeClr val="tx1"/>
                </a:solidFill>
              </a:rPr>
              <a:t>	</a:t>
            </a:r>
            <a:r>
              <a:rPr lang="en-US" altLang="zh-TW" sz="1800" smtClean="0">
                <a:solidFill>
                  <a:schemeClr val="tx1"/>
                </a:solidFill>
              </a:rPr>
              <a:t>		++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 </a:t>
            </a:r>
            <a:r>
              <a:rPr lang="en-US" altLang="zh-TW" smtClean="0">
                <a:solidFill>
                  <a:schemeClr val="tx1"/>
                </a:solidFill>
              </a:rPr>
              <a:t>		 </a:t>
            </a:r>
            <a:r>
              <a:rPr lang="en-US" altLang="zh-TW" sz="1800" smtClean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會被解析成 </a:t>
            </a:r>
            <a:r>
              <a:rPr lang="en-US" altLang="zh-TW" smtClean="0">
                <a:solidFill>
                  <a:srgbClr val="FF0000"/>
                </a:solidFill>
              </a:rPr>
              <a:t>x; ++y; </a:t>
            </a:r>
            <a:r>
              <a:rPr lang="zh-TW" altLang="en-US" smtClean="0">
                <a:solidFill>
                  <a:schemeClr val="tx1"/>
                </a:solidFill>
              </a:rPr>
              <a:t>而非 </a:t>
            </a:r>
            <a:r>
              <a:rPr lang="en-US" altLang="zh-TW" smtClean="0">
                <a:solidFill>
                  <a:schemeClr val="tx1"/>
                </a:solidFill>
              </a:rPr>
              <a:t>++x; y;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 </a:t>
            </a:r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型別可分成兩類 </a:t>
            </a:r>
            <a:r>
              <a:rPr lang="en-US" altLang="zh-TW" smtClean="0"/>
              <a:t>: </a:t>
            </a:r>
            <a:r>
              <a:rPr lang="zh-TW" altLang="en-US" smtClean="0">
                <a:solidFill>
                  <a:srgbClr val="FF0000"/>
                </a:solidFill>
              </a:rPr>
              <a:t>基本型別 </a:t>
            </a:r>
            <a:r>
              <a:rPr lang="en-US" altLang="zh-TW" smtClean="0">
                <a:solidFill>
                  <a:srgbClr val="FF0000"/>
                </a:solidFill>
              </a:rPr>
              <a:t>(primitive types) </a:t>
            </a:r>
            <a:r>
              <a:rPr lang="zh-TW" altLang="en-US" smtClean="0"/>
              <a:t>與 </a:t>
            </a:r>
            <a:r>
              <a:rPr lang="zh-TW" altLang="en-US" smtClean="0">
                <a:solidFill>
                  <a:srgbClr val="FF0000"/>
                </a:solidFill>
              </a:rPr>
              <a:t>物件型別 </a:t>
            </a:r>
            <a:r>
              <a:rPr lang="en-US" altLang="zh-TW" smtClean="0">
                <a:solidFill>
                  <a:srgbClr val="FF0000"/>
                </a:solidFill>
              </a:rPr>
              <a:t>(object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Number 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String </a:t>
            </a:r>
            <a:r>
              <a:rPr lang="zh-TW" altLang="en-US" smtClean="0">
                <a:solidFill>
                  <a:schemeClr val="tx1"/>
                </a:solidFill>
              </a:rPr>
              <a:t>文字字串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</a:t>
            </a:r>
            <a:r>
              <a:rPr lang="en-US" altLang="zh-TW" smtClean="0">
                <a:solidFill>
                  <a:schemeClr val="tx1"/>
                </a:solidFill>
              </a:rPr>
              <a:t>”</a:t>
            </a:r>
            <a:r>
              <a:rPr lang="zh-TW" altLang="en-US" smtClean="0">
                <a:solidFill>
                  <a:schemeClr val="tx1"/>
                </a:solidFill>
              </a:rPr>
              <a:t>字串</a:t>
            </a:r>
            <a:r>
              <a:rPr lang="en-US" altLang="zh-TW" smtClean="0">
                <a:solidFill>
                  <a:schemeClr val="tx1"/>
                </a:solidFill>
              </a:rPr>
              <a:t>”)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Boolean </a:t>
            </a:r>
            <a:r>
              <a:rPr lang="zh-TW" altLang="en-US" smtClean="0">
                <a:solidFill>
                  <a:schemeClr val="tx1"/>
                </a:solidFill>
              </a:rPr>
              <a:t>布林真偽值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簡稱布林值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基本型別值：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</a:t>
            </a:r>
            <a:r>
              <a:rPr lang="zh-TW" altLang="en-US" smtClean="0"/>
              <a:t> 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任何不是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r>
              <a:rPr lang="zh-TW" altLang="en-US">
                <a:solidFill>
                  <a:schemeClr val="tx1"/>
                </a:solidFill>
              </a:rPr>
              <a:t>、字串、</a:t>
            </a:r>
            <a:r>
              <a:rPr lang="en-US" altLang="zh-TW" err="1">
                <a:solidFill>
                  <a:schemeClr val="tx1"/>
                </a:solidFill>
              </a:rPr>
              <a:t>boolean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null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undefined</a:t>
            </a:r>
            <a:r>
              <a:rPr lang="zh-TW" altLang="en-US">
                <a:solidFill>
                  <a:schemeClr val="tx1"/>
                </a:solidFill>
              </a:rPr>
              <a:t> 的 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zh-TW" altLang="en-US">
                <a:solidFill>
                  <a:schemeClr val="tx1"/>
                </a:solidFill>
              </a:rPr>
              <a:t> 值皆為</a:t>
            </a:r>
            <a:r>
              <a:rPr lang="zh-TW" altLang="en-US" smtClean="0">
                <a:solidFill>
                  <a:srgbClr val="FF0000"/>
                </a:solidFill>
              </a:rPr>
              <a:t>物件</a:t>
            </a:r>
            <a:endParaRPr lang="en-US" altLang="zh-TW" smtClean="0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物件是一組特性 </a:t>
            </a:r>
            <a:r>
              <a:rPr lang="en-US" altLang="zh-TW" smtClean="0">
                <a:solidFill>
                  <a:schemeClr val="tx1"/>
                </a:solidFill>
              </a:rPr>
              <a:t>(properties) </a:t>
            </a:r>
            <a:r>
              <a:rPr lang="zh-TW" altLang="en-US" smtClean="0">
                <a:solidFill>
                  <a:schemeClr val="tx1"/>
                </a:solidFill>
              </a:rPr>
              <a:t>的群集 </a:t>
            </a:r>
            <a:r>
              <a:rPr lang="en-US" altLang="zh-TW" smtClean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每一個屬性解有一個名稱 </a:t>
            </a:r>
            <a:r>
              <a:rPr lang="en-US" altLang="zh-TW" smtClean="0">
                <a:solidFill>
                  <a:schemeClr val="tx1"/>
                </a:solidFill>
              </a:rPr>
              <a:t>(name/key)</a:t>
            </a:r>
            <a:r>
              <a:rPr lang="zh-TW" altLang="en-US" smtClean="0">
                <a:solidFill>
                  <a:schemeClr val="tx1"/>
                </a:solidFill>
              </a:rPr>
              <a:t> 和一個值 </a:t>
            </a:r>
            <a:r>
              <a:rPr lang="en-US" altLang="zh-TW" smtClean="0">
                <a:solidFill>
                  <a:schemeClr val="tx1"/>
                </a:solidFill>
              </a:rPr>
              <a:t>(value)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key1 : value1,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key2 : value2,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key3 : value3, …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}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</a:t>
            </a:r>
            <a:r>
              <a:rPr lang="zh-TW" altLang="en-US" smtClean="0"/>
              <a:t>東西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</a:t>
            </a:r>
            <a:r>
              <a:rPr lang="zh-TW" altLang="en-US" smtClean="0"/>
              <a:t>靜態的。</a:t>
            </a:r>
            <a:endParaRPr lang="en-US" altLang="zh-TW" smtClean="0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smtClean="0"/>
              <a:t>比喻</a:t>
            </a:r>
            <a:r>
              <a:rPr lang="zh-TW" altLang="en-US"/>
              <a:t>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兩者關係：設計藍圖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決定房子應該怎麼蓋，決定幾台電梯、幾間房間、走道如何設計。實際蓋好的房子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是照著設計藍圖所蓋出來的房子，人只能照設計藍圖的設計使用這間房子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兩者關係：武林密笈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記載許多各種攻擊與回應的方式，讓武林高手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程式設計：每執行到我們用 </a:t>
            </a:r>
            <a:r>
              <a:rPr lang="en-US" altLang="zh-TW"/>
              <a:t>new </a:t>
            </a:r>
            <a:r>
              <a:rPr lang="zh-TW" altLang="en-US"/>
              <a:t>運算子時，等同於將物件產生，也等同於成功得到武林密笈可以開始練功，或是在「建構子」的時候就已經賦予你基本功力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/>
              <a:t>基本上，</a:t>
            </a:r>
            <a:r>
              <a:rPr lang="zh-TW" altLang="en-US" b="1" smtClean="0"/>
              <a:t>類別</a:t>
            </a:r>
            <a:r>
              <a:rPr lang="zh-TW" altLang="en-US" smtClean="0"/>
              <a:t>只</a:t>
            </a:r>
            <a:r>
              <a:rPr lang="zh-TW" altLang="en-US"/>
              <a:t>用來</a:t>
            </a:r>
            <a:r>
              <a:rPr lang="zh-TW" altLang="en-US" smtClean="0"/>
              <a:t>決定 </a:t>
            </a:r>
            <a:r>
              <a:rPr lang="zh-TW" altLang="en-US" b="1" smtClean="0">
                <a:solidFill>
                  <a:srgbClr val="00B0F0"/>
                </a:solidFill>
              </a:rPr>
              <a:t>物件形成 </a:t>
            </a:r>
            <a:r>
              <a:rPr lang="zh-TW" altLang="en-US" smtClean="0"/>
              <a:t>時</a:t>
            </a:r>
            <a:r>
              <a:rPr lang="zh-TW" altLang="en-US"/>
              <a:t>的</a:t>
            </a:r>
            <a:r>
              <a:rPr lang="zh-TW" altLang="en-US" smtClean="0"/>
              <a:t>樣子。通常包含著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(Property)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用以表示狀態及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(Method)</a:t>
            </a:r>
            <a:r>
              <a:rPr lang="zh-TW" altLang="en-US" smtClean="0"/>
              <a:t>用以顯示行為。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zh-TW" altLang="en-US"/>
              <a:t>物件形成時，</a:t>
            </a:r>
            <a:r>
              <a:rPr lang="zh-TW" altLang="en-US" b="1" smtClean="0"/>
              <a:t>物件</a:t>
            </a:r>
            <a:r>
              <a:rPr lang="zh-TW" altLang="en-US" smtClean="0"/>
              <a:t>就</a:t>
            </a:r>
            <a:r>
              <a:rPr lang="zh-TW" altLang="en-US"/>
              <a:t>變成一個記憶體中的空間，記載著物件活動時暫存的資料與</a:t>
            </a:r>
            <a:r>
              <a:rPr lang="zh-TW" altLang="en-US" smtClean="0"/>
              <a:t>狀態</a:t>
            </a:r>
            <a:r>
              <a:rPr lang="zh-TW" altLang="en-US"/>
              <a:t>。</a:t>
            </a:r>
            <a:endParaRPr lang="en-US" altLang="zh-TW" smtClean="0"/>
          </a:p>
          <a:p>
            <a:r>
              <a:rPr lang="zh-TW" altLang="en-US" smtClean="0"/>
              <a:t>並且</a:t>
            </a:r>
            <a:r>
              <a:rPr lang="zh-TW" altLang="en-US"/>
              <a:t>當有</a:t>
            </a:r>
            <a:r>
              <a:rPr lang="zh-TW" altLang="en-US" b="1"/>
              <a:t>類別</a:t>
            </a:r>
            <a:r>
              <a:rPr lang="zh-TW" altLang="en-US"/>
              <a:t>存在時有能力</a:t>
            </a:r>
            <a:r>
              <a:rPr lang="zh-TW" altLang="en-US" smtClean="0"/>
              <a:t>透過 </a:t>
            </a:r>
            <a:r>
              <a:rPr lang="zh-TW" altLang="en-US" b="1" smtClean="0"/>
              <a:t>方法 </a:t>
            </a:r>
            <a:r>
              <a:rPr lang="zh-TW" altLang="en-US"/>
              <a:t>執行一些動作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 smtClean="0"/>
              <a:t>SO</a:t>
            </a:r>
            <a:r>
              <a:rPr lang="zh-TW" altLang="en-US" smtClean="0"/>
              <a:t> </a:t>
            </a:r>
            <a:r>
              <a:rPr lang="en-US" altLang="zh-TW" smtClean="0"/>
              <a:t>…</a:t>
            </a:r>
            <a:r>
              <a:rPr lang="zh-TW" altLang="en-US" smtClean="0"/>
              <a:t> 來寫點程式吧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/>
              <a:t>“use strict”;						//</a:t>
            </a:r>
            <a:r>
              <a:rPr lang="zh-TW" altLang="en-US" smtClean="0"/>
              <a:t> </a:t>
            </a:r>
            <a:r>
              <a:rPr lang="en-US" altLang="zh-TW" smtClean="0"/>
              <a:t>See:  testObject.js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/>
              <a:t>var</a:t>
            </a:r>
            <a:r>
              <a:rPr lang="en-US" altLang="zh-TW"/>
              <a:t> car = </a:t>
            </a:r>
            <a:r>
              <a:rPr lang="en-US" altLang="zh-TW" smtClean="0"/>
              <a:t>{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color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"red</a:t>
            </a:r>
            <a:r>
              <a:rPr lang="en-US" altLang="zh-TW" smtClean="0"/>
              <a:t>",  				//</a:t>
            </a:r>
            <a:r>
              <a:rPr lang="en-US" altLang="zh-TW" smtClean="0">
                <a:solidFill>
                  <a:srgbClr val="FF0000"/>
                </a:solidFill>
              </a:rPr>
              <a:t>Property (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run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function (speed) </a:t>
            </a:r>
            <a:r>
              <a:rPr lang="en-US" altLang="zh-TW" smtClean="0"/>
              <a:t>{		//</a:t>
            </a:r>
            <a:r>
              <a:rPr lang="en-US" altLang="zh-TW" smtClean="0">
                <a:solidFill>
                  <a:srgbClr val="FF0000"/>
                </a:solidFill>
              </a:rPr>
              <a:t>Method (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smtClean="0"/>
              <a:t>	}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/>
              <a:t>console.log(</a:t>
            </a:r>
            <a:r>
              <a:rPr lang="en-US" altLang="zh-TW" err="1"/>
              <a:t>car.color</a:t>
            </a:r>
            <a:r>
              <a:rPr lang="en-US" altLang="zh-TW"/>
              <a:t>);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 smtClean="0"/>
              <a:t>car.run</a:t>
            </a:r>
            <a:r>
              <a:rPr lang="en-US" altLang="zh-TW" smtClean="0"/>
              <a:t>(60);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基本型別 </a:t>
            </a:r>
            <a:r>
              <a:rPr lang="en-US" altLang="zh-TW" smtClean="0"/>
              <a:t>–</a:t>
            </a:r>
            <a:r>
              <a:rPr lang="zh-TW" altLang="en-US" smtClean="0"/>
              <a:t> 數字 </a:t>
            </a:r>
            <a:r>
              <a:rPr lang="en-US" altLang="zh-TW" smtClean="0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 smtClean="0"/>
              <a:t>與其他語言不同，</a:t>
            </a:r>
            <a:r>
              <a:rPr lang="en-US" altLang="zh-TW" err="1" smtClean="0"/>
              <a:t>Javascript</a:t>
            </a:r>
            <a:r>
              <a:rPr lang="zh-TW" altLang="en-US"/>
              <a:t> </a:t>
            </a:r>
            <a:r>
              <a:rPr lang="zh-TW" altLang="en-US" smtClean="0"/>
              <a:t>不區分</a:t>
            </a:r>
            <a:r>
              <a:rPr lang="zh-TW" altLang="en-US"/>
              <a:t>整</a:t>
            </a:r>
            <a:r>
              <a:rPr lang="zh-TW" altLang="en-US" smtClean="0"/>
              <a:t>數值</a:t>
            </a:r>
            <a:r>
              <a:rPr lang="zh-TW" altLang="en-US"/>
              <a:t> </a:t>
            </a:r>
            <a:r>
              <a:rPr lang="en-US" altLang="zh-TW" smtClean="0"/>
              <a:t>(integer values)</a:t>
            </a:r>
            <a:r>
              <a:rPr lang="zh-TW" altLang="en-US" smtClean="0"/>
              <a:t> 與浮</a:t>
            </a:r>
            <a:r>
              <a:rPr lang="zh-TW" altLang="en-US"/>
              <a:t>點</a:t>
            </a:r>
            <a:r>
              <a:rPr lang="zh-TW" altLang="en-US" smtClean="0"/>
              <a:t>數值 </a:t>
            </a:r>
            <a:r>
              <a:rPr lang="en-US" altLang="zh-TW" smtClean="0"/>
              <a:t>(floating-point values)</a:t>
            </a:r>
            <a:r>
              <a:rPr lang="zh-TW" altLang="en-US" smtClean="0"/>
              <a:t> ，所有的數字都以</a:t>
            </a:r>
            <a:r>
              <a:rPr lang="zh-TW" altLang="en-US" smtClean="0">
                <a:solidFill>
                  <a:srgbClr val="FF0000"/>
                </a:solidFill>
              </a:rPr>
              <a:t>浮點數值</a:t>
            </a:r>
            <a:r>
              <a:rPr lang="zh-TW" altLang="en-US" smtClean="0"/>
              <a:t>表示。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如果一個數字直接出現於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程式中，稱為數字</a:t>
            </a:r>
            <a:r>
              <a:rPr lang="zh-TW" altLang="en-US"/>
              <a:t>字面</a:t>
            </a:r>
            <a:r>
              <a:rPr lang="zh-TW" altLang="en-US" smtClean="0"/>
              <a:t>值 </a:t>
            </a:r>
            <a:r>
              <a:rPr lang="en-US" altLang="zh-TW" smtClean="0"/>
              <a:t>(numeric</a:t>
            </a:r>
            <a:r>
              <a:rPr lang="zh-TW" altLang="en-US"/>
              <a:t> </a:t>
            </a:r>
            <a:r>
              <a:rPr lang="en-US" altLang="zh-TW" smtClean="0"/>
              <a:t>litera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任何數字字面值之前皆可加上負號 </a:t>
            </a:r>
            <a:r>
              <a:rPr lang="en-US" altLang="zh-TW" smtClean="0"/>
              <a:t>(-)</a:t>
            </a:r>
            <a:r>
              <a:rPr lang="zh-TW" altLang="en-US" smtClean="0"/>
              <a:t> 使它變成負的，但是技術上來說，</a:t>
            </a:r>
            <a:r>
              <a:rPr lang="en-US" altLang="zh-TW" smtClean="0"/>
              <a:t>-</a:t>
            </a:r>
            <a:r>
              <a:rPr lang="zh-TW" altLang="en-US" smtClean="0"/>
              <a:t> 是一元負號運算子 </a:t>
            </a:r>
            <a:r>
              <a:rPr lang="en-US" altLang="zh-TW" smtClean="0"/>
              <a:t>(unary negation operator)</a:t>
            </a:r>
            <a:r>
              <a:rPr lang="zh-TW" altLang="en-US" smtClean="0"/>
              <a:t>，並不是數字字面值語法中的一部分。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數字 </a:t>
            </a:r>
            <a:r>
              <a:rPr lang="en-US" altLang="zh-TW" smtClean="0"/>
              <a:t>(Number)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70C0"/>
                </a:solidFill>
              </a:rPr>
              <a:t>十進</a:t>
            </a:r>
            <a:r>
              <a:rPr lang="zh-TW" altLang="en-US">
                <a:solidFill>
                  <a:srgbClr val="0070C0"/>
                </a:solidFill>
              </a:rPr>
              <a:t>制</a:t>
            </a:r>
            <a:r>
              <a:rPr lang="zh-TW" altLang="en-US" smtClean="0">
                <a:solidFill>
                  <a:srgbClr val="0070C0"/>
                </a:solidFill>
              </a:rPr>
              <a:t>表示法 </a:t>
            </a:r>
            <a:r>
              <a:rPr lang="en-US" altLang="zh-TW" smtClean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100000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十六進</a:t>
            </a:r>
            <a:r>
              <a:rPr lang="zh-TW" altLang="en-US">
                <a:solidFill>
                  <a:srgbClr val="0070C0"/>
                </a:solidFill>
              </a:rPr>
              <a:t>制表示法 </a:t>
            </a:r>
            <a:r>
              <a:rPr lang="en-US" altLang="zh-TW" smtClean="0">
                <a:solidFill>
                  <a:srgbClr val="0070C0"/>
                </a:solidFill>
              </a:rPr>
              <a:t>(hexadecimal</a:t>
            </a:r>
            <a:r>
              <a:rPr lang="en-US" altLang="zh-TW">
                <a:solidFill>
                  <a:srgbClr val="0070C0"/>
                </a:solidFill>
              </a:rPr>
              <a:t>, </a:t>
            </a:r>
            <a:r>
              <a:rPr lang="en-US" altLang="zh-TW" smtClean="0">
                <a:solidFill>
                  <a:srgbClr val="0070C0"/>
                </a:solidFill>
              </a:rPr>
              <a:t>base-16)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 (0X) </a:t>
            </a:r>
            <a:r>
              <a:rPr lang="zh-TW" altLang="en-US" smtClean="0"/>
              <a:t>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0-9 </a:t>
            </a:r>
            <a:r>
              <a:rPr lang="zh-TW" altLang="en-US" smtClean="0"/>
              <a:t>及字母 </a:t>
            </a:r>
            <a:r>
              <a:rPr lang="en-US" altLang="zh-TW" smtClean="0"/>
              <a:t>a-f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或 </a:t>
            </a:r>
            <a:r>
              <a:rPr lang="en-US" altLang="zh-TW" smtClean="0"/>
              <a:t>A-F)</a:t>
            </a:r>
            <a:r>
              <a:rPr lang="zh-TW" altLang="en-US" smtClean="0"/>
              <a:t> 組成，其中字母代表 </a:t>
            </a:r>
            <a:r>
              <a:rPr lang="en-US" altLang="zh-TW" smtClean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0xCAFE911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八進制 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</a:t>
            </a:r>
            <a:r>
              <a:rPr lang="zh-TW" altLang="en-US" smtClean="0"/>
              <a:t> 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0377</a:t>
            </a:r>
            <a:r>
              <a:rPr lang="zh-TW" altLang="en-US" smtClean="0"/>
              <a:t> </a:t>
            </a:r>
            <a:r>
              <a:rPr lang="en-US" altLang="zh-TW" smtClean="0"/>
              <a:t>			//3</a:t>
            </a:r>
            <a:r>
              <a:rPr lang="zh-TW" altLang="en-US" smtClean="0"/>
              <a:t>*</a:t>
            </a:r>
            <a:r>
              <a:rPr lang="en-US" altLang="zh-TW" smtClean="0"/>
              <a:t>64 + 7</a:t>
            </a:r>
            <a:r>
              <a:rPr lang="zh-TW" altLang="en-US" smtClean="0"/>
              <a:t>*</a:t>
            </a:r>
            <a:r>
              <a:rPr lang="en-US" altLang="zh-TW" smtClean="0"/>
              <a:t>8 + 7 = 255</a:t>
            </a:r>
            <a:r>
              <a:rPr lang="zh-TW" altLang="en-US" smtClean="0"/>
              <a:t> </a:t>
            </a:r>
            <a:r>
              <a:rPr lang="en-US" altLang="zh-TW" smtClean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ECMAScript </a:t>
            </a:r>
            <a:r>
              <a:rPr lang="zh-TW" altLang="en-US" smtClean="0"/>
              <a:t>並不支援，但某些瀏覽器實作有支援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嚴格模式 </a:t>
            </a:r>
            <a:r>
              <a:rPr lang="en-US" altLang="zh-TW" smtClean="0"/>
              <a:t>(strict</a:t>
            </a:r>
            <a:r>
              <a:rPr lang="zh-TW" altLang="en-US" smtClean="0"/>
              <a:t> </a:t>
            </a:r>
            <a:r>
              <a:rPr lang="en-US" altLang="zh-TW" smtClean="0"/>
              <a:t>mode)</a:t>
            </a:r>
            <a:r>
              <a:rPr lang="zh-TW" altLang="en-US" smtClean="0"/>
              <a:t> 明確禁止八進制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 smtClean="0"/>
              <a:t>數字 </a:t>
            </a:r>
            <a:r>
              <a:rPr lang="en-US" altLang="zh-TW" sz="3200" smtClean="0"/>
              <a:t>(Number)</a:t>
            </a:r>
            <a:r>
              <a:rPr lang="zh-TW" altLang="en-US" sz="3200" smtClean="0"/>
              <a:t> </a:t>
            </a:r>
            <a:r>
              <a:rPr lang="en-US" altLang="zh-TW" sz="3200" smtClean="0"/>
              <a:t>–</a:t>
            </a:r>
            <a:r>
              <a:rPr lang="zh-TW" altLang="en-US" sz="3200" smtClean="0"/>
              <a:t>浮點字面</a:t>
            </a:r>
            <a:r>
              <a:rPr lang="zh-TW" altLang="en-US" sz="3200"/>
              <a:t>值 </a:t>
            </a:r>
            <a:r>
              <a:rPr lang="en-US" altLang="zh-TW" sz="3200" smtClean="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 smtClean="0"/>
              <a:t>可有小數點 </a:t>
            </a:r>
            <a:r>
              <a:rPr lang="en-US" altLang="zh-TW" smtClean="0"/>
              <a:t>(decimal point)</a:t>
            </a:r>
          </a:p>
          <a:p>
            <a:r>
              <a:rPr lang="zh-TW" altLang="en-US" smtClean="0"/>
              <a:t>使用傳統的實數 </a:t>
            </a:r>
            <a:r>
              <a:rPr lang="en-US" altLang="zh-TW" smtClean="0"/>
              <a:t>(real numbers) </a:t>
            </a:r>
            <a:r>
              <a:rPr lang="zh-TW" altLang="en-US" smtClean="0"/>
              <a:t>語法</a:t>
            </a:r>
            <a:endParaRPr lang="en-US" altLang="zh-TW" smtClean="0"/>
          </a:p>
          <a:p>
            <a:r>
              <a:rPr lang="zh-TW" altLang="en-US" smtClean="0"/>
              <a:t>實數值由該數值的整數部分與小數點及小數</a:t>
            </a:r>
            <a:r>
              <a:rPr lang="zh-TW" altLang="en-US"/>
              <a:t> </a:t>
            </a:r>
            <a:r>
              <a:rPr lang="en-US" altLang="zh-TW" smtClean="0"/>
              <a:t>(fractiona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 部分所組成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亦可使用指數記號 </a:t>
            </a:r>
            <a:r>
              <a:rPr lang="en-US" altLang="zh-TW" smtClean="0"/>
              <a:t>(exponential</a:t>
            </a:r>
            <a:r>
              <a:rPr lang="zh-TW" altLang="en-US" smtClean="0"/>
              <a:t> </a:t>
            </a:r>
            <a:r>
              <a:rPr lang="en-US" altLang="zh-TW" smtClean="0"/>
              <a:t>notation)</a:t>
            </a:r>
            <a:r>
              <a:rPr lang="zh-TW" altLang="en-US" smtClean="0"/>
              <a:t> 表示，語法為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 smtClean="0">
                <a:solidFill>
                  <a:srgbClr val="FF0000"/>
                </a:solidFill>
              </a:rPr>
              <a:t>E|e</a:t>
            </a:r>
            <a:r>
              <a:rPr lang="en-US" altLang="zh-TW" sz="2800" smtClean="0">
                <a:solidFill>
                  <a:srgbClr val="FF0000"/>
                </a:solidFill>
              </a:rPr>
              <a:t>)(+|-) digits]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6.02e23			// </a:t>
            </a:r>
            <a:r>
              <a:rPr lang="en-US" altLang="zh-TW">
                <a:solidFill>
                  <a:schemeClr val="tx1"/>
                </a:solidFill>
              </a:rPr>
              <a:t>6.02 * </a:t>
            </a:r>
            <a:r>
              <a:rPr lang="en-US" altLang="zh-TW" smtClean="0">
                <a:solidFill>
                  <a:schemeClr val="tx1"/>
                </a:solidFill>
              </a:rPr>
              <a:t>10</a:t>
            </a:r>
            <a:r>
              <a:rPr lang="en-US" altLang="zh-TW" baseline="30000" smtClean="0">
                <a:solidFill>
                  <a:schemeClr val="tx1"/>
                </a:solidFill>
              </a:rPr>
              <a:t>23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 smtClean="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mtClean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code.visualstudio.com/download</a:t>
            </a:r>
            <a:endParaRPr lang="en-US" altLang="zh-TW"/>
          </a:p>
          <a:p>
            <a:pPr>
              <a:lnSpc>
                <a:spcPct val="200000"/>
              </a:lnSpc>
            </a:pPr>
            <a:r>
              <a:rPr lang="zh-TW" altLang="en-US" smtClean="0"/>
              <a:t>設定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Format</a:t>
            </a:r>
            <a:r>
              <a:rPr lang="zh-TW" altLang="en-US" smtClean="0"/>
              <a:t> 快速鍵 </a:t>
            </a:r>
            <a:r>
              <a:rPr lang="en-US" altLang="zh-TW" smtClean="0"/>
              <a:t>“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“</a:t>
            </a:r>
            <a:endParaRPr lang="en-US" altLang="zh-TW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檔案 </a:t>
            </a:r>
            <a:r>
              <a:rPr lang="en-US" altLang="zh-TW" smtClean="0"/>
              <a:t>=&gt;</a:t>
            </a:r>
            <a:r>
              <a:rPr lang="zh-TW" altLang="en-US" smtClean="0"/>
              <a:t> 喜好設定 </a:t>
            </a:r>
            <a:r>
              <a:rPr lang="en-US" altLang="zh-TW" smtClean="0"/>
              <a:t>=&gt;</a:t>
            </a:r>
            <a:r>
              <a:rPr lang="zh-TW" altLang="en-US" smtClean="0"/>
              <a:t> 鍵盤快速鍵 </a:t>
            </a:r>
            <a:r>
              <a:rPr lang="en-US" altLang="zh-TW" smtClean="0"/>
              <a:t>or Ctrl </a:t>
            </a:r>
            <a:r>
              <a:rPr lang="en-US" altLang="zh-TW"/>
              <a:t>+ Shift + P =&gt; </a:t>
            </a:r>
            <a:r>
              <a:rPr lang="en-US" altLang="zh-TW" err="1" smtClean="0"/>
              <a:t>keybindings.json</a:t>
            </a:r>
            <a:endParaRPr lang="en-US" altLang="zh-TW" smtClean="0"/>
          </a:p>
          <a:p>
            <a:pPr>
              <a:lnSpc>
                <a:spcPct val="200000"/>
              </a:lnSpc>
            </a:pPr>
            <a:r>
              <a:rPr lang="zh-TW" altLang="en-US" smtClean="0"/>
              <a:t>貼上以下 </a:t>
            </a:r>
            <a:r>
              <a:rPr lang="en-US" altLang="zh-TW" err="1" smtClean="0"/>
              <a:t>json</a:t>
            </a:r>
            <a:endParaRPr lang="en-US" altLang="zh-TW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[  {  "key": "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",    "command": "</a:t>
            </a:r>
            <a:r>
              <a:rPr lang="en-US" altLang="zh-TW" err="1" smtClean="0"/>
              <a:t>editor.action.format</a:t>
            </a:r>
            <a:r>
              <a:rPr lang="en-US" altLang="zh-TW" smtClean="0"/>
              <a:t>"  }]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</a:rPr>
              <a:t>Infinity (</a:t>
            </a:r>
            <a:r>
              <a:rPr lang="zh-TW" altLang="en-US" smtClean="0">
                <a:solidFill>
                  <a:srgbClr val="0070C0"/>
                </a:solidFill>
              </a:rPr>
              <a:t>無限大</a:t>
            </a:r>
            <a:r>
              <a:rPr lang="en-US" altLang="zh-TW" smtClean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Number.POSITIVE_INFINITY</a:t>
            </a:r>
            <a:r>
              <a:rPr lang="en-US" altLang="zh-TW" smtClean="0">
                <a:solidFill>
                  <a:schemeClr val="tx2"/>
                </a:solidFill>
              </a:rPr>
              <a:t>	 	//</a:t>
            </a:r>
            <a:r>
              <a:rPr lang="zh-TW" altLang="en-US" smtClean="0">
                <a:solidFill>
                  <a:schemeClr val="tx2"/>
                </a:solidFill>
              </a:rPr>
              <a:t> 同樣的值，不過是唯讀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1/0				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+ 1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chemeClr val="tx2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-Infinity (</a:t>
            </a:r>
            <a:r>
              <a:rPr lang="zh-TW" altLang="en-US" smtClean="0">
                <a:solidFill>
                  <a:srgbClr val="0070C0"/>
                </a:solidFill>
              </a:rPr>
              <a:t>負無限</a:t>
            </a:r>
            <a:r>
              <a:rPr lang="zh-TW" altLang="en-US">
                <a:solidFill>
                  <a:srgbClr val="0070C0"/>
                </a:solidFill>
              </a:rPr>
              <a:t>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</a:t>
            </a:r>
            <a:r>
              <a:rPr lang="en-US" altLang="zh-TW" smtClean="0">
                <a:solidFill>
                  <a:schemeClr val="tx2"/>
                </a:solidFill>
              </a:rPr>
              <a:t>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-1/0</a:t>
            </a:r>
            <a:r>
              <a:rPr lang="en-US" altLang="zh-TW">
                <a:solidFill>
                  <a:schemeClr val="tx2"/>
                </a:solidFill>
              </a:rPr>
              <a:t>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</a:t>
            </a: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- </a:t>
            </a:r>
            <a:r>
              <a:rPr lang="en-US" altLang="zh-TW">
                <a:solidFill>
                  <a:schemeClr val="tx2"/>
                </a:solidFill>
              </a:rPr>
              <a:t>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 smtClean="0">
                <a:solidFill>
                  <a:srgbClr val="0070C0"/>
                </a:solidFill>
              </a:rPr>
              <a:t>NaN</a:t>
            </a:r>
            <a:r>
              <a:rPr lang="en-US" altLang="zh-TW" smtClean="0">
                <a:solidFill>
                  <a:srgbClr val="0070C0"/>
                </a:solidFill>
              </a:rPr>
              <a:t> (“</a:t>
            </a:r>
            <a:r>
              <a:rPr lang="zh-TW" altLang="en-US" smtClean="0">
                <a:solidFill>
                  <a:srgbClr val="0070C0"/>
                </a:solidFill>
              </a:rPr>
              <a:t>非數</a:t>
            </a:r>
            <a:r>
              <a:rPr lang="en-US" altLang="zh-TW" smtClean="0">
                <a:solidFill>
                  <a:srgbClr val="0070C0"/>
                </a:solidFill>
              </a:rPr>
              <a:t>”</a:t>
            </a:r>
            <a:r>
              <a:rPr lang="zh-TW" altLang="en-US" smtClean="0">
                <a:solidFill>
                  <a:srgbClr val="0070C0"/>
                </a:solidFill>
              </a:rPr>
              <a:t>之值</a:t>
            </a:r>
            <a:r>
              <a:rPr lang="en-US" altLang="zh-TW" smtClean="0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0/0 </a:t>
            </a:r>
            <a:r>
              <a:rPr lang="zh-TW" altLang="en-US" smtClean="0">
                <a:solidFill>
                  <a:schemeClr val="tx2"/>
                </a:solidFill>
              </a:rPr>
              <a:t>、 無限值</a:t>
            </a:r>
            <a:r>
              <a:rPr lang="en-US" altLang="zh-TW" smtClean="0">
                <a:solidFill>
                  <a:schemeClr val="tx2"/>
                </a:solidFill>
              </a:rPr>
              <a:t>/</a:t>
            </a:r>
            <a:r>
              <a:rPr lang="zh-TW" altLang="en-US" smtClean="0">
                <a:solidFill>
                  <a:schemeClr val="tx2"/>
                </a:solidFill>
              </a:rPr>
              <a:t>無限值 、 取負數平方根</a:t>
            </a:r>
            <a:r>
              <a:rPr lang="en-US" altLang="zh-TW" smtClean="0">
                <a:solidFill>
                  <a:schemeClr val="tx2"/>
                </a:solidFill>
              </a:rPr>
              <a:t>							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 smtClean="0">
                <a:solidFill>
                  <a:schemeClr val="tx2"/>
                </a:solidFill>
              </a:rPr>
              <a:t> (non-numeric operands)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FF0000"/>
                </a:solidFill>
              </a:rPr>
              <a:t>Nam </a:t>
            </a:r>
            <a:r>
              <a:rPr lang="zh-TW" altLang="en-US" smtClean="0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這代表你不能用 </a:t>
            </a:r>
            <a:r>
              <a:rPr lang="en-US" altLang="zh-TW" smtClean="0">
                <a:solidFill>
                  <a:schemeClr val="tx2"/>
                </a:solidFill>
              </a:rPr>
              <a:t>x ==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 </a:t>
            </a:r>
            <a:r>
              <a:rPr lang="zh-TW" altLang="en-US" smtClean="0">
                <a:solidFill>
                  <a:schemeClr val="tx2"/>
                </a:solidFill>
              </a:rPr>
              <a:t>來判斷 </a:t>
            </a:r>
            <a:r>
              <a:rPr lang="en-US" altLang="zh-TW" smtClean="0">
                <a:solidFill>
                  <a:schemeClr val="tx2"/>
                </a:solidFill>
              </a:rPr>
              <a:t>x</a:t>
            </a:r>
            <a:r>
              <a:rPr lang="zh-TW" altLang="en-US" smtClean="0">
                <a:solidFill>
                  <a:schemeClr val="tx2"/>
                </a:solidFill>
              </a:rPr>
              <a:t> 是否為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zh-TW" altLang="en-US" smtClean="0">
                <a:solidFill>
                  <a:schemeClr val="tx2"/>
                </a:solidFill>
              </a:rPr>
              <a:t>，你應該用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!=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</a:p>
          <a:p>
            <a:endParaRPr lang="en-US" altLang="zh-TW" smtClean="0">
              <a:solidFill>
                <a:schemeClr val="tx2"/>
              </a:solidFill>
            </a:endParaRPr>
          </a:p>
          <a:p>
            <a:r>
              <a:rPr lang="zh-TW" altLang="en-US" smtClean="0">
                <a:solidFill>
                  <a:schemeClr val="tx2"/>
                </a:solidFill>
              </a:rPr>
              <a:t>恩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…</a:t>
            </a:r>
            <a:r>
              <a:rPr lang="zh-TW" altLang="en-US" smtClean="0">
                <a:solidFill>
                  <a:schemeClr val="tx2"/>
                </a:solidFill>
              </a:rPr>
              <a:t> 寫個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code</a:t>
            </a:r>
            <a:r>
              <a:rPr lang="zh-TW" altLang="en-US" smtClean="0">
                <a:solidFill>
                  <a:schemeClr val="tx2"/>
                </a:solidFill>
              </a:rPr>
              <a:t> 吧</a:t>
            </a:r>
            <a:r>
              <a:rPr lang="en-US" altLang="zh-TW" smtClean="0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;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);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false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Console.log(x </a:t>
            </a:r>
            <a:r>
              <a:rPr lang="en-US" altLang="zh-TW">
                <a:solidFill>
                  <a:schemeClr val="tx2"/>
                </a:solidFill>
              </a:rPr>
              <a:t>!= x</a:t>
            </a:r>
            <a:r>
              <a:rPr lang="en-US" altLang="zh-TW" smtClean="0">
                <a:solidFill>
                  <a:schemeClr val="tx2"/>
                </a:solidFill>
              </a:rPr>
              <a:t>);			// true</a:t>
            </a:r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 </a:t>
            </a:r>
            <a:r>
              <a:rPr lang="en-US" altLang="zh-TW" smtClean="0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字串字面值</a:t>
            </a:r>
            <a:r>
              <a:rPr lang="zh-TW" altLang="en-US"/>
              <a:t> </a:t>
            </a:r>
            <a:r>
              <a:rPr lang="en-US" altLang="zh-TW" smtClean="0"/>
              <a:t>(string</a:t>
            </a:r>
            <a:r>
              <a:rPr lang="zh-TW" altLang="en-US"/>
              <a:t> </a:t>
            </a:r>
            <a:r>
              <a:rPr lang="en-US" altLang="zh-TW" smtClean="0"/>
              <a:t>literal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“This string \n has two </a:t>
            </a:r>
            <a:r>
              <a:rPr lang="en-US" altLang="zh-TW"/>
              <a:t>lines”	// </a:t>
            </a:r>
            <a:r>
              <a:rPr lang="zh-TW" altLang="en-US"/>
              <a:t>使用轉義序列 </a:t>
            </a:r>
            <a:r>
              <a:rPr lang="en-US" altLang="zh-TW" smtClean="0"/>
              <a:t>\n</a:t>
            </a:r>
            <a:r>
              <a:rPr lang="zh-TW" altLang="en-US" smtClean="0"/>
              <a:t> 表示換行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“O\’Reilly\’s” 				// </a:t>
            </a:r>
            <a:r>
              <a:rPr lang="zh-TW" altLang="en-US" smtClean="0"/>
              <a:t>使用轉義序列 </a:t>
            </a:r>
            <a:r>
              <a:rPr lang="en-US" altLang="zh-TW" smtClean="0"/>
              <a:t>\‘</a:t>
            </a:r>
            <a:r>
              <a:rPr lang="zh-TW" altLang="en-US" smtClean="0"/>
              <a:t> 表示 </a:t>
            </a:r>
            <a:r>
              <a:rPr lang="en-US" altLang="zh-TW" smtClean="0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 smtClean="0"/>
              <a:t>!!  	See: testString.js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</a:t>
            </a:r>
            <a:r>
              <a:rPr lang="en-US" altLang="zh-TW" smtClean="0"/>
              <a:t>) – </a:t>
            </a:r>
            <a:r>
              <a:rPr lang="zh-TW" altLang="en-US" smtClean="0"/>
              <a:t>範式比對 </a:t>
            </a:r>
            <a:r>
              <a:rPr lang="en-US" altLang="zh-TW" smtClean="0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定義 </a:t>
            </a:r>
            <a:r>
              <a:rPr lang="en-US" altLang="zh-TW" err="1" smtClean="0"/>
              <a:t>RegExp</a:t>
            </a:r>
            <a:r>
              <a:rPr lang="en-US" altLang="zh-TW" smtClean="0"/>
              <a:t>()</a:t>
            </a:r>
            <a:r>
              <a:rPr lang="zh-TW" altLang="en-US" smtClean="0"/>
              <a:t> 來創建代表某種文字範式</a:t>
            </a:r>
            <a:r>
              <a:rPr lang="zh-TW" altLang="en-US"/>
              <a:t> </a:t>
            </a:r>
            <a:r>
              <a:rPr lang="en-US" altLang="zh-TW" smtClean="0"/>
              <a:t>(textual</a:t>
            </a:r>
            <a:r>
              <a:rPr lang="zh-TW" altLang="en-US"/>
              <a:t> </a:t>
            </a:r>
            <a:r>
              <a:rPr lang="en-US" altLang="zh-TW" smtClean="0"/>
              <a:t>pattern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  <a:r>
              <a:rPr lang="zh-TW" altLang="en-US" smtClean="0"/>
              <a:t> 的物件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範式可用</a:t>
            </a:r>
            <a:r>
              <a:rPr lang="zh-TW" altLang="en-US"/>
              <a:t> </a:t>
            </a:r>
            <a:r>
              <a:rPr lang="zh-TW" altLang="en-US" smtClean="0"/>
              <a:t>正規運算式</a:t>
            </a:r>
            <a:r>
              <a:rPr lang="zh-TW" altLang="en-US"/>
              <a:t> </a:t>
            </a:r>
            <a:r>
              <a:rPr lang="en-US" altLang="zh-TW"/>
              <a:t>/ </a:t>
            </a:r>
            <a:r>
              <a:rPr lang="zh-TW" altLang="en-US"/>
              <a:t>正</a:t>
            </a:r>
            <a:r>
              <a:rPr lang="zh-TW" altLang="en-US" smtClean="0"/>
              <a:t>則表達式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en-US" altLang="zh-TW" i="1" smtClean="0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 smtClean="0">
                <a:solidFill>
                  <a:srgbClr val="00B0F0"/>
                </a:solidFill>
              </a:rPr>
              <a:t>expressions</a:t>
            </a:r>
            <a:r>
              <a:rPr lang="en-US" altLang="zh-TW" smtClean="0"/>
              <a:t>) </a:t>
            </a:r>
            <a:r>
              <a:rPr lang="zh-TW" altLang="en-US" smtClean="0"/>
              <a:t>描述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採用 </a:t>
            </a:r>
            <a:r>
              <a:rPr lang="en-US" altLang="zh-TW" smtClean="0"/>
              <a:t>Perl</a:t>
            </a:r>
            <a:r>
              <a:rPr lang="zh-TW" altLang="en-US" smtClean="0"/>
              <a:t> 的正規運算式語法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正規運算式字面值由一對斜線</a:t>
            </a:r>
            <a:r>
              <a:rPr lang="zh-TW" altLang="en-US"/>
              <a:t> </a:t>
            </a:r>
            <a:r>
              <a:rPr lang="en-US" altLang="zh-TW" smtClean="0"/>
              <a:t>(slas</a:t>
            </a:r>
            <a:r>
              <a:rPr lang="en-US" altLang="zh-TW"/>
              <a:t>h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//</a:t>
            </a:r>
            <a:r>
              <a:rPr lang="zh-TW" altLang="en-US" smtClean="0"/>
              <a:t> 之間的文字所構成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/^HTML/				// </a:t>
            </a:r>
            <a:r>
              <a:rPr lang="zh-TW" altLang="en-US" smtClean="0"/>
              <a:t>匹配 </a:t>
            </a:r>
            <a:r>
              <a:rPr lang="en-US" altLang="zh-TW" smtClean="0"/>
              <a:t>(Match)</a:t>
            </a:r>
            <a:r>
              <a:rPr lang="zh-TW" altLang="en-US" smtClean="0"/>
              <a:t> 一個字串開頭的字母 </a:t>
            </a:r>
            <a:r>
              <a:rPr lang="en-US" altLang="zh-TW" smtClean="0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/[1-9][0-9]</a:t>
            </a:r>
            <a:r>
              <a:rPr lang="zh-TW" altLang="en-US" smtClean="0"/>
              <a:t>*</a:t>
            </a:r>
            <a:r>
              <a:rPr lang="en-US" altLang="zh-TW" smtClean="0"/>
              <a:t>/			//</a:t>
            </a:r>
            <a:r>
              <a:rPr lang="zh-TW" altLang="en-US" smtClean="0"/>
              <a:t> 匹配一個非零數字，後面接著任意個數的數字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/\</a:t>
            </a:r>
            <a:r>
              <a:rPr lang="en-US" altLang="zh-TW" err="1" smtClean="0"/>
              <a:t>bjavascript</a:t>
            </a:r>
            <a:r>
              <a:rPr lang="en-US" altLang="zh-TW" smtClean="0"/>
              <a:t>\b/</a:t>
            </a:r>
            <a:r>
              <a:rPr lang="en-US" altLang="zh-TW" err="1" smtClean="0"/>
              <a:t>i</a:t>
            </a:r>
            <a:r>
              <a:rPr lang="en-US" altLang="zh-TW" smtClean="0"/>
              <a:t>		// </a:t>
            </a:r>
            <a:r>
              <a:rPr lang="zh-TW" altLang="en-US" smtClean="0"/>
              <a:t>匹配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這個字，大小寫視為相同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</a:t>
            </a:r>
            <a:r>
              <a:rPr lang="en-US" altLang="zh-TW" smtClean="0"/>
              <a:t>);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尋找 </a:t>
            </a:r>
            <a:r>
              <a:rPr lang="en-US" altLang="zh-TW" smtClean="0"/>
              <a:t>input</a:t>
            </a:r>
            <a:r>
              <a:rPr lang="zh-TW" altLang="en-US" smtClean="0"/>
              <a:t> 類型的 </a:t>
            </a:r>
            <a:r>
              <a:rPr lang="en-US" altLang="zh-TW" smtClean="0"/>
              <a:t>DOM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文件</a:t>
            </a:r>
            <a:r>
              <a:rPr lang="zh-TW" altLang="en-US"/>
              <a:t>物件</a:t>
            </a:r>
            <a:r>
              <a:rPr lang="zh-TW" altLang="en-US" smtClean="0"/>
              <a:t>模型</a:t>
            </a:r>
            <a:r>
              <a:rPr lang="en-US" altLang="zh-TW" smtClean="0"/>
              <a:t>,</a:t>
            </a:r>
            <a:r>
              <a:rPr lang="en-US" altLang="zh-TW"/>
              <a:t> Document Object </a:t>
            </a:r>
            <a:r>
              <a:rPr lang="en-US" altLang="zh-TW" smtClean="0"/>
              <a:t>Model)</a:t>
            </a:r>
            <a:r>
              <a:rPr lang="zh-TW" altLang="en-US" smtClean="0"/>
              <a:t> 元件中</a:t>
            </a:r>
            <a:endParaRPr lang="en-US" altLang="zh-TW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</a:t>
            </a:r>
            <a:r>
              <a:rPr lang="en-US" altLang="zh-TW" smtClean="0"/>
              <a:t>name </a:t>
            </a:r>
            <a:r>
              <a:rPr lang="zh-TW" altLang="en-US" smtClean="0"/>
              <a:t>這個屬性開頭為 </a:t>
            </a:r>
            <a:r>
              <a:rPr lang="en-US" altLang="zh-TW" err="1" smtClean="0"/>
              <a:t>CompanyInfo</a:t>
            </a:r>
            <a:r>
              <a:rPr lang="zh-TW" altLang="en-US" smtClean="0"/>
              <a:t> 的物件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多筆則為</a:t>
            </a:r>
            <a:r>
              <a:rPr lang="zh-TW" altLang="en-US"/>
              <a:t>集合</a:t>
            </a:r>
            <a:r>
              <a:rPr lang="en-US" altLang="zh-TW" smtClean="0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並將其 </a:t>
            </a:r>
            <a:r>
              <a:rPr lang="en-US" altLang="zh-TW" smtClean="0"/>
              <a:t>disabled</a:t>
            </a:r>
            <a:r>
              <a:rPr lang="zh-TW" altLang="en-US" smtClean="0"/>
              <a:t> 屬性設為 </a:t>
            </a:r>
            <a:r>
              <a:rPr lang="en-US" altLang="zh-TW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 smtClean="0"/>
              <a:t>只有兩種值的可能</a:t>
            </a:r>
            <a:r>
              <a:rPr lang="zh-TW" altLang="en-US"/>
              <a:t> </a:t>
            </a:r>
            <a:r>
              <a:rPr lang="en-US" altLang="zh-TW" smtClean="0"/>
              <a:t>: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 smtClean="0"/>
              <a:t>/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false</a:t>
            </a:r>
          </a:p>
          <a:p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/>
              <a:t>通常用在控制結構中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if (a == 4)			// a == 4 </a:t>
            </a:r>
            <a:r>
              <a:rPr lang="zh-TW" altLang="en-US" smtClean="0"/>
              <a:t>回傳 </a:t>
            </a:r>
            <a:r>
              <a:rPr lang="en-US" altLang="zh-TW" smtClean="0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mtClean="0"/>
              <a:t>下列這些值可轉換為 </a:t>
            </a:r>
            <a:r>
              <a:rPr lang="en-US" altLang="zh-TW" smtClean="0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 	// </a:t>
            </a:r>
            <a:r>
              <a:rPr lang="zh-TW" altLang="en-US" smtClean="0"/>
              <a:t>空字串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其他的值 </a:t>
            </a:r>
            <a:r>
              <a:rPr lang="en-US" altLang="zh-TW" smtClean="0"/>
              <a:t>(</a:t>
            </a:r>
            <a:r>
              <a:rPr lang="zh-TW" altLang="en-US" smtClean="0"/>
              <a:t>包括所有物件與陣列</a:t>
            </a:r>
            <a:r>
              <a:rPr lang="en-US" altLang="zh-TW" smtClean="0"/>
              <a:t>)</a:t>
            </a:r>
            <a:r>
              <a:rPr lang="zh-TW" altLang="en-US" smtClean="0"/>
              <a:t> 則被轉換為 </a:t>
            </a:r>
            <a:r>
              <a:rPr lang="en-US" altLang="zh-TW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 smtClean="0"/>
              <a:t>false </a:t>
            </a:r>
            <a:r>
              <a:rPr lang="zh-TW" altLang="en-US" smtClean="0"/>
              <a:t>與上述六個可被轉換成 </a:t>
            </a:r>
            <a:r>
              <a:rPr lang="en-US" altLang="zh-TW" smtClean="0"/>
              <a:t>false </a:t>
            </a:r>
            <a:r>
              <a:rPr lang="zh-TW" altLang="en-US" smtClean="0"/>
              <a:t>的值通常被稱為 </a:t>
            </a:r>
            <a:r>
              <a:rPr lang="en-US" altLang="zh-TW" i="1" smtClean="0">
                <a:solidFill>
                  <a:srgbClr val="FF0000"/>
                </a:solidFill>
              </a:rPr>
              <a:t>falsy</a:t>
            </a:r>
            <a:r>
              <a:rPr lang="zh-TW" altLang="en-US" smtClean="0"/>
              <a:t> 值，其他所有值則被稱為 </a:t>
            </a:r>
            <a:r>
              <a:rPr lang="en-US" altLang="zh-TW" i="1" smtClean="0">
                <a:solidFill>
                  <a:srgbClr val="FF0000"/>
                </a:solidFill>
              </a:rPr>
              <a:t>truthy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值</a:t>
            </a:r>
            <a:endParaRPr lang="en-US" altLang="zh-TW"/>
          </a:p>
          <a:p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 smtClean="0"/>
              <a:t>null</a:t>
            </a:r>
            <a:r>
              <a:rPr lang="zh-TW" altLang="en-US" smtClean="0"/>
              <a:t> </a:t>
            </a:r>
            <a:r>
              <a:rPr lang="en-US" altLang="zh-TW" smtClean="0"/>
              <a:t> VS</a:t>
            </a:r>
            <a:r>
              <a:rPr lang="zh-TW" altLang="en-US" smtClean="0"/>
              <a:t>  </a:t>
            </a:r>
            <a:r>
              <a:rPr lang="en-US" altLang="zh-TW" smtClean="0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null </a:t>
            </a:r>
            <a:r>
              <a:rPr lang="zh-TW" altLang="en-US" smtClean="0"/>
              <a:t>值代表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沒有值存在</a:t>
            </a:r>
            <a:r>
              <a:rPr lang="en-US" altLang="zh-TW" smtClean="0"/>
              <a:t>”</a:t>
            </a:r>
            <a:r>
              <a:rPr lang="zh-TW" altLang="en-US" smtClean="0"/>
              <a:t> </a:t>
            </a:r>
            <a:r>
              <a:rPr lang="en-US" altLang="zh-TW" smtClean="0"/>
              <a:t>(the absence of a value)</a:t>
            </a:r>
          </a:p>
          <a:p>
            <a:r>
              <a:rPr lang="en-US" altLang="zh-TW" smtClean="0"/>
              <a:t>typeof null</a:t>
            </a:r>
            <a:r>
              <a:rPr lang="zh-TW" altLang="en-US" smtClean="0"/>
              <a:t>  會回傳</a:t>
            </a:r>
            <a:r>
              <a:rPr lang="en-US" altLang="zh-TW" smtClean="0"/>
              <a:t> object, </a:t>
            </a:r>
            <a:r>
              <a:rPr lang="zh-TW" altLang="en-US" smtClean="0"/>
              <a:t>代表是一種特殊物件值</a:t>
            </a:r>
            <a:endParaRPr lang="en-US" altLang="zh-TW" smtClean="0"/>
          </a:p>
          <a:p>
            <a:r>
              <a:rPr lang="zh-TW" altLang="en-US" smtClean="0"/>
              <a:t>實務上的看法是：</a:t>
            </a:r>
            <a:r>
              <a:rPr lang="en-US" altLang="zh-TW" smtClean="0"/>
              <a:t>null </a:t>
            </a:r>
            <a:r>
              <a:rPr lang="zh-TW" altLang="en-US" smtClean="0"/>
              <a:t>自成一型別，而它是這型別的唯一成員</a:t>
            </a:r>
            <a:endParaRPr lang="en-US" altLang="zh-TW" smtClean="0"/>
          </a:p>
          <a:p>
            <a:r>
              <a:rPr lang="zh-TW" altLang="en-US" smtClean="0"/>
              <a:t>可用以代表數字、字串或物件中 </a:t>
            </a:r>
            <a:r>
              <a:rPr lang="en-US" altLang="zh-TW" smtClean="0"/>
              <a:t>“</a:t>
            </a:r>
            <a:r>
              <a:rPr lang="zh-TW" altLang="en-US" smtClean="0"/>
              <a:t>沒有值</a:t>
            </a:r>
            <a:r>
              <a:rPr lang="en-US" altLang="zh-TW" smtClean="0"/>
              <a:t>”</a:t>
            </a:r>
            <a:r>
              <a:rPr lang="zh-TW" altLang="en-US" smtClean="0"/>
              <a:t> 的情形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 smtClean="0"/>
              <a:t>undefined </a:t>
            </a:r>
            <a:r>
              <a:rPr lang="zh-TW" altLang="en-US" smtClean="0"/>
              <a:t>值則代表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未定義</a:t>
            </a:r>
            <a:r>
              <a:rPr lang="en-US" altLang="zh-TW" smtClean="0"/>
              <a:t>”</a:t>
            </a:r>
          </a:p>
          <a:p>
            <a:r>
              <a:rPr lang="en-US" altLang="zh-TW" smtClean="0"/>
              <a:t>typeof undefined </a:t>
            </a:r>
            <a:r>
              <a:rPr lang="zh-TW" altLang="en-US" smtClean="0"/>
              <a:t>會回傳 </a:t>
            </a:r>
            <a:r>
              <a:rPr lang="en-US" altLang="zh-TW" smtClean="0"/>
              <a:t>undefined </a:t>
            </a:r>
            <a:r>
              <a:rPr lang="zh-TW" altLang="en-US" smtClean="0"/>
              <a:t>，表示這個值也是這個特殊型別中的唯一成員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相等運算子 </a:t>
            </a:r>
            <a:r>
              <a:rPr lang="en-US" altLang="zh-TW" smtClean="0"/>
              <a:t>==</a:t>
            </a:r>
            <a:r>
              <a:rPr lang="zh-TW" altLang="en-US" smtClean="0"/>
              <a:t> 將其視為相等</a:t>
            </a:r>
            <a:endParaRPr lang="en-US" altLang="zh-TW" smtClean="0"/>
          </a:p>
          <a:p>
            <a:r>
              <a:rPr lang="zh-TW" altLang="en-US" smtClean="0"/>
              <a:t>嚴格相等運算子 </a:t>
            </a:r>
            <a:r>
              <a:rPr lang="en-US" altLang="zh-TW" smtClean="0"/>
              <a:t>===</a:t>
            </a:r>
            <a:r>
              <a:rPr lang="zh-TW" altLang="en-US" smtClean="0"/>
              <a:t> 可以區分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對 </a:t>
            </a:r>
            <a:r>
              <a:rPr lang="en-US" altLang="zh-TW" smtClean="0"/>
              <a:t>null or undefined </a:t>
            </a:r>
            <a:r>
              <a:rPr lang="zh-TW" altLang="en-US" smtClean="0"/>
              <a:t>使用 </a:t>
            </a:r>
            <a:r>
              <a:rPr lang="en-US" altLang="zh-TW" smtClean="0"/>
              <a:t>.</a:t>
            </a:r>
            <a:r>
              <a:rPr lang="zh-TW" altLang="en-US" smtClean="0"/>
              <a:t> 或 </a:t>
            </a:r>
            <a:r>
              <a:rPr lang="en-US" altLang="zh-TW" smtClean="0"/>
              <a:t>[]</a:t>
            </a:r>
            <a:r>
              <a:rPr lang="zh-TW" altLang="en-US" smtClean="0"/>
              <a:t> 取值時會 </a:t>
            </a:r>
            <a:r>
              <a:rPr lang="en-US" altLang="zh-TW" smtClean="0"/>
              <a:t>throw</a:t>
            </a:r>
            <a:r>
              <a:rPr lang="zh-TW" altLang="en-US" smtClean="0"/>
              <a:t> </a:t>
            </a:r>
            <a:r>
              <a:rPr lang="en-US" altLang="zh-TW" smtClean="0"/>
              <a:t>TypeError</a:t>
            </a:r>
          </a:p>
          <a:p>
            <a:endParaRPr lang="en-US" altLang="zh-TW"/>
          </a:p>
          <a:p>
            <a:r>
              <a:rPr lang="en-US" altLang="zh-TW" smtClean="0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Wrapper </a:t>
            </a:r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既然字串是原始型別，不是物件，怎麼利用 </a:t>
            </a:r>
            <a:r>
              <a:rPr lang="en-US" altLang="zh-TW" smtClean="0"/>
              <a:t>s.length</a:t>
            </a:r>
            <a:r>
              <a:rPr lang="zh-TW" altLang="en-US" smtClean="0"/>
              <a:t> 取值</a:t>
            </a:r>
            <a:r>
              <a:rPr lang="en-US" altLang="zh-TW" smtClean="0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 smtClean="0"/>
              <a:t>當要參考一個字串的特性時，</a:t>
            </a:r>
            <a:r>
              <a:rPr lang="en-US" altLang="zh-TW" smtClean="0"/>
              <a:t>Javascript</a:t>
            </a:r>
            <a:r>
              <a:rPr lang="zh-TW" altLang="en-US" smtClean="0"/>
              <a:t> 會把這個字串轉為物件，彷彿呼叫了</a:t>
            </a:r>
            <a:r>
              <a:rPr lang="zh-TW" altLang="en-US"/>
              <a:t> </a:t>
            </a:r>
            <a:r>
              <a:rPr lang="en-US" altLang="zh-TW" smtClean="0"/>
              <a:t>new String (s)</a:t>
            </a:r>
            <a:r>
              <a:rPr lang="zh-TW" altLang="en-US" smtClean="0"/>
              <a:t>。這個物件繼承</a:t>
            </a:r>
            <a:r>
              <a:rPr lang="zh-TW" altLang="en-US"/>
              <a:t> </a:t>
            </a:r>
            <a:r>
              <a:rPr lang="en-US" altLang="zh-TW"/>
              <a:t>(inherit) </a:t>
            </a:r>
            <a:r>
              <a:rPr lang="zh-TW" altLang="en-US" smtClean="0"/>
              <a:t>了字串的方法，它被用來處理特性的參考動作，一旦參考完畢，這個新創的物件 </a:t>
            </a:r>
            <a:r>
              <a:rPr lang="en-US" altLang="zh-TW" smtClean="0"/>
              <a:t>(Wrapper Object)</a:t>
            </a:r>
            <a:r>
              <a:rPr lang="zh-TW" altLang="en-US" smtClean="0"/>
              <a:t> 就會被丟棄。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Wrapper</a:t>
            </a:r>
            <a:r>
              <a:rPr lang="zh-TW" altLang="en-US"/>
              <a:t> </a:t>
            </a:r>
            <a:r>
              <a:rPr lang="zh-TW" altLang="en-US" smtClean="0"/>
              <a:t>物件的特性只能</a:t>
            </a:r>
            <a:r>
              <a:rPr lang="zh-TW" altLang="en-US" smtClean="0">
                <a:solidFill>
                  <a:srgbClr val="FF0000"/>
                </a:solidFill>
              </a:rPr>
              <a:t>唯讀</a:t>
            </a:r>
            <a:r>
              <a:rPr lang="zh-TW" altLang="en-US" smtClean="0">
                <a:solidFill>
                  <a:schemeClr val="tx1"/>
                </a:solidFill>
              </a:rPr>
              <a:t>，嘗試修改會被忽略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Wrapper </a:t>
            </a:r>
            <a:r>
              <a:rPr lang="zh-TW" altLang="en-US" smtClean="0">
                <a:solidFill>
                  <a:schemeClr val="tx1"/>
                </a:solidFill>
              </a:rPr>
              <a:t>物件可視為 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型別轉換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參考保哥文章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變數宣告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9166"/>
            <a:ext cx="8596668" cy="5120639"/>
          </a:xfrm>
        </p:spPr>
        <p:txBody>
          <a:bodyPr/>
          <a:lstStyle/>
          <a:p>
            <a:r>
              <a:rPr lang="zh-TW" altLang="en-US" smtClean="0"/>
              <a:t>在 </a:t>
            </a:r>
            <a:r>
              <a:rPr lang="en-US" altLang="zh-TW" smtClean="0"/>
              <a:t>Javascript </a:t>
            </a:r>
            <a:r>
              <a:rPr lang="zh-TW" altLang="en-US" smtClean="0"/>
              <a:t>中，使用一個變數前，你得先宣告 </a:t>
            </a:r>
            <a:r>
              <a:rPr lang="en-US" altLang="zh-TW" smtClean="0"/>
              <a:t>(declare)</a:t>
            </a:r>
            <a:r>
              <a:rPr lang="zh-TW" altLang="en-US" smtClean="0"/>
              <a:t> 它。</a:t>
            </a:r>
            <a:endParaRPr lang="en-US" altLang="zh-TW" smtClean="0"/>
          </a:p>
          <a:p>
            <a:r>
              <a:rPr lang="zh-TW" altLang="en-US" smtClean="0"/>
              <a:t>變數用</a:t>
            </a:r>
            <a:r>
              <a:rPr lang="zh-TW" altLang="en-US"/>
              <a:t> </a:t>
            </a:r>
            <a:r>
              <a:rPr lang="en-US" altLang="zh-TW" smtClean="0"/>
              <a:t>var</a:t>
            </a:r>
            <a:r>
              <a:rPr lang="zh-TW" altLang="en-US" smtClean="0"/>
              <a:t> 關鍵字宣告，如下：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var i;</a:t>
            </a:r>
          </a:p>
          <a:p>
            <a:pPr marL="457200" lvl="1" indent="0">
              <a:buNone/>
            </a:pPr>
            <a:r>
              <a:rPr lang="en-US" altLang="zh-TW" smtClean="0"/>
              <a:t>var sum;</a:t>
            </a:r>
          </a:p>
          <a:p>
            <a:pPr indent="-285750"/>
            <a:r>
              <a:rPr lang="zh-TW" altLang="en-US" smtClean="0"/>
              <a:t>可以用逗號區隔一次宣告多個變數：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 smtClean="0"/>
              <a:t>	var i,  sum;</a:t>
            </a:r>
          </a:p>
          <a:p>
            <a:pPr indent="-285750"/>
            <a:r>
              <a:rPr lang="zh-TW" altLang="en-US" smtClean="0"/>
              <a:t>也可將宣告與變數初始化 </a:t>
            </a:r>
            <a:r>
              <a:rPr lang="en-US" altLang="zh-TW" smtClean="0"/>
              <a:t>(initialization, </a:t>
            </a:r>
            <a:r>
              <a:rPr lang="zh-TW" altLang="en-US" smtClean="0"/>
              <a:t>初始值設定</a:t>
            </a:r>
            <a:r>
              <a:rPr lang="en-US" altLang="zh-TW" smtClean="0"/>
              <a:t>)</a:t>
            </a:r>
            <a:r>
              <a:rPr lang="zh-TW" altLang="en-US" smtClean="0"/>
              <a:t> 結合：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message = “hello”;</a:t>
            </a:r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0, j = 0, k = 0;</a:t>
            </a:r>
          </a:p>
          <a:p>
            <a:pPr indent="-285750"/>
            <a:r>
              <a:rPr lang="zh-TW" altLang="en-US" smtClean="0"/>
              <a:t>因為 </a:t>
            </a:r>
            <a:r>
              <a:rPr lang="en-US" altLang="zh-TW" smtClean="0"/>
              <a:t>Javascript </a:t>
            </a:r>
            <a:r>
              <a:rPr lang="zh-TW" altLang="en-US" smtClean="0"/>
              <a:t>是動態語言 </a:t>
            </a:r>
            <a:r>
              <a:rPr lang="en-US" altLang="zh-TW" smtClean="0"/>
              <a:t>(dynamic</a:t>
            </a:r>
            <a:r>
              <a:rPr lang="zh-TW" altLang="en-US" smtClean="0"/>
              <a:t> </a:t>
            </a:r>
            <a:r>
              <a:rPr lang="en-US" altLang="zh-TW" smtClean="0"/>
              <a:t>language)</a:t>
            </a:r>
            <a:r>
              <a:rPr lang="zh-TW" altLang="en-US" smtClean="0"/>
              <a:t> 的特性，以下程式碼完全合法：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10;			// i </a:t>
            </a:r>
            <a:r>
              <a:rPr lang="zh-TW" altLang="en-US" smtClean="0"/>
              <a:t>是一個數字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i</a:t>
            </a:r>
            <a:r>
              <a:rPr lang="en-US" altLang="zh-TW" smtClean="0"/>
              <a:t> = “ten”;			//</a:t>
            </a:r>
            <a:r>
              <a:rPr lang="zh-TW" altLang="en-US" smtClean="0"/>
              <a:t> </a:t>
            </a:r>
            <a:r>
              <a:rPr lang="en-US" altLang="zh-TW" smtClean="0"/>
              <a:t>i </a:t>
            </a:r>
            <a:r>
              <a:rPr lang="zh-TW" altLang="en-US" smtClean="0"/>
              <a:t>變成一個字串了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 smtClean="0"/>
              <a:t>設定瀏覽器開啟快速鍵 </a:t>
            </a:r>
            <a:r>
              <a:rPr lang="en-US" altLang="zh-TW" smtClean="0"/>
              <a:t>“Ctrl + Shift + B”</a:t>
            </a:r>
          </a:p>
          <a:p>
            <a:endParaRPr lang="en-US" altLang="zh-TW" smtClean="0"/>
          </a:p>
          <a:p>
            <a:r>
              <a:rPr lang="en-US" altLang="zh-TW"/>
              <a:t>Ctrl + Shift + P </a:t>
            </a:r>
            <a:r>
              <a:rPr lang="en-US" altLang="zh-TW" smtClean="0"/>
              <a:t>=&gt; Configure Task Runner </a:t>
            </a:r>
          </a:p>
          <a:p>
            <a:r>
              <a:rPr lang="zh-TW" altLang="en-US" smtClean="0"/>
              <a:t>貼上以下</a:t>
            </a:r>
            <a:r>
              <a:rPr lang="zh-TW" altLang="en-US"/>
              <a:t> </a:t>
            </a:r>
            <a:r>
              <a:rPr lang="en-US" altLang="zh-TW" err="1" smtClean="0"/>
              <a:t>jso</a:t>
            </a:r>
            <a:r>
              <a:rPr lang="en-US" altLang="zh-TW" err="1"/>
              <a:t>n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{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version": "0.1.0",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command": "explorer",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windows": </a:t>
            </a:r>
            <a:r>
              <a:rPr lang="en-US" altLang="zh-TW" smtClean="0"/>
              <a:t>{    </a:t>
            </a:r>
            <a:r>
              <a:rPr lang="en-US" altLang="zh-TW"/>
              <a:t>"command": "explorer.exe"    },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args</a:t>
            </a:r>
            <a:r>
              <a:rPr lang="en-US" altLang="zh-TW"/>
              <a:t>": </a:t>
            </a:r>
            <a:r>
              <a:rPr lang="en-US" altLang="zh-TW" smtClean="0"/>
              <a:t>[“filename"],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showOutput</a:t>
            </a:r>
            <a:r>
              <a:rPr lang="en-US" altLang="zh-TW"/>
              <a:t>": "</a:t>
            </a:r>
            <a:r>
              <a:rPr lang="en-US" altLang="zh-TW" smtClean="0"/>
              <a:t>always“</a:t>
            </a:r>
          </a:p>
          <a:p>
            <a:pPr marL="0" indent="0">
              <a:buNone/>
            </a:pPr>
            <a:r>
              <a:rPr lang="en-US" altLang="zh-TW" smtClean="0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  <a:r>
              <a:rPr lang="zh-TW" altLang="en-US" smtClean="0"/>
              <a:t>範疇 </a:t>
            </a:r>
            <a:r>
              <a:rPr lang="en-US" altLang="zh-TW" smtClean="0"/>
              <a:t>(Variable </a:t>
            </a:r>
            <a:r>
              <a:rPr lang="en-US" altLang="zh-TW"/>
              <a:t>S</a:t>
            </a:r>
            <a:r>
              <a:rPr lang="en-US" altLang="zh-TW" smtClean="0"/>
              <a:t>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63635"/>
            <a:ext cx="8997889" cy="4177728"/>
          </a:xfrm>
        </p:spPr>
        <p:txBody>
          <a:bodyPr>
            <a:normAutofit/>
          </a:bodyPr>
          <a:lstStyle/>
          <a:p>
            <a:r>
              <a:rPr lang="zh-TW" altLang="en-US" smtClean="0"/>
              <a:t>一個變數的範疇指的是程式原始碼中</a:t>
            </a:r>
            <a:r>
              <a:rPr lang="zh-TW" altLang="en-US" smtClean="0">
                <a:solidFill>
                  <a:srgbClr val="0070C0"/>
                </a:solidFill>
              </a:rPr>
              <a:t>有定義該變數 </a:t>
            </a:r>
            <a:r>
              <a:rPr lang="en-US" altLang="zh-TW" smtClean="0"/>
              <a:t>(</a:t>
            </a:r>
            <a:r>
              <a:rPr lang="zh-TW" altLang="en-US" smtClean="0"/>
              <a:t>或稱該變數</a:t>
            </a:r>
            <a:r>
              <a:rPr lang="zh-TW" altLang="en-US" smtClean="0">
                <a:solidFill>
                  <a:srgbClr val="FF0000"/>
                </a:solidFill>
              </a:rPr>
              <a:t>存在</a:t>
            </a:r>
            <a:r>
              <a:rPr lang="en-US" altLang="zh-TW" smtClean="0"/>
              <a:t>) </a:t>
            </a:r>
            <a:r>
              <a:rPr lang="zh-TW" altLang="en-US" smtClean="0">
                <a:solidFill>
                  <a:srgbClr val="0070C0"/>
                </a:solidFill>
              </a:rPr>
              <a:t>的區域 </a:t>
            </a:r>
            <a:r>
              <a:rPr lang="en-US" altLang="zh-TW" smtClean="0"/>
              <a:t>(region)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全域變數 </a:t>
            </a:r>
            <a:r>
              <a:rPr lang="en-US" altLang="zh-TW" smtClean="0">
                <a:solidFill>
                  <a:srgbClr val="FF0000"/>
                </a:solidFill>
              </a:rPr>
              <a:t>(Global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擁有全域範疇 </a:t>
            </a:r>
            <a:r>
              <a:rPr lang="en-US" altLang="zh-TW" smtClean="0"/>
              <a:t>(Global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程式碼所有範圍</a:t>
            </a:r>
            <a:r>
              <a:rPr lang="zh-TW" altLang="en-US"/>
              <a:t>皆</a:t>
            </a:r>
            <a:r>
              <a:rPr lang="zh-TW" altLang="en-US" smtClean="0"/>
              <a:t>有定義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區域變數 </a:t>
            </a:r>
            <a:r>
              <a:rPr lang="en-US" altLang="zh-TW" smtClean="0">
                <a:solidFill>
                  <a:srgbClr val="FF0000"/>
                </a:solidFill>
              </a:rPr>
              <a:t>(Local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擁有區域範疇 </a:t>
            </a:r>
            <a:r>
              <a:rPr lang="en-US" altLang="zh-TW" smtClean="0"/>
              <a:t>(Local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僅在函</a:t>
            </a:r>
            <a:r>
              <a:rPr lang="zh-TW" altLang="en-US"/>
              <a:t>式</a:t>
            </a:r>
            <a:r>
              <a:rPr lang="zh-TW" altLang="en-US" smtClean="0"/>
              <a:t>中有定義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如</a:t>
            </a:r>
            <a:r>
              <a:rPr lang="zh-TW" altLang="en-US"/>
              <a:t>在</a:t>
            </a:r>
            <a:r>
              <a:rPr lang="zh-TW" altLang="en-US" smtClean="0"/>
              <a:t>函式中宣告的變數或函式的參數</a:t>
            </a:r>
            <a:r>
              <a:rPr lang="zh-TW" altLang="en-US"/>
              <a:t> </a:t>
            </a:r>
            <a:r>
              <a:rPr lang="en-US" altLang="zh-TW" smtClean="0"/>
              <a:t>(parameters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TW" altLang="en-US" smtClean="0"/>
              <a:t>函式主體中，區域變數的優先序 </a:t>
            </a:r>
            <a:r>
              <a:rPr lang="en-US" altLang="zh-TW" smtClean="0"/>
              <a:t>(precedence) </a:t>
            </a:r>
            <a:r>
              <a:rPr lang="zh-TW" altLang="en-US" smtClean="0"/>
              <a:t>比同樣名稱的全域變數高</a:t>
            </a:r>
            <a:endParaRPr lang="en-US" altLang="zh-TW" smtClean="0"/>
          </a:p>
          <a:p>
            <a:r>
              <a:rPr lang="zh-TW" altLang="en-US" smtClean="0"/>
              <a:t>使用上等同覆蓋了那個全域變數。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testScope1.js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雖然不用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var</a:t>
            </a:r>
            <a:r>
              <a:rPr lang="zh-TW" altLang="en-US" smtClean="0">
                <a:solidFill>
                  <a:schemeClr val="tx1"/>
                </a:solidFill>
              </a:rPr>
              <a:t> 也能宣告變數，不過來看看這麼做會發生甚麼</a:t>
            </a:r>
            <a:r>
              <a:rPr lang="zh-TW" altLang="en-US">
                <a:solidFill>
                  <a:schemeClr val="tx1"/>
                </a:solidFill>
              </a:rPr>
              <a:t>事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testScope2.js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函式定義可以是巢狀的 </a:t>
            </a:r>
            <a:r>
              <a:rPr lang="en-US" altLang="zh-TW" smtClean="0">
                <a:solidFill>
                  <a:schemeClr val="tx1"/>
                </a:solidFill>
              </a:rPr>
              <a:t>(nested)</a:t>
            </a:r>
            <a:endParaRPr lang="en-US" altLang="zh-TW">
              <a:solidFill>
                <a:schemeClr val="tx1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每個函式都有自己的區域範疇，所以能有好幾層巢狀的區域範疇</a:t>
            </a:r>
            <a:endParaRPr lang="zh-TW" altLang="en-US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testScope3.js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函</a:t>
            </a:r>
            <a:r>
              <a:rPr lang="zh-TW" altLang="en-US" smtClean="0"/>
              <a:t>式範疇 </a:t>
            </a:r>
            <a:r>
              <a:rPr lang="en-US" altLang="zh-TW" smtClean="0"/>
              <a:t>(function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zh-TW" altLang="en-US" smtClean="0"/>
              <a:t>在一些類</a:t>
            </a:r>
            <a:r>
              <a:rPr lang="en-US" altLang="zh-TW" smtClean="0"/>
              <a:t>C</a:t>
            </a:r>
            <a:r>
              <a:rPr lang="zh-TW" altLang="en-US" smtClean="0"/>
              <a:t> </a:t>
            </a:r>
            <a:r>
              <a:rPr lang="en-US" altLang="zh-TW" smtClean="0"/>
              <a:t>(C-like) </a:t>
            </a:r>
            <a:r>
              <a:rPr lang="zh-TW" altLang="en-US" smtClean="0"/>
              <a:t>的語言中，每對大括號 </a:t>
            </a:r>
            <a:r>
              <a:rPr lang="en-US" altLang="zh-TW" smtClean="0"/>
              <a:t>{ } </a:t>
            </a:r>
            <a:r>
              <a:rPr lang="zh-TW" altLang="en-US" smtClean="0"/>
              <a:t>的程式碼區塊都有自己的範疇，在宣告變數的區塊之外，你看不到這些變數，這稱為</a:t>
            </a:r>
            <a:r>
              <a:rPr lang="zh-TW" altLang="en-US" smtClean="0">
                <a:solidFill>
                  <a:srgbClr val="0070C0"/>
                </a:solidFill>
              </a:rPr>
              <a:t>區塊範疇 </a:t>
            </a:r>
            <a:r>
              <a:rPr lang="en-US" altLang="zh-TW" smtClean="0">
                <a:solidFill>
                  <a:srgbClr val="0070C0"/>
                </a:solidFill>
              </a:rPr>
              <a:t>(Block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r>
              <a:rPr lang="en-US" altLang="zh-TW" smtClean="0">
                <a:solidFill>
                  <a:srgbClr val="0070C0"/>
                </a:solidFill>
              </a:rPr>
              <a:t>Scope)</a:t>
            </a:r>
          </a:p>
          <a:p>
            <a:endParaRPr lang="en-US" altLang="zh-TW" smtClean="0"/>
          </a:p>
          <a:p>
            <a:r>
              <a:rPr lang="zh-TW" altLang="en-US" smtClean="0"/>
              <a:t>不同的是，</a:t>
            </a:r>
            <a:r>
              <a:rPr lang="en-US" altLang="zh-TW" smtClean="0"/>
              <a:t>Javacript</a:t>
            </a:r>
            <a:r>
              <a:rPr lang="zh-TW" altLang="en-US"/>
              <a:t> </a:t>
            </a:r>
            <a:r>
              <a:rPr lang="zh-TW" altLang="en-US" smtClean="0"/>
              <a:t>使用的是函式範疇：</a:t>
            </a:r>
            <a:r>
              <a:rPr lang="zh-TW" altLang="en-US" smtClean="0">
                <a:solidFill>
                  <a:srgbClr val="FF0000"/>
                </a:solidFill>
              </a:rPr>
              <a:t>只有在定義變數的函式及其內的任何巢狀函式內，才能看的到這些變數</a:t>
            </a:r>
            <a:endParaRPr lang="en-US" altLang="zh-TW" smtClean="0">
              <a:solidFill>
                <a:srgbClr val="FF000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See testFunctionScope.js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2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變數提升 </a:t>
            </a:r>
            <a:r>
              <a:rPr lang="en-US" altLang="zh-TW" smtClean="0"/>
              <a:t>(Variable Hoisting)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/>
          <a:lstStyle/>
          <a:p>
            <a:r>
              <a:rPr lang="en-US" altLang="zh-TW" smtClean="0"/>
              <a:t>Javascrip</a:t>
            </a:r>
            <a:r>
              <a:rPr lang="zh-TW" altLang="en-US"/>
              <a:t> </a:t>
            </a:r>
            <a:r>
              <a:rPr lang="zh-TW" altLang="en-US" smtClean="0"/>
              <a:t>的函示範疇代表所有在函式內宣告的變數，在整個函式主體中都可見</a:t>
            </a:r>
            <a:r>
              <a:rPr lang="zh-TW" altLang="en-US" smtClean="0"/>
              <a:t>，這也表示</a:t>
            </a:r>
            <a:r>
              <a:rPr lang="zh-TW" altLang="en-US" smtClean="0">
                <a:solidFill>
                  <a:srgbClr val="FF0000"/>
                </a:solidFill>
              </a:rPr>
              <a:t>變數甚至在它們被宣告前就是可見的</a:t>
            </a:r>
            <a:r>
              <a:rPr lang="zh-TW" altLang="en-US" smtClean="0">
                <a:solidFill>
                  <a:schemeClr val="tx1"/>
                </a:solidFill>
              </a:rPr>
              <a:t>，這種特色稱為 </a:t>
            </a:r>
            <a:r>
              <a:rPr lang="en-US" altLang="zh-TW" smtClean="0">
                <a:solidFill>
                  <a:srgbClr val="FF0000"/>
                </a:solidFill>
              </a:rPr>
              <a:t>Hoisting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提升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testVariableHoisting1.js</a:t>
            </a:r>
            <a:endParaRPr lang="zh-TW" altLang="en-US">
              <a:solidFill>
                <a:srgbClr val="0070C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因此特性，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程式碼</a:t>
            </a:r>
            <a:r>
              <a:rPr lang="zh-TW" altLang="en-US">
                <a:solidFill>
                  <a:schemeClr val="tx1"/>
                </a:solidFill>
              </a:rPr>
              <a:t>會</a:t>
            </a:r>
            <a:r>
              <a:rPr lang="zh-TW" altLang="en-US" smtClean="0">
                <a:solidFill>
                  <a:schemeClr val="tx1"/>
                </a:solidFill>
              </a:rPr>
              <a:t>表現得好像函式中所有的變數宣告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不</a:t>
            </a:r>
            <a:r>
              <a:rPr lang="zh-TW" altLang="en-US" smtClean="0">
                <a:solidFill>
                  <a:schemeClr val="tx1"/>
                </a:solidFill>
              </a:rPr>
              <a:t>包含變數指定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  <a:r>
              <a:rPr lang="zh-TW" altLang="en-US" smtClean="0">
                <a:solidFill>
                  <a:schemeClr val="tx1"/>
                </a:solidFill>
              </a:rPr>
              <a:t> 都會被</a:t>
            </a:r>
            <a:r>
              <a:rPr lang="zh-TW" altLang="en-US" smtClean="0">
                <a:solidFill>
                  <a:srgbClr val="FF0000"/>
                </a:solidFill>
              </a:rPr>
              <a:t>提升</a:t>
            </a:r>
            <a:r>
              <a:rPr lang="zh-TW" altLang="en-US" smtClean="0">
                <a:solidFill>
                  <a:schemeClr val="tx1"/>
                </a:solidFill>
              </a:rPr>
              <a:t>至該函式的最上方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testVariableHoisting2.js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如何避免踩雷</a:t>
            </a:r>
            <a:r>
              <a:rPr lang="zh-TW" altLang="en-US" smtClean="0">
                <a:solidFill>
                  <a:schemeClr val="tx1"/>
                </a:solidFill>
              </a:rPr>
              <a:t>？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rgbClr val="FF0000"/>
                </a:solidFill>
              </a:rPr>
              <a:t>盡量將所有的變數宣告在函式的最上方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而且用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var</a:t>
            </a:r>
            <a:r>
              <a:rPr lang="zh-TW" altLang="en-US" smtClean="0">
                <a:solidFill>
                  <a:srgbClr val="FF0000"/>
                </a:solidFill>
              </a:rPr>
              <a:t> 宣告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r>
              <a:rPr lang="zh-TW" altLang="en-US" smtClean="0">
                <a:solidFill>
                  <a:srgbClr val="FF0000"/>
                </a:solidFill>
              </a:rPr>
              <a:t>，而非靠近被使用處，這可以讓變數更準確的反應其範疇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8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</a:t>
            </a:r>
            <a:r>
              <a:rPr lang="zh-TW" altLang="en-US" b="1" dirty="0" smtClean="0">
                <a:hlinkClick r:id="rId2"/>
              </a:rPr>
              <a:t>歷史</a:t>
            </a:r>
            <a:r>
              <a:rPr lang="zh-TW" altLang="en-US" b="1" dirty="0" smtClean="0"/>
              <a:t>   </a:t>
            </a:r>
            <a:r>
              <a:rPr lang="zh-TW" altLang="en-US" sz="1200" i="1" dirty="0" smtClean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 smtClean="0">
                <a:hlinkClick r:id="rId4"/>
              </a:rPr>
              <a:t>？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hlinkClick r:id="rId5"/>
              </a:rPr>
              <a:t>[</a:t>
            </a:r>
            <a:r>
              <a:rPr lang="zh-TW" altLang="en-US" b="1" dirty="0" smtClean="0">
                <a:hlinkClick r:id="rId5"/>
              </a:rPr>
              <a:t>解答</a:t>
            </a:r>
            <a:r>
              <a:rPr lang="en-US" altLang="zh-TW" b="1" dirty="0" smtClean="0">
                <a:hlinkClick r:id="rId5"/>
              </a:rPr>
              <a:t>]</a:t>
            </a:r>
            <a:r>
              <a:rPr lang="zh-TW" altLang="en-US" b="1" dirty="0" smtClean="0"/>
              <a:t>  </a:t>
            </a:r>
            <a:r>
              <a:rPr lang="en-US" altLang="zh-TW" sz="1200" i="1" dirty="0" smtClean="0"/>
              <a:t>by </a:t>
            </a:r>
            <a:r>
              <a:rPr lang="zh-TW" altLang="en-US" sz="1200" i="1" dirty="0" smtClean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參考書目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大全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www.books.com.tw/products/0010542183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安裝 </a:t>
            </a:r>
            <a:r>
              <a:rPr lang="en-US" altLang="zh-TW" smtClean="0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nodejs.org/en/</a:t>
            </a:r>
            <a:endParaRPr lang="en-US" altLang="zh-TW" smtClean="0"/>
          </a:p>
          <a:p>
            <a:pPr marL="400050" lvl="1" indent="0">
              <a:buNone/>
            </a:pPr>
            <a:endParaRPr lang="en-US" altLang="zh-TW" smtClean="0"/>
          </a:p>
          <a:p>
            <a:r>
              <a:rPr lang="zh-TW" altLang="en-US" smtClean="0"/>
              <a:t>安裝</a:t>
            </a:r>
            <a:r>
              <a:rPr lang="zh-TW" altLang="en-US"/>
              <a:t> </a:t>
            </a:r>
            <a:r>
              <a:rPr lang="en-US" altLang="zh-TW" err="1" smtClean="0"/>
              <a:t>nodemon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npm</a:t>
            </a:r>
            <a:r>
              <a:rPr lang="en-US" altLang="zh-TW" smtClean="0"/>
              <a:t> install </a:t>
            </a:r>
            <a:r>
              <a:rPr lang="en-US" altLang="zh-TW" err="1" smtClean="0"/>
              <a:t>nodemon</a:t>
            </a:r>
            <a:r>
              <a:rPr lang="en-US" altLang="zh-TW" smtClean="0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點擊 左側 </a:t>
            </a:r>
            <a:r>
              <a:rPr lang="en-US" altLang="zh-TW" smtClean="0"/>
              <a:t>Debug</a:t>
            </a:r>
            <a:r>
              <a:rPr lang="zh-TW" altLang="en-US" smtClean="0"/>
              <a:t> </a:t>
            </a:r>
            <a:r>
              <a:rPr lang="en-US" altLang="zh-TW" smtClean="0"/>
              <a:t>Menu</a:t>
            </a:r>
            <a:r>
              <a:rPr lang="zh-TW" altLang="en-US" smtClean="0"/>
              <a:t> </a:t>
            </a:r>
            <a:r>
              <a:rPr lang="en-US" altLang="zh-TW" smtClean="0"/>
              <a:t>Bar</a:t>
            </a:r>
          </a:p>
          <a:p>
            <a:r>
              <a:rPr lang="zh-TW" altLang="en-US" smtClean="0"/>
              <a:t>點擊上方功能設定 </a:t>
            </a:r>
            <a:r>
              <a:rPr lang="en-US" altLang="zh-TW" smtClean="0"/>
              <a:t>icon </a:t>
            </a:r>
          </a:p>
          <a:p>
            <a:r>
              <a:rPr lang="zh-TW" altLang="en-US" smtClean="0"/>
              <a:t>選擇 </a:t>
            </a:r>
            <a:r>
              <a:rPr lang="en-US" altLang="zh-TW" smtClean="0"/>
              <a:t>debug </a:t>
            </a:r>
            <a:r>
              <a:rPr lang="zh-TW" altLang="en-US" smtClean="0"/>
              <a:t>環境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會先建立 </a:t>
            </a:r>
            <a:r>
              <a:rPr lang="en-US" altLang="zh-TW" err="1" smtClean="0"/>
              <a:t>lauch.json</a:t>
            </a:r>
            <a:r>
              <a:rPr lang="zh-TW" altLang="en-US" smtClean="0"/>
              <a:t> 設定檔</a:t>
            </a:r>
            <a:endParaRPr lang="en-US" altLang="zh-TW" smtClean="0"/>
          </a:p>
          <a:p>
            <a:r>
              <a:rPr lang="zh-TW" altLang="en-US" smtClean="0"/>
              <a:t>將 </a:t>
            </a:r>
            <a:r>
              <a:rPr lang="en-US" altLang="zh-TW" smtClean="0"/>
              <a:t>configurations[0].program</a:t>
            </a:r>
            <a:r>
              <a:rPr lang="zh-TW" altLang="en-US" smtClean="0"/>
              <a:t> 修改為實際程式進入點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 </a:t>
            </a:r>
            <a:r>
              <a:rPr lang="zh-TW" altLang="en-US" smtClean="0"/>
              <a:t>    </a:t>
            </a:r>
            <a:r>
              <a:rPr lang="en-US" altLang="zh-TW" smtClean="0"/>
              <a:t>(</a:t>
            </a:r>
            <a:r>
              <a:rPr lang="zh-TW" altLang="en-US" smtClean="0"/>
              <a:t> 需保留 </a:t>
            </a:r>
            <a:r>
              <a:rPr lang="en-US" altLang="zh-TW" smtClean="0"/>
              <a:t>${</a:t>
            </a:r>
            <a:r>
              <a:rPr lang="en-US" altLang="zh-TW" err="1"/>
              <a:t>workspaceRoot</a:t>
            </a:r>
            <a:r>
              <a:rPr lang="en-US" altLang="zh-TW" smtClean="0"/>
              <a:t>}</a:t>
            </a:r>
            <a:r>
              <a:rPr lang="zh-TW" altLang="en-US" smtClean="0"/>
              <a:t> 工作區路徑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3" y="3364196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79" y="2164258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387" y="2615734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的由來 </a:t>
            </a:r>
            <a:r>
              <a:rPr lang="en-US" altLang="zh-TW" smtClean="0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75954"/>
            <a:ext cx="9729409" cy="530351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10</a:t>
            </a:r>
            <a:r>
              <a:rPr lang="zh-TW" altLang="en-US"/>
              <a:t>月，</a:t>
            </a:r>
            <a:r>
              <a:rPr lang="en-US" altLang="zh-TW"/>
              <a:t>NCSA</a:t>
            </a:r>
            <a:r>
              <a:rPr lang="zh-TW" altLang="en-US"/>
              <a:t>的一個</a:t>
            </a:r>
            <a:r>
              <a:rPr lang="zh-TW" altLang="en-US" smtClean="0"/>
              <a:t>主要程式設計員</a:t>
            </a:r>
            <a:r>
              <a:rPr lang="en-US" altLang="zh-TW"/>
              <a:t>Marc Andreessen</a:t>
            </a:r>
            <a:r>
              <a:rPr lang="zh-TW" altLang="en-US"/>
              <a:t>聯合風險投資家</a:t>
            </a:r>
            <a:r>
              <a:rPr lang="en-US" altLang="zh-TW"/>
              <a:t>Jim Clark</a:t>
            </a:r>
            <a:r>
              <a:rPr lang="zh-TW" altLang="en-US"/>
              <a:t>，成立了</a:t>
            </a:r>
            <a:r>
              <a:rPr lang="en-US" altLang="zh-TW"/>
              <a:t>Mosaic</a:t>
            </a:r>
            <a:r>
              <a:rPr lang="zh-TW" altLang="en-US" smtClean="0"/>
              <a:t>通訊公司</a:t>
            </a:r>
            <a:r>
              <a:rPr lang="zh-TW" altLang="en-US"/>
              <a:t>（</a:t>
            </a:r>
            <a:r>
              <a:rPr lang="en-US" altLang="zh-TW"/>
              <a:t>Mosaic Communications</a:t>
            </a:r>
            <a:r>
              <a:rPr lang="zh-TW" altLang="en-US"/>
              <a:t>），不久後改名為</a:t>
            </a:r>
            <a:r>
              <a:rPr lang="en-US" altLang="zh-TW"/>
              <a:t>Netscape</a:t>
            </a:r>
            <a:r>
              <a:rPr lang="zh-TW" altLang="en-US"/>
              <a:t>。這家公司的方向，就是在</a:t>
            </a:r>
            <a:r>
              <a:rPr lang="en-US" altLang="zh-TW"/>
              <a:t>Mosaic</a:t>
            </a:r>
            <a:r>
              <a:rPr lang="zh-TW" altLang="en-US"/>
              <a:t>的基礎上，</a:t>
            </a:r>
            <a:r>
              <a:rPr lang="zh-TW" altLang="en-US" smtClean="0"/>
              <a:t>開發面向</a:t>
            </a:r>
            <a:r>
              <a:rPr lang="zh-TW" altLang="en-US"/>
              <a:t>普通用戶的新一代的瀏覽器</a:t>
            </a:r>
            <a:r>
              <a:rPr lang="en-US" altLang="zh-TW"/>
              <a:t>Netscape Navigator</a:t>
            </a:r>
            <a:r>
              <a:rPr lang="zh-TW" altLang="en-US"/>
              <a:t>。</a:t>
            </a:r>
          </a:p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/>
              <a:t>Navigator</a:t>
            </a:r>
            <a:r>
              <a:rPr lang="zh-TW" altLang="en-US"/>
              <a:t>發布了</a:t>
            </a:r>
            <a:r>
              <a:rPr lang="en-US" altLang="zh-TW"/>
              <a:t>1.0</a:t>
            </a:r>
            <a:r>
              <a:rPr lang="zh-TW" altLang="en-US"/>
              <a:t>版，</a:t>
            </a:r>
            <a:r>
              <a:rPr lang="zh-TW" altLang="en-US" smtClean="0"/>
              <a:t>市場</a:t>
            </a:r>
            <a:r>
              <a:rPr lang="zh-TW" altLang="en-US"/>
              <a:t>占有率</a:t>
            </a:r>
            <a:r>
              <a:rPr lang="zh-TW" altLang="en-US" smtClean="0"/>
              <a:t>一舉</a:t>
            </a:r>
            <a:r>
              <a:rPr lang="zh-TW" altLang="en-US"/>
              <a:t>超過</a:t>
            </a:r>
            <a:r>
              <a:rPr lang="en-US" altLang="zh-TW"/>
              <a:t>90%</a:t>
            </a:r>
            <a:r>
              <a:rPr lang="zh-TW" altLang="en-US"/>
              <a:t>。</a:t>
            </a:r>
          </a:p>
          <a:p>
            <a:r>
              <a:rPr lang="en-US" altLang="zh-TW"/>
              <a:t>Netscape</a:t>
            </a:r>
            <a:r>
              <a:rPr lang="zh-TW" altLang="en-US"/>
              <a:t>公司很快發現，</a:t>
            </a:r>
            <a:r>
              <a:rPr lang="en-US" altLang="zh-TW" smtClean="0">
                <a:solidFill>
                  <a:srgbClr val="00B0F0"/>
                </a:solidFill>
              </a:rPr>
              <a:t>Navigator</a:t>
            </a:r>
            <a:r>
              <a:rPr lang="zh-TW" altLang="en-US" smtClean="0">
                <a:solidFill>
                  <a:srgbClr val="00B0F0"/>
                </a:solidFill>
              </a:rPr>
              <a:t> 瀏覽器</a:t>
            </a:r>
            <a:r>
              <a:rPr lang="zh-TW" altLang="en-US">
                <a:solidFill>
                  <a:srgbClr val="00B0F0"/>
                </a:solidFill>
              </a:rPr>
              <a:t>需要一種可以嵌入網頁的</a:t>
            </a:r>
            <a:r>
              <a:rPr lang="zh-TW" altLang="en-US">
                <a:solidFill>
                  <a:srgbClr val="FF0000"/>
                </a:solidFill>
              </a:rPr>
              <a:t>腳本語言</a:t>
            </a:r>
            <a:r>
              <a:rPr lang="zh-TW" altLang="en-US">
                <a:solidFill>
                  <a:srgbClr val="00B0F0"/>
                </a:solidFill>
              </a:rPr>
              <a:t>，用來控制瀏覽器行為</a:t>
            </a:r>
            <a:r>
              <a:rPr lang="zh-TW" altLang="en-US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/>
              <a:t>管理層對這種瀏覽器腳本語言的設想是：功能不需要太強，語法較為簡單，容易學習和部署。那一年，正逢</a:t>
            </a:r>
            <a:r>
              <a:rPr lang="en-US" altLang="zh-TW"/>
              <a:t>Sun</a:t>
            </a:r>
            <a:r>
              <a:rPr lang="zh-TW" altLang="en-US"/>
              <a:t>公司的</a:t>
            </a:r>
            <a:r>
              <a:rPr lang="en-US" altLang="zh-TW"/>
              <a:t>Java</a:t>
            </a:r>
            <a:r>
              <a:rPr lang="zh-TW" altLang="en-US"/>
              <a:t>語言問世，市場推廣活動非常成功。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與 </a:t>
            </a:r>
            <a:r>
              <a:rPr lang="en-US" altLang="zh-TW" smtClean="0"/>
              <a:t>Sun</a:t>
            </a:r>
            <a:r>
              <a:rPr lang="zh-TW" altLang="en-US"/>
              <a:t>公司合作，瀏覽器支持嵌入</a:t>
            </a:r>
            <a:r>
              <a:rPr lang="en-US" altLang="zh-TW"/>
              <a:t>Java</a:t>
            </a:r>
            <a:r>
              <a:rPr lang="zh-TW" altLang="en-US"/>
              <a:t>小程序（後來稱為</a:t>
            </a:r>
            <a:r>
              <a:rPr lang="en-US" altLang="zh-TW"/>
              <a:t>Java </a:t>
            </a:r>
            <a:r>
              <a:rPr lang="en-US" altLang="zh-TW" smtClean="0"/>
              <a:t>Applet</a:t>
            </a:r>
            <a:r>
              <a:rPr lang="zh-TW" altLang="en-US"/>
              <a:t>）。但是，瀏覽器腳本語言是否就</a:t>
            </a:r>
            <a:r>
              <a:rPr lang="zh-TW" altLang="en-US" smtClean="0"/>
              <a:t>選用 </a:t>
            </a:r>
            <a:r>
              <a:rPr lang="en-US" altLang="zh-TW" smtClean="0"/>
              <a:t>Java</a:t>
            </a:r>
            <a:r>
              <a:rPr lang="zh-TW" altLang="en-US"/>
              <a:t>，則存在爭論。後來，還是決定不使用</a:t>
            </a:r>
            <a:r>
              <a:rPr lang="en-US" altLang="zh-TW"/>
              <a:t>Java</a:t>
            </a:r>
            <a:r>
              <a:rPr lang="zh-TW" altLang="en-US"/>
              <a:t>，因為網頁小程序不需要</a:t>
            </a:r>
            <a:r>
              <a:rPr lang="en-US" altLang="zh-TW"/>
              <a:t>Java</a:t>
            </a:r>
            <a:r>
              <a:rPr lang="zh-TW" altLang="en-US"/>
              <a:t>這麼“重”的語法。但是，同時也決定腳本語言的語法要接近</a:t>
            </a:r>
            <a:r>
              <a:rPr lang="en-US" altLang="zh-TW"/>
              <a:t>Java</a:t>
            </a:r>
            <a:r>
              <a:rPr lang="zh-TW" altLang="en-US"/>
              <a:t>，並且可以</a:t>
            </a:r>
            <a:r>
              <a:rPr lang="zh-TW" altLang="en-US" smtClean="0"/>
              <a:t>支援</a:t>
            </a:r>
            <a:r>
              <a:rPr lang="en-US" altLang="zh-TW" smtClean="0"/>
              <a:t>Java</a:t>
            </a:r>
            <a:r>
              <a:rPr lang="zh-TW" altLang="en-US" smtClean="0"/>
              <a:t>程式。</a:t>
            </a:r>
            <a:r>
              <a:rPr lang="zh-TW" altLang="en-US"/>
              <a:t>這些設想直接排除了使用現存語言，比如</a:t>
            </a:r>
            <a:r>
              <a:rPr lang="en-US" altLang="zh-TW"/>
              <a:t>Perl</a:t>
            </a:r>
            <a:r>
              <a:rPr lang="zh-TW" altLang="en-US"/>
              <a:t>、</a:t>
            </a:r>
            <a:r>
              <a:rPr lang="en-US" altLang="zh-TW"/>
              <a:t>Python</a:t>
            </a:r>
            <a:r>
              <a:rPr lang="zh-TW" altLang="en-US"/>
              <a:t>和</a:t>
            </a:r>
            <a:r>
              <a:rPr lang="en-US" altLang="zh-TW"/>
              <a:t>TCL</a:t>
            </a:r>
            <a:r>
              <a:rPr lang="zh-TW" altLang="en-US"/>
              <a:t>。</a:t>
            </a:r>
          </a:p>
          <a:p>
            <a:r>
              <a:rPr lang="en-US" altLang="zh-TW"/>
              <a:t>1995</a:t>
            </a:r>
            <a:r>
              <a:rPr lang="zh-TW" altLang="en-US"/>
              <a:t>年，</a:t>
            </a:r>
            <a:r>
              <a:rPr lang="en-US" altLang="zh-TW" smtClean="0"/>
              <a:t>Netscape</a:t>
            </a:r>
            <a:r>
              <a:rPr lang="zh-TW" altLang="en-US" smtClean="0"/>
              <a:t> 公司聘僱了</a:t>
            </a:r>
            <a:r>
              <a:rPr lang="zh-TW" altLang="en-US"/>
              <a:t>程序</a:t>
            </a:r>
            <a:r>
              <a:rPr lang="zh-TW" altLang="en-US" smtClean="0"/>
              <a:t>員 </a:t>
            </a:r>
            <a:r>
              <a:rPr lang="en-US" altLang="zh-TW" smtClean="0">
                <a:solidFill>
                  <a:srgbClr val="0070C0"/>
                </a:solidFill>
              </a:rPr>
              <a:t>Brendan </a:t>
            </a:r>
            <a:r>
              <a:rPr lang="en-US" altLang="zh-TW" err="1" smtClean="0">
                <a:solidFill>
                  <a:srgbClr val="0070C0"/>
                </a:solidFill>
              </a:rPr>
              <a:t>Eich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r>
              <a:rPr lang="zh-TW" altLang="en-US" smtClean="0"/>
              <a:t>開發</a:t>
            </a:r>
            <a:r>
              <a:rPr lang="zh-TW" altLang="en-US"/>
              <a:t>這種網頁腳本語言。</a:t>
            </a:r>
            <a:r>
              <a:rPr lang="en-US" altLang="zh-TW"/>
              <a:t>Brendan </a:t>
            </a:r>
            <a:r>
              <a:rPr lang="en-US" altLang="zh-TW" err="1"/>
              <a:t>Eich</a:t>
            </a:r>
            <a:r>
              <a:rPr lang="zh-TW" altLang="en-US"/>
              <a:t>有很強的</a:t>
            </a:r>
            <a:r>
              <a:rPr lang="zh-TW" altLang="en-US">
                <a:solidFill>
                  <a:srgbClr val="FF0000"/>
                </a:solidFill>
              </a:rPr>
              <a:t>函數式編程</a:t>
            </a:r>
            <a:r>
              <a:rPr lang="zh-TW" altLang="en-US"/>
              <a:t>背景，希望</a:t>
            </a:r>
            <a:r>
              <a:rPr lang="zh-TW" altLang="en-US" smtClean="0"/>
              <a:t>以 </a:t>
            </a:r>
            <a:r>
              <a:rPr lang="en-US" altLang="zh-TW" smtClean="0"/>
              <a:t>Scheme</a:t>
            </a:r>
            <a:r>
              <a:rPr lang="zh-TW" altLang="en-US" smtClean="0"/>
              <a:t> 語言</a:t>
            </a:r>
            <a:r>
              <a:rPr lang="zh-TW" altLang="en-US"/>
              <a:t>（函數式語言</a:t>
            </a:r>
            <a:r>
              <a:rPr lang="zh-TW" altLang="en-US" smtClean="0"/>
              <a:t>鼻祖 </a:t>
            </a:r>
            <a:r>
              <a:rPr lang="en-US" altLang="zh-TW" smtClean="0">
                <a:solidFill>
                  <a:srgbClr val="FF0000"/>
                </a:solidFill>
              </a:rPr>
              <a:t>LISP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語言</a:t>
            </a:r>
            <a:r>
              <a:rPr lang="zh-TW" altLang="en-US"/>
              <a:t>的一種方言）為藍本，實現這種新語言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 smtClean="0"/>
              <a:t>(II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 smtClean="0"/>
              <a:t>Eich</a:t>
            </a:r>
            <a:r>
              <a:rPr lang="zh-TW" altLang="en-US" smtClean="0"/>
              <a:t> 只</a:t>
            </a:r>
            <a:r>
              <a:rPr lang="zh-TW" altLang="en-US"/>
              <a:t>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天，就設計完成了這種語言的第一版。它是一個大雜燴，語法有多個來源：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</a:t>
            </a:r>
            <a:r>
              <a:rPr lang="zh-TW" altLang="en-US" smtClean="0"/>
              <a:t>借鑒 </a:t>
            </a:r>
            <a:r>
              <a:rPr lang="en-US" altLang="zh-TW" smtClean="0"/>
              <a:t>C</a:t>
            </a:r>
            <a:r>
              <a:rPr lang="zh-TW" altLang="en-US" smtClean="0"/>
              <a:t> 語言和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資</a:t>
            </a:r>
            <a:r>
              <a:rPr lang="zh-TW" altLang="en-US"/>
              <a:t>料</a:t>
            </a:r>
            <a:r>
              <a:rPr lang="zh-TW" altLang="en-US" smtClean="0"/>
              <a:t>結構</a:t>
            </a:r>
            <a:r>
              <a:rPr lang="zh-TW" altLang="en-US"/>
              <a:t>：</a:t>
            </a:r>
            <a:r>
              <a:rPr lang="zh-TW" altLang="en-US" smtClean="0"/>
              <a:t>借鑒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，包括將值分成原始值</a:t>
            </a:r>
            <a:r>
              <a:rPr lang="zh-TW" altLang="en-US" smtClean="0"/>
              <a:t>和物件兩大</a:t>
            </a:r>
            <a:r>
              <a:rPr lang="zh-TW" altLang="en-US"/>
              <a:t>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</a:t>
            </a:r>
            <a:r>
              <a:rPr lang="zh-TW" altLang="en-US" smtClean="0"/>
              <a:t>借鑒 </a:t>
            </a:r>
            <a:r>
              <a:rPr lang="en-US" altLang="zh-TW" smtClean="0"/>
              <a:t>Scheme</a:t>
            </a:r>
            <a:r>
              <a:rPr lang="zh-TW" altLang="en-US" smtClean="0"/>
              <a:t> 語言和 </a:t>
            </a:r>
            <a:r>
              <a:rPr lang="en-US" altLang="zh-TW" err="1" smtClean="0"/>
              <a:t>Awk</a:t>
            </a:r>
            <a:r>
              <a:rPr lang="zh-TW" altLang="en-US" smtClean="0"/>
              <a:t> 語言</a:t>
            </a:r>
            <a:r>
              <a:rPr lang="zh-TW" altLang="en-US"/>
              <a:t>，將函數</a:t>
            </a:r>
            <a:r>
              <a:rPr lang="zh-TW" altLang="en-US" smtClean="0"/>
              <a:t>當作第一</a:t>
            </a:r>
            <a:r>
              <a:rPr lang="zh-TW" altLang="en-US"/>
              <a:t>級</a:t>
            </a:r>
            <a:r>
              <a:rPr lang="zh-TW" altLang="en-US" smtClean="0"/>
              <a:t>物件</a:t>
            </a:r>
            <a:r>
              <a:rPr lang="en-US" altLang="zh-TW" smtClean="0"/>
              <a:t>(First</a:t>
            </a:r>
            <a:r>
              <a:rPr lang="zh-TW" altLang="en-US"/>
              <a:t> </a:t>
            </a:r>
            <a:r>
              <a:rPr lang="en-US" altLang="zh-TW" smtClean="0"/>
              <a:t>class</a:t>
            </a:r>
            <a:r>
              <a:rPr lang="zh-TW" altLang="en-US"/>
              <a:t> </a:t>
            </a:r>
            <a:r>
              <a:rPr lang="en-US" altLang="zh-TW" smtClean="0"/>
              <a:t>objec</a:t>
            </a:r>
            <a:r>
              <a:rPr lang="en-US" altLang="zh-TW"/>
              <a:t>t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zh-TW" altLang="en-US"/>
              <a:t>並引入閉</a:t>
            </a:r>
            <a:r>
              <a:rPr lang="zh-TW" altLang="en-US" smtClean="0"/>
              <a:t>包</a:t>
            </a:r>
            <a:r>
              <a:rPr lang="en-US" altLang="zh-TW" smtClean="0"/>
              <a:t>(Closure)</a:t>
            </a:r>
            <a:r>
              <a:rPr lang="zh-TW" altLang="en-US" smtClean="0"/>
              <a:t>。</a:t>
            </a:r>
            <a:endParaRPr lang="zh-TW" altLang="en-US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</a:t>
            </a:r>
            <a:r>
              <a:rPr lang="zh-TW" altLang="en-US" smtClean="0"/>
              <a:t>借鑒 </a:t>
            </a:r>
            <a:r>
              <a:rPr lang="en-US" altLang="zh-TW" smtClean="0"/>
              <a:t>Self</a:t>
            </a:r>
            <a:r>
              <a:rPr lang="zh-TW" altLang="en-US" smtClean="0"/>
              <a:t> 語言</a:t>
            </a:r>
            <a:r>
              <a:rPr lang="zh-TW" altLang="en-US"/>
              <a:t>（</a:t>
            </a:r>
            <a:r>
              <a:rPr lang="en-US" altLang="zh-TW" smtClean="0"/>
              <a:t>Smalltalk</a:t>
            </a:r>
            <a:r>
              <a:rPr lang="zh-TW" altLang="en-US" smtClean="0"/>
              <a:t> 的</a:t>
            </a:r>
            <a:r>
              <a:rPr lang="zh-TW" altLang="en-US"/>
              <a:t>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</a:t>
            </a:r>
            <a:r>
              <a:rPr lang="zh-TW" altLang="en-US" smtClean="0"/>
              <a:t>借鑒 </a:t>
            </a:r>
            <a:r>
              <a:rPr lang="en-US" altLang="zh-TW" smtClean="0"/>
              <a:t>Perl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</a:t>
            </a:r>
            <a:r>
              <a:rPr lang="zh-TW" altLang="en-US" smtClean="0"/>
              <a:t>借鑒 </a:t>
            </a:r>
            <a:r>
              <a:rPr lang="en-US" altLang="zh-TW" smtClean="0"/>
              <a:t>Python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 smtClean="0">
                <a:solidFill>
                  <a:srgbClr val="0070C0"/>
                </a:solidFill>
              </a:rPr>
              <a:t>JavaScript</a:t>
            </a:r>
            <a:r>
              <a:rPr lang="zh-TW" altLang="en-US" smtClean="0">
                <a:solidFill>
                  <a:srgbClr val="0070C0"/>
                </a:solidFill>
              </a:rPr>
              <a:t> 的</a:t>
            </a:r>
            <a:r>
              <a:rPr lang="zh-TW" altLang="en-US">
                <a:solidFill>
                  <a:srgbClr val="0070C0"/>
                </a:solidFill>
              </a:rPr>
              <a:t>編程風格</a:t>
            </a:r>
            <a:r>
              <a:rPr lang="zh-TW" altLang="en-US" smtClean="0">
                <a:solidFill>
                  <a:srgbClr val="0070C0"/>
                </a:solidFill>
              </a:rPr>
              <a:t>是 </a:t>
            </a:r>
            <a:r>
              <a:rPr lang="zh-TW" altLang="en-US" b="1" smtClean="0">
                <a:solidFill>
                  <a:srgbClr val="FF0000"/>
                </a:solidFill>
              </a:rPr>
              <a:t>函數式程式設計 </a:t>
            </a:r>
            <a:r>
              <a:rPr lang="en-US" altLang="zh-TW" smtClean="0">
                <a:solidFill>
                  <a:srgbClr val="FF0000"/>
                </a:solidFill>
              </a:rPr>
              <a:t>(Functional Programming)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和 </a:t>
            </a:r>
            <a:r>
              <a:rPr lang="zh-TW" altLang="en-US" b="1" smtClean="0">
                <a:solidFill>
                  <a:srgbClr val="FF0000"/>
                </a:solidFill>
              </a:rPr>
              <a:t>物件導向程式設計</a:t>
            </a:r>
            <a:r>
              <a:rPr lang="en-US" altLang="zh-TW" smtClean="0">
                <a:solidFill>
                  <a:srgbClr val="FF0000"/>
                </a:solidFill>
              </a:rPr>
              <a:t>(Object-Oriented Programming)</a:t>
            </a:r>
            <a:r>
              <a:rPr lang="zh-TW" altLang="en-US" smtClean="0">
                <a:solidFill>
                  <a:srgbClr val="0070C0"/>
                </a:solidFill>
              </a:rPr>
              <a:t>的</a:t>
            </a:r>
            <a:r>
              <a:rPr lang="zh-TW" altLang="en-US">
                <a:solidFill>
                  <a:srgbClr val="0070C0"/>
                </a:solidFill>
              </a:rPr>
              <a:t>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</a:t>
            </a:r>
            <a:r>
              <a:rPr lang="en-US" altLang="zh-TW" smtClean="0"/>
              <a:t>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4318588"/>
          </a:xfrm>
        </p:spPr>
        <p:txBody>
          <a:bodyPr/>
          <a:lstStyle/>
          <a:p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的這種瀏覽器腳本語言，最初名字</a:t>
            </a:r>
            <a:r>
              <a:rPr lang="zh-TW" altLang="en-US" smtClean="0"/>
              <a:t>叫做 </a:t>
            </a:r>
            <a:r>
              <a:rPr lang="en-US" altLang="zh-TW" smtClean="0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</a:t>
            </a:r>
            <a:r>
              <a:rPr lang="zh-TW" altLang="en-US" smtClean="0"/>
              <a:t>叫做 </a:t>
            </a:r>
            <a:r>
              <a:rPr lang="en-US" altLang="zh-TW" smtClean="0"/>
              <a:t>JavaScript</a:t>
            </a:r>
            <a:r>
              <a:rPr lang="zh-TW" altLang="en-US"/>
              <a:t>。這樣一來，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可以藉</a:t>
            </a:r>
            <a:r>
              <a:rPr lang="zh-TW" altLang="en-US" smtClean="0"/>
              <a:t>助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的聲勢，</a:t>
            </a:r>
            <a:r>
              <a:rPr lang="zh-TW" altLang="en-US" smtClean="0"/>
              <a:t>而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則將自己的影響力擴展到了瀏覽器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之所以起這個名字，並不是</a:t>
            </a:r>
            <a:r>
              <a:rPr lang="zh-TW" altLang="en-US" smtClean="0"/>
              <a:t>因為 </a:t>
            </a:r>
            <a:r>
              <a:rPr lang="en-US" altLang="zh-TW" smtClean="0"/>
              <a:t>JavaScript</a:t>
            </a:r>
            <a:r>
              <a:rPr lang="zh-TW" altLang="en-US" smtClean="0"/>
              <a:t> 本身與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有多麼深的關係（事實上，兩者關係並不深），而是</a:t>
            </a:r>
            <a:r>
              <a:rPr lang="zh-TW" altLang="en-US" smtClean="0"/>
              <a:t>因為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已經決定，</a:t>
            </a:r>
            <a:r>
              <a:rPr lang="zh-TW" altLang="en-US" smtClean="0"/>
              <a:t>使用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開發網絡應用程序，</a:t>
            </a:r>
            <a:r>
              <a:rPr lang="en-US" altLang="zh-TW" smtClean="0"/>
              <a:t>JavaScript</a:t>
            </a:r>
            <a:r>
              <a:rPr lang="zh-TW" altLang="en-US" smtClean="0"/>
              <a:t> 可以</a:t>
            </a:r>
            <a:r>
              <a:rPr lang="zh-TW" altLang="en-US"/>
              <a:t>像膠水一樣，將各個部分連接起來。當然，後來的歷史</a:t>
            </a:r>
            <a:r>
              <a:rPr lang="zh-TW" altLang="en-US" smtClean="0"/>
              <a:t>是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的瀏覽器插件失敗了，</a:t>
            </a:r>
            <a:r>
              <a:rPr lang="en-US" altLang="zh-TW" smtClean="0"/>
              <a:t>JavaScript</a:t>
            </a:r>
            <a:r>
              <a:rPr lang="zh-TW" altLang="en-US" smtClean="0"/>
              <a:t> 反而</a:t>
            </a:r>
            <a:r>
              <a:rPr lang="zh-TW" altLang="en-US"/>
              <a:t>發揚光大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聯合發布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</a:t>
            </a:r>
            <a:r>
              <a:rPr lang="en-US" altLang="zh-TW" smtClean="0"/>
              <a:t>2.0</a:t>
            </a:r>
            <a:r>
              <a:rPr lang="zh-TW" altLang="en-US" smtClean="0"/>
              <a:t> 瀏覽器</a:t>
            </a:r>
            <a:r>
              <a:rPr lang="zh-TW" altLang="en-US"/>
              <a:t>正式內置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腳本</a:t>
            </a:r>
            <a:r>
              <a:rPr lang="zh-TW" altLang="en-US"/>
              <a:t>語言。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2649</TotalTime>
  <Words>3628</Words>
  <Application>Microsoft Office PowerPoint</Application>
  <PresentationFormat>寬螢幕</PresentationFormat>
  <Paragraphs>509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變數範疇 (Variable Scope)</vt:lpstr>
      <vt:lpstr>變數範疇 (Variable Scope)</vt:lpstr>
      <vt:lpstr>* 函式範疇 (function scope)</vt:lpstr>
      <vt:lpstr>* 變數提升 (Variable Hoisting)</vt:lpstr>
      <vt:lpstr>參考網址</vt:lpstr>
      <vt:lpstr> 參考書目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100</cp:revision>
  <dcterms:created xsi:type="dcterms:W3CDTF">2016-05-10T16:15:29Z</dcterms:created>
  <dcterms:modified xsi:type="dcterms:W3CDTF">2016-06-02T17:51:26Z</dcterms:modified>
</cp:coreProperties>
</file>