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0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1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  <p:sldMasterId id="2147483695" r:id="rId5"/>
    <p:sldMasterId id="2147483713" r:id="rId6"/>
    <p:sldMasterId id="2147483730" r:id="rId7"/>
    <p:sldMasterId id="2147483736" r:id="rId8"/>
    <p:sldMasterId id="2147483742" r:id="rId9"/>
    <p:sldMasterId id="2147483748" r:id="rId10"/>
    <p:sldMasterId id="2147483754" r:id="rId11"/>
    <p:sldMasterId id="2147483760" r:id="rId12"/>
  </p:sldMasterIdLst>
  <p:notesMasterIdLst>
    <p:notesMasterId r:id="rId31"/>
  </p:notesMasterIdLst>
  <p:handoutMasterIdLst>
    <p:handoutMasterId r:id="rId32"/>
  </p:handoutMasterIdLst>
  <p:sldIdLst>
    <p:sldId id="283" r:id="rId13"/>
    <p:sldId id="285" r:id="rId14"/>
    <p:sldId id="286" r:id="rId15"/>
    <p:sldId id="284" r:id="rId16"/>
    <p:sldId id="287" r:id="rId17"/>
    <p:sldId id="274" r:id="rId18"/>
    <p:sldId id="282" r:id="rId19"/>
    <p:sldId id="273" r:id="rId20"/>
    <p:sldId id="297" r:id="rId21"/>
    <p:sldId id="303" r:id="rId22"/>
    <p:sldId id="301" r:id="rId23"/>
    <p:sldId id="291" r:id="rId24"/>
    <p:sldId id="292" r:id="rId25"/>
    <p:sldId id="293" r:id="rId26"/>
    <p:sldId id="299" r:id="rId27"/>
    <p:sldId id="295" r:id="rId28"/>
    <p:sldId id="296" r:id="rId29"/>
    <p:sldId id="269" r:id="rId3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7ED"/>
    <a:srgbClr val="0000FF"/>
    <a:srgbClr val="3535CD"/>
    <a:srgbClr val="FF0000"/>
    <a:srgbClr val="99FFCC"/>
    <a:srgbClr val="FF99CC"/>
    <a:srgbClr val="FFFF00"/>
    <a:srgbClr val="5C5CDA"/>
    <a:srgbClr val="CCCCFF"/>
    <a:srgbClr val="373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433" autoAdjust="0"/>
  </p:normalViewPr>
  <p:slideViewPr>
    <p:cSldViewPr>
      <p:cViewPr varScale="1">
        <p:scale>
          <a:sx n="109" d="100"/>
          <a:sy n="109" d="100"/>
        </p:scale>
        <p:origin x="1422" y="108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notesViewPr>
    <p:cSldViewPr>
      <p:cViewPr varScale="1">
        <p:scale>
          <a:sx n="88" d="100"/>
          <a:sy n="88" d="100"/>
        </p:scale>
        <p:origin x="30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6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41AE0B6-70F6-41AB-AEE7-DA4840D68DC7}" type="slidenum">
              <a:rPr lang="en-US" altLang="zh-TW" sz="1300" smtClean="0"/>
              <a:pPr/>
              <a:t>14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6707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AA6ADB7-5461-4565-8C9A-44AF15A33A37}" type="slidenum">
              <a:rPr lang="en-US" altLang="zh-TW" sz="1300" smtClean="0"/>
              <a:pPr/>
              <a:t>15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4443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552" y="1240267"/>
            <a:ext cx="4702448" cy="4280085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133" y="6173819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67284" y="2879011"/>
            <a:ext cx="4463555" cy="116955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>
                <a:sym typeface="Helvetica Neue Bold Condensed" charset="0"/>
              </a:rPr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67285" y="4856998"/>
            <a:ext cx="4217666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grpSp>
        <p:nvGrpSpPr>
          <p:cNvPr id="14" name="群組 13"/>
          <p:cNvGrpSpPr>
            <a:grpSpLocks noChangeAspect="1"/>
          </p:cNvGrpSpPr>
          <p:nvPr userDrawn="1"/>
        </p:nvGrpSpPr>
        <p:grpSpPr>
          <a:xfrm>
            <a:off x="103954" y="6155060"/>
            <a:ext cx="648304" cy="648304"/>
            <a:chOff x="57462" y="6349258"/>
            <a:chExt cx="442800" cy="442800"/>
          </a:xfrm>
        </p:grpSpPr>
        <p:sp>
          <p:nvSpPr>
            <p:cNvPr id="16" name="橢圓 15"/>
            <p:cNvSpPr>
              <a:spLocks noChangeAspect="1"/>
            </p:cNvSpPr>
            <p:nvPr userDrawn="1"/>
          </p:nvSpPr>
          <p:spPr>
            <a:xfrm>
              <a:off x="57462" y="6349258"/>
              <a:ext cx="442800" cy="442800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7" name="圖片 16" descr="ntu_log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" y="6364869"/>
              <a:ext cx="406808" cy="406421"/>
            </a:xfrm>
            <a:prstGeom prst="rect">
              <a:avLst/>
            </a:prstGeom>
          </p:spPr>
        </p:pic>
      </p:grpSp>
      <p:pic>
        <p:nvPicPr>
          <p:cNvPr id="12" name="Picture 2" descr="D:\Ming-Yi工作資料\Intel-NTU\資料表單\台大創新研究中心簡介\LOGO\INC-MOST LOGO-20140521修訂版-01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105" y="5981700"/>
            <a:ext cx="5452155" cy="9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9309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2821781"/>
            <a:ext cx="878681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3538728"/>
            <a:ext cx="8786812" cy="457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lang="en-US" sz="2700" b="0" dirty="0">
                <a:solidFill>
                  <a:srgbClr val="9A9A9A"/>
                </a:solidFill>
                <a:latin typeface="Arial"/>
                <a:ea typeface="+mn-ea"/>
                <a:cs typeface="Arial"/>
                <a:sym typeface="Helvetica Neue Light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07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Arial"/>
                <a:ea typeface="ＭＳ Ｐゴシック" charset="0"/>
                <a:cs typeface="Arial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805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2312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95680" y="1148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78595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11867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595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Arial"/>
                <a:ea typeface="ＭＳ Ｐゴシック" charset="0"/>
                <a:cs typeface="Arial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013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2312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95680" y="1148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0117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,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595" y="1785938"/>
            <a:ext cx="5056632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586983" y="1783080"/>
            <a:ext cx="3282696" cy="4910328"/>
          </a:xfrm>
          <a:ln w="9525"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79388" y="804672"/>
            <a:ext cx="8786812" cy="7315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700" b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991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91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op, 50/50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848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8595" y="978408"/>
            <a:ext cx="8786813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8170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5166360"/>
            <a:ext cx="8786813" cy="713232"/>
          </a:xfrm>
        </p:spPr>
        <p:txBody>
          <a:bodyPr/>
          <a:lstStyle>
            <a:lvl1pPr algn="ctr"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947672" y="996696"/>
            <a:ext cx="5239512" cy="3931920"/>
          </a:xfrm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3446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014984"/>
            <a:ext cx="5266944" cy="71323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8595" y="1828800"/>
            <a:ext cx="5266944" cy="4014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687568" y="1014984"/>
            <a:ext cx="3227832" cy="4818888"/>
          </a:xfrm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221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en you need entir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6317773"/>
            <a:ext cx="9144000" cy="57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95" y="178595"/>
            <a:ext cx="8786813" cy="625078"/>
          </a:xfrm>
        </p:spPr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350" y="6697266"/>
            <a:ext cx="9147350" cy="186631"/>
          </a:xfrm>
          <a:prstGeom prst="rect">
            <a:avLst/>
          </a:prstGeom>
          <a:gradFill flip="none" rotWithShape="1">
            <a:gsLst>
              <a:gs pos="0">
                <a:srgbClr val="0D67B9"/>
              </a:gs>
              <a:gs pos="73000">
                <a:srgbClr val="15ABEE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8929689" y="6649889"/>
            <a:ext cx="217661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74" rtl="0" eaLnBrk="1" latinLnBrk="0" hangingPunct="1">
              <a:defRPr sz="1100" b="0" i="0" kern="1200">
                <a:solidFill>
                  <a:srgbClr val="FFFFFF"/>
                </a:solidFill>
                <a:latin typeface="Helvetica Neue Bold Condensed"/>
                <a:ea typeface="ＭＳ Ｐゴシック" charset="0"/>
                <a:cs typeface="Helvetica Neue Bold Condensed"/>
              </a:defRPr>
            </a:lvl1pPr>
            <a:lvl2pPr marL="457088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174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262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350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5438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2742525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3199612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3656699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fld id="{3882495B-39B3-5F42-8174-3C1974B27A1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6699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428596" y="417513"/>
            <a:ext cx="8229600" cy="86834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1pPr>
          </a:lstStyle>
          <a:p>
            <a:r>
              <a:rPr lang="en-US" dirty="0"/>
              <a:t>26pt Light Title of Presentation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500174"/>
            <a:ext cx="8186766" cy="264320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Intel Clear" pitchFamily="34" charset="0"/>
                <a:ea typeface="微軟正黑體" pitchFamily="34" charset="-120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3pPr>
            <a:lvl4pPr>
              <a:buNone/>
              <a:defRPr sz="1050">
                <a:latin typeface="Intel Clear Light" pitchFamily="34" charset="0"/>
                <a:ea typeface="微軟正黑體" pitchFamily="34" charset="-120"/>
              </a:defRPr>
            </a:lvl4pPr>
            <a:lvl5pPr>
              <a:defRPr sz="800">
                <a:latin typeface="Intel Clear Ligh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18pt Medium Sub Line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lvl="2"/>
            <a:endParaRPr lang="en-US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8801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45478860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174"/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619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593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874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4769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2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65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032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12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531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07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2220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357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782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60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3541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926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7948613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50175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385827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404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914871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0632273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84138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6454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597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53968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9274726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00292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2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0B69F62A-8500-47AE-AFB2-10BD27A467E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250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5272682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9182466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00185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429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69F62A-8500-47AE-AFB2-10BD27A467E6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613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0441452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6138224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0466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CEE6C-48EF-4204-B593-2C00EF7D504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4260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08055307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26238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70009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5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05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05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05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9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9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3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-3350" y="6697266"/>
            <a:ext cx="9147350" cy="186631"/>
          </a:xfrm>
          <a:prstGeom prst="rect">
            <a:avLst/>
          </a:prstGeom>
          <a:gradFill flip="none" rotWithShape="1">
            <a:gsLst>
              <a:gs pos="0">
                <a:srgbClr val="0D67B9"/>
              </a:gs>
              <a:gs pos="73000">
                <a:srgbClr val="15ABEE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178595"/>
            <a:ext cx="8786813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595" y="1785938"/>
            <a:ext cx="8786813" cy="491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Bold Condensed" charset="0"/>
              </a:rPr>
              <a:t>Click to edit Master text styles</a:t>
            </a:r>
          </a:p>
          <a:p>
            <a:pPr lvl="1"/>
            <a:r>
              <a:rPr lang="en-US" dirty="0">
                <a:sym typeface="Baskerville" charset="0"/>
              </a:rPr>
              <a:t>Second level</a:t>
            </a:r>
          </a:p>
          <a:p>
            <a:pPr lvl="2"/>
            <a:r>
              <a:rPr lang="en-US" dirty="0">
                <a:sym typeface="Baskerville" charset="0"/>
              </a:rPr>
              <a:t>Third level</a:t>
            </a:r>
          </a:p>
          <a:p>
            <a:pPr lvl="3"/>
            <a:r>
              <a:rPr lang="en-US" dirty="0">
                <a:sym typeface="Baskerville" charset="0"/>
              </a:rPr>
              <a:t>Fourth level</a:t>
            </a:r>
          </a:p>
          <a:p>
            <a:pPr lvl="4"/>
            <a:r>
              <a:rPr lang="en-US" dirty="0">
                <a:sym typeface="Baskerville" charset="0"/>
              </a:rPr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2413057" y="2008552"/>
            <a:ext cx="5095268" cy="138499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Intel-NTU Connected Context Computing Center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6693271"/>
            <a:ext cx="5095268" cy="138499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Intel-NTU Connected Context Computing Center</a:t>
            </a: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8138" y="6287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kumimoji="1"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12" name="群組 11"/>
          <p:cNvGrpSpPr>
            <a:grpSpLocks noChangeAspect="1"/>
          </p:cNvGrpSpPr>
          <p:nvPr userDrawn="1"/>
        </p:nvGrpSpPr>
        <p:grpSpPr>
          <a:xfrm>
            <a:off x="121308" y="6395349"/>
            <a:ext cx="442800" cy="442799"/>
            <a:chOff x="1266658" y="6467741"/>
            <a:chExt cx="332682" cy="332682"/>
          </a:xfrm>
        </p:grpSpPr>
        <p:sp>
          <p:nvSpPr>
            <p:cNvPr id="14" name="橢圓 13"/>
            <p:cNvSpPr>
              <a:spLocks noChangeAspect="1"/>
            </p:cNvSpPr>
            <p:nvPr userDrawn="1"/>
          </p:nvSpPr>
          <p:spPr>
            <a:xfrm>
              <a:off x="1266658" y="6467741"/>
              <a:ext cx="332682" cy="332682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5" name="圖片 14" descr="ntu_logo.png"/>
            <p:cNvPicPr>
              <a:picLocks noChangeAspect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0733" y="6479473"/>
              <a:ext cx="305642" cy="305350"/>
            </a:xfrm>
            <a:prstGeom prst="rect">
              <a:avLst/>
            </a:prstGeom>
          </p:spPr>
        </p:pic>
      </p:grpSp>
      <p:grpSp>
        <p:nvGrpSpPr>
          <p:cNvPr id="16" name="群組 15"/>
          <p:cNvGrpSpPr>
            <a:grpSpLocks noChangeAspect="1"/>
          </p:cNvGrpSpPr>
          <p:nvPr userDrawn="1"/>
        </p:nvGrpSpPr>
        <p:grpSpPr>
          <a:xfrm>
            <a:off x="8329487" y="6415330"/>
            <a:ext cx="606593" cy="403028"/>
            <a:chOff x="8077200" y="6336929"/>
            <a:chExt cx="733977" cy="487664"/>
          </a:xfrm>
        </p:grpSpPr>
        <p:pic>
          <p:nvPicPr>
            <p:cNvPr id="17" name="圖片 16" descr="intel_logo.jpg"/>
            <p:cNvPicPr>
              <a:picLocks noChangeAspect="1"/>
            </p:cNvPicPr>
            <p:nvPr userDrawn="1"/>
          </p:nvPicPr>
          <p:blipFill rotWithShape="1">
            <a:blip r:embed="rId20" cstate="email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8906">
                          <a14:foregroundMark x1="26969" y1="36008" x2="26969" y2="36008"/>
                          <a14:foregroundMark x1="26969" y1="45350" x2="27906" y2="54650"/>
                          <a14:foregroundMark x1="33594" y1="45350" x2="33594" y2="57160"/>
                          <a14:foregroundMark x1="48219" y1="37860" x2="48219" y2="50329"/>
                          <a14:foregroundMark x1="63781" y1="50329" x2="57188" y2="50329"/>
                          <a14:foregroundMark x1="71344" y1="36008" x2="71344" y2="53416"/>
                          <a14:foregroundMark x1="78906" y1="28560" x2="83156" y2="34774"/>
                          <a14:foregroundMark x1="76844" y1="35062" x2="76844" y2="35062"/>
                          <a14:backgroundMark x1="76531" y1="36584" x2="76531" y2="36584"/>
                          <a14:backgroundMark x1="75375" y1="35062" x2="75375" y2="350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3791" t="18464" r="13436" b="17862"/>
            <a:stretch/>
          </p:blipFill>
          <p:spPr>
            <a:xfrm>
              <a:off x="8077200" y="6336929"/>
              <a:ext cx="733977" cy="48766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 userDrawn="1"/>
          </p:nvSpPr>
          <p:spPr>
            <a:xfrm>
              <a:off x="8153909" y="6631572"/>
              <a:ext cx="526125" cy="107802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20" name="Picture 14" descr="intel_rgb_3000.png"/>
            <p:cNvPicPr>
              <a:picLocks noChangeAspect="1"/>
            </p:cNvPicPr>
            <p:nvPr userDrawn="1"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011" y="6361272"/>
              <a:ext cx="650298" cy="428765"/>
            </a:xfrm>
            <a:prstGeom prst="rect">
              <a:avLst/>
            </a:prstGeom>
          </p:spPr>
        </p:pic>
      </p:grp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8929689" y="6649889"/>
            <a:ext cx="217661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74" rtl="0" eaLnBrk="1" latinLnBrk="0" hangingPunct="1">
              <a:defRPr sz="1100" b="0" i="0" kern="1200">
                <a:solidFill>
                  <a:srgbClr val="FFFFFF"/>
                </a:solidFill>
                <a:latin typeface="Helvetica Neue Bold Condensed"/>
                <a:ea typeface="ＭＳ Ｐゴシック" charset="0"/>
                <a:cs typeface="Helvetica Neue Bold Condensed"/>
              </a:defRPr>
            </a:lvl1pPr>
            <a:lvl2pPr marL="457088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174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262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350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5438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2742525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3199612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3656699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fld id="{3882495B-39B3-5F42-8174-3C1974B27A1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" name="Picture 2" descr="D:\Ming-Yi工作資料\Intel-NTU\資料表單\台大創新研究中心簡介\LOGO\INC-MOST LOGO-20140521修訂版-01.png"/>
          <p:cNvPicPr>
            <a:picLocks noChangeAspect="1" noChangeArrowheads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6377" y="6359949"/>
            <a:ext cx="472323" cy="5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848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4200" b="1" i="0">
          <a:solidFill>
            <a:srgbClr val="0071BC"/>
          </a:solidFill>
          <a:latin typeface="Arial"/>
          <a:ea typeface="+mj-ea"/>
          <a:cs typeface="Arial"/>
          <a:sym typeface="Helvetica Neue Bold Condensed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77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757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4134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513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624902" indent="-401722" algn="l" rtl="0" fontAlgn="base">
        <a:lnSpc>
          <a:spcPct val="100000"/>
        </a:lnSpc>
        <a:spcBef>
          <a:spcPts val="1686"/>
        </a:spcBef>
        <a:spcAft>
          <a:spcPct val="0"/>
        </a:spcAft>
        <a:buSzPct val="100000"/>
        <a:buFont typeface="Lucida Grande" charset="0"/>
        <a:buChar char="‣"/>
        <a:defRPr sz="2400" b="0" i="0">
          <a:solidFill>
            <a:schemeClr val="tx1"/>
          </a:solidFill>
          <a:latin typeface="Arial"/>
          <a:ea typeface="+mn-ea"/>
          <a:cs typeface="Arial"/>
          <a:sym typeface="Helvetica Neue Bold Condensed" charset="0"/>
        </a:defRPr>
      </a:lvl1pPr>
      <a:lvl2pPr marL="937353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2pPr>
      <a:lvl3pPr marL="1249804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3pPr>
      <a:lvl4pPr marL="1562256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4pPr>
      <a:lvl5pPr marL="1874706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5pPr>
      <a:lvl6pPr marL="2196085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2517462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2838841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160219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34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13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91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70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4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26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692696"/>
            <a:ext cx="8229600" cy="5904656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 userDrawn="1"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67544" y="332656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84368" y="18864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956550" y="64912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page</a:t>
            </a:r>
            <a:fld id="{7C8ADC59-A20A-46E1-B02E-8653EE84F743}" type="slidenum"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72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503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3396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0053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@access.ee.ntu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301023"/>
            <a:ext cx="8672202" cy="1218357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HW3: </a:t>
            </a:r>
            <a:b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Hardware Implementation of Single Cycle RISC-V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Speaker: Kane</a:t>
            </a:r>
          </a:p>
          <a:p>
            <a:r>
              <a:rPr lang="en-US" altLang="zh-TW" sz="2400" dirty="0"/>
              <a:t>Instructor:</a:t>
            </a:r>
            <a:r>
              <a:rPr lang="zh-TW" altLang="en-US" dirty="0"/>
              <a:t>吳安宇教授</a:t>
            </a:r>
            <a:endParaRPr lang="zh-TW" altLang="en-US" sz="2400" dirty="0"/>
          </a:p>
          <a:p>
            <a:pPr eaLnBrk="1" hangingPunct="1"/>
            <a:r>
              <a:rPr lang="en-US" altLang="zh-TW" sz="2400" dirty="0"/>
              <a:t>Date: 2021/04/08</a:t>
            </a: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1547813" y="1341438"/>
            <a:ext cx="5543550" cy="866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i="1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i="1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7F4DD692-E972-4FDE-ABF0-0B62841F8FB2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Memory Addressing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0148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In RISCV, the memory address is byte address.</a:t>
            </a:r>
          </a:p>
          <a:p>
            <a:pPr eaLnBrk="1" hangingPunct="1"/>
            <a:r>
              <a:rPr lang="en-US" altLang="zh-TW" sz="2400" dirty="0"/>
              <a:t>In Instruction ROM and data memory , the memory address is word address.</a:t>
            </a:r>
          </a:p>
          <a:p>
            <a:pPr eaLnBrk="1" hangingPunct="1"/>
            <a:r>
              <a:rPr lang="en-US" altLang="zh-TW" sz="2400" dirty="0"/>
              <a:t>Both the memory size of Instruction ROM and data memory in this work are 32x32, so their input address is 5-bit wide.</a:t>
            </a:r>
          </a:p>
          <a:p>
            <a:pPr lvl="1" eaLnBrk="1" hangingPunct="1"/>
            <a:r>
              <a:rPr lang="en-US" altLang="zh-TW" dirty="0"/>
              <a:t>You are encouraged to observe the connection between each module in </a:t>
            </a:r>
            <a:r>
              <a:rPr lang="en-US" altLang="zh-TW" dirty="0" err="1"/>
              <a:t>RISCV_tb.v</a:t>
            </a:r>
            <a:r>
              <a:rPr lang="en-US" altLang="zh-TW" dirty="0"/>
              <a:t> .</a:t>
            </a:r>
          </a:p>
          <a:p>
            <a:pPr lvl="1"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085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16033"/>
            <a:ext cx="5300912" cy="4919461"/>
          </a:xfrm>
          <a:prstGeom prst="rect">
            <a:avLst/>
          </a:prstGeom>
        </p:spPr>
      </p:pic>
      <p:sp>
        <p:nvSpPr>
          <p:cNvPr id="1741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4C89F74F-EB6C-4549-8C9A-2B3A6039475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Block Diagram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435600" y="1628775"/>
            <a:ext cx="37861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Instruction ROM:</a:t>
            </a:r>
            <a:r>
              <a:rPr lang="en-US" altLang="zh-TW" kern="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testing instructions</a:t>
            </a:r>
          </a:p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Data Memory</a:t>
            </a:r>
            <a:r>
              <a:rPr lang="en-US" altLang="zh-TW" kern="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stored data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Used for testing your circuit</a:t>
            </a:r>
          </a:p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decompressor</a:t>
            </a:r>
            <a:r>
              <a:rPr lang="en-US" altLang="zh-TW" kern="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Resolve the raw inst. from I-ROM and output the correct </a:t>
            </a:r>
            <a:r>
              <a:rPr lang="en-US" altLang="zh-TW" kern="0" dirty="0" err="1"/>
              <a:t>mem_rdata_I</a:t>
            </a:r>
            <a:r>
              <a:rPr lang="en-US" altLang="zh-TW" kern="0" dirty="0"/>
              <a:t> to CHIP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Maintain the PC and output the correct address to fetch inst. from I-ROM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9C6B82-C3DA-40C7-8E25-DCB2F7926D13}"/>
              </a:ext>
            </a:extLst>
          </p:cNvPr>
          <p:cNvSpPr txBox="1"/>
          <p:nvPr/>
        </p:nvSpPr>
        <p:spPr>
          <a:xfrm>
            <a:off x="2483768" y="6233244"/>
            <a:ext cx="45365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 decompressor in HW3!</a:t>
            </a:r>
          </a:p>
        </p:txBody>
      </p:sp>
    </p:spTree>
    <p:extLst>
      <p:ext uri="{BB962C8B-B14F-4D97-AF65-F5344CB8AC3E}">
        <p14:creationId xmlns:p14="http://schemas.microsoft.com/office/powerpoint/2010/main" val="28523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3289E335-3D97-4F42-9467-EA26C204FC3E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Simulation &amp; Synthesis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Check “RISCV/ </a:t>
            </a:r>
            <a:r>
              <a:rPr lang="en-US" altLang="zh-TW" b="1" dirty="0" err="1"/>
              <a:t>verilog</a:t>
            </a:r>
            <a:r>
              <a:rPr lang="en-US" altLang="zh-TW" b="1" dirty="0"/>
              <a:t>/ readme.txt”</a:t>
            </a:r>
          </a:p>
          <a:p>
            <a:pPr eaLnBrk="1" hangingPunct="1"/>
            <a:r>
              <a:rPr lang="en-US" altLang="zh-TW" dirty="0"/>
              <a:t>3 Major Things</a:t>
            </a:r>
          </a:p>
          <a:p>
            <a:pPr lvl="1" eaLnBrk="1" hangingPunct="1"/>
            <a:r>
              <a:rPr lang="en-US" altLang="zh-TW" sz="2000" dirty="0"/>
              <a:t>RTL coding &amp; simulation</a:t>
            </a:r>
          </a:p>
          <a:p>
            <a:pPr lvl="1" eaLnBrk="1" hangingPunct="1"/>
            <a:r>
              <a:rPr lang="en-US" altLang="zh-TW" sz="2000" dirty="0"/>
              <a:t>Logic Synthesis</a:t>
            </a:r>
          </a:p>
          <a:p>
            <a:pPr lvl="1" eaLnBrk="1" hangingPunct="1"/>
            <a:r>
              <a:rPr lang="en-US" altLang="zh-TW" sz="2000" dirty="0"/>
              <a:t>Gate-level simulation &amp; debugging/refinement</a:t>
            </a:r>
          </a:p>
          <a:p>
            <a:pPr eaLnBrk="1" hangingPunct="1"/>
            <a:r>
              <a:rPr lang="en-US" altLang="zh-TW" dirty="0"/>
              <a:t>Files needed for simulation</a:t>
            </a:r>
          </a:p>
          <a:p>
            <a:pPr lvl="1" eaLnBrk="1" hangingPunct="1"/>
            <a:r>
              <a:rPr lang="en-US" altLang="zh-TW" sz="2000" dirty="0"/>
              <a:t>RTL code: </a:t>
            </a:r>
            <a:r>
              <a:rPr lang="en-US" altLang="zh-TW" sz="2000" dirty="0" err="1">
                <a:solidFill>
                  <a:schemeClr val="accent2"/>
                </a:solidFill>
              </a:rPr>
              <a:t>CHIP.v</a:t>
            </a:r>
            <a:r>
              <a:rPr lang="zh-TW" altLang="en-US" sz="2000" dirty="0">
                <a:solidFill>
                  <a:schemeClr val="accent2"/>
                </a:solidFill>
              </a:rPr>
              <a:t> 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000" dirty="0"/>
              <a:t>Gate-level code: </a:t>
            </a:r>
            <a:r>
              <a:rPr lang="en-US" altLang="zh-TW" sz="2000" dirty="0" err="1">
                <a:solidFill>
                  <a:schemeClr val="accent2"/>
                </a:solidFill>
              </a:rPr>
              <a:t>CHIP_syn.v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/>
              <a:t>Timing info (SDF file): </a:t>
            </a:r>
            <a:r>
              <a:rPr lang="en-US" altLang="zh-TW" sz="2000" dirty="0" err="1">
                <a:solidFill>
                  <a:schemeClr val="accent2"/>
                </a:solidFill>
              </a:rPr>
              <a:t>CHIP_syn.sdf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/>
              <a:t>Design library (DDC file): </a:t>
            </a:r>
            <a:r>
              <a:rPr lang="en-US" altLang="zh-TW" sz="2000" dirty="0" err="1">
                <a:solidFill>
                  <a:schemeClr val="accent2"/>
                </a:solidFill>
              </a:rPr>
              <a:t>CHIP_syn.ddc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※Notice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0568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sz="2400" dirty="0"/>
              <a:t>Latches are not allowed in gate level code after synthesis, use Flip-flop instead.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sz="2400" dirty="0"/>
              <a:t>Negative Slack and Timing Violations are not allowed after synthesis.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sz="2400" dirty="0"/>
              <a:t>The tsmc13.v file is not allowed to be downloaded! Or you may offend the copyright protected by NTU &amp; CIC!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sz="2800" dirty="0"/>
          </a:p>
          <a:p>
            <a:pPr>
              <a:defRPr/>
            </a:pPr>
            <a:endParaRPr lang="zh-TW" altLang="en-US" sz="2800" dirty="0"/>
          </a:p>
          <a:p>
            <a:pPr marL="0" indent="0">
              <a:buNone/>
              <a:defRPr/>
            </a:pPr>
            <a:endParaRPr lang="zh-TW" altLang="en-US" sz="2800" dirty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</a:rPr>
              <a:t>pp. </a:t>
            </a:r>
            <a:fld id="{564C2EA8-5289-42ED-864C-B37E13235889}" type="slidenum">
              <a:rPr lang="en-US" altLang="zh-TW" sz="1400" smtClean="0">
                <a:latin typeface="Arial" panose="020B0604020202020204" pitchFamily="34" charset="0"/>
              </a:rPr>
              <a:pPr/>
              <a:t>13</a:t>
            </a:fld>
            <a:endParaRPr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/>
              <a:t>RTL (40%): function correctness</a:t>
            </a:r>
          </a:p>
          <a:p>
            <a:pPr>
              <a:defRPr/>
            </a:pPr>
            <a:r>
              <a:rPr lang="en-US" altLang="zh-TW" sz="2400" dirty="0"/>
              <a:t>Synthesis (30%): correctness</a:t>
            </a:r>
          </a:p>
          <a:p>
            <a:pPr>
              <a:defRPr/>
            </a:pPr>
            <a:r>
              <a:rPr lang="en-US" altLang="zh-TW" sz="2400" dirty="0"/>
              <a:t>Report (10%)</a:t>
            </a:r>
          </a:p>
          <a:p>
            <a:pPr>
              <a:defRPr/>
            </a:pPr>
            <a:r>
              <a:rPr lang="en-US" altLang="zh-TW" sz="2400" dirty="0"/>
              <a:t>Area*Timing (20%)</a:t>
            </a:r>
          </a:p>
          <a:p>
            <a:pPr>
              <a:defRPr/>
            </a:pPr>
            <a:endParaRPr lang="en-US" altLang="zh-TW" sz="2400" dirty="0"/>
          </a:p>
          <a:p>
            <a:r>
              <a:rPr lang="en-US" altLang="zh-TW" sz="2400" dirty="0"/>
              <a:t>TA: </a:t>
            </a:r>
            <a:r>
              <a:rPr lang="zh-CN" altLang="en-US" sz="2400" dirty="0"/>
              <a:t>蔡文喬</a:t>
            </a:r>
            <a:r>
              <a:rPr lang="zh-TW" altLang="en-US" sz="2400" dirty="0"/>
              <a:t> </a:t>
            </a:r>
          </a:p>
          <a:p>
            <a:r>
              <a:rPr lang="en-US" altLang="zh-TW" sz="2400" dirty="0">
                <a:hlinkClick r:id="rId3"/>
              </a:rPr>
              <a:t>daniel@access.ee.ntu.edu.tw</a:t>
            </a:r>
            <a:endParaRPr lang="en-US" altLang="zh-TW" sz="2400" dirty="0"/>
          </a:p>
          <a:p>
            <a:r>
              <a:rPr lang="en-US" altLang="zh-TW" sz="2400" dirty="0"/>
              <a:t>TA: </a:t>
            </a:r>
            <a:r>
              <a:rPr lang="zh-CN" altLang="en-US" sz="2400" dirty="0"/>
              <a:t>馬咏治</a:t>
            </a:r>
            <a:endParaRPr lang="zh-TW" altLang="en-US" sz="2400" dirty="0"/>
          </a:p>
          <a:p>
            <a:r>
              <a:rPr lang="en-US" altLang="zh-TW" sz="2400" dirty="0"/>
              <a:t>kane@access.ee.ntu.edu.tw</a:t>
            </a:r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00C85CE6-4109-40FE-A37B-303600986DCC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1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395288" y="1400175"/>
            <a:ext cx="813435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Simulated timing (ns)</a:t>
            </a:r>
          </a:p>
          <a:p>
            <a:pPr lvl="1">
              <a:defRPr/>
            </a:pPr>
            <a:r>
              <a:rPr lang="en-US" altLang="zh-TW" sz="2000" dirty="0"/>
              <a:t>Gate-level simulation clock cycle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341312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(i.e. The cycle you passed </a:t>
            </a:r>
            <a:r>
              <a:rPr lang="en-US" altLang="zh-TW" sz="1600" dirty="0" err="1"/>
              <a:t>testbench</a:t>
            </a:r>
            <a:r>
              <a:rPr lang="en-US" altLang="zh-TW" sz="1600" dirty="0"/>
              <a:t> after synthesis)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Area(um^2)</a:t>
            </a:r>
          </a:p>
          <a:p>
            <a:pPr lvl="1">
              <a:defRPr/>
            </a:pPr>
            <a:r>
              <a:rPr lang="en-US" altLang="zh-TW" sz="2000" dirty="0" err="1"/>
              <a:t>report_area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Cost(A*T)</a:t>
            </a:r>
          </a:p>
          <a:p>
            <a:pPr lvl="1">
              <a:defRPr/>
            </a:pPr>
            <a:r>
              <a:rPr lang="en-US" altLang="zh-TW" sz="1600" dirty="0"/>
              <a:t>Area</a:t>
            </a:r>
            <a:r>
              <a:rPr lang="zh-TW" altLang="en-US" sz="1600" dirty="0"/>
              <a:t>*</a:t>
            </a:r>
            <a:r>
              <a:rPr lang="en-US" altLang="zh-TW" sz="1600" dirty="0"/>
              <a:t>Gate-level simulation clock cycle</a:t>
            </a:r>
            <a:endParaRPr lang="en-US" altLang="zh-TW" sz="28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 err="1"/>
              <a:t>ScreenShot</a:t>
            </a:r>
            <a:endParaRPr lang="en-US" altLang="zh-TW" sz="2000" b="1" dirty="0"/>
          </a:p>
          <a:p>
            <a:pPr lvl="1">
              <a:defRPr/>
            </a:pPr>
            <a:r>
              <a:rPr lang="en-US" altLang="zh-TW" sz="1600" dirty="0"/>
              <a:t>Inferred memory</a:t>
            </a:r>
            <a:r>
              <a:rPr lang="zh-TW" altLang="en-US" sz="1600" dirty="0"/>
              <a:t> </a:t>
            </a:r>
            <a:r>
              <a:rPr lang="en-US" altLang="zh-TW" sz="1600" dirty="0"/>
              <a:t>devices in process</a:t>
            </a:r>
            <a:endParaRPr lang="en-US" altLang="zh-TW" dirty="0"/>
          </a:p>
          <a:p>
            <a:pPr marL="0" lvl="1" indent="0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	(※No latch should be inferred!)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dirty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DC71D1AD-8CB0-4D4D-A3BD-2EF7D5E37ED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28677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97188"/>
            <a:ext cx="3960812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矩形 4"/>
          <p:cNvSpPr>
            <a:spLocks noChangeArrowheads="1"/>
          </p:cNvSpPr>
          <p:nvPr/>
        </p:nvSpPr>
        <p:spPr bwMode="auto">
          <a:xfrm>
            <a:off x="6369050" y="4352925"/>
            <a:ext cx="104457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8679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730250"/>
            <a:ext cx="230028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字方塊 6"/>
          <p:cNvSpPr txBox="1">
            <a:spLocks noChangeArrowheads="1"/>
          </p:cNvSpPr>
          <p:nvPr/>
        </p:nvSpPr>
        <p:spPr bwMode="auto">
          <a:xfrm>
            <a:off x="7046913" y="2274888"/>
            <a:ext cx="91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Area</a:t>
            </a:r>
            <a:endParaRPr kumimoji="0"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8681" name="文字方塊 9"/>
          <p:cNvSpPr txBox="1">
            <a:spLocks noChangeArrowheads="1"/>
          </p:cNvSpPr>
          <p:nvPr/>
        </p:nvSpPr>
        <p:spPr bwMode="auto">
          <a:xfrm rot="-5400000">
            <a:off x="5690394" y="1280319"/>
            <a:ext cx="96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Timing</a:t>
            </a:r>
            <a:endParaRPr kumimoji="0"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8682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10" b="58704"/>
          <a:stretch>
            <a:fillRect/>
          </a:stretch>
        </p:blipFill>
        <p:spPr bwMode="auto">
          <a:xfrm>
            <a:off x="971550" y="4979988"/>
            <a:ext cx="72009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4"/>
          <p:cNvSpPr>
            <a:spLocks noChangeArrowheads="1"/>
          </p:cNvSpPr>
          <p:nvPr/>
        </p:nvSpPr>
        <p:spPr bwMode="auto">
          <a:xfrm>
            <a:off x="2700338" y="5791200"/>
            <a:ext cx="935037" cy="307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51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85800"/>
            <a:ext cx="83820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Submission(1/2)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7180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For each topic, you need to submit 4 files + 1 report </a:t>
            </a:r>
          </a:p>
          <a:p>
            <a:pPr lvl="1">
              <a:defRPr/>
            </a:pPr>
            <a:r>
              <a:rPr lang="en-US" altLang="zh-TW" sz="2000" dirty="0"/>
              <a:t>RTL code: </a:t>
            </a:r>
            <a:r>
              <a:rPr lang="en-US" altLang="zh-TW" i="1" dirty="0" err="1">
                <a:solidFill>
                  <a:schemeClr val="accent6"/>
                </a:solidFill>
              </a:rPr>
              <a:t>CHIP.v</a:t>
            </a:r>
            <a:r>
              <a:rPr lang="en-US" altLang="zh-TW" i="1" dirty="0"/>
              <a:t> </a:t>
            </a:r>
          </a:p>
          <a:p>
            <a:pPr lvl="1">
              <a:defRPr/>
            </a:pPr>
            <a:r>
              <a:rPr lang="en-US" altLang="zh-TW" sz="2000" dirty="0"/>
              <a:t>Synthesis: </a:t>
            </a:r>
          </a:p>
          <a:p>
            <a:pPr marL="457200" lvl="1" indent="0">
              <a:buNone/>
              <a:defRPr/>
            </a:pPr>
            <a:r>
              <a:rPr lang="en-US" altLang="zh-TW" sz="2000" dirty="0">
                <a:solidFill>
                  <a:schemeClr val="accent6"/>
                </a:solidFill>
              </a:rPr>
              <a:t>		</a:t>
            </a:r>
            <a:r>
              <a:rPr lang="en-US" altLang="zh-TW" i="1" dirty="0" err="1">
                <a:solidFill>
                  <a:schemeClr val="accent6"/>
                </a:solidFill>
              </a:rPr>
              <a:t>CHIP_syn.v</a:t>
            </a:r>
            <a:r>
              <a:rPr lang="en-US" altLang="zh-TW" i="1" dirty="0">
                <a:solidFill>
                  <a:schemeClr val="accent6"/>
                </a:solidFill>
              </a:rPr>
              <a:t>, </a:t>
            </a:r>
          </a:p>
          <a:p>
            <a:pPr marL="457200" lvl="1" indent="0">
              <a:buNone/>
              <a:defRPr/>
            </a:pPr>
            <a:r>
              <a:rPr lang="en-US" altLang="zh-TW" i="1" dirty="0">
                <a:solidFill>
                  <a:schemeClr val="accent6"/>
                </a:solidFill>
              </a:rPr>
              <a:t>		</a:t>
            </a:r>
            <a:r>
              <a:rPr lang="en-US" altLang="zh-TW" i="1" dirty="0" err="1">
                <a:solidFill>
                  <a:schemeClr val="accent6"/>
                </a:solidFill>
              </a:rPr>
              <a:t>CHIP_syn.sdf</a:t>
            </a:r>
            <a:r>
              <a:rPr lang="en-US" altLang="zh-TW" i="1" dirty="0">
                <a:solidFill>
                  <a:schemeClr val="accent6"/>
                </a:solidFill>
              </a:rPr>
              <a:t>, </a:t>
            </a:r>
          </a:p>
          <a:p>
            <a:pPr marL="457200" lvl="1" indent="0">
              <a:buNone/>
              <a:defRPr/>
            </a:pPr>
            <a:r>
              <a:rPr lang="en-US" altLang="zh-TW" i="1" dirty="0">
                <a:solidFill>
                  <a:schemeClr val="accent6"/>
                </a:solidFill>
              </a:rPr>
              <a:t>		</a:t>
            </a:r>
            <a:r>
              <a:rPr lang="en-US" altLang="zh-TW" i="1" dirty="0" err="1">
                <a:solidFill>
                  <a:schemeClr val="accent6"/>
                </a:solidFill>
              </a:rPr>
              <a:t>CHIP_syn.ddc</a:t>
            </a:r>
            <a:endParaRPr lang="en-US" altLang="zh-TW" i="1" dirty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altLang="zh-TW" sz="2000" dirty="0"/>
              <a:t>Report: </a:t>
            </a:r>
            <a:r>
              <a:rPr lang="en-US" altLang="zh-TW" i="1" dirty="0">
                <a:solidFill>
                  <a:schemeClr val="accent6"/>
                </a:solidFill>
              </a:rPr>
              <a:t>report.pdf</a:t>
            </a:r>
            <a:endParaRPr lang="en-US" altLang="zh-TW" i="1" dirty="0"/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Compress all the files into one </a:t>
            </a:r>
            <a:r>
              <a:rPr lang="en-US" altLang="zh-TW" b="1" dirty="0"/>
              <a:t>ZIP</a:t>
            </a:r>
            <a:r>
              <a:rPr lang="en-US" altLang="zh-TW" dirty="0"/>
              <a:t> file</a:t>
            </a:r>
          </a:p>
          <a:p>
            <a:pPr lvl="1">
              <a:defRPr/>
            </a:pPr>
            <a:r>
              <a:rPr lang="en-US" altLang="zh-TW" sz="2000" dirty="0"/>
              <a:t>File name: DSD_HW3_</a:t>
            </a:r>
            <a:r>
              <a:rPr lang="zh-TW" altLang="en-US" sz="2000" dirty="0"/>
              <a:t>學號</a:t>
            </a:r>
            <a:r>
              <a:rPr lang="en-US" altLang="zh-TW" sz="2000" dirty="0"/>
              <a:t>.zip</a:t>
            </a:r>
          </a:p>
          <a:p>
            <a:pPr lvl="1">
              <a:defRPr/>
            </a:pPr>
            <a:r>
              <a:rPr lang="en-US" altLang="zh-TW" sz="2000" dirty="0"/>
              <a:t>EX: DSD_HW3_b06901001.zip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Upload the file to </a:t>
            </a:r>
            <a:r>
              <a:rPr lang="en-US" altLang="zh-TW" dirty="0" err="1"/>
              <a:t>Ceiba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Deadline: </a:t>
            </a:r>
            <a:r>
              <a:rPr lang="en-US" altLang="zh-TW" dirty="0">
                <a:solidFill>
                  <a:srgbClr val="FF0000"/>
                </a:solidFill>
              </a:rPr>
              <a:t>2021/04/29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24:00   ※Late submission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is not allowed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ADBB0942-24A8-4321-B745-47EEFAC9656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0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038" y="5461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Submission(2/2)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8" y="1196752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altLang="zh-TW" sz="2000" i="1" dirty="0"/>
              <a:t>DSD_HW3_</a:t>
            </a:r>
            <a:r>
              <a:rPr lang="zh-TW" altLang="en-US" sz="2000" i="1" dirty="0"/>
              <a:t>學號</a:t>
            </a:r>
            <a:r>
              <a:rPr lang="en-US" altLang="zh-TW" sz="2000" i="1" dirty="0"/>
              <a:t>/</a:t>
            </a:r>
            <a:endParaRPr lang="en-US" altLang="zh-TW" sz="2400" i="1" dirty="0"/>
          </a:p>
          <a:p>
            <a:pPr marL="0" indent="0">
              <a:buNone/>
              <a:defRPr/>
            </a:pPr>
            <a:r>
              <a:rPr lang="en-US" altLang="zh-TW" i="1" dirty="0"/>
              <a:t>		</a:t>
            </a:r>
            <a:r>
              <a:rPr lang="en-US" altLang="zh-TW" sz="1600" i="1" dirty="0"/>
              <a:t>RISCV/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chemeClr val="accent6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CHIP.v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CHIP_syn.v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CHIP_syn.sdf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CHIP_syn.ddc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/>
              <a:t>	</a:t>
            </a:r>
            <a:r>
              <a:rPr lang="en-US" altLang="zh-TW" sz="1600" i="1"/>
              <a:t>	report</a:t>
            </a:r>
            <a:r>
              <a:rPr lang="en-US" altLang="zh-TW" sz="1600" i="1" dirty="0"/>
              <a:t>.pdf</a:t>
            </a:r>
            <a:endParaRPr lang="zh-TW" altLang="en-US" sz="2400" dirty="0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i="1" dirty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</a:rPr>
              <a:t>pp. </a:t>
            </a:r>
            <a:fld id="{DE89A053-9201-4884-A290-DD5692D45BAC}" type="slidenum">
              <a:rPr lang="en-US" altLang="zh-TW" sz="1400" smtClean="0">
                <a:latin typeface="Arial" panose="020B0604020202020204" pitchFamily="34" charset="0"/>
              </a:rPr>
              <a:pPr/>
              <a:t>17</a:t>
            </a:fld>
            <a:endParaRPr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Why Little endian?</a:t>
            </a:r>
          </a:p>
          <a:p>
            <a:pPr lvl="1"/>
            <a:r>
              <a:rPr lang="en-US" altLang="zh-TW" sz="2000" dirty="0"/>
              <a:t>Fetch with the same address if a given value is stored in different width</a:t>
            </a:r>
          </a:p>
          <a:p>
            <a:pPr lvl="2"/>
            <a:r>
              <a:rPr lang="en-US" altLang="zh-TW" sz="1800" dirty="0"/>
              <a:t>32bit 0x0D0C0B0A</a:t>
            </a:r>
          </a:p>
          <a:p>
            <a:pPr lvl="2"/>
            <a:r>
              <a:rPr lang="en-US" altLang="zh-TW" sz="1800" dirty="0"/>
              <a:t>64bit 0x000000000D0C0B0A</a:t>
            </a:r>
          </a:p>
          <a:p>
            <a:pPr lvl="2"/>
            <a:r>
              <a:rPr lang="en-US" altLang="zh-TW" sz="1800" dirty="0"/>
              <a:t>We can always fetch the lowest 32bit address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sz="2000" dirty="0"/>
              <a:t>Mainstream</a:t>
            </a:r>
          </a:p>
          <a:p>
            <a:pPr lvl="2"/>
            <a:r>
              <a:rPr lang="en-US" altLang="zh-TW" sz="1800" dirty="0"/>
              <a:t>Intel x86 </a:t>
            </a:r>
          </a:p>
          <a:p>
            <a:pPr lvl="1"/>
            <a:endParaRPr lang="zh-TW" altLang="en-US" dirty="0"/>
          </a:p>
        </p:txBody>
      </p:sp>
      <p:pic>
        <p:nvPicPr>
          <p:cNvPr id="6" name="Picture 9" descr="Big-End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99839"/>
            <a:ext cx="2664296" cy="2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Little-Endi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4763"/>
            <a:ext cx="2590328" cy="23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5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714375" y="2786063"/>
            <a:ext cx="8072438" cy="17145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3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Single-cycle RISCV Processor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A582FB1B-82C4-4A73-9910-2D344E179FEC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u="sng" dirty="0"/>
              <a:t>Problem Statement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Using Verilog, implement the single-cycle RISC-V processor:</a:t>
            </a:r>
          </a:p>
          <a:p>
            <a:pPr lvl="1" eaLnBrk="1" hangingPunct="1"/>
            <a:r>
              <a:rPr lang="en-US" altLang="zh-TW" dirty="0"/>
              <a:t> </a:t>
            </a:r>
            <a:r>
              <a:rPr lang="en-US" altLang="zh-TW" sz="2000" dirty="0"/>
              <a:t>Supported instructions: </a:t>
            </a:r>
            <a:endParaRPr lang="en-US" altLang="zh-TW" dirty="0"/>
          </a:p>
          <a:p>
            <a:pPr lvl="2" eaLnBrk="1" hangingPunct="1"/>
            <a:r>
              <a:rPr lang="en-US" altLang="zh-TW" sz="1800" dirty="0"/>
              <a:t>add, sub, and, or, </a:t>
            </a:r>
            <a:r>
              <a:rPr lang="en-US" altLang="zh-TW" sz="1800" dirty="0" err="1"/>
              <a:t>slt</a:t>
            </a:r>
            <a:endParaRPr lang="en-US" altLang="zh-TW" sz="1800" dirty="0"/>
          </a:p>
          <a:p>
            <a:pPr lvl="2" eaLnBrk="1" hangingPunct="1"/>
            <a:r>
              <a:rPr lang="en-US" altLang="zh-TW" sz="1800" dirty="0" err="1"/>
              <a:t>lw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sw</a:t>
            </a:r>
            <a:endParaRPr lang="en-US" altLang="zh-TW" sz="1800" dirty="0"/>
          </a:p>
          <a:p>
            <a:pPr lvl="2" eaLnBrk="1" hangingPunct="1"/>
            <a:r>
              <a:rPr lang="en-US" altLang="zh-TW" sz="1800" dirty="0" err="1"/>
              <a:t>beq</a:t>
            </a:r>
            <a:r>
              <a:rPr lang="en-US" altLang="zh-TW" sz="1800" dirty="0"/>
              <a:t> </a:t>
            </a:r>
          </a:p>
          <a:p>
            <a:pPr lvl="2" eaLnBrk="1" hangingPunct="1"/>
            <a:r>
              <a:rPr lang="en-US" altLang="zh-TW" sz="1800" b="1" dirty="0" err="1">
                <a:solidFill>
                  <a:srgbClr val="FF0000"/>
                </a:solidFill>
              </a:rPr>
              <a:t>jal</a:t>
            </a:r>
            <a:r>
              <a:rPr lang="en-US" altLang="zh-TW" sz="1800" b="1" dirty="0">
                <a:solidFill>
                  <a:srgbClr val="FF0000"/>
                </a:solidFill>
              </a:rPr>
              <a:t>, </a:t>
            </a:r>
            <a:r>
              <a:rPr lang="en-US" altLang="zh-TW" sz="1800" b="1" dirty="0" err="1">
                <a:solidFill>
                  <a:srgbClr val="FF0000"/>
                </a:solidFill>
              </a:rPr>
              <a:t>jalr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lvl="2" eaLnBrk="1" hangingPunct="1"/>
            <a:endParaRPr lang="en-US" altLang="zh-TW" sz="1800" dirty="0"/>
          </a:p>
          <a:p>
            <a:pPr eaLnBrk="1" hangingPunct="1"/>
            <a:r>
              <a:rPr lang="en-US" altLang="zh-TW" sz="2400" dirty="0"/>
              <a:t>Most specifications are the same</a:t>
            </a:r>
          </a:p>
          <a:p>
            <a:pPr eaLnBrk="1" hangingPunct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1764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96424"/>
            <a:ext cx="4968552" cy="4950949"/>
          </a:xfrm>
          <a:prstGeom prst="rect">
            <a:avLst/>
          </a:prstGeom>
        </p:spPr>
      </p:pic>
      <p:sp>
        <p:nvSpPr>
          <p:cNvPr id="1741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Block Diagram(1/2)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220072" y="1628774"/>
            <a:ext cx="37861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Instruction ROM:</a:t>
            </a:r>
            <a:r>
              <a:rPr lang="en-US" altLang="zh-TW" kern="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testing instructions</a:t>
            </a:r>
          </a:p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Data Memory</a:t>
            </a:r>
            <a:r>
              <a:rPr lang="en-US" altLang="zh-TW" kern="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stored data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Used for testing your circuit</a:t>
            </a:r>
          </a:p>
          <a:p>
            <a:pPr>
              <a:lnSpc>
                <a:spcPct val="90000"/>
              </a:lnSpc>
            </a:pPr>
            <a:r>
              <a:rPr lang="en-US" altLang="zh-TW" kern="0" dirty="0" err="1">
                <a:solidFill>
                  <a:schemeClr val="accent2"/>
                </a:solidFill>
              </a:rPr>
              <a:t>mem_wen_D</a:t>
            </a:r>
            <a:r>
              <a:rPr lang="en-US" altLang="zh-TW" kern="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	</a:t>
            </a:r>
            <a:r>
              <a:rPr lang="en-US" altLang="zh-TW" kern="0" dirty="0" err="1"/>
              <a:t>mem_wen_D</a:t>
            </a:r>
            <a:r>
              <a:rPr lang="en-US" altLang="zh-TW" kern="0" dirty="0"/>
              <a:t> is </a:t>
            </a:r>
            <a:r>
              <a:rPr lang="en-US" altLang="zh-TW" kern="0" dirty="0">
                <a:solidFill>
                  <a:srgbClr val="FF0000"/>
                </a:solidFill>
              </a:rPr>
              <a:t>high</a:t>
            </a:r>
            <a:r>
              <a:rPr lang="en-US" altLang="zh-TW" kern="0" dirty="0"/>
              <a:t>, writing data to D-mem</a:t>
            </a:r>
            <a:r>
              <a:rPr lang="zh-TW" altLang="en-US" kern="0" dirty="0"/>
              <a:t> </a:t>
            </a:r>
            <a:r>
              <a:rPr lang="en-US" altLang="zh-TW" kern="0" dirty="0"/>
              <a:t>when the next </a:t>
            </a:r>
            <a:r>
              <a:rPr lang="en-US" altLang="zh-TW" kern="0" dirty="0" err="1"/>
              <a:t>clk</a:t>
            </a:r>
            <a:r>
              <a:rPr lang="en-US" altLang="zh-TW" kern="0" dirty="0"/>
              <a:t> arrive; else reading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	data from memory to chip.</a:t>
            </a:r>
          </a:p>
        </p:txBody>
      </p:sp>
    </p:spTree>
    <p:extLst>
      <p:ext uri="{BB962C8B-B14F-4D97-AF65-F5344CB8AC3E}">
        <p14:creationId xmlns:p14="http://schemas.microsoft.com/office/powerpoint/2010/main" val="11141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t="20607" r="20726" b="20665"/>
          <a:stretch/>
        </p:blipFill>
        <p:spPr>
          <a:xfrm>
            <a:off x="505592" y="1368607"/>
            <a:ext cx="7647384" cy="5320262"/>
          </a:xfrm>
          <a:prstGeom prst="rect">
            <a:avLst/>
          </a:prstGeom>
        </p:spPr>
      </p:pic>
      <p:sp>
        <p:nvSpPr>
          <p:cNvPr id="18434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940A802F-59AD-4310-8856-A928C6FD870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Block Diagram(2/2)</a:t>
            </a:r>
          </a:p>
        </p:txBody>
      </p:sp>
      <p:cxnSp>
        <p:nvCxnSpPr>
          <p:cNvPr id="18441" name="直線接點 12"/>
          <p:cNvCxnSpPr>
            <a:cxnSpLocks noChangeShapeType="1"/>
          </p:cNvCxnSpPr>
          <p:nvPr/>
        </p:nvCxnSpPr>
        <p:spPr bwMode="auto">
          <a:xfrm>
            <a:off x="293455" y="1339548"/>
            <a:ext cx="8166416" cy="2905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直線接點 13"/>
          <p:cNvCxnSpPr>
            <a:cxnSpLocks noChangeShapeType="1"/>
          </p:cNvCxnSpPr>
          <p:nvPr/>
        </p:nvCxnSpPr>
        <p:spPr bwMode="auto">
          <a:xfrm flipH="1" flipV="1">
            <a:off x="8434853" y="1314861"/>
            <a:ext cx="15423" cy="4520582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直線接點 17"/>
          <p:cNvCxnSpPr>
            <a:cxnSpLocks noChangeShapeType="1"/>
          </p:cNvCxnSpPr>
          <p:nvPr/>
        </p:nvCxnSpPr>
        <p:spPr bwMode="auto">
          <a:xfrm flipH="1">
            <a:off x="7237019" y="5840296"/>
            <a:ext cx="1223413" cy="1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直線接點 22"/>
          <p:cNvCxnSpPr>
            <a:cxnSpLocks noChangeShapeType="1"/>
          </p:cNvCxnSpPr>
          <p:nvPr/>
        </p:nvCxnSpPr>
        <p:spPr bwMode="auto">
          <a:xfrm flipV="1">
            <a:off x="7274058" y="4293096"/>
            <a:ext cx="0" cy="1537493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直線接點 24"/>
          <p:cNvCxnSpPr>
            <a:cxnSpLocks noChangeShapeType="1"/>
          </p:cNvCxnSpPr>
          <p:nvPr/>
        </p:nvCxnSpPr>
        <p:spPr bwMode="auto">
          <a:xfrm flipH="1">
            <a:off x="6225891" y="4293096"/>
            <a:ext cx="1048167" cy="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直線接點 27"/>
          <p:cNvCxnSpPr>
            <a:cxnSpLocks noChangeShapeType="1"/>
          </p:cNvCxnSpPr>
          <p:nvPr/>
        </p:nvCxnSpPr>
        <p:spPr bwMode="auto">
          <a:xfrm flipV="1">
            <a:off x="6225891" y="4293096"/>
            <a:ext cx="0" cy="2405537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直線接點 32"/>
          <p:cNvCxnSpPr>
            <a:cxnSpLocks noChangeShapeType="1"/>
          </p:cNvCxnSpPr>
          <p:nvPr/>
        </p:nvCxnSpPr>
        <p:spPr bwMode="auto">
          <a:xfrm flipH="1" flipV="1">
            <a:off x="2033342" y="6698633"/>
            <a:ext cx="4194842" cy="584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直線接點 34"/>
          <p:cNvCxnSpPr>
            <a:cxnSpLocks noChangeShapeType="1"/>
          </p:cNvCxnSpPr>
          <p:nvPr/>
        </p:nvCxnSpPr>
        <p:spPr bwMode="auto">
          <a:xfrm flipV="1">
            <a:off x="2042866" y="3933056"/>
            <a:ext cx="8961" cy="2717237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直線接點 36"/>
          <p:cNvCxnSpPr>
            <a:cxnSpLocks noChangeShapeType="1"/>
          </p:cNvCxnSpPr>
          <p:nvPr/>
        </p:nvCxnSpPr>
        <p:spPr bwMode="auto">
          <a:xfrm flipH="1">
            <a:off x="1266490" y="3978167"/>
            <a:ext cx="845572" cy="4199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直線接點 41"/>
          <p:cNvCxnSpPr>
            <a:cxnSpLocks noChangeShapeType="1"/>
          </p:cNvCxnSpPr>
          <p:nvPr/>
        </p:nvCxnSpPr>
        <p:spPr bwMode="auto">
          <a:xfrm flipV="1">
            <a:off x="1206979" y="3933056"/>
            <a:ext cx="0" cy="194538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線接點 42"/>
          <p:cNvCxnSpPr>
            <a:cxnSpLocks noChangeShapeType="1"/>
          </p:cNvCxnSpPr>
          <p:nvPr/>
        </p:nvCxnSpPr>
        <p:spPr bwMode="auto">
          <a:xfrm flipV="1">
            <a:off x="327147" y="1374315"/>
            <a:ext cx="2541" cy="446179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線接點 44"/>
          <p:cNvCxnSpPr>
            <a:cxnSpLocks noChangeShapeType="1"/>
          </p:cNvCxnSpPr>
          <p:nvPr/>
        </p:nvCxnSpPr>
        <p:spPr bwMode="auto">
          <a:xfrm flipH="1">
            <a:off x="293455" y="5878436"/>
            <a:ext cx="913524" cy="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080187" y="3508271"/>
            <a:ext cx="1031875" cy="171450"/>
          </a:xfrm>
          <a:prstGeom prst="wedgeRectCallout">
            <a:avLst>
              <a:gd name="adj1" fmla="val -46885"/>
              <a:gd name="adj2" fmla="val 326656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mem_addr_I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75474" y="6059381"/>
            <a:ext cx="1044575" cy="204787"/>
          </a:xfrm>
          <a:prstGeom prst="wedgeRectCallout">
            <a:avLst>
              <a:gd name="adj1" fmla="val 76807"/>
              <a:gd name="adj2" fmla="val -631274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mem_rdata_I</a:t>
            </a:r>
            <a:endParaRPr lang="zh-TW" altLang="en-US" sz="12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u="sng" dirty="0" err="1"/>
              <a:t>Testbench</a:t>
            </a:r>
            <a:endParaRPr lang="en-US" altLang="zh-TW" sz="3600" u="sng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918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kern="0" dirty="0"/>
              <a:t>The </a:t>
            </a:r>
            <a:r>
              <a:rPr lang="en-US" altLang="zh-TW" sz="2400" kern="0" dirty="0" err="1"/>
              <a:t>testbench</a:t>
            </a:r>
            <a:r>
              <a:rPr lang="en-US" altLang="zh-TW" sz="2400" kern="0" dirty="0"/>
              <a:t> will</a:t>
            </a:r>
          </a:p>
          <a:p>
            <a:pPr lvl="1"/>
            <a:r>
              <a:rPr lang="en-US" altLang="zh-TW" sz="2400" kern="0" dirty="0"/>
              <a:t>Initialize the instruction rom and the data memory</a:t>
            </a:r>
          </a:p>
          <a:p>
            <a:pPr lvl="1"/>
            <a:r>
              <a:rPr lang="en-US" altLang="zh-TW" sz="2400" kern="0" dirty="0"/>
              <a:t>Reset your circuit</a:t>
            </a:r>
          </a:p>
          <a:p>
            <a:pPr lvl="1"/>
            <a:r>
              <a:rPr lang="en-US" altLang="zh-TW" sz="2400" kern="0" dirty="0"/>
              <a:t>Execute the instructions, and check the values stored in </a:t>
            </a:r>
            <a:r>
              <a:rPr lang="en-US" altLang="zh-TW" sz="2400" i="1" kern="0" dirty="0">
                <a:solidFill>
                  <a:srgbClr val="0070C0"/>
                </a:solidFill>
              </a:rPr>
              <a:t>data memory</a:t>
            </a:r>
            <a:r>
              <a:rPr lang="en-US" altLang="zh-TW" sz="2400" kern="0" dirty="0">
                <a:solidFill>
                  <a:srgbClr val="0070C0"/>
                </a:solidFill>
              </a:rPr>
              <a:t> </a:t>
            </a:r>
            <a:r>
              <a:rPr lang="en-US" altLang="zh-TW" sz="2400" kern="0" dirty="0"/>
              <a:t>to see whether your circuit is correct</a:t>
            </a:r>
          </a:p>
          <a:p>
            <a:pPr lvl="1"/>
            <a:r>
              <a:rPr lang="en-US" altLang="zh-TW" sz="2400" kern="0" dirty="0"/>
              <a:t>If your function is correct, you will see the following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pic>
        <p:nvPicPr>
          <p:cNvPr id="8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4581128"/>
            <a:ext cx="54006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8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u="sng" dirty="0"/>
              <a:t>Clock/Reset/Register File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Clock: positive edge triggered</a:t>
            </a:r>
          </a:p>
          <a:p>
            <a:pPr eaLnBrk="1" hangingPunct="1"/>
            <a:r>
              <a:rPr lang="en-US" altLang="zh-TW" sz="2400" dirty="0"/>
              <a:t>Reset: active low synchronous reset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Register file</a:t>
            </a:r>
          </a:p>
          <a:p>
            <a:pPr lvl="1" eaLnBrk="1" hangingPunct="1"/>
            <a:r>
              <a:rPr lang="en-US" altLang="zh-TW" sz="2000" dirty="0"/>
              <a:t>All registers are reset to 0 when reset occurs</a:t>
            </a:r>
          </a:p>
          <a:p>
            <a:pPr lvl="1" eaLnBrk="1" hangingPunct="1"/>
            <a:r>
              <a:rPr lang="en-US" altLang="zh-TW" sz="2000" dirty="0"/>
              <a:t>Register x0 must be always 0</a:t>
            </a:r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sz="2400" dirty="0"/>
              <a:t>There is no endianness issue!</a:t>
            </a:r>
          </a:p>
          <a:p>
            <a:pPr lvl="1"/>
            <a:r>
              <a:rPr lang="en-US" altLang="zh-TW" sz="2000" dirty="0"/>
              <a:t>If you store 32’h12345678 in x8, </a:t>
            </a:r>
            <a:br>
              <a:rPr lang="en-US" altLang="zh-TW" sz="2000" dirty="0"/>
            </a:br>
            <a:r>
              <a:rPr lang="en-US" altLang="zh-TW" sz="2000" dirty="0"/>
              <a:t>RF_8_w[31:0] = 32’h12345678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782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u="sng" dirty="0"/>
              <a:t>Memory Layout</a:t>
            </a:r>
            <a:endParaRPr lang="zh-TW" altLang="en-US" sz="3600" u="sng" dirty="0"/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Instruction memory for RISC-V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600" dirty="0"/>
          </a:p>
          <a:p>
            <a:endParaRPr lang="en-US" altLang="zh-TW" dirty="0"/>
          </a:p>
          <a:p>
            <a:r>
              <a:rPr lang="en-US" altLang="zh-TW" dirty="0"/>
              <a:t>Data memory for RISC-V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Conversion between big/little-endian</a:t>
            </a:r>
          </a:p>
          <a:p>
            <a:pPr lvl="1"/>
            <a:r>
              <a:rPr lang="en-US" altLang="zh-TW" dirty="0"/>
              <a:t>out[31:0] = {in[7:0], in[15:8], in[23:16], in[31:24]};</a:t>
            </a:r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1269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0848"/>
            <a:ext cx="77724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8575"/>
            <a:ext cx="41021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F5A83ADC-BB0B-4515-BCD7-0F6B217E62B5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Memory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5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Instruction ROM and data memory are included in the </a:t>
            </a:r>
            <a:r>
              <a:rPr lang="en-US" altLang="zh-TW" sz="2400" dirty="0" err="1"/>
              <a:t>testbench</a:t>
            </a: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400" dirty="0"/>
              <a:t>As for data memory</a:t>
            </a:r>
          </a:p>
          <a:p>
            <a:pPr lvl="1" eaLnBrk="1" hangingPunct="1">
              <a:defRPr/>
            </a:pPr>
            <a:r>
              <a:rPr lang="en-US" altLang="zh-TW" sz="2400" dirty="0"/>
              <a:t> 32 words x 32 bits </a:t>
            </a:r>
          </a:p>
          <a:p>
            <a:pPr lvl="1" eaLnBrk="1" hangingPunct="1">
              <a:defRPr/>
            </a:pPr>
            <a:r>
              <a:rPr lang="en-US" altLang="zh-TW" sz="2400" dirty="0"/>
              <a:t>The input signal </a:t>
            </a:r>
            <a:r>
              <a:rPr lang="en-US" altLang="zh-TW" sz="2400" dirty="0" err="1"/>
              <a:t>mem_wen_D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high</a:t>
            </a:r>
            <a:r>
              <a:rPr lang="en-US" altLang="zh-TW" sz="2400" dirty="0"/>
              <a:t>, writing data to D-mem</a:t>
            </a:r>
            <a:r>
              <a:rPr lang="zh-TW" altLang="en-US" sz="2400" dirty="0"/>
              <a:t> </a:t>
            </a:r>
            <a:r>
              <a:rPr lang="en-US" altLang="zh-TW" sz="2400" dirty="0"/>
              <a:t>when the next </a:t>
            </a:r>
            <a:r>
              <a:rPr lang="en-US" altLang="zh-TW" sz="2400" dirty="0" err="1"/>
              <a:t>clk</a:t>
            </a:r>
            <a:r>
              <a:rPr lang="en-US" altLang="zh-TW" sz="2400" dirty="0"/>
              <a:t> arrive; else reading data from memory to chip.</a:t>
            </a:r>
          </a:p>
        </p:txBody>
      </p:sp>
    </p:spTree>
    <p:extLst>
      <p:ext uri="{BB962C8B-B14F-4D97-AF65-F5344CB8AC3E}">
        <p14:creationId xmlns:p14="http://schemas.microsoft.com/office/powerpoint/2010/main" val="716527006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1.xml><?xml version="1.0" encoding="utf-8"?>
<a:theme xmlns:a="http://schemas.openxmlformats.org/drawingml/2006/main" name="3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2.xml><?xml version="1.0" encoding="utf-8"?>
<a:theme xmlns:a="http://schemas.openxmlformats.org/drawingml/2006/main" name="4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lidevana Dark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8.xml><?xml version="1.0" encoding="utf-8"?>
<a:theme xmlns:a="http://schemas.openxmlformats.org/drawingml/2006/main" name="1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25688</TotalTime>
  <Words>909</Words>
  <Application>Microsoft Office PowerPoint</Application>
  <PresentationFormat>如螢幕大小 (4:3)</PresentationFormat>
  <Paragraphs>165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23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18</vt:i4>
      </vt:variant>
    </vt:vector>
  </HeadingPairs>
  <TitlesOfParts>
    <vt:vector size="53" baseType="lpstr">
      <vt:lpstr>Baskerville</vt:lpstr>
      <vt:lpstr>Helvetica Neue Bold Condensed</vt:lpstr>
      <vt:lpstr>Helvetica Neue Light</vt:lpstr>
      <vt:lpstr>HG創英角ｺﾞｼｯｸUB</vt:lpstr>
      <vt:lpstr>Intel Clear</vt:lpstr>
      <vt:lpstr>Intel Clear Light</vt:lpstr>
      <vt:lpstr>Lucida Grande</vt:lpstr>
      <vt:lpstr>ＭＳ Ｐゴシック</vt:lpstr>
      <vt:lpstr>Neo Sans Intel</vt:lpstr>
      <vt:lpstr>ヒラギノ角ゴ ProN W6</vt:lpstr>
      <vt:lpstr>ヒラギノ明朝 ProN W3</vt:lpstr>
      <vt:lpstr>微軟正黑體</vt:lpstr>
      <vt:lpstr>新細明體</vt:lpstr>
      <vt:lpstr>標楷體</vt:lpstr>
      <vt:lpstr>Arial</vt:lpstr>
      <vt:lpstr>Arial Black</vt:lpstr>
      <vt:lpstr>Calibri</vt:lpstr>
      <vt:lpstr>Franklin Gothic Book</vt:lpstr>
      <vt:lpstr>Symbol</vt:lpstr>
      <vt:lpstr>Tahoma</vt:lpstr>
      <vt:lpstr>Times New Roman</vt:lpstr>
      <vt:lpstr>Verdana</vt:lpstr>
      <vt:lpstr>Wingdings</vt:lpstr>
      <vt:lpstr>20140724_James_IC Training Final Project_v2</vt:lpstr>
      <vt:lpstr>1_Access Lab</vt:lpstr>
      <vt:lpstr>2_Access Lab</vt:lpstr>
      <vt:lpstr>1_Blends</vt:lpstr>
      <vt:lpstr>Slidevana Dark</vt:lpstr>
      <vt:lpstr>Access2</vt:lpstr>
      <vt:lpstr>1_AccessICLab</vt:lpstr>
      <vt:lpstr>1_20140724_James_IC Training Final Project_v2</vt:lpstr>
      <vt:lpstr>2_AccessICLab</vt:lpstr>
      <vt:lpstr>AccessICLab</vt:lpstr>
      <vt:lpstr>3_AccessICLab</vt:lpstr>
      <vt:lpstr>4_AccessICLab</vt:lpstr>
      <vt:lpstr>HW3:  Hardware Implementation of Single Cycle RISC-V</vt:lpstr>
      <vt:lpstr>PowerPoint 簡報</vt:lpstr>
      <vt:lpstr>Problem Statement</vt:lpstr>
      <vt:lpstr>Block Diagram(1/2)</vt:lpstr>
      <vt:lpstr>Block Diagram(2/2)</vt:lpstr>
      <vt:lpstr>Testbench</vt:lpstr>
      <vt:lpstr>Clock/Reset/Register File</vt:lpstr>
      <vt:lpstr>Memory Layout</vt:lpstr>
      <vt:lpstr>Memory</vt:lpstr>
      <vt:lpstr>Memory Addressing</vt:lpstr>
      <vt:lpstr>Block Diagram</vt:lpstr>
      <vt:lpstr>Simulation &amp; Synthesis</vt:lpstr>
      <vt:lpstr>※Notice</vt:lpstr>
      <vt:lpstr>Grading Policy</vt:lpstr>
      <vt:lpstr>Report</vt:lpstr>
      <vt:lpstr>Submission(1/2)</vt:lpstr>
      <vt:lpstr>Submission(2/2)</vt:lpstr>
      <vt:lpstr>Appendix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HW3:  Hardware Implementation of Single Cycle RISC-V</dc:title>
  <dc:creator>user</dc:creator>
  <cp:lastModifiedBy>bwinken</cp:lastModifiedBy>
  <cp:revision>961</cp:revision>
  <cp:lastPrinted>2014-07-17T05:39:02Z</cp:lastPrinted>
  <dcterms:created xsi:type="dcterms:W3CDTF">2014-07-23T04:37:50Z</dcterms:created>
  <dcterms:modified xsi:type="dcterms:W3CDTF">2021-04-08T03:54:14Z</dcterms:modified>
</cp:coreProperties>
</file>