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9" r:id="rId4"/>
    <p:sldId id="270" r:id="rId5"/>
    <p:sldId id="281" r:id="rId6"/>
    <p:sldId id="282" r:id="rId7"/>
    <p:sldId id="280" r:id="rId8"/>
    <p:sldId id="275" r:id="rId9"/>
    <p:sldId id="271" r:id="rId10"/>
    <p:sldId id="272" r:id="rId11"/>
    <p:sldId id="279" r:id="rId12"/>
    <p:sldId id="277" r:id="rId13"/>
    <p:sldId id="286" r:id="rId14"/>
    <p:sldId id="283" r:id="rId15"/>
    <p:sldId id="287" r:id="rId16"/>
    <p:sldId id="278" r:id="rId17"/>
    <p:sldId id="273" r:id="rId18"/>
    <p:sldId id="274" r:id="rId19"/>
    <p:sldId id="284" r:id="rId20"/>
    <p:sldId id="28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0" d="100"/>
          <a:sy n="70" d="100"/>
        </p:scale>
        <p:origin x="51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Week%202\City%20%20%20%20%20Company%20%20Count.tx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Week%202\City%20%20%20%20%20Company%20%20Count.txt"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Week%202\City%20%20%20%20%20Company%20%20Count.txt"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Week%202\City%20%20%20%20%20Company%20%20Count.txt"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'City     Company  Count'!$J$1</c:f>
              <c:strCache>
                <c:ptCount val="1"/>
                <c:pt idx="0">
                  <c:v>% Usage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41-402E-BD88-BEA0E2F21C24}"/>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41-402E-BD88-BEA0E2F21C24}"/>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41-402E-BD88-BEA0E2F21C24}"/>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41-402E-BD88-BEA0E2F21C24}"/>
                </c:ext>
              </c:extLst>
            </c:dLbl>
            <c:dLbl>
              <c:idx val="1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41-402E-BD88-BEA0E2F21C24}"/>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41-402E-BD88-BEA0E2F21C2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Count'!$J$2:$J$20</c:f>
              <c:numCache>
                <c:formatCode>0.0</c:formatCode>
                <c:ptCount val="19"/>
                <c:pt idx="0">
                  <c:v>0.92737011971014316</c:v>
                </c:pt>
                <c:pt idx="1">
                  <c:v>0.70106003828910424</c:v>
                </c:pt>
                <c:pt idx="2">
                  <c:v>11.92603065454195</c:v>
                </c:pt>
                <c:pt idx="3">
                  <c:v>2.8962268493655152</c:v>
                </c:pt>
                <c:pt idx="4">
                  <c:v>0.74418713172440998</c:v>
                </c:pt>
                <c:pt idx="5">
                  <c:v>0.50713771473801861</c:v>
                </c:pt>
                <c:pt idx="6">
                  <c:v>3.0114034972229486</c:v>
                </c:pt>
                <c:pt idx="7">
                  <c:v>0.48194570456743246</c:v>
                </c:pt>
                <c:pt idx="8">
                  <c:v>0.91985636794254722</c:v>
                </c:pt>
                <c:pt idx="9">
                  <c:v>1.1882814287262531</c:v>
                </c:pt>
                <c:pt idx="10">
                  <c:v>0.38653251600440697</c:v>
                </c:pt>
                <c:pt idx="11">
                  <c:v>0.21864429941133415</c:v>
                </c:pt>
                <c:pt idx="12">
                  <c:v>0.24221293708551242</c:v>
                </c:pt>
                <c:pt idx="13">
                  <c:v>0.43369440942804371</c:v>
                </c:pt>
                <c:pt idx="14">
                  <c:v>2.1357083811543123</c:v>
                </c:pt>
                <c:pt idx="15">
                  <c:v>1.1913807025228011</c:v>
                </c:pt>
                <c:pt idx="16">
                  <c:v>0.72341498748735789</c:v>
                </c:pt>
                <c:pt idx="17">
                  <c:v>0.30580797602946908</c:v>
                </c:pt>
                <c:pt idx="18">
                  <c:v>10.441938695360491</c:v>
                </c:pt>
              </c:numCache>
            </c:numRef>
          </c:val>
          <c:extLst>
            <c:ext xmlns:c16="http://schemas.microsoft.com/office/drawing/2014/chart" uri="{C3380CC4-5D6E-409C-BE32-E72D297353CC}">
              <c16:uniqueId val="{00000006-4441-402E-BD88-BEA0E2F21C24}"/>
            </c:ext>
          </c:extLst>
        </c:ser>
        <c:ser>
          <c:idx val="1"/>
          <c:order val="1"/>
          <c:tx>
            <c:strRef>
              <c:f>'City     Company  Count'!$M$1</c:f>
              <c:strCache>
                <c:ptCount val="1"/>
                <c:pt idx="0">
                  <c:v>% Number of users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441-402E-BD88-BEA0E2F21C24}"/>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41-402E-BD88-BEA0E2F21C24}"/>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441-402E-BD88-BEA0E2F21C24}"/>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41-402E-BD88-BEA0E2F21C24}"/>
                </c:ext>
              </c:extLst>
            </c:dLbl>
            <c:dLbl>
              <c:idx val="1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441-402E-BD88-BEA0E2F21C24}"/>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441-402E-BD88-BEA0E2F21C2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Count'!$M$2:$M$20</c:f>
              <c:numCache>
                <c:formatCode>#,##0</c:formatCode>
                <c:ptCount val="19"/>
                <c:pt idx="0">
                  <c:v>3.0312252649146809</c:v>
                </c:pt>
                <c:pt idx="1">
                  <c:v>2.1447053213836198</c:v>
                </c:pt>
                <c:pt idx="2">
                  <c:v>32.141078371517622</c:v>
                </c:pt>
                <c:pt idx="3">
                  <c:v>8.4121260478842839</c:v>
                </c:pt>
                <c:pt idx="4">
                  <c:v>2.3498580985631685</c:v>
                </c:pt>
                <c:pt idx="5">
                  <c:v>1.646838576408086</c:v>
                </c:pt>
                <c:pt idx="6">
                  <c:v>9.0362794091923888</c:v>
                </c:pt>
                <c:pt idx="7">
                  <c:v>1.3198621518793567</c:v>
                </c:pt>
                <c:pt idx="8">
                  <c:v>2.8329131331652531</c:v>
                </c:pt>
                <c:pt idx="9">
                  <c:v>3.5945141453492377</c:v>
                </c:pt>
                <c:pt idx="10">
                  <c:v>1.2613268490610909</c:v>
                </c:pt>
                <c:pt idx="11">
                  <c:v>0.64968289161323267</c:v>
                </c:pt>
                <c:pt idx="12">
                  <c:v>0.67203482848630747</c:v>
                </c:pt>
                <c:pt idx="13">
                  <c:v>1.2906393831901732</c:v>
                </c:pt>
                <c:pt idx="14">
                  <c:v>7.2964129314182005</c:v>
                </c:pt>
                <c:pt idx="15">
                  <c:v>3.7338470110452624</c:v>
                </c:pt>
                <c:pt idx="16">
                  <c:v>2.3137560939157225</c:v>
                </c:pt>
                <c:pt idx="17">
                  <c:v>0.9045961465977872</c:v>
                </c:pt>
                <c:pt idx="18">
                  <c:v>30.320704580777779</c:v>
                </c:pt>
              </c:numCache>
            </c:numRef>
          </c:val>
          <c:extLst>
            <c:ext xmlns:c16="http://schemas.microsoft.com/office/drawing/2014/chart" uri="{C3380CC4-5D6E-409C-BE32-E72D297353CC}">
              <c16:uniqueId val="{0000000D-4441-402E-BD88-BEA0E2F21C24}"/>
            </c:ext>
          </c:extLst>
        </c:ser>
        <c:dLbls>
          <c:showLegendKey val="0"/>
          <c:showVal val="0"/>
          <c:showCatName val="0"/>
          <c:showSerName val="0"/>
          <c:showPercent val="0"/>
          <c:showBubbleSize val="0"/>
        </c:dLbls>
        <c:gapWidth val="164"/>
        <c:overlap val="-22"/>
        <c:axId val="908919632"/>
        <c:axId val="908918976"/>
      </c:barChart>
      <c:catAx>
        <c:axId val="90891963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8918976"/>
        <c:crosses val="autoZero"/>
        <c:auto val="1"/>
        <c:lblAlgn val="ctr"/>
        <c:lblOffset val="100"/>
        <c:noMultiLvlLbl val="0"/>
      </c:catAx>
      <c:valAx>
        <c:axId val="90891897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Percentage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89196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'City     Company  Count'!$C$1</c:f>
              <c:strCache>
                <c:ptCount val="1"/>
                <c:pt idx="0">
                  <c:v>% Pink cab</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Count'!$C$2:$C$20</c:f>
              <c:numCache>
                <c:formatCode>0.0</c:formatCode>
                <c:ptCount val="19"/>
                <c:pt idx="0">
                  <c:v>0.21622682955263628</c:v>
                </c:pt>
                <c:pt idx="1">
                  <c:v>0.26747960611193761</c:v>
                </c:pt>
                <c:pt idx="2">
                  <c:v>2.0829986182963269</c:v>
                </c:pt>
                <c:pt idx="3">
                  <c:v>0.47879169160106999</c:v>
                </c:pt>
                <c:pt idx="4">
                  <c:v>0.14635574202361204</c:v>
                </c:pt>
                <c:pt idx="5">
                  <c:v>0.18482352270452235</c:v>
                </c:pt>
                <c:pt idx="6">
                  <c:v>1.245425654702681</c:v>
                </c:pt>
                <c:pt idx="7">
                  <c:v>0.14949725759900834</c:v>
                </c:pt>
                <c:pt idx="8">
                  <c:v>0.56260982504392998</c:v>
                </c:pt>
                <c:pt idx="9">
                  <c:v>0.16615834925183537</c:v>
                </c:pt>
                <c:pt idx="10">
                  <c:v>0.14686682489067499</c:v>
                </c:pt>
                <c:pt idx="11">
                  <c:v>9.1525520683814282E-2</c:v>
                </c:pt>
                <c:pt idx="12">
                  <c:v>0.1258105278692456</c:v>
                </c:pt>
                <c:pt idx="13">
                  <c:v>0.2444226202691214</c:v>
                </c:pt>
                <c:pt idx="14">
                  <c:v>1.1124697307535543</c:v>
                </c:pt>
                <c:pt idx="15">
                  <c:v>0.40700913833841346</c:v>
                </c:pt>
                <c:pt idx="16">
                  <c:v>0.32243299770976619</c:v>
                </c:pt>
                <c:pt idx="17">
                  <c:v>0.1265357705062381</c:v>
                </c:pt>
                <c:pt idx="18">
                  <c:v>0.88144220370100679</c:v>
                </c:pt>
              </c:numCache>
            </c:numRef>
          </c:val>
          <c:extLst>
            <c:ext xmlns:c16="http://schemas.microsoft.com/office/drawing/2014/chart" uri="{C3380CC4-5D6E-409C-BE32-E72D297353CC}">
              <c16:uniqueId val="{00000000-A159-45CF-AAAD-A0330502814C}"/>
            </c:ext>
          </c:extLst>
        </c:ser>
        <c:ser>
          <c:idx val="1"/>
          <c:order val="1"/>
          <c:tx>
            <c:strRef>
              <c:f>'City     Company  Count'!$G$1</c:f>
              <c:strCache>
                <c:ptCount val="1"/>
                <c:pt idx="0">
                  <c:v>% Yellow cab</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Count'!$G$2:$G$20</c:f>
              <c:numCache>
                <c:formatCode>0.0</c:formatCode>
                <c:ptCount val="19"/>
                <c:pt idx="0">
                  <c:v>0.71114329015750688</c:v>
                </c:pt>
                <c:pt idx="1">
                  <c:v>0.43358043217716663</c:v>
                </c:pt>
                <c:pt idx="2">
                  <c:v>9.8430320362456225</c:v>
                </c:pt>
                <c:pt idx="3">
                  <c:v>2.4174351577644453</c:v>
                </c:pt>
                <c:pt idx="4">
                  <c:v>0.59783138970079797</c:v>
                </c:pt>
                <c:pt idx="5">
                  <c:v>0.32231419203349626</c:v>
                </c:pt>
                <c:pt idx="6">
                  <c:v>1.7659778425202677</c:v>
                </c:pt>
                <c:pt idx="7">
                  <c:v>0.33244844696842413</c:v>
                </c:pt>
                <c:pt idx="8">
                  <c:v>0.35724654289861718</c:v>
                </c:pt>
                <c:pt idx="9">
                  <c:v>1.0221230794744176</c:v>
                </c:pt>
                <c:pt idx="10">
                  <c:v>0.23966569111373201</c:v>
                </c:pt>
                <c:pt idx="11">
                  <c:v>0.12711877872751984</c:v>
                </c:pt>
                <c:pt idx="12">
                  <c:v>0.11640240921626682</c:v>
                </c:pt>
                <c:pt idx="13">
                  <c:v>0.18927178915892234</c:v>
                </c:pt>
                <c:pt idx="14">
                  <c:v>1.023238650400758</c:v>
                </c:pt>
                <c:pt idx="15">
                  <c:v>0.78437156418438758</c:v>
                </c:pt>
                <c:pt idx="16">
                  <c:v>0.40098198977759175</c:v>
                </c:pt>
                <c:pt idx="17">
                  <c:v>0.17927220552323095</c:v>
                </c:pt>
                <c:pt idx="18">
                  <c:v>9.5604964916594835</c:v>
                </c:pt>
              </c:numCache>
            </c:numRef>
          </c:val>
          <c:extLst>
            <c:ext xmlns:c16="http://schemas.microsoft.com/office/drawing/2014/chart" uri="{C3380CC4-5D6E-409C-BE32-E72D297353CC}">
              <c16:uniqueId val="{00000001-A159-45CF-AAAD-A0330502814C}"/>
            </c:ext>
          </c:extLst>
        </c:ser>
        <c:ser>
          <c:idx val="2"/>
          <c:order val="2"/>
          <c:tx>
            <c:strRef>
              <c:f>'City     Company  Count'!$M$1</c:f>
              <c:strCache>
                <c:ptCount val="1"/>
                <c:pt idx="0">
                  <c:v>% Number of users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Count'!$M$2:$M$20</c:f>
              <c:numCache>
                <c:formatCode>#,##0</c:formatCode>
                <c:ptCount val="19"/>
                <c:pt idx="0">
                  <c:v>3.0312252649146809</c:v>
                </c:pt>
                <c:pt idx="1">
                  <c:v>2.1447053213836198</c:v>
                </c:pt>
                <c:pt idx="2">
                  <c:v>32.141078371517622</c:v>
                </c:pt>
                <c:pt idx="3">
                  <c:v>8.4121260478842839</c:v>
                </c:pt>
                <c:pt idx="4">
                  <c:v>2.3498580985631685</c:v>
                </c:pt>
                <c:pt idx="5">
                  <c:v>1.646838576408086</c:v>
                </c:pt>
                <c:pt idx="6">
                  <c:v>9.0362794091923888</c:v>
                </c:pt>
                <c:pt idx="7">
                  <c:v>1.3198621518793567</c:v>
                </c:pt>
                <c:pt idx="8">
                  <c:v>2.8329131331652531</c:v>
                </c:pt>
                <c:pt idx="9">
                  <c:v>3.5945141453492377</c:v>
                </c:pt>
                <c:pt idx="10">
                  <c:v>1.2613268490610909</c:v>
                </c:pt>
                <c:pt idx="11">
                  <c:v>0.64968289161323267</c:v>
                </c:pt>
                <c:pt idx="12">
                  <c:v>0.67203482848630747</c:v>
                </c:pt>
                <c:pt idx="13">
                  <c:v>1.2906393831901732</c:v>
                </c:pt>
                <c:pt idx="14">
                  <c:v>7.2964129314182005</c:v>
                </c:pt>
                <c:pt idx="15">
                  <c:v>3.7338470110452624</c:v>
                </c:pt>
                <c:pt idx="16">
                  <c:v>2.3137560939157225</c:v>
                </c:pt>
                <c:pt idx="17">
                  <c:v>0.9045961465977872</c:v>
                </c:pt>
                <c:pt idx="18">
                  <c:v>30.320704580777779</c:v>
                </c:pt>
              </c:numCache>
            </c:numRef>
          </c:val>
          <c:extLst>
            <c:ext xmlns:c16="http://schemas.microsoft.com/office/drawing/2014/chart" uri="{C3380CC4-5D6E-409C-BE32-E72D297353CC}">
              <c16:uniqueId val="{00000002-A159-45CF-AAAD-A0330502814C}"/>
            </c:ext>
          </c:extLst>
        </c:ser>
        <c:dLbls>
          <c:showLegendKey val="0"/>
          <c:showVal val="0"/>
          <c:showCatName val="0"/>
          <c:showSerName val="0"/>
          <c:showPercent val="0"/>
          <c:showBubbleSize val="0"/>
        </c:dLbls>
        <c:gapWidth val="164"/>
        <c:overlap val="-22"/>
        <c:axId val="892242720"/>
        <c:axId val="892236816"/>
      </c:barChart>
      <c:catAx>
        <c:axId val="89224272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City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36816"/>
        <c:crosses val="autoZero"/>
        <c:auto val="1"/>
        <c:lblAlgn val="ctr"/>
        <c:lblOffset val="100"/>
        <c:noMultiLvlLbl val="0"/>
      </c:catAx>
      <c:valAx>
        <c:axId val="89223681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Percentage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427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'City     Company  Count'!$D$1</c:f>
              <c:strCache>
                <c:ptCount val="1"/>
                <c:pt idx="0">
                  <c:v>% Pink cab per usage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Count'!$D$2:$D$20</c:f>
              <c:numCache>
                <c:formatCode>0.0</c:formatCode>
                <c:ptCount val="19"/>
                <c:pt idx="0">
                  <c:v>23.316130739711525</c:v>
                </c:pt>
                <c:pt idx="1">
                  <c:v>38.153594771241828</c:v>
                </c:pt>
                <c:pt idx="2">
                  <c:v>17.465984103462212</c:v>
                </c:pt>
                <c:pt idx="3">
                  <c:v>16.531567328918324</c:v>
                </c:pt>
                <c:pt idx="4">
                  <c:v>19.66652415562206</c:v>
                </c:pt>
                <c:pt idx="5">
                  <c:v>36.444444444444443</c:v>
                </c:pt>
                <c:pt idx="6">
                  <c:v>41.356983740345179</c:v>
                </c:pt>
                <c:pt idx="7">
                  <c:v>31.019522776572668</c:v>
                </c:pt>
                <c:pt idx="8">
                  <c:v>61.162790697674417</c:v>
                </c:pt>
                <c:pt idx="9">
                  <c:v>13.983080542624018</c:v>
                </c:pt>
                <c:pt idx="10">
                  <c:v>37.995981918633852</c:v>
                </c:pt>
                <c:pt idx="11">
                  <c:v>41.860465116279073</c:v>
                </c:pt>
                <c:pt idx="12">
                  <c:v>51.942117288651943</c:v>
                </c:pt>
                <c:pt idx="13">
                  <c:v>56.358259400084499</c:v>
                </c:pt>
                <c:pt idx="14">
                  <c:v>52.089027723545492</c:v>
                </c:pt>
                <c:pt idx="15">
                  <c:v>34.162811054145301</c:v>
                </c:pt>
                <c:pt idx="16">
                  <c:v>44.570959032750324</c:v>
                </c:pt>
                <c:pt idx="17">
                  <c:v>41.377524598653551</c:v>
                </c:pt>
                <c:pt idx="18">
                  <c:v>8.4413654343004776</c:v>
                </c:pt>
              </c:numCache>
            </c:numRef>
          </c:val>
          <c:extLst>
            <c:ext xmlns:c16="http://schemas.microsoft.com/office/drawing/2014/chart" uri="{C3380CC4-5D6E-409C-BE32-E72D297353CC}">
              <c16:uniqueId val="{00000000-3960-4C47-A4CD-DC55D5E37555}"/>
            </c:ext>
          </c:extLst>
        </c:ser>
        <c:ser>
          <c:idx val="1"/>
          <c:order val="1"/>
          <c:tx>
            <c:strRef>
              <c:f>'City     Company  Count'!$F$1</c:f>
              <c:strCache>
                <c:ptCount val="1"/>
                <c:pt idx="0">
                  <c:v>% Yellow cab per usage</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Count'!$F$2:$F$20</c:f>
              <c:numCache>
                <c:formatCode>0.0</c:formatCode>
                <c:ptCount val="19"/>
                <c:pt idx="0">
                  <c:v>76.683869260288475</c:v>
                </c:pt>
                <c:pt idx="1">
                  <c:v>61.846405228758172</c:v>
                </c:pt>
                <c:pt idx="2">
                  <c:v>82.534015896537795</c:v>
                </c:pt>
                <c:pt idx="3">
                  <c:v>83.468432671081686</c:v>
                </c:pt>
                <c:pt idx="4">
                  <c:v>80.333475844377944</c:v>
                </c:pt>
                <c:pt idx="5">
                  <c:v>63.555555555555557</c:v>
                </c:pt>
                <c:pt idx="6">
                  <c:v>58.643016259654821</c:v>
                </c:pt>
                <c:pt idx="7">
                  <c:v>68.980477223427329</c:v>
                </c:pt>
                <c:pt idx="8">
                  <c:v>38.837209302325583</c:v>
                </c:pt>
                <c:pt idx="9">
                  <c:v>86.016919457375991</c:v>
                </c:pt>
                <c:pt idx="10">
                  <c:v>62.004018081366155</c:v>
                </c:pt>
                <c:pt idx="11">
                  <c:v>58.139534883720934</c:v>
                </c:pt>
                <c:pt idx="12">
                  <c:v>48.057882711348057</c:v>
                </c:pt>
                <c:pt idx="13">
                  <c:v>43.641740599915508</c:v>
                </c:pt>
                <c:pt idx="14">
                  <c:v>47.910972276454508</c:v>
                </c:pt>
                <c:pt idx="15">
                  <c:v>65.837188945854692</c:v>
                </c:pt>
                <c:pt idx="16">
                  <c:v>55.429040967249676</c:v>
                </c:pt>
                <c:pt idx="17">
                  <c:v>58.622475401346449</c:v>
                </c:pt>
                <c:pt idx="18">
                  <c:v>91.558634565699521</c:v>
                </c:pt>
              </c:numCache>
            </c:numRef>
          </c:val>
          <c:extLst>
            <c:ext xmlns:c16="http://schemas.microsoft.com/office/drawing/2014/chart" uri="{C3380CC4-5D6E-409C-BE32-E72D297353CC}">
              <c16:uniqueId val="{00000001-3960-4C47-A4CD-DC55D5E37555}"/>
            </c:ext>
          </c:extLst>
        </c:ser>
        <c:dLbls>
          <c:showLegendKey val="0"/>
          <c:showVal val="0"/>
          <c:showCatName val="0"/>
          <c:showSerName val="0"/>
          <c:showPercent val="0"/>
          <c:showBubbleSize val="0"/>
        </c:dLbls>
        <c:gapWidth val="164"/>
        <c:overlap val="-22"/>
        <c:axId val="972007904"/>
        <c:axId val="972003640"/>
      </c:barChart>
      <c:catAx>
        <c:axId val="97200790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City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2003640"/>
        <c:crosses val="autoZero"/>
        <c:auto val="1"/>
        <c:lblAlgn val="ctr"/>
        <c:lblOffset val="100"/>
        <c:noMultiLvlLbl val="0"/>
      </c:catAx>
      <c:valAx>
        <c:axId val="97200364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Percentage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20079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t>Number</a:t>
            </a:r>
            <a:r>
              <a:rPr lang="en-US" sz="1200" b="1" baseline="0"/>
              <a:t> of pink and yellow cab users in different cities</a:t>
            </a:r>
            <a:endParaRPr lang="en-US" sz="12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'City     Company  Count'!$B$1</c:f>
              <c:strCache>
                <c:ptCount val="1"/>
                <c:pt idx="0">
                  <c:v>Pink Cab</c:v>
                </c:pt>
              </c:strCache>
            </c:strRef>
          </c:tx>
          <c:spPr>
            <a:solidFill>
              <a:schemeClr val="accent1"/>
            </a:solidFill>
            <a:ln>
              <a:noFill/>
            </a:ln>
            <a:effectLst/>
          </c:spPr>
          <c:invertIfNegative val="0"/>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Count'!$B$2:$B$20</c:f>
              <c:numCache>
                <c:formatCode>General</c:formatCode>
                <c:ptCount val="19"/>
                <c:pt idx="0">
                  <c:v>1762</c:v>
                </c:pt>
                <c:pt idx="1">
                  <c:v>1868</c:v>
                </c:pt>
                <c:pt idx="2">
                  <c:v>5186</c:v>
                </c:pt>
                <c:pt idx="3">
                  <c:v>9361</c:v>
                </c:pt>
                <c:pt idx="4">
                  <c:v>1380</c:v>
                </c:pt>
                <c:pt idx="5">
                  <c:v>1394</c:v>
                </c:pt>
                <c:pt idx="6">
                  <c:v>19865</c:v>
                </c:pt>
                <c:pt idx="7">
                  <c:v>2002</c:v>
                </c:pt>
                <c:pt idx="8">
                  <c:v>1841</c:v>
                </c:pt>
                <c:pt idx="9">
                  <c:v>13967</c:v>
                </c:pt>
                <c:pt idx="10">
                  <c:v>1513</c:v>
                </c:pt>
                <c:pt idx="11">
                  <c:v>864</c:v>
                </c:pt>
                <c:pt idx="12">
                  <c:v>682</c:v>
                </c:pt>
                <c:pt idx="13">
                  <c:v>1334</c:v>
                </c:pt>
                <c:pt idx="14">
                  <c:v>10672</c:v>
                </c:pt>
                <c:pt idx="15">
                  <c:v>2732</c:v>
                </c:pt>
                <c:pt idx="16">
                  <c:v>3797</c:v>
                </c:pt>
                <c:pt idx="17">
                  <c:v>799</c:v>
                </c:pt>
                <c:pt idx="18">
                  <c:v>3692</c:v>
                </c:pt>
              </c:numCache>
            </c:numRef>
          </c:val>
          <c:extLst>
            <c:ext xmlns:c16="http://schemas.microsoft.com/office/drawing/2014/chart" uri="{C3380CC4-5D6E-409C-BE32-E72D297353CC}">
              <c16:uniqueId val="{00000000-235F-4B3B-9D1A-4FA06D0E46A5}"/>
            </c:ext>
          </c:extLst>
        </c:ser>
        <c:ser>
          <c:idx val="1"/>
          <c:order val="1"/>
          <c:tx>
            <c:strRef>
              <c:f>'City     Company  Count'!$E$1</c:f>
              <c:strCache>
                <c:ptCount val="1"/>
                <c:pt idx="0">
                  <c:v>Yellow Cab</c:v>
                </c:pt>
              </c:strCache>
            </c:strRef>
          </c:tx>
          <c:spPr>
            <a:solidFill>
              <a:schemeClr val="accent2"/>
            </a:solidFill>
            <a:ln>
              <a:noFill/>
            </a:ln>
            <a:effectLst/>
          </c:spPr>
          <c:invertIfNegative val="0"/>
          <c:cat>
            <c:strRef>
              <c:f>'City     Company  Count'!$A$2:$A$20</c:f>
              <c:strCache>
                <c:ptCount val="19"/>
                <c:pt idx="0">
                  <c:v>Atlanta</c:v>
                </c:pt>
                <c:pt idx="1">
                  <c:v>Austin TX</c:v>
                </c:pt>
                <c:pt idx="2">
                  <c:v>Boston MA</c:v>
                </c:pt>
                <c:pt idx="3">
                  <c:v>Chicago IL</c:v>
                </c:pt>
                <c:pt idx="4">
                  <c:v>Dallas TX</c:v>
                </c:pt>
                <c:pt idx="5">
                  <c:v>Denver CO</c:v>
                </c:pt>
                <c:pt idx="6">
                  <c:v>Los Angeles</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'City     Company  Count'!$E$2:$E$20</c:f>
              <c:numCache>
                <c:formatCode>General</c:formatCode>
                <c:ptCount val="19"/>
                <c:pt idx="0">
                  <c:v>5795</c:v>
                </c:pt>
                <c:pt idx="1">
                  <c:v>3028</c:v>
                </c:pt>
                <c:pt idx="2">
                  <c:v>24506</c:v>
                </c:pt>
                <c:pt idx="3">
                  <c:v>47264</c:v>
                </c:pt>
                <c:pt idx="4">
                  <c:v>5637</c:v>
                </c:pt>
                <c:pt idx="5">
                  <c:v>2431</c:v>
                </c:pt>
                <c:pt idx="6">
                  <c:v>28168</c:v>
                </c:pt>
                <c:pt idx="7">
                  <c:v>4452</c:v>
                </c:pt>
                <c:pt idx="8">
                  <c:v>1169</c:v>
                </c:pt>
                <c:pt idx="9">
                  <c:v>85918</c:v>
                </c:pt>
                <c:pt idx="10">
                  <c:v>2469</c:v>
                </c:pt>
                <c:pt idx="11">
                  <c:v>1200</c:v>
                </c:pt>
                <c:pt idx="12">
                  <c:v>631</c:v>
                </c:pt>
                <c:pt idx="13">
                  <c:v>1033</c:v>
                </c:pt>
                <c:pt idx="14">
                  <c:v>9816</c:v>
                </c:pt>
                <c:pt idx="15">
                  <c:v>5265</c:v>
                </c:pt>
                <c:pt idx="16">
                  <c:v>4722</c:v>
                </c:pt>
                <c:pt idx="17">
                  <c:v>1132</c:v>
                </c:pt>
                <c:pt idx="18">
                  <c:v>40045</c:v>
                </c:pt>
              </c:numCache>
            </c:numRef>
          </c:val>
          <c:extLst>
            <c:ext xmlns:c16="http://schemas.microsoft.com/office/drawing/2014/chart" uri="{C3380CC4-5D6E-409C-BE32-E72D297353CC}">
              <c16:uniqueId val="{00000001-235F-4B3B-9D1A-4FA06D0E46A5}"/>
            </c:ext>
          </c:extLst>
        </c:ser>
        <c:dLbls>
          <c:showLegendKey val="0"/>
          <c:showVal val="0"/>
          <c:showCatName val="0"/>
          <c:showSerName val="0"/>
          <c:showPercent val="0"/>
          <c:showBubbleSize val="0"/>
        </c:dLbls>
        <c:gapWidth val="219"/>
        <c:overlap val="-27"/>
        <c:axId val="626968888"/>
        <c:axId val="626969216"/>
      </c:barChart>
      <c:catAx>
        <c:axId val="626968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969216"/>
        <c:crosses val="autoZero"/>
        <c:auto val="1"/>
        <c:lblAlgn val="ctr"/>
        <c:lblOffset val="100"/>
        <c:noMultiLvlLbl val="0"/>
      </c:catAx>
      <c:valAx>
        <c:axId val="626969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968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EC37-95C9-492D-90D9-6D4BCD1AD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1B68BA-DDB2-4DD7-873D-C7846C7FF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C2180F-4AB6-44DC-B418-3868C820FC5D}"/>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5" name="Footer Placeholder 4">
            <a:extLst>
              <a:ext uri="{FF2B5EF4-FFF2-40B4-BE49-F238E27FC236}">
                <a16:creationId xmlns:a16="http://schemas.microsoft.com/office/drawing/2014/main" id="{2032B108-F8C2-4043-93EB-4B0CCA58C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51653-6ECC-494B-91DF-15ED27992A9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6809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67B5-D8E0-4AE8-BE95-A73D7AA6B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18251F-D2C4-4F7E-B643-B00BFD76B8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ABDC-6FE5-4DC1-961A-EF9D7A8471F3}"/>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5" name="Footer Placeholder 4">
            <a:extLst>
              <a:ext uri="{FF2B5EF4-FFF2-40B4-BE49-F238E27FC236}">
                <a16:creationId xmlns:a16="http://schemas.microsoft.com/office/drawing/2014/main" id="{06D7E655-A6E4-40E4-8649-F9016B6B8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38B1D-D293-4A88-BECB-800EF256223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2306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89C2B-8CF3-4FB9-B9B7-645E52FF42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7D6A30-A8A3-4FCA-AF75-B91B42F5A9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48908-9129-4AF1-B293-C6D0E40CB1AF}"/>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5" name="Footer Placeholder 4">
            <a:extLst>
              <a:ext uri="{FF2B5EF4-FFF2-40B4-BE49-F238E27FC236}">
                <a16:creationId xmlns:a16="http://schemas.microsoft.com/office/drawing/2014/main" id="{A81B43E5-F812-4FB4-8686-1ED68F540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47B11-0ABC-4AF3-9012-92A147C1EC0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749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875E-7106-443B-891C-213D4CE6C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441AF-C601-41FE-93C3-4397BA70A5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896B8-8BA3-441D-A019-3A712FE23033}"/>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5" name="Footer Placeholder 4">
            <a:extLst>
              <a:ext uri="{FF2B5EF4-FFF2-40B4-BE49-F238E27FC236}">
                <a16:creationId xmlns:a16="http://schemas.microsoft.com/office/drawing/2014/main" id="{B162577E-0033-477A-95C0-6138D2062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D64AE-5867-407F-8BDC-41237E07F69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978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B59-D5D7-4E71-B3DE-E26D5ECF5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49B64-EEB1-4775-96A9-B86FCE3FF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726C04-26C1-4F0F-B7EC-ED952F458D2D}"/>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5" name="Footer Placeholder 4">
            <a:extLst>
              <a:ext uri="{FF2B5EF4-FFF2-40B4-BE49-F238E27FC236}">
                <a16:creationId xmlns:a16="http://schemas.microsoft.com/office/drawing/2014/main" id="{F58400E1-90E0-413D-8D27-F517C1CFF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B9796-DE5E-4A68-80E6-1CED106C116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0576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5CF8-5213-4B74-93B5-72484E127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EF3D4-15C0-48B6-82B7-C1ED8F8E59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AA9C33-728A-4811-BFF4-1350C42C7B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EBA7BC-0BDE-4B28-9E78-9B3F1B06EEDE}"/>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6" name="Footer Placeholder 5">
            <a:extLst>
              <a:ext uri="{FF2B5EF4-FFF2-40B4-BE49-F238E27FC236}">
                <a16:creationId xmlns:a16="http://schemas.microsoft.com/office/drawing/2014/main" id="{A5C4AB5B-4FE9-4DDF-AC07-5F3471C37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D4822-9D61-4973-9CBE-6AFE7F36A19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8158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1881-3B4D-4552-9070-23CE5E465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EAB79-2AE0-417A-8741-DBA856B80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D106B8-ACD7-49B3-A0A9-B16442EA4F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D55F0F-CE88-42CC-8732-CAC4DD3AC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A4564A-8C47-4480-9862-8569F972D2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FC37B7-0A39-4D04-A2F1-DB029055F232}"/>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8" name="Footer Placeholder 7">
            <a:extLst>
              <a:ext uri="{FF2B5EF4-FFF2-40B4-BE49-F238E27FC236}">
                <a16:creationId xmlns:a16="http://schemas.microsoft.com/office/drawing/2014/main" id="{5956936F-8342-4770-BB43-A80486B00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D441F-B4D0-43AF-A1F8-E3E88DB954C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722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EA84-DCBE-469A-A96C-310BF0693C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8EE53-2CC1-434A-BC94-43918D326A2B}"/>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4" name="Footer Placeholder 3">
            <a:extLst>
              <a:ext uri="{FF2B5EF4-FFF2-40B4-BE49-F238E27FC236}">
                <a16:creationId xmlns:a16="http://schemas.microsoft.com/office/drawing/2014/main" id="{16FC5210-ACC8-468F-950D-AA82866245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E5893F-C27C-4605-BA96-E0535D7034B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176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6427F-6443-454C-9461-2F40C4F4A28C}"/>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3" name="Footer Placeholder 2">
            <a:extLst>
              <a:ext uri="{FF2B5EF4-FFF2-40B4-BE49-F238E27FC236}">
                <a16:creationId xmlns:a16="http://schemas.microsoft.com/office/drawing/2014/main" id="{A69C955A-0FCC-4503-9129-D1CB08D26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B2EBEE-0EC9-48F4-98D0-F1074111065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0004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DBF9-AFF9-4DA6-B615-84566FF2E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52B2D-E188-4435-9041-8E85E966B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B047B-77D0-48A9-B2C5-E794A05FB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2546BE-2822-475B-82CF-8543784DEA40}"/>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6" name="Footer Placeholder 5">
            <a:extLst>
              <a:ext uri="{FF2B5EF4-FFF2-40B4-BE49-F238E27FC236}">
                <a16:creationId xmlns:a16="http://schemas.microsoft.com/office/drawing/2014/main" id="{E05732E9-4B2D-4F1C-8DE0-22373057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FD221-7AC4-4897-8644-2177F34F795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2613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A1B7-3E5F-4D7F-8D70-8C4FB16DC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842B9-BEB2-475D-9F59-8085815AD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A08340-F177-4B72-B52B-FC61B31ED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16C763-EA74-4B40-80D4-80E29577839C}"/>
              </a:ext>
            </a:extLst>
          </p:cNvPr>
          <p:cNvSpPr>
            <a:spLocks noGrp="1"/>
          </p:cNvSpPr>
          <p:nvPr>
            <p:ph type="dt" sz="half" idx="10"/>
          </p:nvPr>
        </p:nvSpPr>
        <p:spPr/>
        <p:txBody>
          <a:bodyPr/>
          <a:lstStyle/>
          <a:p>
            <a:fld id="{C764DE79-268F-4C1A-8933-263129D2AF90}" type="datetimeFigureOut">
              <a:rPr lang="en-US" smtClean="0"/>
              <a:t>2/19/2024</a:t>
            </a:fld>
            <a:endParaRPr lang="en-US"/>
          </a:p>
        </p:txBody>
      </p:sp>
      <p:sp>
        <p:nvSpPr>
          <p:cNvPr id="6" name="Footer Placeholder 5">
            <a:extLst>
              <a:ext uri="{FF2B5EF4-FFF2-40B4-BE49-F238E27FC236}">
                <a16:creationId xmlns:a16="http://schemas.microsoft.com/office/drawing/2014/main" id="{5FFDA1FB-12D8-48A0-8A95-004D14F1C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849F6-5140-48FF-8A6C-BEAF85A16AF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8183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6B480-AA5B-46C2-A95B-B333BA488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1E83B-96A3-44F7-85BA-10130EAFA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F385F-4E6C-49A9-B8AD-BDC0EBC93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2/19/2024</a:t>
            </a:fld>
            <a:endParaRPr lang="en-US"/>
          </a:p>
        </p:txBody>
      </p:sp>
      <p:sp>
        <p:nvSpPr>
          <p:cNvPr id="5" name="Footer Placeholder 4">
            <a:extLst>
              <a:ext uri="{FF2B5EF4-FFF2-40B4-BE49-F238E27FC236}">
                <a16:creationId xmlns:a16="http://schemas.microsoft.com/office/drawing/2014/main" id="{CB1C1A6B-6B60-4EDA-85FA-F45D1C391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C5E19-1923-4C6A-B171-E1426D3E3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02598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416320"/>
          </a:xfrm>
          <a:prstGeom prst="rect">
            <a:avLst/>
          </a:prstGeom>
          <a:solidFill>
            <a:srgbClr val="3B3B3B"/>
          </a:solidFill>
        </p:spPr>
        <p:txBody>
          <a:bodyPr wrap="none" rtlCol="0">
            <a:spAutoFit/>
          </a:bodyPr>
          <a:lstStyle/>
          <a:p>
            <a:r>
              <a:rPr lang="en-US" sz="6600" dirty="0">
                <a:solidFill>
                  <a:srgbClr val="FF6600"/>
                </a:solidFill>
              </a:rPr>
              <a:t>Exploratory Data Analysis</a:t>
            </a:r>
          </a:p>
          <a:p>
            <a:endParaRPr lang="en-US" sz="2500" dirty="0"/>
          </a:p>
          <a:p>
            <a:r>
              <a:rPr lang="en-US" sz="2500"/>
              <a:t>DAVID PAUL NALUMENYA</a:t>
            </a:r>
          </a:p>
          <a:p>
            <a:endParaRPr lang="en-US" sz="2500"/>
          </a:p>
          <a:p>
            <a:r>
              <a:rPr lang="en-US" sz="2500" dirty="0"/>
              <a:t>G2M insight for Cab Investment firm</a:t>
            </a:r>
          </a:p>
          <a:p>
            <a:endParaRPr lang="en-US" sz="2500" dirty="0"/>
          </a:p>
          <a:p>
            <a:r>
              <a:rPr lang="en-US" sz="2500" b="1" dirty="0"/>
              <a:t>25</a:t>
            </a:r>
            <a:r>
              <a:rPr lang="en-US" sz="2500" b="1" baseline="30000" dirty="0"/>
              <a:t>th</a:t>
            </a:r>
            <a:r>
              <a:rPr lang="en-US" sz="2500" b="1" dirty="0"/>
              <a:t>/02/2024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7D49F6-347F-472C-8877-E204BC566DB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8614" b="50182"/>
          <a:stretch/>
        </p:blipFill>
        <p:spPr>
          <a:xfrm>
            <a:off x="8574024" y="1386623"/>
            <a:ext cx="3398520" cy="3098853"/>
          </a:xfrm>
        </p:spPr>
      </p:pic>
      <p:graphicFrame>
        <p:nvGraphicFramePr>
          <p:cNvPr id="6" name="Content Placeholder 3">
            <a:extLst>
              <a:ext uri="{FF2B5EF4-FFF2-40B4-BE49-F238E27FC236}">
                <a16:creationId xmlns:a16="http://schemas.microsoft.com/office/drawing/2014/main" id="{66203139-D7C8-44D2-B38B-141A0895895E}"/>
              </a:ext>
            </a:extLst>
          </p:cNvPr>
          <p:cNvGraphicFramePr>
            <a:graphicFrameLocks/>
          </p:cNvGraphicFramePr>
          <p:nvPr>
            <p:extLst>
              <p:ext uri="{D42A27DB-BD31-4B8C-83A1-F6EECF244321}">
                <p14:modId xmlns:p14="http://schemas.microsoft.com/office/powerpoint/2010/main" val="667166591"/>
              </p:ext>
            </p:extLst>
          </p:nvPr>
        </p:nvGraphicFramePr>
        <p:xfrm>
          <a:off x="329184" y="1582580"/>
          <a:ext cx="8135112" cy="30988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B468D7B-4D1A-40FE-AD9A-9DFECFD6D489}"/>
              </a:ext>
            </a:extLst>
          </p:cNvPr>
          <p:cNvSpPr txBox="1"/>
          <p:nvPr/>
        </p:nvSpPr>
        <p:spPr>
          <a:xfrm>
            <a:off x="612648" y="4873752"/>
            <a:ext cx="10741152"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yellow cab company has the highest number of users compared to the pink cab company.</a:t>
            </a:r>
          </a:p>
          <a:p>
            <a:pPr marL="285750" indent="-285750" algn="just">
              <a:buFont typeface="Arial" panose="020B0604020202020204" pitchFamily="34" charset="0"/>
              <a:buChar char="•"/>
            </a:pPr>
            <a:r>
              <a:rPr lang="en-US" dirty="0"/>
              <a:t>Generally Los Angeles, Chicago IL , Washington DC , Boston MA and New York NY have the highest number of users reported to use the yellow cabs. </a:t>
            </a:r>
          </a:p>
        </p:txBody>
      </p:sp>
      <p:sp>
        <p:nvSpPr>
          <p:cNvPr id="10" name="Title 1">
            <a:extLst>
              <a:ext uri="{FF2B5EF4-FFF2-40B4-BE49-F238E27FC236}">
                <a16:creationId xmlns:a16="http://schemas.microsoft.com/office/drawing/2014/main" id="{74FF8D3F-521C-48E3-B473-3E24C2AD6AB5}"/>
              </a:ext>
            </a:extLst>
          </p:cNvPr>
          <p:cNvSpPr txBox="1">
            <a:spLocks/>
          </p:cNvSpPr>
          <p:nvPr/>
        </p:nvSpPr>
        <p:spPr>
          <a:xfrm>
            <a:off x="838200" y="241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t>Question 4: What is the actual number of the yellow and pink cab users in the different cities with respect to the reported usage from each different city</a:t>
            </a:r>
          </a:p>
        </p:txBody>
      </p:sp>
    </p:spTree>
    <p:extLst>
      <p:ext uri="{BB962C8B-B14F-4D97-AF65-F5344CB8AC3E}">
        <p14:creationId xmlns:p14="http://schemas.microsoft.com/office/powerpoint/2010/main" val="88573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011878E-9C2D-4F47-AE4C-4708456B2D17}"/>
              </a:ext>
            </a:extLst>
          </p:cNvPr>
          <p:cNvGraphicFramePr>
            <a:graphicFrameLocks noGrp="1"/>
          </p:cNvGraphicFramePr>
          <p:nvPr>
            <p:extLst>
              <p:ext uri="{D42A27DB-BD31-4B8C-83A1-F6EECF244321}">
                <p14:modId xmlns:p14="http://schemas.microsoft.com/office/powerpoint/2010/main" val="2225483898"/>
              </p:ext>
            </p:extLst>
          </p:nvPr>
        </p:nvGraphicFramePr>
        <p:xfrm>
          <a:off x="609600" y="1926674"/>
          <a:ext cx="5864352" cy="1392442"/>
        </p:xfrm>
        <a:graphic>
          <a:graphicData uri="http://schemas.openxmlformats.org/drawingml/2006/table">
            <a:tbl>
              <a:tblPr firstRow="1" bandRow="1">
                <a:tableStyleId>{5C22544A-7EE6-4342-B048-85BDC9FD1C3A}</a:tableStyleId>
              </a:tblPr>
              <a:tblGrid>
                <a:gridCol w="1466088">
                  <a:extLst>
                    <a:ext uri="{9D8B030D-6E8A-4147-A177-3AD203B41FA5}">
                      <a16:colId xmlns:a16="http://schemas.microsoft.com/office/drawing/2014/main" val="1282350053"/>
                    </a:ext>
                  </a:extLst>
                </a:gridCol>
                <a:gridCol w="1466088">
                  <a:extLst>
                    <a:ext uri="{9D8B030D-6E8A-4147-A177-3AD203B41FA5}">
                      <a16:colId xmlns:a16="http://schemas.microsoft.com/office/drawing/2014/main" val="594638201"/>
                    </a:ext>
                  </a:extLst>
                </a:gridCol>
                <a:gridCol w="1466088">
                  <a:extLst>
                    <a:ext uri="{9D8B030D-6E8A-4147-A177-3AD203B41FA5}">
                      <a16:colId xmlns:a16="http://schemas.microsoft.com/office/drawing/2014/main" val="3168295563"/>
                    </a:ext>
                  </a:extLst>
                </a:gridCol>
                <a:gridCol w="1466088">
                  <a:extLst>
                    <a:ext uri="{9D8B030D-6E8A-4147-A177-3AD203B41FA5}">
                      <a16:colId xmlns:a16="http://schemas.microsoft.com/office/drawing/2014/main" val="526351094"/>
                    </a:ext>
                  </a:extLst>
                </a:gridCol>
              </a:tblGrid>
              <a:tr h="661078">
                <a:tc>
                  <a:txBody>
                    <a:bodyPr/>
                    <a:lstStyle/>
                    <a:p>
                      <a:r>
                        <a:rPr lang="en-US" sz="1200" dirty="0"/>
                        <a:t>Payment mode</a:t>
                      </a:r>
                    </a:p>
                  </a:txBody>
                  <a:tcPr/>
                </a:tc>
                <a:tc>
                  <a:txBody>
                    <a:bodyPr/>
                    <a:lstStyle/>
                    <a:p>
                      <a:r>
                        <a:rPr lang="en-US" sz="1200" dirty="0"/>
                        <a:t>Female</a:t>
                      </a:r>
                    </a:p>
                  </a:txBody>
                  <a:tcPr/>
                </a:tc>
                <a:tc>
                  <a:txBody>
                    <a:bodyPr/>
                    <a:lstStyle/>
                    <a:p>
                      <a:r>
                        <a:rPr lang="en-US" sz="1200" dirty="0"/>
                        <a:t>Male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rPr>
                        <a:t>Income (USD/Month)</a:t>
                      </a:r>
                      <a:endParaRPr lang="en-US" sz="1200" b="0" i="0" u="none" strike="noStrike" dirty="0">
                        <a:solidFill>
                          <a:srgbClr val="000000"/>
                        </a:solidFill>
                        <a:effectLst/>
                        <a:latin typeface="Calibri" panose="020F0502020204030204" pitchFamily="34" charset="0"/>
                      </a:endParaRPr>
                    </a:p>
                    <a:p>
                      <a:endParaRPr lang="en-US" sz="1200" dirty="0"/>
                    </a:p>
                  </a:txBody>
                  <a:tcPr/>
                </a:tc>
                <a:extLst>
                  <a:ext uri="{0D108BD9-81ED-4DB2-BD59-A6C34878D82A}">
                    <a16:rowId xmlns:a16="http://schemas.microsoft.com/office/drawing/2014/main" val="2854951642"/>
                  </a:ext>
                </a:extLst>
              </a:tr>
              <a:tr h="365682">
                <a:tc>
                  <a:txBody>
                    <a:bodyPr/>
                    <a:lstStyle/>
                    <a:p>
                      <a:r>
                        <a:rPr lang="en-US" sz="1200" dirty="0"/>
                        <a:t>Card</a:t>
                      </a:r>
                    </a:p>
                  </a:txBody>
                  <a:tcPr/>
                </a:tc>
                <a:tc>
                  <a:txBody>
                    <a:bodyPr/>
                    <a:lstStyle/>
                    <a:p>
                      <a:pPr algn="r" fontAlgn="b"/>
                      <a:r>
                        <a:rPr lang="en-US" sz="1200" b="0" i="0" u="none" strike="noStrike">
                          <a:solidFill>
                            <a:srgbClr val="000000"/>
                          </a:solidFill>
                          <a:effectLst/>
                          <a:latin typeface="Calibri" panose="020F0502020204030204" pitchFamily="34" charset="0"/>
                        </a:rPr>
                        <a:t>25.03352</a:t>
                      </a:r>
                    </a:p>
                  </a:txBody>
                  <a:tcPr marL="6350" marR="6350" marT="6350" marB="0" anchor="b"/>
                </a:tc>
                <a:tc>
                  <a:txBody>
                    <a:bodyPr/>
                    <a:lstStyle/>
                    <a:p>
                      <a:pPr algn="r" fontAlgn="b"/>
                      <a:r>
                        <a:rPr lang="en-US" sz="1200" b="0" i="0" u="none" strike="noStrike" dirty="0">
                          <a:solidFill>
                            <a:srgbClr val="000000"/>
                          </a:solidFill>
                          <a:effectLst/>
                          <a:latin typeface="Calibri" panose="020F0502020204030204" pitchFamily="34" charset="0"/>
                        </a:rPr>
                        <a:t>34.95108</a:t>
                      </a:r>
                    </a:p>
                  </a:txBody>
                  <a:tcPr marL="6350" marR="6350" marT="6350" marB="0" anchor="b"/>
                </a:tc>
                <a:tc>
                  <a:txBody>
                    <a:bodyPr/>
                    <a:lstStyle/>
                    <a:p>
                      <a:r>
                        <a:rPr lang="en-US" sz="1200" dirty="0"/>
                        <a:t>15085.4242</a:t>
                      </a:r>
                    </a:p>
                  </a:txBody>
                  <a:tcPr/>
                </a:tc>
                <a:extLst>
                  <a:ext uri="{0D108BD9-81ED-4DB2-BD59-A6C34878D82A}">
                    <a16:rowId xmlns:a16="http://schemas.microsoft.com/office/drawing/2014/main" val="1527748649"/>
                  </a:ext>
                </a:extLst>
              </a:tr>
              <a:tr h="365682">
                <a:tc>
                  <a:txBody>
                    <a:bodyPr/>
                    <a:lstStyle/>
                    <a:p>
                      <a:r>
                        <a:rPr lang="en-US" sz="1200" dirty="0"/>
                        <a:t>Cash</a:t>
                      </a:r>
                    </a:p>
                  </a:txBody>
                  <a:tcPr/>
                </a:tc>
                <a:tc>
                  <a:txBody>
                    <a:bodyPr/>
                    <a:lstStyle/>
                    <a:p>
                      <a:pPr algn="r" fontAlgn="b"/>
                      <a:r>
                        <a:rPr lang="en-US" sz="1200" b="0" i="0" u="none" strike="noStrike">
                          <a:solidFill>
                            <a:srgbClr val="000000"/>
                          </a:solidFill>
                          <a:effectLst/>
                          <a:latin typeface="Calibri" panose="020F0502020204030204" pitchFamily="34" charset="0"/>
                        </a:rPr>
                        <a:t>16.65879</a:t>
                      </a:r>
                    </a:p>
                  </a:txBody>
                  <a:tcPr marL="6350" marR="6350" marT="6350" marB="0" anchor="b"/>
                </a:tc>
                <a:tc>
                  <a:txBody>
                    <a:bodyPr/>
                    <a:lstStyle/>
                    <a:p>
                      <a:pPr algn="r" fontAlgn="b"/>
                      <a:r>
                        <a:rPr lang="en-US" sz="1200" b="0" i="0" u="none" strike="noStrike" dirty="0">
                          <a:solidFill>
                            <a:srgbClr val="000000"/>
                          </a:solidFill>
                          <a:effectLst/>
                          <a:latin typeface="Calibri" panose="020F0502020204030204" pitchFamily="34" charset="0"/>
                        </a:rPr>
                        <a:t>23.35662</a:t>
                      </a:r>
                    </a:p>
                  </a:txBody>
                  <a:tcPr marL="6350" marR="6350" marT="6350" marB="0" anchor="b"/>
                </a:tc>
                <a:tc>
                  <a:txBody>
                    <a:bodyPr/>
                    <a:lstStyle/>
                    <a:p>
                      <a:r>
                        <a:rPr lang="en-US" sz="1200" dirty="0"/>
                        <a:t>15102.3121</a:t>
                      </a:r>
                    </a:p>
                  </a:txBody>
                  <a:tcPr/>
                </a:tc>
                <a:extLst>
                  <a:ext uri="{0D108BD9-81ED-4DB2-BD59-A6C34878D82A}">
                    <a16:rowId xmlns:a16="http://schemas.microsoft.com/office/drawing/2014/main" val="1684137771"/>
                  </a:ext>
                </a:extLst>
              </a:tr>
            </a:tbl>
          </a:graphicData>
        </a:graphic>
      </p:graphicFrame>
      <p:pic>
        <p:nvPicPr>
          <p:cNvPr id="6" name="Picture 5">
            <a:extLst>
              <a:ext uri="{FF2B5EF4-FFF2-40B4-BE49-F238E27FC236}">
                <a16:creationId xmlns:a16="http://schemas.microsoft.com/office/drawing/2014/main" id="{86507071-AFC5-4817-8E38-9A2245DF46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000" r="46852"/>
          <a:stretch/>
        </p:blipFill>
        <p:spPr>
          <a:xfrm>
            <a:off x="194084" y="3474564"/>
            <a:ext cx="3557909" cy="3247877"/>
          </a:xfrm>
          <a:prstGeom prst="rect">
            <a:avLst/>
          </a:prstGeom>
        </p:spPr>
      </p:pic>
      <p:pic>
        <p:nvPicPr>
          <p:cNvPr id="8" name="Picture 7">
            <a:extLst>
              <a:ext uri="{FF2B5EF4-FFF2-40B4-BE49-F238E27FC236}">
                <a16:creationId xmlns:a16="http://schemas.microsoft.com/office/drawing/2014/main" id="{9C8DEE4B-7D58-4A39-81B5-5F96E3745C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000" r="47235"/>
          <a:stretch/>
        </p:blipFill>
        <p:spPr>
          <a:xfrm>
            <a:off x="3435685" y="3457154"/>
            <a:ext cx="3596051" cy="3282696"/>
          </a:xfrm>
          <a:prstGeom prst="rect">
            <a:avLst/>
          </a:prstGeom>
        </p:spPr>
      </p:pic>
      <p:sp>
        <p:nvSpPr>
          <p:cNvPr id="9" name="TextBox 8">
            <a:extLst>
              <a:ext uri="{FF2B5EF4-FFF2-40B4-BE49-F238E27FC236}">
                <a16:creationId xmlns:a16="http://schemas.microsoft.com/office/drawing/2014/main" id="{8D4A3BA6-5446-4AB9-8018-FF1B59787486}"/>
              </a:ext>
            </a:extLst>
          </p:cNvPr>
          <p:cNvSpPr txBox="1"/>
          <p:nvPr/>
        </p:nvSpPr>
        <p:spPr>
          <a:xfrm>
            <a:off x="6665976" y="1646520"/>
            <a:ext cx="53035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59.98% of the customers paid using card compared to the 40% who used cash, 34.95% of the males and 25.03% of the females paid using card.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average more users preferred using card than cash when paying for the yellow cab.</a:t>
            </a:r>
          </a:p>
        </p:txBody>
      </p:sp>
      <p:pic>
        <p:nvPicPr>
          <p:cNvPr id="10" name="Content Placeholder 4">
            <a:extLst>
              <a:ext uri="{FF2B5EF4-FFF2-40B4-BE49-F238E27FC236}">
                <a16:creationId xmlns:a16="http://schemas.microsoft.com/office/drawing/2014/main" id="{CD3D9FCF-75F4-48E5-9555-397BE6BC67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8647" b="52187"/>
          <a:stretch/>
        </p:blipFill>
        <p:spPr>
          <a:xfrm>
            <a:off x="7031736" y="3675196"/>
            <a:ext cx="3187225" cy="3033633"/>
          </a:xfrm>
          <a:prstGeom prst="rect">
            <a:avLst/>
          </a:prstGeom>
        </p:spPr>
      </p:pic>
      <p:sp>
        <p:nvSpPr>
          <p:cNvPr id="11" name="Title 1">
            <a:extLst>
              <a:ext uri="{FF2B5EF4-FFF2-40B4-BE49-F238E27FC236}">
                <a16:creationId xmlns:a16="http://schemas.microsoft.com/office/drawing/2014/main" id="{29AACC45-59C9-487B-BFBB-C8488CBCCEDD}"/>
              </a:ext>
            </a:extLst>
          </p:cNvPr>
          <p:cNvSpPr>
            <a:spLocks noGrp="1"/>
          </p:cNvSpPr>
          <p:nvPr>
            <p:ph type="title"/>
          </p:nvPr>
        </p:nvSpPr>
        <p:spPr>
          <a:xfrm>
            <a:off x="838200" y="149171"/>
            <a:ext cx="10515600" cy="1325563"/>
          </a:xfrm>
        </p:spPr>
        <p:txBody>
          <a:bodyPr>
            <a:normAutofit/>
          </a:bodyPr>
          <a:lstStyle/>
          <a:p>
            <a:r>
              <a:rPr lang="en-US" sz="2500" b="1" dirty="0"/>
              <a:t>Question 5: What is the most preferred mode of payment between the male and female customers throughout all the cities?</a:t>
            </a:r>
          </a:p>
        </p:txBody>
      </p:sp>
    </p:spTree>
    <p:extLst>
      <p:ext uri="{BB962C8B-B14F-4D97-AF65-F5344CB8AC3E}">
        <p14:creationId xmlns:p14="http://schemas.microsoft.com/office/powerpoint/2010/main" val="214779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FC101CC8-546D-4911-ACB8-427D437A4EC4}"/>
              </a:ext>
            </a:extLst>
          </p:cNvPr>
          <p:cNvGraphicFramePr>
            <a:graphicFrameLocks noGrp="1"/>
          </p:cNvGraphicFramePr>
          <p:nvPr>
            <p:ph idx="1"/>
            <p:extLst>
              <p:ext uri="{D42A27DB-BD31-4B8C-83A1-F6EECF244321}">
                <p14:modId xmlns:p14="http://schemas.microsoft.com/office/powerpoint/2010/main" val="358270001"/>
              </p:ext>
            </p:extLst>
          </p:nvPr>
        </p:nvGraphicFramePr>
        <p:xfrm>
          <a:off x="637032" y="1764791"/>
          <a:ext cx="5202936" cy="3139744"/>
        </p:xfrm>
        <a:graphic>
          <a:graphicData uri="http://schemas.openxmlformats.org/drawingml/2006/table">
            <a:tbl>
              <a:tblPr>
                <a:tableStyleId>{0E3FDE45-AF77-4B5C-9715-49D594BDF05E}</a:tableStyleId>
              </a:tblPr>
              <a:tblGrid>
                <a:gridCol w="998752">
                  <a:extLst>
                    <a:ext uri="{9D8B030D-6E8A-4147-A177-3AD203B41FA5}">
                      <a16:colId xmlns:a16="http://schemas.microsoft.com/office/drawing/2014/main" val="481012999"/>
                    </a:ext>
                  </a:extLst>
                </a:gridCol>
                <a:gridCol w="485098">
                  <a:extLst>
                    <a:ext uri="{9D8B030D-6E8A-4147-A177-3AD203B41FA5}">
                      <a16:colId xmlns:a16="http://schemas.microsoft.com/office/drawing/2014/main" val="4099421224"/>
                    </a:ext>
                  </a:extLst>
                </a:gridCol>
                <a:gridCol w="664764">
                  <a:extLst>
                    <a:ext uri="{9D8B030D-6E8A-4147-A177-3AD203B41FA5}">
                      <a16:colId xmlns:a16="http://schemas.microsoft.com/office/drawing/2014/main" val="3440429800"/>
                    </a:ext>
                  </a:extLst>
                </a:gridCol>
                <a:gridCol w="619847">
                  <a:extLst>
                    <a:ext uri="{9D8B030D-6E8A-4147-A177-3AD203B41FA5}">
                      <a16:colId xmlns:a16="http://schemas.microsoft.com/office/drawing/2014/main" val="694542615"/>
                    </a:ext>
                  </a:extLst>
                </a:gridCol>
                <a:gridCol w="556965">
                  <a:extLst>
                    <a:ext uri="{9D8B030D-6E8A-4147-A177-3AD203B41FA5}">
                      <a16:colId xmlns:a16="http://schemas.microsoft.com/office/drawing/2014/main" val="2251155809"/>
                    </a:ext>
                  </a:extLst>
                </a:gridCol>
                <a:gridCol w="691715">
                  <a:extLst>
                    <a:ext uri="{9D8B030D-6E8A-4147-A177-3AD203B41FA5}">
                      <a16:colId xmlns:a16="http://schemas.microsoft.com/office/drawing/2014/main" val="2076198375"/>
                    </a:ext>
                  </a:extLst>
                </a:gridCol>
                <a:gridCol w="1185795">
                  <a:extLst>
                    <a:ext uri="{9D8B030D-6E8A-4147-A177-3AD203B41FA5}">
                      <a16:colId xmlns:a16="http://schemas.microsoft.com/office/drawing/2014/main" val="1554723819"/>
                    </a:ext>
                  </a:extLst>
                </a:gridCol>
              </a:tblGrid>
              <a:tr h="244465">
                <a:tc>
                  <a:txBody>
                    <a:bodyPr/>
                    <a:lstStyle/>
                    <a:p>
                      <a:pPr algn="ctr" fontAlgn="b"/>
                      <a:r>
                        <a:rPr lang="en-US" sz="1400" b="1" u="none" strike="noStrike" dirty="0">
                          <a:effectLst/>
                        </a:rPr>
                        <a:t>Age Group</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Age</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Female</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Male</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Card</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Cash</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Income (USD/Month)</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2744033"/>
                  </a:ext>
                </a:extLst>
              </a:tr>
              <a:tr h="348351">
                <a:tc>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count</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                                            mean</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4441859"/>
                  </a:ext>
                </a:extLst>
              </a:tr>
              <a:tr h="378934">
                <a:tc>
                  <a:txBody>
                    <a:bodyPr/>
                    <a:lstStyle/>
                    <a:p>
                      <a:pPr algn="l" fontAlgn="b"/>
                      <a:r>
                        <a:rPr lang="en-US" sz="1400" u="none" strike="noStrike" dirty="0">
                          <a:effectLst/>
                        </a:rPr>
                        <a:t>10-19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3112</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11093</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16420</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16544</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10969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14849.35701</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5067209"/>
                  </a:ext>
                </a:extLst>
              </a:tr>
              <a:tr h="378934">
                <a:tc>
                  <a:txBody>
                    <a:bodyPr/>
                    <a:lstStyle/>
                    <a:p>
                      <a:pPr algn="l" fontAlgn="b"/>
                      <a:r>
                        <a:rPr lang="en-US" sz="1400" u="none" strike="noStrike" dirty="0">
                          <a:effectLst/>
                        </a:rPr>
                        <a:t>20-29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a:effectLst/>
                        </a:rPr>
                        <a:t>15797</a:t>
                      </a:r>
                      <a:endParaRPr lang="en-US"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59913</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81657</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84823</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56747</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a:effectLst/>
                        </a:rPr>
                        <a:t>15068.13205</a:t>
                      </a:r>
                      <a:endParaRPr lang="en-US"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1378203"/>
                  </a:ext>
                </a:extLst>
              </a:tr>
              <a:tr h="378934">
                <a:tc>
                  <a:txBody>
                    <a:bodyPr/>
                    <a:lstStyle/>
                    <a:p>
                      <a:pPr algn="l" fontAlgn="b"/>
                      <a:r>
                        <a:rPr lang="en-US" sz="1400" u="none" strike="noStrike" dirty="0">
                          <a:effectLst/>
                        </a:rPr>
                        <a:t>30-39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15579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57348</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81440</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83087</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55701</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14984.56274</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3013000"/>
                  </a:ext>
                </a:extLst>
              </a:tr>
              <a:tr h="378934">
                <a:tc>
                  <a:txBody>
                    <a:bodyPr/>
                    <a:lstStyle/>
                    <a:p>
                      <a:pPr algn="l" fontAlgn="b"/>
                      <a:r>
                        <a:rPr lang="en-US" sz="1400" u="none" strike="noStrike" dirty="0">
                          <a:effectLst/>
                        </a:rPr>
                        <a:t>40-49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a:effectLst/>
                        </a:rPr>
                        <a:t>6336</a:t>
                      </a:r>
                      <a:endParaRPr lang="en-US"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24141</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33640</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34624</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23157</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14992.38889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2036309"/>
                  </a:ext>
                </a:extLst>
              </a:tr>
              <a:tr h="378934">
                <a:tc>
                  <a:txBody>
                    <a:bodyPr/>
                    <a:lstStyle/>
                    <a:p>
                      <a:pPr algn="l" fontAlgn="b"/>
                      <a:r>
                        <a:rPr lang="en-US" sz="1400" u="none" strike="noStrike" dirty="0">
                          <a:effectLst/>
                        </a:rPr>
                        <a:t>50-59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a:effectLst/>
                        </a:rPr>
                        <a:t>5229</a:t>
                      </a:r>
                      <a:endParaRPr lang="en-US"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19186</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27641</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28263</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18564</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15100.49761</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549834"/>
                  </a:ext>
                </a:extLst>
              </a:tr>
              <a:tr h="378934">
                <a:tc>
                  <a:txBody>
                    <a:bodyPr/>
                    <a:lstStyle/>
                    <a:p>
                      <a:pPr algn="l" fontAlgn="b"/>
                      <a:r>
                        <a:rPr lang="en-US" sz="1400" u="none" strike="noStrike" dirty="0">
                          <a:effectLst/>
                        </a:rPr>
                        <a:t>60-69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3118</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11806</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15813</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16650</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10969</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a:effectLst/>
                        </a:rPr>
                        <a:t>14975.74471</a:t>
                      </a: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742891"/>
                  </a:ext>
                </a:extLst>
              </a:tr>
            </a:tbl>
          </a:graphicData>
        </a:graphic>
      </p:graphicFrame>
      <p:pic>
        <p:nvPicPr>
          <p:cNvPr id="16" name="Content Placeholder 4">
            <a:extLst>
              <a:ext uri="{FF2B5EF4-FFF2-40B4-BE49-F238E27FC236}">
                <a16:creationId xmlns:a16="http://schemas.microsoft.com/office/drawing/2014/main" id="{B7B63EFE-81DB-4E06-B8C9-DD219167750E}"/>
              </a:ext>
            </a:extLst>
          </p:cNvPr>
          <p:cNvPicPr>
            <a:picLocks noChangeAspect="1"/>
          </p:cNvPicPr>
          <p:nvPr/>
        </p:nvPicPr>
        <p:blipFill rotWithShape="1">
          <a:blip r:embed="rId2">
            <a:extLst>
              <a:ext uri="{28A0092B-C50C-407E-A947-70E740481C1C}">
                <a14:useLocalDpi xmlns:a14="http://schemas.microsoft.com/office/drawing/2010/main" val="0"/>
              </a:ext>
            </a:extLst>
          </a:blip>
          <a:srcRect l="51380" r="-1" b="52187"/>
          <a:stretch/>
        </p:blipFill>
        <p:spPr>
          <a:xfrm>
            <a:off x="6739128" y="1764791"/>
            <a:ext cx="4724398" cy="4749345"/>
          </a:xfrm>
          <a:prstGeom prst="rect">
            <a:avLst/>
          </a:prstGeom>
        </p:spPr>
      </p:pic>
      <p:sp>
        <p:nvSpPr>
          <p:cNvPr id="17" name="TextBox 16">
            <a:extLst>
              <a:ext uri="{FF2B5EF4-FFF2-40B4-BE49-F238E27FC236}">
                <a16:creationId xmlns:a16="http://schemas.microsoft.com/office/drawing/2014/main" id="{D962B938-4B23-4AAC-AC04-609070064244}"/>
              </a:ext>
            </a:extLst>
          </p:cNvPr>
          <p:cNvSpPr txBox="1"/>
          <p:nvPr/>
        </p:nvSpPr>
        <p:spPr>
          <a:xfrm>
            <a:off x="292608" y="5376886"/>
            <a:ext cx="6227064" cy="923330"/>
          </a:xfrm>
          <a:prstGeom prst="rect">
            <a:avLst/>
          </a:prstGeom>
          <a:noFill/>
        </p:spPr>
        <p:txBody>
          <a:bodyPr wrap="square" rtlCol="0">
            <a:spAutoFit/>
          </a:bodyPr>
          <a:lstStyle/>
          <a:p>
            <a:r>
              <a:rPr lang="en-US" dirty="0"/>
              <a:t>Many customers for the different cab companies are reported to be between 20 years to 39 years of age, mostly used card as the preferred method of payment for the cab.</a:t>
            </a:r>
          </a:p>
        </p:txBody>
      </p:sp>
      <p:sp>
        <p:nvSpPr>
          <p:cNvPr id="18" name="Title 1">
            <a:extLst>
              <a:ext uri="{FF2B5EF4-FFF2-40B4-BE49-F238E27FC236}">
                <a16:creationId xmlns:a16="http://schemas.microsoft.com/office/drawing/2014/main" id="{29E2F82F-66AD-487E-BE79-CD416E3805AE}"/>
              </a:ext>
            </a:extLst>
          </p:cNvPr>
          <p:cNvSpPr>
            <a:spLocks noGrp="1"/>
          </p:cNvSpPr>
          <p:nvPr>
            <p:ph type="title"/>
          </p:nvPr>
        </p:nvSpPr>
        <p:spPr>
          <a:xfrm>
            <a:off x="838200" y="149171"/>
            <a:ext cx="10515600" cy="1325563"/>
          </a:xfrm>
        </p:spPr>
        <p:txBody>
          <a:bodyPr>
            <a:normAutofit/>
          </a:bodyPr>
          <a:lstStyle/>
          <a:p>
            <a:r>
              <a:rPr lang="en-US" sz="2500" b="1" dirty="0"/>
              <a:t>Question 6: Which age group predominates overall across all the cities and what is the most preferred mode of payment amongst all the different age groups?</a:t>
            </a:r>
          </a:p>
        </p:txBody>
      </p:sp>
    </p:spTree>
    <p:extLst>
      <p:ext uri="{BB962C8B-B14F-4D97-AF65-F5344CB8AC3E}">
        <p14:creationId xmlns:p14="http://schemas.microsoft.com/office/powerpoint/2010/main" val="64242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2511-3A3D-4172-B3CB-0FE053A12575}"/>
              </a:ext>
            </a:extLst>
          </p:cNvPr>
          <p:cNvSpPr>
            <a:spLocks noGrp="1"/>
          </p:cNvSpPr>
          <p:nvPr>
            <p:ph type="title"/>
          </p:nvPr>
        </p:nvSpPr>
        <p:spPr/>
        <p:txBody>
          <a:bodyPr>
            <a:normAutofit/>
          </a:bodyPr>
          <a:lstStyle/>
          <a:p>
            <a:r>
              <a:rPr lang="en-US" sz="2500" b="1" dirty="0"/>
              <a:t>Question 7: What is the correlation between kilometers travelled, price charged , cost of trip and profits from each trip? </a:t>
            </a:r>
          </a:p>
        </p:txBody>
      </p:sp>
      <p:graphicFrame>
        <p:nvGraphicFramePr>
          <p:cNvPr id="7" name="Content Placeholder 6">
            <a:extLst>
              <a:ext uri="{FF2B5EF4-FFF2-40B4-BE49-F238E27FC236}">
                <a16:creationId xmlns:a16="http://schemas.microsoft.com/office/drawing/2014/main" id="{79BE6F52-B7EA-4264-B167-5EC88B1BCA37}"/>
              </a:ext>
            </a:extLst>
          </p:cNvPr>
          <p:cNvGraphicFramePr>
            <a:graphicFrameLocks noGrp="1"/>
          </p:cNvGraphicFramePr>
          <p:nvPr>
            <p:ph idx="1"/>
            <p:extLst>
              <p:ext uri="{D42A27DB-BD31-4B8C-83A1-F6EECF244321}">
                <p14:modId xmlns:p14="http://schemas.microsoft.com/office/powerpoint/2010/main" val="3711414504"/>
              </p:ext>
            </p:extLst>
          </p:nvPr>
        </p:nvGraphicFramePr>
        <p:xfrm>
          <a:off x="1005840" y="2101246"/>
          <a:ext cx="4453130" cy="2763359"/>
        </p:xfrm>
        <a:graphic>
          <a:graphicData uri="http://schemas.openxmlformats.org/drawingml/2006/table">
            <a:tbl>
              <a:tblPr>
                <a:tableStyleId>{9D7B26C5-4107-4FEC-AEDC-1716B250A1EF}</a:tableStyleId>
              </a:tblPr>
              <a:tblGrid>
                <a:gridCol w="890626">
                  <a:extLst>
                    <a:ext uri="{9D8B030D-6E8A-4147-A177-3AD203B41FA5}">
                      <a16:colId xmlns:a16="http://schemas.microsoft.com/office/drawing/2014/main" val="2763937566"/>
                    </a:ext>
                  </a:extLst>
                </a:gridCol>
                <a:gridCol w="890626">
                  <a:extLst>
                    <a:ext uri="{9D8B030D-6E8A-4147-A177-3AD203B41FA5}">
                      <a16:colId xmlns:a16="http://schemas.microsoft.com/office/drawing/2014/main" val="1406829121"/>
                    </a:ext>
                  </a:extLst>
                </a:gridCol>
                <a:gridCol w="890626">
                  <a:extLst>
                    <a:ext uri="{9D8B030D-6E8A-4147-A177-3AD203B41FA5}">
                      <a16:colId xmlns:a16="http://schemas.microsoft.com/office/drawing/2014/main" val="1837885316"/>
                    </a:ext>
                  </a:extLst>
                </a:gridCol>
                <a:gridCol w="890626">
                  <a:extLst>
                    <a:ext uri="{9D8B030D-6E8A-4147-A177-3AD203B41FA5}">
                      <a16:colId xmlns:a16="http://schemas.microsoft.com/office/drawing/2014/main" val="3915032909"/>
                    </a:ext>
                  </a:extLst>
                </a:gridCol>
                <a:gridCol w="890626">
                  <a:extLst>
                    <a:ext uri="{9D8B030D-6E8A-4147-A177-3AD203B41FA5}">
                      <a16:colId xmlns:a16="http://schemas.microsoft.com/office/drawing/2014/main" val="4200751125"/>
                    </a:ext>
                  </a:extLst>
                </a:gridCol>
              </a:tblGrid>
              <a:tr h="608799">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KM Travelled</a:t>
                      </a:r>
                      <a:endParaRPr lang="en-US" sz="11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Price Charged</a:t>
                      </a:r>
                      <a:endParaRPr lang="en-US" sz="11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Cost of Trip</a:t>
                      </a:r>
                      <a:endParaRPr lang="en-US" sz="11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profits</a:t>
                      </a:r>
                      <a:endParaRPr lang="en-US" sz="11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361655"/>
                  </a:ext>
                </a:extLst>
              </a:tr>
              <a:tr h="608799">
                <a:tc>
                  <a:txBody>
                    <a:bodyPr/>
                    <a:lstStyle/>
                    <a:p>
                      <a:pPr algn="l" fontAlgn="b"/>
                      <a:r>
                        <a:rPr lang="en-US" sz="1100" u="none" strike="noStrike">
                          <a:effectLst/>
                        </a:rPr>
                        <a:t>KM Travelled</a:t>
                      </a:r>
                      <a:endParaRPr lang="en-US" sz="1100" b="0" i="0" u="none" strike="noStrike">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0.835753</a:t>
                      </a:r>
                      <a:endParaRPr lang="en-US" sz="1100" b="0" i="0" u="none" strike="noStrike" dirty="0">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0.981848</a:t>
                      </a:r>
                      <a:endParaRPr lang="en-US" sz="1100" b="0" i="0" u="none" strike="noStrike" dirty="0">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0.462768</a:t>
                      </a:r>
                      <a:endParaRPr lang="en-US" sz="1100" b="0" i="0" u="none" strike="noStrike" dirty="0">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6092788"/>
                  </a:ext>
                </a:extLst>
              </a:tr>
              <a:tr h="608799">
                <a:tc>
                  <a:txBody>
                    <a:bodyPr/>
                    <a:lstStyle/>
                    <a:p>
                      <a:pPr algn="l" fontAlgn="b"/>
                      <a:r>
                        <a:rPr lang="en-US" sz="1100" u="none" strike="noStrike">
                          <a:effectLst/>
                        </a:rPr>
                        <a:t>Price Charged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0.835753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0.859812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0.864154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7976108"/>
                  </a:ext>
                </a:extLst>
              </a:tr>
              <a:tr h="608799">
                <a:tc>
                  <a:txBody>
                    <a:bodyPr/>
                    <a:lstStyle/>
                    <a:p>
                      <a:pPr algn="l" fontAlgn="b"/>
                      <a:r>
                        <a:rPr lang="en-US" sz="1100" u="none" strike="noStrike">
                          <a:effectLst/>
                        </a:rPr>
                        <a:t>Cost of Trip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0.981848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0.859812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0.486056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13951690"/>
                  </a:ext>
                </a:extLst>
              </a:tr>
              <a:tr h="328163">
                <a:tc>
                  <a:txBody>
                    <a:bodyPr/>
                    <a:lstStyle/>
                    <a:p>
                      <a:pPr algn="l" fontAlgn="b"/>
                      <a:r>
                        <a:rPr lang="en-US" sz="1100" u="none" strike="noStrike">
                          <a:effectLst/>
                        </a:rPr>
                        <a:t>profits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0.462768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0.864154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0.486056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16038505"/>
                  </a:ext>
                </a:extLst>
              </a:tr>
            </a:tbl>
          </a:graphicData>
        </a:graphic>
      </p:graphicFrame>
      <p:sp>
        <p:nvSpPr>
          <p:cNvPr id="8" name="TextBox 7">
            <a:extLst>
              <a:ext uri="{FF2B5EF4-FFF2-40B4-BE49-F238E27FC236}">
                <a16:creationId xmlns:a16="http://schemas.microsoft.com/office/drawing/2014/main" id="{47753E07-E6C0-4F42-BE70-5D7CDF5B154A}"/>
              </a:ext>
            </a:extLst>
          </p:cNvPr>
          <p:cNvSpPr txBox="1"/>
          <p:nvPr/>
        </p:nvSpPr>
        <p:spPr>
          <a:xfrm>
            <a:off x="838200" y="5275163"/>
            <a:ext cx="10515600" cy="784830"/>
          </a:xfrm>
          <a:prstGeom prst="rect">
            <a:avLst/>
          </a:prstGeom>
          <a:noFill/>
        </p:spPr>
        <p:txBody>
          <a:bodyPr wrap="square" rtlCol="0">
            <a:spAutoFit/>
          </a:bodyPr>
          <a:lstStyle/>
          <a:p>
            <a:pPr marL="285750" indent="-285750">
              <a:buFont typeface="Arial" panose="020B0604020202020204" pitchFamily="34" charset="0"/>
              <a:buChar char="•"/>
            </a:pPr>
            <a:r>
              <a:rPr lang="en-US" sz="1500" dirty="0"/>
              <a:t>46.27% of the reported profits are accounted for by the change in kilometers travelled</a:t>
            </a:r>
          </a:p>
          <a:p>
            <a:pPr marL="285750" indent="-285750">
              <a:buFont typeface="Arial" panose="020B0604020202020204" pitchFamily="34" charset="0"/>
              <a:buChar char="•"/>
            </a:pPr>
            <a:r>
              <a:rPr lang="en-US" sz="1500" dirty="0"/>
              <a:t>48.61% of the reported profit (extra income due to over charging) is attributed to the change in cost of trip</a:t>
            </a:r>
          </a:p>
          <a:p>
            <a:pPr marL="285750" indent="-285750">
              <a:buFont typeface="Arial" panose="020B0604020202020204" pitchFamily="34" charset="0"/>
              <a:buChar char="•"/>
            </a:pPr>
            <a:r>
              <a:rPr lang="en-US" sz="1500" dirty="0"/>
              <a:t>An increase in kilometers travelled affected the cost of trip and price to be charged for that trip</a:t>
            </a:r>
          </a:p>
        </p:txBody>
      </p:sp>
    </p:spTree>
    <p:extLst>
      <p:ext uri="{BB962C8B-B14F-4D97-AF65-F5344CB8AC3E}">
        <p14:creationId xmlns:p14="http://schemas.microsoft.com/office/powerpoint/2010/main" val="68803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4B58-6168-49E9-949C-72E13989CEB4}"/>
              </a:ext>
            </a:extLst>
          </p:cNvPr>
          <p:cNvSpPr>
            <a:spLocks noGrp="1"/>
          </p:cNvSpPr>
          <p:nvPr>
            <p:ph type="title"/>
          </p:nvPr>
        </p:nvSpPr>
        <p:spPr>
          <a:xfrm>
            <a:off x="838200" y="365125"/>
            <a:ext cx="10515600" cy="741299"/>
          </a:xfrm>
        </p:spPr>
        <p:txBody>
          <a:bodyPr>
            <a:noAutofit/>
          </a:bodyPr>
          <a:lstStyle/>
          <a:p>
            <a:r>
              <a:rPr lang="en-US" sz="2500" b="1" dirty="0"/>
              <a:t>Question 8: How is the price charged per trip differ for the two cab companies and is it affected by number of kilometers travelled?</a:t>
            </a:r>
          </a:p>
        </p:txBody>
      </p:sp>
      <p:pic>
        <p:nvPicPr>
          <p:cNvPr id="4" name="Picture 3">
            <a:extLst>
              <a:ext uri="{FF2B5EF4-FFF2-40B4-BE49-F238E27FC236}">
                <a16:creationId xmlns:a16="http://schemas.microsoft.com/office/drawing/2014/main" id="{F6172228-DFFB-471D-91E5-7DB15E04D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435604"/>
            <a:ext cx="5257810" cy="3986792"/>
          </a:xfrm>
          <a:prstGeom prst="rect">
            <a:avLst/>
          </a:prstGeom>
        </p:spPr>
      </p:pic>
      <p:sp>
        <p:nvSpPr>
          <p:cNvPr id="5" name="TextBox 4">
            <a:extLst>
              <a:ext uri="{FF2B5EF4-FFF2-40B4-BE49-F238E27FC236}">
                <a16:creationId xmlns:a16="http://schemas.microsoft.com/office/drawing/2014/main" id="{FBB15C43-689D-421A-899B-763D7E0369FA}"/>
              </a:ext>
            </a:extLst>
          </p:cNvPr>
          <p:cNvSpPr txBox="1"/>
          <p:nvPr/>
        </p:nvSpPr>
        <p:spPr>
          <a:xfrm>
            <a:off x="585216" y="5458968"/>
            <a:ext cx="11082528"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t>The yellow cab company charged a bit more for the same number of kilometers than the pink cab</a:t>
            </a:r>
          </a:p>
          <a:p>
            <a:pPr marL="285750" indent="-285750" algn="just">
              <a:buFont typeface="Arial" panose="020B0604020202020204" pitchFamily="34" charset="0"/>
              <a:buChar char="•"/>
            </a:pPr>
            <a:r>
              <a:rPr lang="en-US" sz="1500" dirty="0"/>
              <a:t>Both cab companies have reported equal number of KM travelled, however in comparison to the amount of extra money earned per kilometers travelled, the yellow cab predominated over the pink cab</a:t>
            </a:r>
          </a:p>
          <a:p>
            <a:pPr marL="285750" indent="-285750" algn="just">
              <a:buFont typeface="Arial" panose="020B0604020202020204" pitchFamily="34" charset="0"/>
              <a:buChar char="•"/>
            </a:pPr>
            <a:r>
              <a:rPr lang="en-US" sz="1500" dirty="0"/>
              <a:t>However, with increase in number of KM travelled, the higher the amount of extra cash earned for the yellow cab than the pink cab </a:t>
            </a:r>
          </a:p>
        </p:txBody>
      </p:sp>
      <p:pic>
        <p:nvPicPr>
          <p:cNvPr id="7" name="Picture 6">
            <a:extLst>
              <a:ext uri="{FF2B5EF4-FFF2-40B4-BE49-F238E27FC236}">
                <a16:creationId xmlns:a16="http://schemas.microsoft.com/office/drawing/2014/main" id="{3F934B5C-4655-4DFA-BF03-CB8ACDD28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13" y="1435604"/>
            <a:ext cx="5340107" cy="3986792"/>
          </a:xfrm>
          <a:prstGeom prst="rect">
            <a:avLst/>
          </a:prstGeom>
        </p:spPr>
      </p:pic>
    </p:spTree>
    <p:extLst>
      <p:ext uri="{BB962C8B-B14F-4D97-AF65-F5344CB8AC3E}">
        <p14:creationId xmlns:p14="http://schemas.microsoft.com/office/powerpoint/2010/main" val="162799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BBE9-E789-4DF7-9BD5-DDA4C66135C0}"/>
              </a:ext>
            </a:extLst>
          </p:cNvPr>
          <p:cNvSpPr>
            <a:spLocks noGrp="1"/>
          </p:cNvSpPr>
          <p:nvPr>
            <p:ph type="title"/>
          </p:nvPr>
        </p:nvSpPr>
        <p:spPr/>
        <p:txBody>
          <a:bodyPr>
            <a:normAutofit/>
          </a:bodyPr>
          <a:lstStyle/>
          <a:p>
            <a:r>
              <a:rPr lang="en-US" sz="2500" b="1" dirty="0"/>
              <a:t>Question 9: Is the price charged for any cab company affected by gender and age group of the customer?</a:t>
            </a:r>
          </a:p>
        </p:txBody>
      </p:sp>
      <p:pic>
        <p:nvPicPr>
          <p:cNvPr id="5" name="Content Placeholder 4">
            <a:extLst>
              <a:ext uri="{FF2B5EF4-FFF2-40B4-BE49-F238E27FC236}">
                <a16:creationId xmlns:a16="http://schemas.microsoft.com/office/drawing/2014/main" id="{D0F53DDC-D72F-4E65-9055-AAC4789A5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19" y="1553528"/>
            <a:ext cx="5221234" cy="4288545"/>
          </a:xfrm>
        </p:spPr>
      </p:pic>
      <p:pic>
        <p:nvPicPr>
          <p:cNvPr id="7" name="Picture 6">
            <a:extLst>
              <a:ext uri="{FF2B5EF4-FFF2-40B4-BE49-F238E27FC236}">
                <a16:creationId xmlns:a16="http://schemas.microsoft.com/office/drawing/2014/main" id="{CB98A67E-876F-4AD7-BD2A-DC3564129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687" y="1535240"/>
            <a:ext cx="5221234" cy="4197104"/>
          </a:xfrm>
          <a:prstGeom prst="rect">
            <a:avLst/>
          </a:prstGeom>
        </p:spPr>
      </p:pic>
      <p:sp>
        <p:nvSpPr>
          <p:cNvPr id="8" name="TextBox 7">
            <a:extLst>
              <a:ext uri="{FF2B5EF4-FFF2-40B4-BE49-F238E27FC236}">
                <a16:creationId xmlns:a16="http://schemas.microsoft.com/office/drawing/2014/main" id="{DFE01418-CEDA-4A95-83BA-BCDCAEC96479}"/>
              </a:ext>
            </a:extLst>
          </p:cNvPr>
          <p:cNvSpPr txBox="1"/>
          <p:nvPr/>
        </p:nvSpPr>
        <p:spPr>
          <a:xfrm>
            <a:off x="612648" y="5842073"/>
            <a:ext cx="11411712" cy="784830"/>
          </a:xfrm>
          <a:prstGeom prst="rect">
            <a:avLst/>
          </a:prstGeom>
          <a:noFill/>
        </p:spPr>
        <p:txBody>
          <a:bodyPr wrap="square" rtlCol="0">
            <a:spAutoFit/>
          </a:bodyPr>
          <a:lstStyle/>
          <a:p>
            <a:pPr marL="285750" indent="-285750">
              <a:buFont typeface="Arial" panose="020B0604020202020204" pitchFamily="34" charset="0"/>
              <a:buChar char="•"/>
            </a:pPr>
            <a:r>
              <a:rPr lang="en-US" sz="1500" dirty="0"/>
              <a:t>Both male and female customers paid extra when using the yellow cab as for the pink cab</a:t>
            </a:r>
          </a:p>
          <a:p>
            <a:pPr marL="285750" indent="-285750">
              <a:buFont typeface="Arial" panose="020B0604020202020204" pitchFamily="34" charset="0"/>
              <a:buChar char="•"/>
            </a:pPr>
            <a:r>
              <a:rPr lang="en-US" sz="1500" dirty="0"/>
              <a:t>All age groups were charged the same and all were charged the same for the yellow cab as it is for the pink cab</a:t>
            </a:r>
          </a:p>
          <a:p>
            <a:pPr marL="285750" indent="-285750">
              <a:buFont typeface="Arial" panose="020B0604020202020204" pitchFamily="34" charset="0"/>
              <a:buChar char="•"/>
            </a:pPr>
            <a:r>
              <a:rPr lang="en-US" sz="1500" dirty="0"/>
              <a:t>All customers regardless of gender and age were willing to pay price charged by the cab companies </a:t>
            </a:r>
          </a:p>
        </p:txBody>
      </p:sp>
    </p:spTree>
    <p:extLst>
      <p:ext uri="{BB962C8B-B14F-4D97-AF65-F5344CB8AC3E}">
        <p14:creationId xmlns:p14="http://schemas.microsoft.com/office/powerpoint/2010/main" val="157896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8129-840E-4DBC-A78E-A0D1DC7E7C48}"/>
              </a:ext>
            </a:extLst>
          </p:cNvPr>
          <p:cNvSpPr>
            <a:spLocks noGrp="1"/>
          </p:cNvSpPr>
          <p:nvPr>
            <p:ph type="title"/>
          </p:nvPr>
        </p:nvSpPr>
        <p:spPr>
          <a:xfrm>
            <a:off x="774192" y="109093"/>
            <a:ext cx="10515600" cy="823595"/>
          </a:xfrm>
        </p:spPr>
        <p:txBody>
          <a:bodyPr>
            <a:normAutofit/>
          </a:bodyPr>
          <a:lstStyle/>
          <a:p>
            <a:r>
              <a:rPr lang="en-US" sz="2500" b="1" dirty="0"/>
              <a:t>Question 9: Which cab company makes more extra income per trip over </a:t>
            </a:r>
            <a:r>
              <a:rPr lang="en-US" sz="2500" b="1" dirty="0" err="1"/>
              <a:t>thr</a:t>
            </a:r>
            <a:r>
              <a:rPr lang="en-US" sz="2500" b="1" dirty="0"/>
              <a:t> period of three years reported?</a:t>
            </a:r>
            <a:endParaRPr lang="en-US" sz="2500" dirty="0"/>
          </a:p>
        </p:txBody>
      </p:sp>
      <p:pic>
        <p:nvPicPr>
          <p:cNvPr id="8" name="Content Placeholder 7">
            <a:extLst>
              <a:ext uri="{FF2B5EF4-FFF2-40B4-BE49-F238E27FC236}">
                <a16:creationId xmlns:a16="http://schemas.microsoft.com/office/drawing/2014/main" id="{D8722E95-02B2-4C31-96A2-A91866DFC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01" y="1052961"/>
            <a:ext cx="4327025" cy="4099687"/>
          </a:xfrm>
        </p:spPr>
      </p:pic>
      <p:pic>
        <p:nvPicPr>
          <p:cNvPr id="10" name="Picture 9">
            <a:extLst>
              <a:ext uri="{FF2B5EF4-FFF2-40B4-BE49-F238E27FC236}">
                <a16:creationId xmlns:a16="http://schemas.microsoft.com/office/drawing/2014/main" id="{89CE0E97-B6A3-4092-925D-0E8EF34E7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52961"/>
            <a:ext cx="4606582" cy="3848231"/>
          </a:xfrm>
          <a:prstGeom prst="rect">
            <a:avLst/>
          </a:prstGeom>
        </p:spPr>
      </p:pic>
      <p:sp>
        <p:nvSpPr>
          <p:cNvPr id="13" name="TextBox 12">
            <a:extLst>
              <a:ext uri="{FF2B5EF4-FFF2-40B4-BE49-F238E27FC236}">
                <a16:creationId xmlns:a16="http://schemas.microsoft.com/office/drawing/2014/main" id="{33EED0AD-E2AB-44FF-B74B-5F1F648D67D9}"/>
              </a:ext>
            </a:extLst>
          </p:cNvPr>
          <p:cNvSpPr txBox="1"/>
          <p:nvPr/>
        </p:nvSpPr>
        <p:spPr>
          <a:xfrm>
            <a:off x="598801" y="5284109"/>
            <a:ext cx="11635740"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t>The yellow cab company predominates in the market share and consequently attains more profits over the pink cab</a:t>
            </a:r>
          </a:p>
          <a:p>
            <a:pPr marL="285750" indent="-285750" algn="just">
              <a:buFont typeface="Arial" panose="020B0604020202020204" pitchFamily="34" charset="0"/>
              <a:buChar char="•"/>
            </a:pPr>
            <a:r>
              <a:rPr lang="en-US" sz="1500" dirty="0"/>
              <a:t>The yellow cab charged a little more than the pink cab therefore it earns extra in all cities reported for a period of three years.</a:t>
            </a:r>
          </a:p>
          <a:p>
            <a:pPr marL="285750" indent="-285750" algn="just">
              <a:buFont typeface="Arial" panose="020B0604020202020204" pitchFamily="34" charset="0"/>
              <a:buChar char="•"/>
            </a:pPr>
            <a:r>
              <a:rPr lang="en-US" sz="1500" dirty="0"/>
              <a:t>In some major cities such as New York NY, Silicon valley, Dallas TX, the yellow cab earns extra money than the pink cab.</a:t>
            </a:r>
          </a:p>
        </p:txBody>
      </p:sp>
    </p:spTree>
    <p:extLst>
      <p:ext uri="{BB962C8B-B14F-4D97-AF65-F5344CB8AC3E}">
        <p14:creationId xmlns:p14="http://schemas.microsoft.com/office/powerpoint/2010/main" val="23938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A155-379C-4915-A382-7338D995069D}"/>
              </a:ext>
            </a:extLst>
          </p:cNvPr>
          <p:cNvSpPr>
            <a:spLocks noGrp="1"/>
          </p:cNvSpPr>
          <p:nvPr>
            <p:ph type="title"/>
          </p:nvPr>
        </p:nvSpPr>
        <p:spPr/>
        <p:txBody>
          <a:bodyPr/>
          <a:lstStyle/>
          <a:p>
            <a:r>
              <a:rPr lang="en-US" dirty="0"/>
              <a:t>EDA summary</a:t>
            </a:r>
          </a:p>
        </p:txBody>
      </p:sp>
      <p:sp>
        <p:nvSpPr>
          <p:cNvPr id="3" name="Content Placeholder 2">
            <a:extLst>
              <a:ext uri="{FF2B5EF4-FFF2-40B4-BE49-F238E27FC236}">
                <a16:creationId xmlns:a16="http://schemas.microsoft.com/office/drawing/2014/main" id="{97FC524C-A974-46A9-9A86-C6F9D9B3775C}"/>
              </a:ext>
            </a:extLst>
          </p:cNvPr>
          <p:cNvSpPr>
            <a:spLocks noGrp="1"/>
          </p:cNvSpPr>
          <p:nvPr>
            <p:ph idx="1"/>
          </p:nvPr>
        </p:nvSpPr>
        <p:spPr/>
        <p:txBody>
          <a:bodyPr>
            <a:normAutofit fontScale="85000" lnSpcReduction="20000"/>
          </a:bodyPr>
          <a:lstStyle/>
          <a:p>
            <a:pPr marL="514350" indent="-514350" algn="just">
              <a:buFont typeface="+mj-lt"/>
              <a:buAutoNum type="arabicPeriod"/>
            </a:pPr>
            <a:r>
              <a:rPr lang="en-US" dirty="0"/>
              <a:t>Descriptive analysis to calculate summary statistics for transaction amounts, customer demographics, and payment modes, as well as exploring temporal trends in transaction volumes and customer behavior from 31/01/2016 to 31/12/2018. </a:t>
            </a:r>
          </a:p>
          <a:p>
            <a:pPr marL="514350" indent="-514350" algn="just">
              <a:buFont typeface="+mj-lt"/>
              <a:buAutoNum type="arabicPeriod"/>
            </a:pPr>
            <a:r>
              <a:rPr lang="en-US" dirty="0"/>
              <a:t>Customer profiling will involve segmenting customers based on demographic characteristics and analyzing behavior and payment modes to gain insights into customer segments. </a:t>
            </a:r>
          </a:p>
          <a:p>
            <a:pPr marL="514350" indent="-514350" algn="just">
              <a:buFont typeface="+mj-lt"/>
              <a:buAutoNum type="arabicPeriod"/>
            </a:pPr>
            <a:r>
              <a:rPr lang="en-US" dirty="0"/>
              <a:t>Market analysis will evaluate the performance of two cab companies based on transaction data, market share, and customer retention rates, and analyze the distribution of cab users across US cities using City.csv data to identify market opportunities. </a:t>
            </a:r>
          </a:p>
          <a:p>
            <a:pPr marL="514350" indent="-514350" algn="just">
              <a:buFont typeface="+mj-lt"/>
              <a:buAutoNum type="arabicPeriod"/>
            </a:pPr>
            <a:r>
              <a:rPr lang="en-US" dirty="0"/>
              <a:t>Correlation analysis will be conducted to identify relationships between variables influencing customer preferences, transaction behavior, and market dynamics.</a:t>
            </a:r>
          </a:p>
        </p:txBody>
      </p:sp>
    </p:spTree>
    <p:extLst>
      <p:ext uri="{BB962C8B-B14F-4D97-AF65-F5344CB8AC3E}">
        <p14:creationId xmlns:p14="http://schemas.microsoft.com/office/powerpoint/2010/main" val="227035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C418-26B3-46AA-8316-FAEB3FE15EE8}"/>
              </a:ext>
            </a:extLst>
          </p:cNvPr>
          <p:cNvSpPr>
            <a:spLocks noGrp="1"/>
          </p:cNvSpPr>
          <p:nvPr>
            <p:ph type="title"/>
          </p:nvPr>
        </p:nvSpPr>
        <p:spPr/>
        <p:txBody>
          <a:bodyPr/>
          <a:lstStyle/>
          <a:p>
            <a:r>
              <a:rPr lang="en-US" dirty="0"/>
              <a:t>Key takeaways and recommendations</a:t>
            </a:r>
          </a:p>
        </p:txBody>
      </p:sp>
      <p:sp>
        <p:nvSpPr>
          <p:cNvPr id="3" name="Content Placeholder 2">
            <a:extLst>
              <a:ext uri="{FF2B5EF4-FFF2-40B4-BE49-F238E27FC236}">
                <a16:creationId xmlns:a16="http://schemas.microsoft.com/office/drawing/2014/main" id="{9A9431E3-55DC-414F-B078-2118B1107EEA}"/>
              </a:ext>
            </a:extLst>
          </p:cNvPr>
          <p:cNvSpPr>
            <a:spLocks noGrp="1"/>
          </p:cNvSpPr>
          <p:nvPr>
            <p:ph idx="1"/>
          </p:nvPr>
        </p:nvSpPr>
        <p:spPr/>
        <p:txBody>
          <a:bodyPr/>
          <a:lstStyle/>
          <a:p>
            <a:r>
              <a:rPr lang="en-US" dirty="0"/>
              <a:t>The yellow cab company has a higher market share in terms of number of reported users in most major cities compared to the pink cab, therefore consequently makes more money</a:t>
            </a:r>
          </a:p>
          <a:p>
            <a:r>
              <a:rPr lang="en-US" dirty="0"/>
              <a:t>The yellow cab company is most preferred than the pink cab and this can be explained by the percentage usage in every city</a:t>
            </a:r>
          </a:p>
          <a:p>
            <a:r>
              <a:rPr lang="en-US" dirty="0"/>
              <a:t>Mostly customers between the ages of 20-39 years use cabs, this population accounts more on the number of reported users.</a:t>
            </a:r>
          </a:p>
          <a:p>
            <a:r>
              <a:rPr lang="en-US" dirty="0"/>
              <a:t>With the most preferred payment mode being card, this ensures more secure payment, more users of the yellow cab opted for the card payment.</a:t>
            </a:r>
          </a:p>
        </p:txBody>
      </p:sp>
    </p:spTree>
    <p:extLst>
      <p:ext uri="{BB962C8B-B14F-4D97-AF65-F5344CB8AC3E}">
        <p14:creationId xmlns:p14="http://schemas.microsoft.com/office/powerpoint/2010/main" val="1592347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B881-BA7F-423C-B739-1B8DD8AE2748}"/>
              </a:ext>
            </a:extLst>
          </p:cNvPr>
          <p:cNvSpPr>
            <a:spLocks noGrp="1"/>
          </p:cNvSpPr>
          <p:nvPr>
            <p:ph type="title"/>
          </p:nvPr>
        </p:nvSpPr>
        <p:spPr/>
        <p:txBody>
          <a:bodyPr/>
          <a:lstStyle/>
          <a:p>
            <a:r>
              <a:rPr lang="en-US" dirty="0"/>
              <a:t>Key takeaways and recommendations</a:t>
            </a:r>
          </a:p>
        </p:txBody>
      </p:sp>
      <p:sp>
        <p:nvSpPr>
          <p:cNvPr id="3" name="Content Placeholder 2">
            <a:extLst>
              <a:ext uri="{FF2B5EF4-FFF2-40B4-BE49-F238E27FC236}">
                <a16:creationId xmlns:a16="http://schemas.microsoft.com/office/drawing/2014/main" id="{9D31479F-771F-4CCB-BD8C-06151331FC3B}"/>
              </a:ext>
            </a:extLst>
          </p:cNvPr>
          <p:cNvSpPr>
            <a:spLocks noGrp="1"/>
          </p:cNvSpPr>
          <p:nvPr>
            <p:ph idx="1"/>
          </p:nvPr>
        </p:nvSpPr>
        <p:spPr>
          <a:xfrm>
            <a:off x="838200" y="1825624"/>
            <a:ext cx="10515600" cy="4776343"/>
          </a:xfrm>
        </p:spPr>
        <p:txBody>
          <a:bodyPr>
            <a:normAutofit lnSpcReduction="10000"/>
          </a:bodyPr>
          <a:lstStyle/>
          <a:p>
            <a:r>
              <a:rPr lang="en-US" dirty="0"/>
              <a:t>The yellow cab charged extra for the same number of kilometers travelled than the pink cab, consequently the yellow cab makes more extra cash than the pink cab.</a:t>
            </a:r>
          </a:p>
          <a:p>
            <a:r>
              <a:rPr lang="en-US" dirty="0"/>
              <a:t>There has been consistent reported usage of the yellow cab for a period of three years, it still predominated over the pink cab in terms of market share and extra cash.</a:t>
            </a:r>
          </a:p>
          <a:p>
            <a:r>
              <a:rPr lang="en-US" dirty="0"/>
              <a:t>All customers regardless of gender and age were willing to pay price charged by the yellow cab company.</a:t>
            </a:r>
          </a:p>
          <a:p>
            <a:r>
              <a:rPr lang="en-US" dirty="0"/>
              <a:t>Generally Los Angeles, Chicago IL , Washington DC , Boston MA and New York NY have the highest number of users reported to use the yellow cabs and these offer great business opportunities and hotspots for customers</a:t>
            </a:r>
          </a:p>
          <a:p>
            <a:endParaRPr lang="en-US" dirty="0"/>
          </a:p>
        </p:txBody>
      </p:sp>
    </p:spTree>
    <p:extLst>
      <p:ext uri="{BB962C8B-B14F-4D97-AF65-F5344CB8AC3E}">
        <p14:creationId xmlns:p14="http://schemas.microsoft.com/office/powerpoint/2010/main" val="308705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9195-EF80-422A-8562-3BFE10FD0C6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A50285E-0EA5-4B95-96E3-D3EA8F330B4F}"/>
              </a:ext>
            </a:extLst>
          </p:cNvPr>
          <p:cNvSpPr>
            <a:spLocks noGrp="1"/>
          </p:cNvSpPr>
          <p:nvPr>
            <p:ph idx="1"/>
          </p:nvPr>
        </p:nvSpPr>
        <p:spPr/>
        <p:txBody>
          <a:bodyPr/>
          <a:lstStyle/>
          <a:p>
            <a:r>
              <a:rPr lang="en-US" dirty="0"/>
              <a:t>The yellow cab has more market share, higher percentage usage and higher number of users in most of the major and crowded cities in the USA.</a:t>
            </a:r>
          </a:p>
          <a:p>
            <a:r>
              <a:rPr lang="en-US" dirty="0"/>
              <a:t>It’s use is consistent throughout the year and over years with more reported users and extra cash than the pink cab.</a:t>
            </a:r>
          </a:p>
          <a:p>
            <a:r>
              <a:rPr lang="en-US" dirty="0"/>
              <a:t>Therefore, it’s a better investment option over the pink cab company.</a:t>
            </a:r>
          </a:p>
        </p:txBody>
      </p:sp>
    </p:spTree>
    <p:extLst>
      <p:ext uri="{BB962C8B-B14F-4D97-AF65-F5344CB8AC3E}">
        <p14:creationId xmlns:p14="http://schemas.microsoft.com/office/powerpoint/2010/main" val="4164887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The end</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B275-AB3F-4450-AC6B-2342D7B4485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8048092D-F777-4A35-8191-0EE5C4551C2F}"/>
              </a:ext>
            </a:extLst>
          </p:cNvPr>
          <p:cNvSpPr>
            <a:spLocks noGrp="1"/>
          </p:cNvSpPr>
          <p:nvPr>
            <p:ph idx="1"/>
          </p:nvPr>
        </p:nvSpPr>
        <p:spPr>
          <a:xfrm>
            <a:off x="765048" y="1188720"/>
            <a:ext cx="10515600" cy="5138928"/>
          </a:xfrm>
        </p:spPr>
        <p:txBody>
          <a:bodyPr>
            <a:normAutofit fontScale="85000" lnSpcReduction="20000"/>
          </a:bodyPr>
          <a:lstStyle/>
          <a:p>
            <a:pPr marL="0" indent="0" algn="just">
              <a:buNone/>
            </a:pPr>
            <a:endParaRPr lang="en-US" dirty="0"/>
          </a:p>
          <a:p>
            <a:pPr algn="just"/>
            <a:r>
              <a:rPr lang="en-US" dirty="0"/>
              <a:t>XYZ, a private firm in the US, is considering an investment in the Cab industry, which has experienced remarkable growth in recent years with the presence of multiple key players in the market. In line with their Go-to-Market (G2M) strategy, XYZ aims to gain a comprehensive understanding of the market landscape before finalizing their investment decision.</a:t>
            </a:r>
          </a:p>
          <a:p>
            <a:pPr algn="just"/>
            <a:endParaRPr lang="en-US" dirty="0"/>
          </a:p>
          <a:p>
            <a:pPr algn="just"/>
            <a:r>
              <a:rPr lang="en-US" dirty="0"/>
              <a:t>To achieve this, XYZ has been provided with multiple data sets containing information on two cab companies, each representing different aspects of the customer profile. The objective is to leverage actionable insights from the data to identify the right company for investment that aligns with their strategic goals.</a:t>
            </a:r>
          </a:p>
          <a:p>
            <a:pPr algn="just"/>
            <a:endParaRPr lang="en-US" dirty="0"/>
          </a:p>
          <a:p>
            <a:pPr algn="just"/>
            <a:r>
              <a:rPr lang="en-US" dirty="0"/>
              <a:t>By analyzing the customer profile data sets and extracting valuable insights, XYZ can make an informed decision on which cab company presents the most promising investment opportunity. This executive summary highlights the importance of data-driven decision-making in selecting the right investment target within a competitive market environment.</a:t>
            </a:r>
          </a:p>
        </p:txBody>
      </p:sp>
    </p:spTree>
    <p:extLst>
      <p:ext uri="{BB962C8B-B14F-4D97-AF65-F5344CB8AC3E}">
        <p14:creationId xmlns:p14="http://schemas.microsoft.com/office/powerpoint/2010/main" val="2471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3A5A-7FB1-4060-BA23-62F5A006BB4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21AFFF5-9879-434E-B33F-4DA5BEF3830B}"/>
              </a:ext>
            </a:extLst>
          </p:cNvPr>
          <p:cNvSpPr>
            <a:spLocks noGrp="1"/>
          </p:cNvSpPr>
          <p:nvPr>
            <p:ph idx="1"/>
          </p:nvPr>
        </p:nvSpPr>
        <p:spPr/>
        <p:txBody>
          <a:bodyPr/>
          <a:lstStyle/>
          <a:p>
            <a:pPr marL="0" indent="0">
              <a:buNone/>
            </a:pPr>
            <a:r>
              <a:rPr lang="en-US" dirty="0"/>
              <a:t>XYZ, a private firm in the US, is seeking to make an investment in the Cab industry amidst significant growth and competition. They need to analyze the customer profile data sets of two cab companies to determine which company aligns best with their investment goals and market strategy. The challenge is to extract actionable insights from the data to guide their decision-making process and select the most promising investment opportunity.</a:t>
            </a:r>
          </a:p>
        </p:txBody>
      </p:sp>
    </p:spTree>
    <p:extLst>
      <p:ext uri="{BB962C8B-B14F-4D97-AF65-F5344CB8AC3E}">
        <p14:creationId xmlns:p14="http://schemas.microsoft.com/office/powerpoint/2010/main" val="61443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697F-2841-4B93-909A-A100E6A608BC}"/>
              </a:ext>
            </a:extLst>
          </p:cNvPr>
          <p:cNvSpPr>
            <a:spLocks noGrp="1"/>
          </p:cNvSpPr>
          <p:nvPr>
            <p:ph type="title"/>
          </p:nvPr>
        </p:nvSpPr>
        <p:spPr>
          <a:xfrm>
            <a:off x="393192" y="-18287"/>
            <a:ext cx="10515600" cy="1325563"/>
          </a:xfrm>
        </p:spPr>
        <p:txBody>
          <a:bodyPr/>
          <a:lstStyle/>
          <a:p>
            <a:r>
              <a:rPr lang="en-US" dirty="0"/>
              <a:t>Exploratory data analysis approach</a:t>
            </a:r>
          </a:p>
        </p:txBody>
      </p:sp>
      <p:sp>
        <p:nvSpPr>
          <p:cNvPr id="3" name="Content Placeholder 2">
            <a:extLst>
              <a:ext uri="{FF2B5EF4-FFF2-40B4-BE49-F238E27FC236}">
                <a16:creationId xmlns:a16="http://schemas.microsoft.com/office/drawing/2014/main" id="{D00829CA-0118-4BD1-8AD5-F2B38D02C237}"/>
              </a:ext>
            </a:extLst>
          </p:cNvPr>
          <p:cNvSpPr>
            <a:spLocks noGrp="1"/>
          </p:cNvSpPr>
          <p:nvPr>
            <p:ph idx="1"/>
          </p:nvPr>
        </p:nvSpPr>
        <p:spPr>
          <a:xfrm>
            <a:off x="393192" y="1115568"/>
            <a:ext cx="11512296" cy="5385815"/>
          </a:xfrm>
        </p:spPr>
        <p:txBody>
          <a:bodyPr>
            <a:normAutofit fontScale="70000" lnSpcReduction="20000"/>
          </a:bodyPr>
          <a:lstStyle/>
          <a:p>
            <a:pPr marL="0" indent="0">
              <a:buNone/>
            </a:pPr>
            <a:r>
              <a:rPr lang="en-US" dirty="0"/>
              <a:t>For exploratory data analysis (EDA) on the provided data sets, the following approach will be considered:</a:t>
            </a:r>
          </a:p>
          <a:p>
            <a:endParaRPr lang="en-US" dirty="0"/>
          </a:p>
          <a:p>
            <a:pPr marL="0" indent="0">
              <a:buNone/>
            </a:pPr>
            <a:r>
              <a:rPr lang="en-US" dirty="0"/>
              <a:t>1. Data Integration:</a:t>
            </a:r>
          </a:p>
          <a:p>
            <a:r>
              <a:rPr lang="en-US" dirty="0"/>
              <a:t>Merge the Cab_Data.csv with the Transaction_ID.csv and Customer_ID.csv with the City.csv based on unique identifiers to create a comprehensive dataset that includes transaction details, customer demographics, and payment information.</a:t>
            </a:r>
          </a:p>
          <a:p>
            <a:endParaRPr lang="en-US" dirty="0"/>
          </a:p>
          <a:p>
            <a:pPr marL="0" indent="0">
              <a:buNone/>
            </a:pPr>
            <a:r>
              <a:rPr lang="en-US" dirty="0"/>
              <a:t>2. Data Cleaning:</a:t>
            </a:r>
          </a:p>
          <a:p>
            <a:r>
              <a:rPr lang="en-US" dirty="0"/>
              <a:t>Check for missing values, outliers, and inconsistencies in the merged dataset.</a:t>
            </a:r>
          </a:p>
          <a:p>
            <a:r>
              <a:rPr lang="en-US" dirty="0"/>
              <a:t>Standardize data formats and address any data quality issues to ensure accuracy in the analysis.</a:t>
            </a:r>
          </a:p>
          <a:p>
            <a:pPr marL="0" indent="0">
              <a:buNone/>
            </a:pPr>
            <a:endParaRPr lang="en-US" dirty="0"/>
          </a:p>
          <a:p>
            <a:pPr marL="0" indent="0">
              <a:buNone/>
            </a:pPr>
            <a:r>
              <a:rPr lang="en-US" dirty="0"/>
              <a:t>3. Descriptive Analysis:</a:t>
            </a:r>
          </a:p>
          <a:p>
            <a:r>
              <a:rPr lang="en-US" dirty="0"/>
              <a:t>Calculate summary statistics for key variables such as transaction amounts, customer demographics, and payment modes to understand the distribution and trends in the data.</a:t>
            </a:r>
          </a:p>
          <a:p>
            <a:r>
              <a:rPr lang="en-US" dirty="0"/>
              <a:t>Explore the temporal trends in transaction volumes and customer behavior over the time period from 31/01/2016 to 31/12/2018.</a:t>
            </a:r>
          </a:p>
        </p:txBody>
      </p:sp>
    </p:spTree>
    <p:extLst>
      <p:ext uri="{BB962C8B-B14F-4D97-AF65-F5344CB8AC3E}">
        <p14:creationId xmlns:p14="http://schemas.microsoft.com/office/powerpoint/2010/main" val="82064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CBC5-8BD3-4948-98A1-B0F1BDFFE657}"/>
              </a:ext>
            </a:extLst>
          </p:cNvPr>
          <p:cNvSpPr>
            <a:spLocks noGrp="1"/>
          </p:cNvSpPr>
          <p:nvPr>
            <p:ph type="title"/>
          </p:nvPr>
        </p:nvSpPr>
        <p:spPr>
          <a:xfrm>
            <a:off x="838200" y="365125"/>
            <a:ext cx="10515600" cy="741299"/>
          </a:xfrm>
        </p:spPr>
        <p:txBody>
          <a:bodyPr/>
          <a:lstStyle/>
          <a:p>
            <a:endParaRPr lang="en-US"/>
          </a:p>
        </p:txBody>
      </p:sp>
      <p:sp>
        <p:nvSpPr>
          <p:cNvPr id="3" name="Content Placeholder 2">
            <a:extLst>
              <a:ext uri="{FF2B5EF4-FFF2-40B4-BE49-F238E27FC236}">
                <a16:creationId xmlns:a16="http://schemas.microsoft.com/office/drawing/2014/main" id="{EBE01C52-B886-471E-807A-9C9FB728161A}"/>
              </a:ext>
            </a:extLst>
          </p:cNvPr>
          <p:cNvSpPr>
            <a:spLocks noGrp="1"/>
          </p:cNvSpPr>
          <p:nvPr>
            <p:ph idx="1"/>
          </p:nvPr>
        </p:nvSpPr>
        <p:spPr>
          <a:xfrm>
            <a:off x="274320" y="1362456"/>
            <a:ext cx="11841480" cy="5349239"/>
          </a:xfrm>
        </p:spPr>
        <p:txBody>
          <a:bodyPr>
            <a:normAutofit fontScale="62500" lnSpcReduction="20000"/>
          </a:bodyPr>
          <a:lstStyle/>
          <a:p>
            <a:pPr marL="0" indent="0">
              <a:buNone/>
            </a:pPr>
            <a:r>
              <a:rPr lang="en-US" dirty="0"/>
              <a:t>4. Customer Profiling:</a:t>
            </a:r>
          </a:p>
          <a:p>
            <a:r>
              <a:rPr lang="en-US" dirty="0"/>
              <a:t>Segment customers based on demographic characteristics such as age group, gender, and transaction history to identify patterns and preferences.</a:t>
            </a:r>
          </a:p>
          <a:p>
            <a:r>
              <a:rPr lang="en-US" dirty="0"/>
              <a:t>Analyze customer behavior, frequency of transactions, and payment modes to gain insights into customer segments.</a:t>
            </a:r>
          </a:p>
          <a:p>
            <a:pPr marL="0" indent="0">
              <a:buNone/>
            </a:pPr>
            <a:endParaRPr lang="en-US" dirty="0"/>
          </a:p>
          <a:p>
            <a:pPr marL="0" indent="0">
              <a:buNone/>
            </a:pPr>
            <a:r>
              <a:rPr lang="en-US" dirty="0"/>
              <a:t>5. Market Analysis:</a:t>
            </a:r>
          </a:p>
          <a:p>
            <a:r>
              <a:rPr lang="en-US" dirty="0"/>
              <a:t>Evaluate the performance of the two cab companies based on transaction data, market share, and customer retention rates.</a:t>
            </a:r>
          </a:p>
          <a:p>
            <a:r>
              <a:rPr lang="en-US" dirty="0"/>
              <a:t>Use the City.csv data to analyze the distribution of cab users across different US cities and identify potential market opportunities.</a:t>
            </a:r>
          </a:p>
          <a:p>
            <a:pPr marL="0" indent="0">
              <a:buNone/>
            </a:pPr>
            <a:endParaRPr lang="en-US" dirty="0"/>
          </a:p>
          <a:p>
            <a:pPr marL="0" indent="0">
              <a:buNone/>
            </a:pPr>
            <a:r>
              <a:rPr lang="en-US" dirty="0"/>
              <a:t>6. Data Visualization:</a:t>
            </a:r>
          </a:p>
          <a:p>
            <a:r>
              <a:rPr lang="en-US" dirty="0"/>
              <a:t>Create visualizations such as bar charts, pie charts, and line graphs to represent key findings and trends in the data.</a:t>
            </a:r>
          </a:p>
          <a:p>
            <a:r>
              <a:rPr lang="en-US" dirty="0"/>
              <a:t>Use geographical maps to visualize the concentration of cab users in different cities and assess market penetration.</a:t>
            </a:r>
          </a:p>
          <a:p>
            <a:endParaRPr lang="en-US" dirty="0"/>
          </a:p>
          <a:p>
            <a:pPr marL="0" indent="0">
              <a:buNone/>
            </a:pPr>
            <a:r>
              <a:rPr lang="en-US" dirty="0"/>
              <a:t>7. Correlation Analysis:</a:t>
            </a:r>
          </a:p>
          <a:p>
            <a:r>
              <a:rPr lang="en-US" dirty="0"/>
              <a:t>Conduct correlation analysis to identify relationships between variables and determine factors that influence customer preferences, transaction behavior, and market dynamics.</a:t>
            </a:r>
          </a:p>
        </p:txBody>
      </p:sp>
    </p:spTree>
    <p:extLst>
      <p:ext uri="{BB962C8B-B14F-4D97-AF65-F5344CB8AC3E}">
        <p14:creationId xmlns:p14="http://schemas.microsoft.com/office/powerpoint/2010/main" val="213639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5A14-39E9-47CF-8086-2B5C48C7F0CF}"/>
              </a:ext>
            </a:extLst>
          </p:cNvPr>
          <p:cNvSpPr>
            <a:spLocks noGrp="1"/>
          </p:cNvSpPr>
          <p:nvPr>
            <p:ph type="title"/>
          </p:nvPr>
        </p:nvSpPr>
        <p:spPr>
          <a:xfrm>
            <a:off x="838200" y="0"/>
            <a:ext cx="10515600" cy="1325563"/>
          </a:xfrm>
        </p:spPr>
        <p:txBody>
          <a:bodyPr>
            <a:normAutofit/>
          </a:bodyPr>
          <a:lstStyle/>
          <a:p>
            <a:r>
              <a:rPr lang="en-US" sz="2500" b="1" dirty="0"/>
              <a:t>Question 1: what is the percentage usage of cabs in the reported cities with respect to the percentage number of recorded users  </a:t>
            </a:r>
          </a:p>
        </p:txBody>
      </p:sp>
      <p:graphicFrame>
        <p:nvGraphicFramePr>
          <p:cNvPr id="4" name="Content Placeholder 3">
            <a:extLst>
              <a:ext uri="{FF2B5EF4-FFF2-40B4-BE49-F238E27FC236}">
                <a16:creationId xmlns:a16="http://schemas.microsoft.com/office/drawing/2014/main" id="{675747C3-67E0-424A-A21D-36CA73C0FFF5}"/>
              </a:ext>
            </a:extLst>
          </p:cNvPr>
          <p:cNvGraphicFramePr>
            <a:graphicFrameLocks noGrp="1"/>
          </p:cNvGraphicFramePr>
          <p:nvPr>
            <p:ph idx="1"/>
            <p:extLst>
              <p:ext uri="{D42A27DB-BD31-4B8C-83A1-F6EECF244321}">
                <p14:modId xmlns:p14="http://schemas.microsoft.com/office/powerpoint/2010/main" val="3488001145"/>
              </p:ext>
            </p:extLst>
          </p:nvPr>
        </p:nvGraphicFramePr>
        <p:xfrm>
          <a:off x="725424" y="1429449"/>
          <a:ext cx="10311384" cy="356317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7247A3C8-E52D-46D1-AE1E-71A286C651D1}"/>
              </a:ext>
            </a:extLst>
          </p:cNvPr>
          <p:cNvSpPr/>
          <p:nvPr/>
        </p:nvSpPr>
        <p:spPr>
          <a:xfrm>
            <a:off x="1155192" y="5096510"/>
            <a:ext cx="10040112" cy="1200329"/>
          </a:xfrm>
          <a:prstGeom prst="rect">
            <a:avLst/>
          </a:prstGeom>
        </p:spPr>
        <p:txBody>
          <a:bodyPr wrap="square">
            <a:spAutoFit/>
          </a:bodyPr>
          <a:lstStyle/>
          <a:p>
            <a:pPr marL="285750" indent="-285750" algn="just">
              <a:buFont typeface="Arial" panose="020B0604020202020204" pitchFamily="34" charset="0"/>
              <a:buChar char="•"/>
            </a:pPr>
            <a:r>
              <a:rPr lang="en-US" dirty="0"/>
              <a:t>Los Angeles, Chicago IL , Washington DC , Boston MA and San Diego CA have the highest percentage of users per the total population of each city, reported to use cabs. </a:t>
            </a:r>
          </a:p>
          <a:p>
            <a:pPr algn="just"/>
            <a:endParaRPr lang="en-US" dirty="0"/>
          </a:p>
          <a:p>
            <a:pPr marL="285750" indent="-285750" algn="just">
              <a:buFont typeface="Arial" panose="020B0604020202020204" pitchFamily="34" charset="0"/>
              <a:buChar char="•"/>
            </a:pPr>
            <a:r>
              <a:rPr lang="en-US" dirty="0"/>
              <a:t>There is an approximately 30% usage of the cabs per the population in each of all the cities.</a:t>
            </a:r>
          </a:p>
        </p:txBody>
      </p:sp>
    </p:spTree>
    <p:extLst>
      <p:ext uri="{BB962C8B-B14F-4D97-AF65-F5344CB8AC3E}">
        <p14:creationId xmlns:p14="http://schemas.microsoft.com/office/powerpoint/2010/main" val="36772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31F5-79D6-41E2-A119-28FCE234AE65}"/>
              </a:ext>
            </a:extLst>
          </p:cNvPr>
          <p:cNvSpPr>
            <a:spLocks noGrp="1"/>
          </p:cNvSpPr>
          <p:nvPr>
            <p:ph type="title"/>
          </p:nvPr>
        </p:nvSpPr>
        <p:spPr>
          <a:xfrm>
            <a:off x="838200" y="24129"/>
            <a:ext cx="10515600" cy="1325563"/>
          </a:xfrm>
        </p:spPr>
        <p:txBody>
          <a:bodyPr>
            <a:normAutofit/>
          </a:bodyPr>
          <a:lstStyle/>
          <a:p>
            <a:r>
              <a:rPr lang="en-US" sz="2500" b="1" dirty="0"/>
              <a:t>Question 2: What is the percentage usage of the yellow and pink cab in the different cities with respect to the percentage number of users</a:t>
            </a:r>
          </a:p>
        </p:txBody>
      </p:sp>
      <p:sp>
        <p:nvSpPr>
          <p:cNvPr id="7" name="TextBox 6">
            <a:extLst>
              <a:ext uri="{FF2B5EF4-FFF2-40B4-BE49-F238E27FC236}">
                <a16:creationId xmlns:a16="http://schemas.microsoft.com/office/drawing/2014/main" id="{2E981F45-4DBF-425D-B7E3-548BC076F922}"/>
              </a:ext>
            </a:extLst>
          </p:cNvPr>
          <p:cNvSpPr txBox="1"/>
          <p:nvPr/>
        </p:nvSpPr>
        <p:spPr>
          <a:xfrm>
            <a:off x="1455419" y="5013801"/>
            <a:ext cx="928116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Yellow cab company predominated and had the highest percentage of users in all these cities except Nashville TN, Phoenix AZ, Pittsburgh PA, Sacramento CA, San Diego CA.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San Diego CA has one of the highest number of users however has low percentage usage of the yellow cab.</a:t>
            </a:r>
          </a:p>
        </p:txBody>
      </p:sp>
      <p:graphicFrame>
        <p:nvGraphicFramePr>
          <p:cNvPr id="8" name="Chart 7">
            <a:extLst>
              <a:ext uri="{FF2B5EF4-FFF2-40B4-BE49-F238E27FC236}">
                <a16:creationId xmlns:a16="http://schemas.microsoft.com/office/drawing/2014/main" id="{4630F634-A270-46FC-9F56-34F96FDF828E}"/>
              </a:ext>
            </a:extLst>
          </p:cNvPr>
          <p:cNvGraphicFramePr>
            <a:graphicFrameLocks/>
          </p:cNvGraphicFramePr>
          <p:nvPr>
            <p:extLst>
              <p:ext uri="{D42A27DB-BD31-4B8C-83A1-F6EECF244321}">
                <p14:modId xmlns:p14="http://schemas.microsoft.com/office/powerpoint/2010/main" val="3880166629"/>
              </p:ext>
            </p:extLst>
          </p:nvPr>
        </p:nvGraphicFramePr>
        <p:xfrm>
          <a:off x="1179576" y="1581912"/>
          <a:ext cx="9829799" cy="34318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795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D87CB7-6F08-4987-B7B0-36D79E686029}"/>
              </a:ext>
            </a:extLst>
          </p:cNvPr>
          <p:cNvSpPr txBox="1"/>
          <p:nvPr/>
        </p:nvSpPr>
        <p:spPr>
          <a:xfrm>
            <a:off x="1066800" y="4559237"/>
            <a:ext cx="10058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 average both the pink and yellow cab companies are used concurrently in most cities in the USA, however the yellow cab company had a higher percentage usage in 79% of the cities above.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Red cab company predominated and had a lower percentage usage in all these cities except in 21% of all the cities, which are Nashville TN, Phoenix AZ, Pittsburgh PA, Sacramento CA and San Diego CA where it predominated over the yellow cab company.</a:t>
            </a:r>
          </a:p>
        </p:txBody>
      </p:sp>
      <p:graphicFrame>
        <p:nvGraphicFramePr>
          <p:cNvPr id="9" name="Chart 8">
            <a:extLst>
              <a:ext uri="{FF2B5EF4-FFF2-40B4-BE49-F238E27FC236}">
                <a16:creationId xmlns:a16="http://schemas.microsoft.com/office/drawing/2014/main" id="{EE1046A8-5BB8-4C4E-B836-508DC3ECF2EB}"/>
              </a:ext>
            </a:extLst>
          </p:cNvPr>
          <p:cNvGraphicFramePr>
            <a:graphicFrameLocks/>
          </p:cNvGraphicFramePr>
          <p:nvPr>
            <p:extLst>
              <p:ext uri="{D42A27DB-BD31-4B8C-83A1-F6EECF244321}">
                <p14:modId xmlns:p14="http://schemas.microsoft.com/office/powerpoint/2010/main" val="1437972488"/>
              </p:ext>
            </p:extLst>
          </p:nvPr>
        </p:nvGraphicFramePr>
        <p:xfrm>
          <a:off x="987552" y="1298449"/>
          <a:ext cx="9884664" cy="3352228"/>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1">
            <a:extLst>
              <a:ext uri="{FF2B5EF4-FFF2-40B4-BE49-F238E27FC236}">
                <a16:creationId xmlns:a16="http://schemas.microsoft.com/office/drawing/2014/main" id="{CCE9A9EA-C13E-4642-A829-265E6B4DF3A9}"/>
              </a:ext>
            </a:extLst>
          </p:cNvPr>
          <p:cNvSpPr>
            <a:spLocks noGrp="1"/>
          </p:cNvSpPr>
          <p:nvPr>
            <p:ph type="title"/>
          </p:nvPr>
        </p:nvSpPr>
        <p:spPr>
          <a:xfrm>
            <a:off x="838200" y="24129"/>
            <a:ext cx="10515600" cy="1325563"/>
          </a:xfrm>
        </p:spPr>
        <p:txBody>
          <a:bodyPr>
            <a:normAutofit/>
          </a:bodyPr>
          <a:lstStyle/>
          <a:p>
            <a:r>
              <a:rPr lang="en-US" sz="2500" b="1" dirty="0"/>
              <a:t>Question 3: What is the percentage usage of the yellow and pink cab in the different cities with respect to the reported percentage usage from each different city</a:t>
            </a:r>
          </a:p>
        </p:txBody>
      </p:sp>
    </p:spTree>
    <p:extLst>
      <p:ext uri="{BB962C8B-B14F-4D97-AF65-F5344CB8AC3E}">
        <p14:creationId xmlns:p14="http://schemas.microsoft.com/office/powerpoint/2010/main" val="293750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8885</TotalTime>
  <Words>2008</Words>
  <Application>Microsoft Office PowerPoint</Application>
  <PresentationFormat>Widescreen</PresentationFormat>
  <Paragraphs>220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   Agenda</vt:lpstr>
      <vt:lpstr>Executive summary</vt:lpstr>
      <vt:lpstr>Problem statement</vt:lpstr>
      <vt:lpstr>Exploratory data analysis approach</vt:lpstr>
      <vt:lpstr>PowerPoint Presentation</vt:lpstr>
      <vt:lpstr>Question 1: what is the percentage usage of cabs in the reported cities with respect to the percentage number of recorded users  </vt:lpstr>
      <vt:lpstr>Question 2: What is the percentage usage of the yellow and pink cab in the different cities with respect to the percentage number of users</vt:lpstr>
      <vt:lpstr>Question 3: What is the percentage usage of the yellow and pink cab in the different cities with respect to the reported percentage usage from each different city</vt:lpstr>
      <vt:lpstr>PowerPoint Presentation</vt:lpstr>
      <vt:lpstr>Question 5: What is the most preferred mode of payment between the male and female customers throughout all the cities?</vt:lpstr>
      <vt:lpstr>Question 6: Which age group predominates overall across all the cities and what is the most preferred mode of payment amongst all the different age groups?</vt:lpstr>
      <vt:lpstr>Question 7: What is the correlation between kilometers travelled, price charged , cost of trip and profits from each trip? </vt:lpstr>
      <vt:lpstr>Question 8: How is the price charged per trip differ for the two cab companies and is it affected by number of kilometers travelled?</vt:lpstr>
      <vt:lpstr>Question 9: Is the price charged for any cab company affected by gender and age group of the customer?</vt:lpstr>
      <vt:lpstr>Question 9: Which cab company makes more extra income per trip over thr period of three years reported?</vt:lpstr>
      <vt:lpstr>EDA summary</vt:lpstr>
      <vt:lpstr>Key takeaways and recommendations</vt:lpstr>
      <vt:lpstr>Key takeaways and recommendations</vt:lpstr>
      <vt:lpstr>Recommendations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43</cp:revision>
  <dcterms:created xsi:type="dcterms:W3CDTF">2024-02-19T07:25:12Z</dcterms:created>
  <dcterms:modified xsi:type="dcterms:W3CDTF">2024-02-25T11:30:25Z</dcterms:modified>
</cp:coreProperties>
</file>