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5" r:id="rId16"/>
    <p:sldId id="28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568" autoAdjust="0"/>
  </p:normalViewPr>
  <p:slideViewPr>
    <p:cSldViewPr snapToGrid="0">
      <p:cViewPr varScale="1">
        <p:scale>
          <a:sx n="79" d="100"/>
          <a:sy n="79" d="100"/>
        </p:scale>
        <p:origin x="231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t>
        <a:bodyPr/>
        <a:lstStyle/>
        <a:p>
          <a:endParaRPr lang="sv-SE"/>
        </a:p>
      </dgm:t>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t>
        <a:bodyPr/>
        <a:lstStyle/>
        <a:p>
          <a:endParaRPr lang="sv-SE"/>
        </a:p>
      </dgm:t>
    </dgm:pt>
    <dgm:pt modelId="{5C028559-FCD5-4417-90B5-E639583E040E}" type="pres">
      <dgm:prSet presAssocID="{E25B351D-F36A-4D54-89A7-03087740D5AC}" presName="node" presStyleLbl="node1" presStyleIdx="1" presStyleCnt="4">
        <dgm:presLayoutVars>
          <dgm:bulletEnabled val="1"/>
        </dgm:presLayoutVars>
      </dgm:prSet>
      <dgm:spPr/>
      <dgm:t>
        <a:bodyPr/>
        <a:lstStyle/>
        <a:p>
          <a:endParaRPr lang="sv-SE"/>
        </a:p>
      </dgm:t>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t>
        <a:bodyPr/>
        <a:lstStyle/>
        <a:p>
          <a:endParaRPr lang="sv-SE"/>
        </a:p>
      </dgm:t>
    </dgm:pt>
    <dgm:pt modelId="{396CA0A4-2AA2-4A01-BA16-8F6F79A0654D}" type="pres">
      <dgm:prSet presAssocID="{28AD7127-CF8B-451C-9C7A-6BD065EA50CF}" presName="node" presStyleLbl="node1" presStyleIdx="2" presStyleCnt="4">
        <dgm:presLayoutVars>
          <dgm:bulletEnabled val="1"/>
        </dgm:presLayoutVars>
      </dgm:prSet>
      <dgm:spPr/>
      <dgm:t>
        <a:bodyPr/>
        <a:lstStyle/>
        <a:p>
          <a:endParaRPr lang="sv-SE"/>
        </a:p>
      </dgm:t>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t>
        <a:bodyPr/>
        <a:lstStyle/>
        <a:p>
          <a:endParaRPr lang="sv-SE"/>
        </a:p>
      </dgm:t>
    </dgm:pt>
    <dgm:pt modelId="{D431CE01-E033-4709-BBF7-9C0625086705}" type="pres">
      <dgm:prSet presAssocID="{E82F1DAF-E6C2-4B1A-8356-2B1B7A5D47DA}" presName="node" presStyleLbl="node1" presStyleIdx="3" presStyleCnt="4">
        <dgm:presLayoutVars>
          <dgm:bulletEnabled val="1"/>
        </dgm:presLayoutVars>
      </dgm:prSet>
      <dgm:spPr/>
      <dgm:t>
        <a:bodyPr/>
        <a:lstStyle/>
        <a:p>
          <a:endParaRPr lang="sv-SE"/>
        </a:p>
      </dgm:t>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t>
        <a:bodyPr/>
        <a:lstStyle/>
        <a:p>
          <a:endParaRPr lang="sv-SE"/>
        </a:p>
      </dgm:t>
    </dgm:pt>
  </dgm:ptLst>
  <dgm:cxnLst>
    <dgm:cxn modelId="{A2A33BAA-5235-4E81-9578-D9FEDCFD2C8C}" type="presOf" srcId="{E25B351D-F36A-4D54-89A7-03087740D5AC}" destId="{5C028559-FCD5-4417-90B5-E639583E040E}" srcOrd="0" destOrd="0" presId="urn:microsoft.com/office/officeart/2005/8/layout/cycle5"/>
    <dgm:cxn modelId="{8854D58C-EB4B-45DC-BDEE-8D0100F398D0}" type="presOf" srcId="{F5A6626C-B137-4CA7-849B-931DE6A20677}" destId="{2D16992C-AB34-4752-B4DC-8AAE13514820}"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17E73D00-708F-47A5-8E0B-B94AC634B4EF}" type="presOf" srcId="{1B1D3356-6ABD-4E48-A25A-0E8E0A3F1491}" destId="{2ADB5704-6A5A-438B-B1DB-4B61B9D6AA65}"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723ABE7D-C7E6-45CD-A6DB-A468CFAE0406}" type="presOf" srcId="{F2836597-648F-4C7F-9677-E93BE7C405DB}" destId="{5A518FB6-2A33-472E-8AA1-7D582B29EE25}" srcOrd="0" destOrd="0" presId="urn:microsoft.com/office/officeart/2005/8/layout/cycle5"/>
    <dgm:cxn modelId="{11532FF9-155C-4701-9916-ED219A11DB8E}" srcId="{F5A6626C-B137-4CA7-849B-931DE6A20677}" destId="{E82F1DAF-E6C2-4B1A-8356-2B1B7A5D47DA}" srcOrd="3" destOrd="0" parTransId="{25F9A4F8-8D71-47BC-BB50-861E7FBD9DB1}" sibTransId="{F2836597-648F-4C7F-9677-E93BE7C405DB}"/>
    <dgm:cxn modelId="{0DFABE5D-AD1B-4BDF-A794-CEB721D2E695}" srcId="{F5A6626C-B137-4CA7-849B-931DE6A20677}" destId="{1B1D3356-6ABD-4E48-A25A-0E8E0A3F1491}" srcOrd="0" destOrd="0" parTransId="{4AD99B64-82B3-4BFB-9228-B6AC7D7B099F}" sibTransId="{69FD04A5-3D52-4902-9181-7781B8DEA5B6}"/>
    <dgm:cxn modelId="{AF975550-56C4-4528-8E04-1A32E536DBCB}" type="presOf" srcId="{E82F1DAF-E6C2-4B1A-8356-2B1B7A5D47DA}" destId="{D431CE01-E033-4709-BBF7-9C0625086705}" srcOrd="0" destOrd="0" presId="urn:microsoft.com/office/officeart/2005/8/layout/cycle5"/>
    <dgm:cxn modelId="{7A7C4E22-BA98-4B8A-AF58-1FA5FAF3AC18}" type="presOf" srcId="{BB954FE9-105C-4267-8F5D-D6DBBBDA661A}" destId="{90461CCA-B978-45E5-96D7-BA4CD79F20F6}"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63741D7A-3DB0-46BE-9EBB-976255CF7356}" type="presOf" srcId="{69FD04A5-3D52-4902-9181-7781B8DEA5B6}" destId="{4CE6E65A-5512-4AF0-A073-557E6EEBF746}"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Omvänd polsk notation, eller RPN för ’</a:t>
            </a:r>
            <a:r>
              <a:rPr lang="sv-SE" dirty="0" err="1" smtClean="0"/>
              <a:t>reverse</a:t>
            </a:r>
            <a:r>
              <a:rPr lang="sv-SE" dirty="0" smtClean="0"/>
              <a:t>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334387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Tack 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16</a:t>
            </a:fld>
            <a:endParaRPr lang="en-US"/>
          </a:p>
        </p:txBody>
      </p:sp>
    </p:spTree>
    <p:extLst>
      <p:ext uri="{BB962C8B-B14F-4D97-AF65-F5344CB8AC3E}">
        <p14:creationId xmlns:p14="http://schemas.microsoft.com/office/powerpoint/2010/main" val="24987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Förutom 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All 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2000" b="0" i="0" u="none" strike="noStrike" kern="1200" cap="none" dirty="0" smtClean="0">
                <a:ln>
                  <a:noFill/>
                </a:ln>
                <a:effectLst/>
                <a:latin typeface="Liberation Sans" pitchFamily="18"/>
              </a:rPr>
              <a:t>CPU</a:t>
            </a:r>
            <a:r>
              <a:rPr lang="sv-SE" sz="2000" b="0" i="0" u="none" strike="noStrike" kern="1200" cap="none" baseline="0" dirty="0" smtClean="0">
                <a:ln>
                  <a:noFill/>
                </a:ln>
                <a:effectLst/>
                <a:latin typeface="Liberation Sans" pitchFamily="18"/>
              </a:rPr>
              <a:t>:n </a:t>
            </a:r>
            <a:r>
              <a:rPr lang="sv-SE" sz="2000" b="0" i="0" u="none" strike="noStrike" kern="1200" cap="none" dirty="0" smtClean="0">
                <a:ln>
                  <a:noFill/>
                </a:ln>
                <a:effectLst/>
                <a:latin typeface="Liberation Sans" pitchFamily="18"/>
              </a:rPr>
              <a:t>programmeras med maskinkod.</a:t>
            </a:r>
          </a:p>
          <a:p>
            <a:endParaRPr lang="sv-SE" sz="2000" b="0" i="0" u="none" strike="noStrike" kern="1200" cap="none" dirty="0" smtClean="0">
              <a:ln>
                <a:noFill/>
              </a:ln>
              <a:effectLst/>
              <a:latin typeface="Liberation Sans" pitchFamily="18"/>
            </a:endParaRPr>
          </a:p>
          <a:p>
            <a:r>
              <a:rPr lang="sv-SE" sz="2000" b="0" i="0" u="none" strike="noStrike" kern="1200" cap="none" dirty="0" smtClean="0">
                <a:ln>
                  <a:noFill/>
                </a:ln>
                <a:effectLst/>
                <a:latin typeface="Liberation Sans" pitchFamily="18"/>
              </a:rPr>
              <a:t>Support för 27 instruktioner.</a:t>
            </a:r>
            <a:r>
              <a:rPr lang="sv-SE" sz="2000" b="0" i="0" u="none" strike="noStrike" kern="1200" cap="none" baseline="0" dirty="0" smtClean="0">
                <a:ln>
                  <a:noFill/>
                </a:ln>
                <a:effectLst/>
                <a:latin typeface="Liberation Sans" pitchFamily="18"/>
              </a:rPr>
              <a:t> ADD,LSL,BRA, plus special (grafik/tangentbord) (oanvända). K</a:t>
            </a:r>
            <a:r>
              <a:rPr lang="sv-SE" sz="2000" b="0" i="0" u="none" strike="noStrike" kern="1200" cap="none" dirty="0" smtClean="0">
                <a:ln>
                  <a:noFill/>
                </a:ln>
                <a:effectLst/>
                <a:latin typeface="Liberation Sans" pitchFamily="18"/>
              </a:rPr>
              <a:t>an kallas på med 3 moder. Åtta generella register (ej HR), och 5 olika flaggor för hopp.</a:t>
            </a:r>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9</a:t>
            </a:fld>
            <a:endParaRPr lang="sv-SE"/>
          </a:p>
        </p:txBody>
      </p:sp>
    </p:spTree>
    <p:extLst>
      <p:ext uri="{BB962C8B-B14F-4D97-AF65-F5344CB8AC3E}">
        <p14:creationId xmlns:p14="http://schemas.microsoft.com/office/powerpoint/2010/main" val="373743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en-US" baseline="0" dirty="0" err="1" smtClean="0"/>
              <a:t>Instruktioner</a:t>
            </a:r>
            <a:r>
              <a:rPr lang="en-US" baseline="0" dirty="0" smtClean="0"/>
              <a:t>, register, </a:t>
            </a:r>
            <a:r>
              <a:rPr lang="en-US" baseline="0" dirty="0" err="1" smtClean="0"/>
              <a:t>minnesmod</a:t>
            </a:r>
            <a:r>
              <a:rPr lang="en-US" baseline="0" dirty="0" smtClean="0"/>
              <a:t> </a:t>
            </a:r>
            <a:r>
              <a:rPr lang="en-US" baseline="0" dirty="0" err="1" smtClean="0"/>
              <a:t>få</a:t>
            </a:r>
            <a:r>
              <a:rPr lang="en-US" baseline="0" dirty="0" smtClean="0"/>
              <a:t> </a:t>
            </a:r>
            <a:r>
              <a:rPr lang="en-US" baseline="0" dirty="0" err="1" smtClean="0"/>
              <a:t>bitar</a:t>
            </a:r>
            <a:r>
              <a:rPr lang="en-US" baseline="0" dirty="0" smtClean="0"/>
              <a:t>, </a:t>
            </a:r>
            <a:r>
              <a:rPr lang="en-US" baseline="0" dirty="0" err="1" smtClean="0"/>
              <a:t>adressdel</a:t>
            </a:r>
            <a:r>
              <a:rPr lang="en-US" baseline="0" dirty="0" smtClean="0"/>
              <a:t> </a:t>
            </a:r>
            <a:r>
              <a:rPr lang="en-US" baseline="0" dirty="0" err="1" smtClean="0"/>
              <a:t>resten</a:t>
            </a:r>
            <a:r>
              <a:rPr lang="en-US" baseline="0" dirty="0" smtClean="0"/>
              <a:t> (32)</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10</a:t>
            </a:fld>
            <a:endParaRPr lang="sv-SE"/>
          </a:p>
        </p:txBody>
      </p:sp>
    </p:spTree>
    <p:extLst>
      <p:ext uri="{BB962C8B-B14F-4D97-AF65-F5344CB8AC3E}">
        <p14:creationId xmlns:p14="http://schemas.microsoft.com/office/powerpoint/2010/main" val="2345692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Moder, har de vanliga, ej indexerad (labels). Direkt , indirekt </a:t>
            </a:r>
            <a:r>
              <a:rPr lang="sv-SE" baseline="0" noProof="0" dirty="0" smtClean="0"/>
              <a:t>som förväntat. </a:t>
            </a:r>
            <a:r>
              <a:rPr lang="sv-SE" noProof="0" dirty="0" smtClean="0"/>
              <a:t>Omedelbar, 32 bitar,</a:t>
            </a:r>
            <a:r>
              <a:rPr lang="sv-SE" baseline="0" noProof="0" dirty="0" smtClean="0"/>
              <a:t> nästa rad. Sillescript: direktaddr default, hakas $~ instr.</a:t>
            </a:r>
            <a:endParaRPr lang="sv-SE" noProof="0"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11</a:t>
            </a:fld>
            <a:endParaRPr lang="sv-SE"/>
          </a:p>
        </p:txBody>
      </p:sp>
    </p:spTree>
    <p:extLst>
      <p:ext uri="{BB962C8B-B14F-4D97-AF65-F5344CB8AC3E}">
        <p14:creationId xmlns:p14="http://schemas.microsoft.com/office/powerpoint/2010/main" val="310028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en-US" dirty="0" err="1" smtClean="0"/>
              <a:t>Disp</a:t>
            </a:r>
            <a:r>
              <a:rPr lang="en-US" dirty="0" smtClean="0"/>
              <a:t> 640x480px </a:t>
            </a:r>
            <a:r>
              <a:rPr lang="en-US" dirty="0" err="1" smtClean="0"/>
              <a:t>uppdelat</a:t>
            </a:r>
            <a:r>
              <a:rPr lang="en-US" dirty="0" smtClean="0"/>
              <a:t>. </a:t>
            </a:r>
            <a:r>
              <a:rPr lang="en-US" dirty="0" err="1" smtClean="0"/>
              <a:t>Svartvit</a:t>
            </a:r>
            <a:r>
              <a:rPr lang="en-US" baseline="0" dirty="0" smtClean="0"/>
              <a:t> bitmap </a:t>
            </a:r>
            <a:r>
              <a:rPr lang="en-US" baseline="0" dirty="0" err="1" smtClean="0"/>
              <a:t>på</a:t>
            </a:r>
            <a:r>
              <a:rPr lang="en-US" baseline="0" dirty="0" smtClean="0"/>
              <a:t> </a:t>
            </a:r>
            <a:r>
              <a:rPr lang="en-US" baseline="0" dirty="0" err="1" smtClean="0"/>
              <a:t>grafhalvan</a:t>
            </a:r>
            <a:r>
              <a:rPr lang="en-US" baseline="0" dirty="0" smtClean="0"/>
              <a:t>. </a:t>
            </a:r>
            <a:r>
              <a:rPr lang="en-US" baseline="0" dirty="0" err="1" smtClean="0"/>
              <a:t>Konsoll</a:t>
            </a:r>
            <a:r>
              <a:rPr lang="en-US" baseline="0" dirty="0" smtClean="0"/>
              <a:t> </a:t>
            </a:r>
            <a:r>
              <a:rPr lang="en-GB" baseline="0" dirty="0" err="1" smtClean="0"/>
              <a:t>minskad</a:t>
            </a:r>
            <a:r>
              <a:rPr lang="en-GB" baseline="0" dirty="0" smtClean="0"/>
              <a:t> tile 8x16px. Store </a:t>
            </a:r>
            <a:r>
              <a:rPr lang="en-GB" baseline="0" dirty="0" err="1" smtClean="0"/>
              <a:t>båda</a:t>
            </a:r>
            <a:r>
              <a:rPr lang="en-GB" baseline="0" dirty="0" smtClean="0"/>
              <a:t>. </a:t>
            </a:r>
            <a:r>
              <a:rPr lang="en-GB" baseline="0" dirty="0" err="1" smtClean="0"/>
              <a:t>Övrigt</a:t>
            </a:r>
            <a:r>
              <a:rPr lang="en-GB" baseline="0" dirty="0" smtClean="0"/>
              <a:t>, </a:t>
            </a:r>
            <a:r>
              <a:rPr lang="en-GB" baseline="0" dirty="0" err="1" smtClean="0"/>
              <a:t>labben</a:t>
            </a:r>
            <a:r>
              <a:rPr lang="en-GB" baseline="0" dirty="0" smtClean="0"/>
              <a:t>.</a:t>
            </a:r>
            <a:endParaRPr lang="en-US" dirty="0" smtClean="0"/>
          </a:p>
          <a:p>
            <a:endParaRPr lang="sv-SE" dirty="0"/>
          </a:p>
        </p:txBody>
      </p:sp>
      <p:sp>
        <p:nvSpPr>
          <p:cNvPr id="4" name="Slide Number Placeholder 3"/>
          <p:cNvSpPr>
            <a:spLocks noGrp="1"/>
          </p:cNvSpPr>
          <p:nvPr>
            <p:ph type="sldNum" sz="quarter" idx="10"/>
          </p:nvPr>
        </p:nvSpPr>
        <p:spPr/>
        <p:txBody>
          <a:bodyPr/>
          <a:lstStyle/>
          <a:p>
            <a:pPr lvl="0"/>
            <a:fld id="{D0FC86B6-5EBF-43A2-AF19-9B4C147144EF}" type="slidenum">
              <a:rPr lang="sv-SE" smtClean="0"/>
              <a:t>12</a:t>
            </a:fld>
            <a:endParaRPr lang="sv-SE"/>
          </a:p>
        </p:txBody>
      </p:sp>
    </p:spTree>
    <p:extLst>
      <p:ext uri="{BB962C8B-B14F-4D97-AF65-F5344CB8AC3E}">
        <p14:creationId xmlns:p14="http://schemas.microsoft.com/office/powerpoint/2010/main" val="266398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Tangentbordsmotorn</a:t>
            </a:r>
            <a:r>
              <a:rPr lang="sv-SE" baseline="0" dirty="0" smtClean="0"/>
              <a:t> 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Med 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5" name="Subtitle 2"/>
          <p:cNvSpPr txBox="1">
            <a:spLocks/>
          </p:cNvSpPr>
          <p:nvPr/>
        </p:nvSpPr>
        <p:spPr>
          <a:xfrm>
            <a:off x="503999" y="3313903"/>
            <a:ext cx="9071640" cy="1294713"/>
          </a:xfrm>
          <a:prstGeom prst="rect">
            <a:avLst/>
          </a:prstGeom>
        </p:spPr>
        <p:txBody>
          <a:bodyPr vert="horz" lIns="91440" tIns="45720" rIns="91440" bIns="45720" rtlCol="0" anchor="ctr">
            <a:spAutoFit/>
          </a:bodyPr>
          <a:lstStyle>
            <a:lvl1pPr marL="189006" indent="-189006" algn="l" defTabSz="756026" rtl="0" eaLnBrk="1" latinLnBrk="0" hangingPunct="1">
              <a:lnSpc>
                <a:spcPct val="90000"/>
              </a:lnSpc>
              <a:spcBef>
                <a:spcPts val="827"/>
              </a:spcBef>
              <a:buFont typeface="Arial" panose="020B0604020202020204" pitchFamily="34" charset="0"/>
              <a:buChar char="•"/>
              <a:defRPr sz="2800"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2400"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2000"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2400" dirty="0" smtClean="0">
                <a:solidFill>
                  <a:srgbClr val="CC3300"/>
                </a:solidFill>
              </a:rPr>
              <a:t>    OP            </a:t>
            </a:r>
            <a:r>
              <a:rPr lang="en-US" sz="2400" dirty="0" err="1" smtClean="0">
                <a:solidFill>
                  <a:srgbClr val="00CC00"/>
                </a:solidFill>
              </a:rPr>
              <a:t>GRx</a:t>
            </a:r>
            <a:r>
              <a:rPr lang="en-US" sz="2400" dirty="0" smtClean="0">
                <a:solidFill>
                  <a:srgbClr val="CC3300"/>
                </a:solidFill>
              </a:rPr>
              <a:t>   </a:t>
            </a:r>
            <a:r>
              <a:rPr lang="en-US" sz="2400" dirty="0" smtClean="0">
                <a:solidFill>
                  <a:srgbClr val="0000FF"/>
                </a:solidFill>
              </a:rPr>
              <a:t>MM</a:t>
            </a:r>
            <a:r>
              <a:rPr lang="en-US" sz="2400" dirty="0" smtClean="0">
                <a:solidFill>
                  <a:srgbClr val="CC3300"/>
                </a:solidFill>
              </a:rPr>
              <a:t> </a:t>
            </a:r>
            <a:r>
              <a:rPr lang="en-US" sz="2400" dirty="0" smtClean="0">
                <a:solidFill>
                  <a:srgbClr val="FF00FF"/>
                </a:solidFill>
              </a:rPr>
              <a:t>ADR</a:t>
            </a:r>
          </a:p>
          <a:p>
            <a:pPr marL="0" indent="0">
              <a:buNone/>
            </a:pPr>
            <a:r>
              <a:rPr lang="en-US" sz="2400" dirty="0" smtClean="0">
                <a:solidFill>
                  <a:srgbClr val="CC3300"/>
                </a:solidFill>
              </a:rPr>
              <a:t>    _ _ _ _ _  </a:t>
            </a:r>
            <a:r>
              <a:rPr lang="en-US" sz="2400" dirty="0" smtClean="0">
                <a:solidFill>
                  <a:srgbClr val="00CC00"/>
                </a:solidFill>
              </a:rPr>
              <a:t>_ _ _</a:t>
            </a:r>
            <a:r>
              <a:rPr lang="en-US" sz="2400" dirty="0" smtClean="0">
                <a:solidFill>
                  <a:srgbClr val="CC3300"/>
                </a:solidFill>
              </a:rPr>
              <a:t>  </a:t>
            </a:r>
            <a:r>
              <a:rPr lang="en-US" sz="2400" dirty="0" smtClean="0">
                <a:solidFill>
                  <a:srgbClr val="0000FF"/>
                </a:solidFill>
              </a:rPr>
              <a:t>_ _</a:t>
            </a:r>
            <a:r>
              <a:rPr lang="en-US" sz="2400" dirty="0" smtClean="0">
                <a:solidFill>
                  <a:srgbClr val="CC3300"/>
                </a:solidFill>
              </a:rPr>
              <a:t>  </a:t>
            </a:r>
            <a:r>
              <a:rPr lang="en-US" sz="2400" dirty="0" smtClean="0">
                <a:solidFill>
                  <a:srgbClr val="FF00FF"/>
                </a:solidFill>
              </a:rPr>
              <a:t>_ _ _ _ _ _ _ _ _ _ _ _ _ _ _ _ _ _ _ _ _ _</a:t>
            </a:r>
          </a:p>
          <a:p>
            <a:pPr marL="0" indent="0">
              <a:buNone/>
            </a:pPr>
            <a:r>
              <a:rPr lang="en-US" sz="2400" dirty="0" smtClean="0">
                <a:solidFill>
                  <a:srgbClr val="FF00FF"/>
                </a:solidFill>
              </a:rPr>
              <a:t>    </a:t>
            </a:r>
            <a:r>
              <a:rPr lang="en-US" sz="2400" dirty="0" smtClean="0">
                <a:solidFill>
                  <a:srgbClr val="CC3300"/>
                </a:solidFill>
              </a:rPr>
              <a:t>5</a:t>
            </a:r>
            <a:r>
              <a:rPr lang="en-US" sz="2400" dirty="0" smtClean="0">
                <a:solidFill>
                  <a:srgbClr val="FF00FF"/>
                </a:solidFill>
              </a:rPr>
              <a:t>               </a:t>
            </a:r>
            <a:r>
              <a:rPr lang="en-US" sz="2400" dirty="0" smtClean="0">
                <a:solidFill>
                  <a:srgbClr val="00CC00"/>
                </a:solidFill>
              </a:rPr>
              <a:t>3</a:t>
            </a:r>
            <a:r>
              <a:rPr lang="en-US" sz="2400" dirty="0" smtClean="0">
                <a:solidFill>
                  <a:srgbClr val="FF00FF"/>
                </a:solidFill>
              </a:rPr>
              <a:t>        </a:t>
            </a:r>
            <a:r>
              <a:rPr lang="en-US" sz="2400" dirty="0" smtClean="0">
                <a:solidFill>
                  <a:srgbClr val="0000FF"/>
                </a:solidFill>
              </a:rPr>
              <a:t>2</a:t>
            </a:r>
            <a:r>
              <a:rPr lang="en-US" sz="2400" dirty="0" smtClean="0">
                <a:solidFill>
                  <a:srgbClr val="FF00FF"/>
                </a:solidFill>
              </a:rPr>
              <a:t>      22</a:t>
            </a:r>
            <a:endParaRPr lang="en-US" sz="2400" dirty="0">
              <a:solidFill>
                <a:srgbClr val="FF00FF"/>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584" y="1863670"/>
            <a:ext cx="6144768" cy="4889181"/>
          </a:xfrm>
          <a:prstGeom prst="rect">
            <a:avLst/>
          </a:prstGeom>
        </p:spPr>
      </p:pic>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sv-SE" dirty="0" smtClean="0"/>
              <a:t>Tangentbordsmotor läser av tangent</a:t>
            </a:r>
          </a:p>
          <a:p>
            <a:pPr marL="457200" indent="-457200">
              <a:buFont typeface="+mj-lt"/>
              <a:buAutoNum type="arabicPeriod"/>
            </a:pPr>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smtClean="0"/>
          </a:p>
          <a:p>
            <a:pPr marL="457200" indent="-457200">
              <a:buFont typeface="+mj-lt"/>
              <a:buAutoNum type="arabicPeriod"/>
            </a:pPr>
            <a:r>
              <a:rPr lang="sv-SE" dirty="0" smtClean="0">
                <a:cs typeface="Courier New" panose="02070309020205020404" pitchFamily="49" charset="0"/>
              </a:rPr>
              <a:t>Bestämmer typ av input</a:t>
            </a:r>
          </a:p>
          <a:p>
            <a:pPr marL="457200" indent="-457200">
              <a:buFont typeface="+mj-lt"/>
              <a:buAutoNum type="arabicPeriod"/>
            </a:pPr>
            <a:r>
              <a:rPr lang="sv-SE" dirty="0" smtClean="0">
                <a:cs typeface="Courier New" panose="02070309020205020404" pitchFamily="49" charset="0"/>
              </a:rPr>
              <a:t>Utför lämplig handling</a:t>
            </a:r>
          </a:p>
          <a:p>
            <a:pPr marL="457200" indent="-457200">
              <a:buFont typeface="+mj-lt"/>
              <a:buAutoNum type="arabicPeriod"/>
            </a:pPr>
            <a:endParaRPr lang="sv-SE" dirty="0" smtClean="0">
              <a:cs typeface="Courier New" panose="02070309020205020404" pitchFamily="49" charset="0"/>
            </a:endParaRPr>
          </a:p>
        </p:txBody>
      </p:sp>
    </p:spTree>
    <p:extLst>
      <p:ext uri="{BB962C8B-B14F-4D97-AF65-F5344CB8AC3E}">
        <p14:creationId xmlns:p14="http://schemas.microsoft.com/office/powerpoint/2010/main" val="3984106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295976" y="2012414"/>
            <a:ext cx="6480713" cy="5156482"/>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1200+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12839" y="2012414"/>
            <a:ext cx="4967785" cy="3952697"/>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smtClean="0"/>
              <a:t>Tangentbordsmotor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pic>
        <p:nvPicPr>
          <p:cNvPr id="4" name="Picture 3"/>
          <p:cNvPicPr>
            <a:picLocks noChangeAspect="1"/>
          </p:cNvPicPr>
          <p:nvPr/>
        </p:nvPicPr>
        <p:blipFill>
          <a:blip r:embed="rId3">
            <a:lum bright="-50000"/>
            <a:alphaModFix/>
          </a:blip>
          <a:srcRect/>
          <a:stretch>
            <a:fillRect/>
          </a:stretch>
        </p:blipFill>
        <p:spPr>
          <a:xfrm>
            <a:off x="4506944" y="1863670"/>
            <a:ext cx="5307615" cy="5313723"/>
          </a:xfrm>
          <a:prstGeom prst="rect">
            <a:avLst/>
          </a:prstGeom>
          <a:noFill/>
          <a:ln>
            <a:noFill/>
          </a:ln>
        </p:spPr>
      </p:pic>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TotalTime>
  <Words>1123</Words>
  <Application>Microsoft Office PowerPoint</Application>
  <PresentationFormat>Custom</PresentationFormat>
  <Paragraphs>142</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DejaVu Sans</vt:lpstr>
      <vt:lpstr>Droid Sans Fallback</vt:lpstr>
      <vt:lpstr>FreeSans</vt:lpstr>
      <vt:lpstr>Liberation Sans</vt:lpstr>
      <vt:lpstr>Liberation Serif</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Silas Lenz</cp:lastModifiedBy>
  <cp:revision>66</cp:revision>
  <dcterms:created xsi:type="dcterms:W3CDTF">2016-05-17T10:04:03Z</dcterms:created>
  <dcterms:modified xsi:type="dcterms:W3CDTF">2016-05-25T12:17:02Z</dcterms:modified>
</cp:coreProperties>
</file>