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6" r:id="rId15"/>
    <p:sldId id="285" r:id="rId16"/>
    <p:sldId id="284"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568" autoAdjust="0"/>
  </p:normalViewPr>
  <p:slideViewPr>
    <p:cSldViewPr snapToGrid="0">
      <p:cViewPr>
        <p:scale>
          <a:sx n="100" d="100"/>
          <a:sy n="100" d="100"/>
        </p:scale>
        <p:origin x="1620" y="-6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392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A6626C-B137-4CA7-849B-931DE6A20677}" type="doc">
      <dgm:prSet loTypeId="urn:microsoft.com/office/officeart/2005/8/layout/cycle5" loCatId="cycle" qsTypeId="urn:microsoft.com/office/officeart/2005/8/quickstyle/simple1" qsCatId="simple" csTypeId="urn:microsoft.com/office/officeart/2005/8/colors/accent0_1" csCatId="mainScheme" phldr="1"/>
      <dgm:spPr/>
      <dgm:t>
        <a:bodyPr/>
        <a:lstStyle/>
        <a:p>
          <a:endParaRPr lang="en-US"/>
        </a:p>
      </dgm:t>
    </dgm:pt>
    <dgm:pt modelId="{1B1D3356-6ABD-4E48-A25A-0E8E0A3F1491}">
      <dgm:prSet phldrT="[Text]"/>
      <dgm:spPr/>
      <dgm:t>
        <a:bodyPr/>
        <a:lstStyle/>
        <a:p>
          <a:r>
            <a:rPr lang="sv-SE" smtClean="0"/>
            <a:t>Tangentsbordmotor registrerar tangent</a:t>
          </a:r>
          <a:endParaRPr lang="en-US"/>
        </a:p>
      </dgm:t>
    </dgm:pt>
    <dgm:pt modelId="{4AD99B64-82B3-4BFB-9228-B6AC7D7B099F}" type="parTrans" cxnId="{0DFABE5D-AD1B-4BDF-A794-CEB721D2E695}">
      <dgm:prSet/>
      <dgm:spPr/>
      <dgm:t>
        <a:bodyPr/>
        <a:lstStyle/>
        <a:p>
          <a:endParaRPr lang="en-US"/>
        </a:p>
      </dgm:t>
    </dgm:pt>
    <dgm:pt modelId="{69FD04A5-3D52-4902-9181-7781B8DEA5B6}" type="sibTrans" cxnId="{0DFABE5D-AD1B-4BDF-A794-CEB721D2E695}">
      <dgm:prSet/>
      <dgm:spPr/>
      <dgm:t>
        <a:bodyPr/>
        <a:lstStyle/>
        <a:p>
          <a:endParaRPr lang="en-US"/>
        </a:p>
      </dgm:t>
    </dgm:pt>
    <dgm:pt modelId="{E25B351D-F36A-4D54-89A7-03087740D5AC}">
      <dgm:prSet phldrT="[Text]"/>
      <dgm:spPr/>
      <dgm:t>
        <a:bodyPr/>
        <a:lstStyle/>
        <a:p>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a:latin typeface="Courier New" panose="02070309020205020404" pitchFamily="49" charset="0"/>
            <a:cs typeface="Courier New" panose="02070309020205020404" pitchFamily="49" charset="0"/>
          </a:endParaRPr>
        </a:p>
      </dgm:t>
    </dgm:pt>
    <dgm:pt modelId="{6A03E7FF-0FB7-45FA-B14F-0F3D86FEA2E4}" type="parTrans" cxnId="{DA833310-7197-4710-9E79-5CE0E19509D0}">
      <dgm:prSet/>
      <dgm:spPr/>
      <dgm:t>
        <a:bodyPr/>
        <a:lstStyle/>
        <a:p>
          <a:endParaRPr lang="en-US"/>
        </a:p>
      </dgm:t>
    </dgm:pt>
    <dgm:pt modelId="{BB954FE9-105C-4267-8F5D-D6DBBBDA661A}" type="sibTrans" cxnId="{DA833310-7197-4710-9E79-5CE0E19509D0}">
      <dgm:prSet/>
      <dgm:spPr/>
      <dgm:t>
        <a:bodyPr/>
        <a:lstStyle/>
        <a:p>
          <a:endParaRPr lang="en-US"/>
        </a:p>
      </dgm:t>
    </dgm:pt>
    <dgm:pt modelId="{28AD7127-CF8B-451C-9C7A-6BD065EA50CF}">
      <dgm:prSet phldrT="[Text]"/>
      <dgm:spPr/>
      <dgm:t>
        <a:bodyPr/>
        <a:lstStyle/>
        <a:p>
          <a:r>
            <a:rPr lang="sv-SE" dirty="0" smtClean="0"/>
            <a:t>Bestämmer typ av input</a:t>
          </a:r>
          <a:endParaRPr lang="en-US" dirty="0"/>
        </a:p>
      </dgm:t>
    </dgm:pt>
    <dgm:pt modelId="{2740A5E7-490D-4E60-9C7B-F0127D587D3E}" type="parTrans" cxnId="{0B341463-F7DC-400D-8E39-FDD5DB01B386}">
      <dgm:prSet/>
      <dgm:spPr/>
      <dgm:t>
        <a:bodyPr/>
        <a:lstStyle/>
        <a:p>
          <a:endParaRPr lang="en-US"/>
        </a:p>
      </dgm:t>
    </dgm:pt>
    <dgm:pt modelId="{4814C9D3-9EEB-4A85-A719-E82728E969E9}" type="sibTrans" cxnId="{0B341463-F7DC-400D-8E39-FDD5DB01B386}">
      <dgm:prSet/>
      <dgm:spPr/>
      <dgm:t>
        <a:bodyPr/>
        <a:lstStyle/>
        <a:p>
          <a:endParaRPr lang="en-US"/>
        </a:p>
      </dgm:t>
    </dgm:pt>
    <dgm:pt modelId="{E82F1DAF-E6C2-4B1A-8356-2B1B7A5D47DA}">
      <dgm:prSet phldrT="[Text]"/>
      <dgm:spPr/>
      <dgm:t>
        <a:bodyPr/>
        <a:lstStyle/>
        <a:p>
          <a:r>
            <a:rPr lang="sv-SE" dirty="0" smtClean="0"/>
            <a:t>Utför lämplig handling</a:t>
          </a:r>
          <a:endParaRPr lang="en-US" dirty="0"/>
        </a:p>
      </dgm:t>
    </dgm:pt>
    <dgm:pt modelId="{25F9A4F8-8D71-47BC-BB50-861E7FBD9DB1}" type="parTrans" cxnId="{11532FF9-155C-4701-9916-ED219A11DB8E}">
      <dgm:prSet/>
      <dgm:spPr/>
      <dgm:t>
        <a:bodyPr/>
        <a:lstStyle/>
        <a:p>
          <a:endParaRPr lang="en-US"/>
        </a:p>
      </dgm:t>
    </dgm:pt>
    <dgm:pt modelId="{F2836597-648F-4C7F-9677-E93BE7C405DB}" type="sibTrans" cxnId="{11532FF9-155C-4701-9916-ED219A11DB8E}">
      <dgm:prSet/>
      <dgm:spPr/>
      <dgm:t>
        <a:bodyPr/>
        <a:lstStyle/>
        <a:p>
          <a:endParaRPr lang="en-US"/>
        </a:p>
      </dgm:t>
    </dgm:pt>
    <dgm:pt modelId="{2D16992C-AB34-4752-B4DC-8AAE13514820}" type="pres">
      <dgm:prSet presAssocID="{F5A6626C-B137-4CA7-849B-931DE6A20677}" presName="cycle" presStyleCnt="0">
        <dgm:presLayoutVars>
          <dgm:dir/>
          <dgm:resizeHandles val="exact"/>
        </dgm:presLayoutVars>
      </dgm:prSet>
      <dgm:spPr/>
    </dgm:pt>
    <dgm:pt modelId="{2ADB5704-6A5A-438B-B1DB-4B61B9D6AA65}" type="pres">
      <dgm:prSet presAssocID="{1B1D3356-6ABD-4E48-A25A-0E8E0A3F1491}" presName="node" presStyleLbl="node1" presStyleIdx="0" presStyleCnt="4">
        <dgm:presLayoutVars>
          <dgm:bulletEnabled val="1"/>
        </dgm:presLayoutVars>
      </dgm:prSet>
      <dgm:spPr/>
      <dgm:t>
        <a:bodyPr/>
        <a:lstStyle/>
        <a:p>
          <a:endParaRPr lang="en-US"/>
        </a:p>
      </dgm:t>
    </dgm:pt>
    <dgm:pt modelId="{4D075AD3-82C0-4B09-81A5-C133030C5B6C}" type="pres">
      <dgm:prSet presAssocID="{1B1D3356-6ABD-4E48-A25A-0E8E0A3F1491}" presName="spNode" presStyleCnt="0"/>
      <dgm:spPr/>
    </dgm:pt>
    <dgm:pt modelId="{4CE6E65A-5512-4AF0-A073-557E6EEBF746}" type="pres">
      <dgm:prSet presAssocID="{69FD04A5-3D52-4902-9181-7781B8DEA5B6}" presName="sibTrans" presStyleLbl="sibTrans1D1" presStyleIdx="0" presStyleCnt="4"/>
      <dgm:spPr/>
    </dgm:pt>
    <dgm:pt modelId="{5C028559-FCD5-4417-90B5-E639583E040E}" type="pres">
      <dgm:prSet presAssocID="{E25B351D-F36A-4D54-89A7-03087740D5AC}" presName="node" presStyleLbl="node1" presStyleIdx="1" presStyleCnt="4">
        <dgm:presLayoutVars>
          <dgm:bulletEnabled val="1"/>
        </dgm:presLayoutVars>
      </dgm:prSet>
      <dgm:spPr/>
    </dgm:pt>
    <dgm:pt modelId="{FAFCBAFF-6446-4C5A-B658-C46697FCB622}" type="pres">
      <dgm:prSet presAssocID="{E25B351D-F36A-4D54-89A7-03087740D5AC}" presName="spNode" presStyleCnt="0"/>
      <dgm:spPr/>
    </dgm:pt>
    <dgm:pt modelId="{90461CCA-B978-45E5-96D7-BA4CD79F20F6}" type="pres">
      <dgm:prSet presAssocID="{BB954FE9-105C-4267-8F5D-D6DBBBDA661A}" presName="sibTrans" presStyleLbl="sibTrans1D1" presStyleIdx="1" presStyleCnt="4"/>
      <dgm:spPr/>
    </dgm:pt>
    <dgm:pt modelId="{396CA0A4-2AA2-4A01-BA16-8F6F79A0654D}" type="pres">
      <dgm:prSet presAssocID="{28AD7127-CF8B-451C-9C7A-6BD065EA50CF}" presName="node" presStyleLbl="node1" presStyleIdx="2" presStyleCnt="4">
        <dgm:presLayoutVars>
          <dgm:bulletEnabled val="1"/>
        </dgm:presLayoutVars>
      </dgm:prSet>
      <dgm:spPr/>
    </dgm:pt>
    <dgm:pt modelId="{B9A50CEF-3A81-4F80-AD30-3859DEE1E9B1}" type="pres">
      <dgm:prSet presAssocID="{28AD7127-CF8B-451C-9C7A-6BD065EA50CF}" presName="spNode" presStyleCnt="0"/>
      <dgm:spPr/>
    </dgm:pt>
    <dgm:pt modelId="{3229B6D1-CF3B-4799-B435-8CB83CDC7658}" type="pres">
      <dgm:prSet presAssocID="{4814C9D3-9EEB-4A85-A719-E82728E969E9}" presName="sibTrans" presStyleLbl="sibTrans1D1" presStyleIdx="2" presStyleCnt="4"/>
      <dgm:spPr/>
    </dgm:pt>
    <dgm:pt modelId="{D431CE01-E033-4709-BBF7-9C0625086705}" type="pres">
      <dgm:prSet presAssocID="{E82F1DAF-E6C2-4B1A-8356-2B1B7A5D47DA}" presName="node" presStyleLbl="node1" presStyleIdx="3" presStyleCnt="4">
        <dgm:presLayoutVars>
          <dgm:bulletEnabled val="1"/>
        </dgm:presLayoutVars>
      </dgm:prSet>
      <dgm:spPr/>
    </dgm:pt>
    <dgm:pt modelId="{79DAE315-36D4-4909-AD34-477F8EE5CC50}" type="pres">
      <dgm:prSet presAssocID="{E82F1DAF-E6C2-4B1A-8356-2B1B7A5D47DA}" presName="spNode" presStyleCnt="0"/>
      <dgm:spPr/>
    </dgm:pt>
    <dgm:pt modelId="{5A518FB6-2A33-472E-8AA1-7D582B29EE25}" type="pres">
      <dgm:prSet presAssocID="{F2836597-648F-4C7F-9677-E93BE7C405DB}" presName="sibTrans" presStyleLbl="sibTrans1D1" presStyleIdx="3" presStyleCnt="4"/>
      <dgm:spPr/>
    </dgm:pt>
  </dgm:ptLst>
  <dgm:cxnLst>
    <dgm:cxn modelId="{7A7C4E22-BA98-4B8A-AF58-1FA5FAF3AC18}" type="presOf" srcId="{BB954FE9-105C-4267-8F5D-D6DBBBDA661A}" destId="{90461CCA-B978-45E5-96D7-BA4CD79F20F6}" srcOrd="0" destOrd="0" presId="urn:microsoft.com/office/officeart/2005/8/layout/cycle5"/>
    <dgm:cxn modelId="{0B341463-F7DC-400D-8E39-FDD5DB01B386}" srcId="{F5A6626C-B137-4CA7-849B-931DE6A20677}" destId="{28AD7127-CF8B-451C-9C7A-6BD065EA50CF}" srcOrd="2" destOrd="0" parTransId="{2740A5E7-490D-4E60-9C7B-F0127D587D3E}" sibTransId="{4814C9D3-9EEB-4A85-A719-E82728E969E9}"/>
    <dgm:cxn modelId="{0DFABE5D-AD1B-4BDF-A794-CEB721D2E695}" srcId="{F5A6626C-B137-4CA7-849B-931DE6A20677}" destId="{1B1D3356-6ABD-4E48-A25A-0E8E0A3F1491}" srcOrd="0" destOrd="0" parTransId="{4AD99B64-82B3-4BFB-9228-B6AC7D7B099F}" sibTransId="{69FD04A5-3D52-4902-9181-7781B8DEA5B6}"/>
    <dgm:cxn modelId="{11532FF9-155C-4701-9916-ED219A11DB8E}" srcId="{F5A6626C-B137-4CA7-849B-931DE6A20677}" destId="{E82F1DAF-E6C2-4B1A-8356-2B1B7A5D47DA}" srcOrd="3" destOrd="0" parTransId="{25F9A4F8-8D71-47BC-BB50-861E7FBD9DB1}" sibTransId="{F2836597-648F-4C7F-9677-E93BE7C405DB}"/>
    <dgm:cxn modelId="{A2A33BAA-5235-4E81-9578-D9FEDCFD2C8C}" type="presOf" srcId="{E25B351D-F36A-4D54-89A7-03087740D5AC}" destId="{5C028559-FCD5-4417-90B5-E639583E040E}" srcOrd="0" destOrd="0" presId="urn:microsoft.com/office/officeart/2005/8/layout/cycle5"/>
    <dgm:cxn modelId="{723ABE7D-C7E6-45CD-A6DB-A468CFAE0406}" type="presOf" srcId="{F2836597-648F-4C7F-9677-E93BE7C405DB}" destId="{5A518FB6-2A33-472E-8AA1-7D582B29EE25}" srcOrd="0" destOrd="0" presId="urn:microsoft.com/office/officeart/2005/8/layout/cycle5"/>
    <dgm:cxn modelId="{17E73D00-708F-47A5-8E0B-B94AC634B4EF}" type="presOf" srcId="{1B1D3356-6ABD-4E48-A25A-0E8E0A3F1491}" destId="{2ADB5704-6A5A-438B-B1DB-4B61B9D6AA65}" srcOrd="0" destOrd="0" presId="urn:microsoft.com/office/officeart/2005/8/layout/cycle5"/>
    <dgm:cxn modelId="{AF975550-56C4-4528-8E04-1A32E536DBCB}" type="presOf" srcId="{E82F1DAF-E6C2-4B1A-8356-2B1B7A5D47DA}" destId="{D431CE01-E033-4709-BBF7-9C0625086705}" srcOrd="0" destOrd="0" presId="urn:microsoft.com/office/officeart/2005/8/layout/cycle5"/>
    <dgm:cxn modelId="{DA833310-7197-4710-9E79-5CE0E19509D0}" srcId="{F5A6626C-B137-4CA7-849B-931DE6A20677}" destId="{E25B351D-F36A-4D54-89A7-03087740D5AC}" srcOrd="1" destOrd="0" parTransId="{6A03E7FF-0FB7-45FA-B14F-0F3D86FEA2E4}" sibTransId="{BB954FE9-105C-4267-8F5D-D6DBBBDA661A}"/>
    <dgm:cxn modelId="{63741D7A-3DB0-46BE-9EBB-976255CF7356}" type="presOf" srcId="{69FD04A5-3D52-4902-9181-7781B8DEA5B6}" destId="{4CE6E65A-5512-4AF0-A073-557E6EEBF746}" srcOrd="0" destOrd="0" presId="urn:microsoft.com/office/officeart/2005/8/layout/cycle5"/>
    <dgm:cxn modelId="{8854D58C-EB4B-45DC-BDEE-8D0100F398D0}" type="presOf" srcId="{F5A6626C-B137-4CA7-849B-931DE6A20677}" destId="{2D16992C-AB34-4752-B4DC-8AAE13514820}" srcOrd="0" destOrd="0" presId="urn:microsoft.com/office/officeart/2005/8/layout/cycle5"/>
    <dgm:cxn modelId="{7E8C0091-70FF-4723-A4C7-D33097E00D4B}" type="presOf" srcId="{28AD7127-CF8B-451C-9C7A-6BD065EA50CF}" destId="{396CA0A4-2AA2-4A01-BA16-8F6F79A0654D}" srcOrd="0" destOrd="0" presId="urn:microsoft.com/office/officeart/2005/8/layout/cycle5"/>
    <dgm:cxn modelId="{97FB24E7-1E48-45C1-A2AE-CB5C4942A41B}" type="presOf" srcId="{4814C9D3-9EEB-4A85-A719-E82728E969E9}" destId="{3229B6D1-CF3B-4799-B435-8CB83CDC7658}" srcOrd="0" destOrd="0" presId="urn:microsoft.com/office/officeart/2005/8/layout/cycle5"/>
    <dgm:cxn modelId="{BA1B5B56-7AC0-4652-84C3-9FC47E5E2A02}" type="presParOf" srcId="{2D16992C-AB34-4752-B4DC-8AAE13514820}" destId="{2ADB5704-6A5A-438B-B1DB-4B61B9D6AA65}" srcOrd="0" destOrd="0" presId="urn:microsoft.com/office/officeart/2005/8/layout/cycle5"/>
    <dgm:cxn modelId="{9F8EB41D-49FE-4BF3-82B7-49787E3DBE16}" type="presParOf" srcId="{2D16992C-AB34-4752-B4DC-8AAE13514820}" destId="{4D075AD3-82C0-4B09-81A5-C133030C5B6C}" srcOrd="1" destOrd="0" presId="urn:microsoft.com/office/officeart/2005/8/layout/cycle5"/>
    <dgm:cxn modelId="{60278026-2053-4D27-ADF5-5182C5C75DA6}" type="presParOf" srcId="{2D16992C-AB34-4752-B4DC-8AAE13514820}" destId="{4CE6E65A-5512-4AF0-A073-557E6EEBF746}" srcOrd="2" destOrd="0" presId="urn:microsoft.com/office/officeart/2005/8/layout/cycle5"/>
    <dgm:cxn modelId="{52E5569C-2AAE-4FC8-9866-9E45D910D648}" type="presParOf" srcId="{2D16992C-AB34-4752-B4DC-8AAE13514820}" destId="{5C028559-FCD5-4417-90B5-E639583E040E}" srcOrd="3" destOrd="0" presId="urn:microsoft.com/office/officeart/2005/8/layout/cycle5"/>
    <dgm:cxn modelId="{CDBAEB8B-E602-412B-92C7-B6A254D69AA1}" type="presParOf" srcId="{2D16992C-AB34-4752-B4DC-8AAE13514820}" destId="{FAFCBAFF-6446-4C5A-B658-C46697FCB622}" srcOrd="4" destOrd="0" presId="urn:microsoft.com/office/officeart/2005/8/layout/cycle5"/>
    <dgm:cxn modelId="{A8EF49BE-96D5-4050-AA30-69F2E2CB8E4B}" type="presParOf" srcId="{2D16992C-AB34-4752-B4DC-8AAE13514820}" destId="{90461CCA-B978-45E5-96D7-BA4CD79F20F6}" srcOrd="5" destOrd="0" presId="urn:microsoft.com/office/officeart/2005/8/layout/cycle5"/>
    <dgm:cxn modelId="{5626AF4A-8659-49AC-9F1F-6B96FD6EDF83}" type="presParOf" srcId="{2D16992C-AB34-4752-B4DC-8AAE13514820}" destId="{396CA0A4-2AA2-4A01-BA16-8F6F79A0654D}" srcOrd="6" destOrd="0" presId="urn:microsoft.com/office/officeart/2005/8/layout/cycle5"/>
    <dgm:cxn modelId="{7955078F-6E96-4C97-AE92-B9E2765D1509}" type="presParOf" srcId="{2D16992C-AB34-4752-B4DC-8AAE13514820}" destId="{B9A50CEF-3A81-4F80-AD30-3859DEE1E9B1}" srcOrd="7" destOrd="0" presId="urn:microsoft.com/office/officeart/2005/8/layout/cycle5"/>
    <dgm:cxn modelId="{2E9294A6-C4AA-4482-8CE9-59BCB78684A3}" type="presParOf" srcId="{2D16992C-AB34-4752-B4DC-8AAE13514820}" destId="{3229B6D1-CF3B-4799-B435-8CB83CDC7658}" srcOrd="8" destOrd="0" presId="urn:microsoft.com/office/officeart/2005/8/layout/cycle5"/>
    <dgm:cxn modelId="{CBDF8D77-F511-46F5-B7C5-4F7C013061F1}" type="presParOf" srcId="{2D16992C-AB34-4752-B4DC-8AAE13514820}" destId="{D431CE01-E033-4709-BBF7-9C0625086705}" srcOrd="9" destOrd="0" presId="urn:microsoft.com/office/officeart/2005/8/layout/cycle5"/>
    <dgm:cxn modelId="{5928CDE7-35D3-46E3-AAB7-94CB8707A3CD}" type="presParOf" srcId="{2D16992C-AB34-4752-B4DC-8AAE13514820}" destId="{79DAE315-36D4-4909-AD34-477F8EE5CC50}" srcOrd="10" destOrd="0" presId="urn:microsoft.com/office/officeart/2005/8/layout/cycle5"/>
    <dgm:cxn modelId="{3F279917-9C7D-4986-AFD9-EE5EDF2C4309}" type="presParOf" srcId="{2D16992C-AB34-4752-B4DC-8AAE13514820}" destId="{5A518FB6-2A33-472E-8AA1-7D582B29EE25}"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DB5704-6A5A-438B-B1DB-4B61B9D6AA65}">
      <dsp:nvSpPr>
        <dsp:cNvPr id="0" name=""/>
        <dsp:cNvSpPr/>
      </dsp:nvSpPr>
      <dsp:spPr>
        <a:xfrm>
          <a:off x="3490206" y="1913"/>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smtClean="0"/>
            <a:t>Tangentsbordmotor registrerar tangent</a:t>
          </a:r>
          <a:endParaRPr lang="en-US" sz="1400" kern="1200"/>
        </a:p>
      </dsp:txBody>
      <dsp:txXfrm>
        <a:off x="3544552" y="56259"/>
        <a:ext cx="1604045" cy="1004587"/>
      </dsp:txXfrm>
    </dsp:sp>
    <dsp:sp modelId="{4CE6E65A-5512-4AF0-A073-557E6EEBF746}">
      <dsp:nvSpPr>
        <dsp:cNvPr id="0" name=""/>
        <dsp:cNvSpPr/>
      </dsp:nvSpPr>
      <dsp:spPr>
        <a:xfrm>
          <a:off x="2507209" y="558553"/>
          <a:ext cx="3678731" cy="3678731"/>
        </a:xfrm>
        <a:custGeom>
          <a:avLst/>
          <a:gdLst/>
          <a:ahLst/>
          <a:cxnLst/>
          <a:rect l="0" t="0" r="0" b="0"/>
          <a:pathLst>
            <a:path>
              <a:moveTo>
                <a:pt x="2932196" y="359843"/>
              </a:moveTo>
              <a:arcTo wR="1839365" hR="1839365" stAng="183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5C028559-FCD5-4417-90B5-E639583E040E}">
      <dsp:nvSpPr>
        <dsp:cNvPr id="0" name=""/>
        <dsp:cNvSpPr/>
      </dsp:nvSpPr>
      <dsp:spPr>
        <a:xfrm>
          <a:off x="5329571"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CPU läser input med </a:t>
          </a:r>
          <a:r>
            <a:rPr lang="sv-SE" sz="1400" kern="1200" dirty="0" smtClean="0">
              <a:latin typeface="Courier New" panose="02070309020205020404" pitchFamily="49" charset="0"/>
              <a:cs typeface="Courier New" panose="02070309020205020404" pitchFamily="49" charset="0"/>
            </a:rPr>
            <a:t>RC</a:t>
          </a:r>
          <a:endParaRPr lang="en-US" sz="1400" kern="1200" dirty="0">
            <a:latin typeface="Courier New" panose="02070309020205020404" pitchFamily="49" charset="0"/>
            <a:cs typeface="Courier New" panose="02070309020205020404" pitchFamily="49" charset="0"/>
          </a:endParaRPr>
        </a:p>
      </dsp:txBody>
      <dsp:txXfrm>
        <a:off x="5383917" y="1895625"/>
        <a:ext cx="1604045" cy="1004587"/>
      </dsp:txXfrm>
    </dsp:sp>
    <dsp:sp modelId="{90461CCA-B978-45E5-96D7-BA4CD79F20F6}">
      <dsp:nvSpPr>
        <dsp:cNvPr id="0" name=""/>
        <dsp:cNvSpPr/>
      </dsp:nvSpPr>
      <dsp:spPr>
        <a:xfrm>
          <a:off x="2507209" y="558553"/>
          <a:ext cx="3678731" cy="3678731"/>
        </a:xfrm>
        <a:custGeom>
          <a:avLst/>
          <a:gdLst/>
          <a:ahLst/>
          <a:cxnLst/>
          <a:rect l="0" t="0" r="0" b="0"/>
          <a:pathLst>
            <a:path>
              <a:moveTo>
                <a:pt x="3488065" y="2654874"/>
              </a:moveTo>
              <a:arcTo wR="1839365" hR="1839365" stAng="15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396CA0A4-2AA2-4A01-BA16-8F6F79A0654D}">
      <dsp:nvSpPr>
        <dsp:cNvPr id="0" name=""/>
        <dsp:cNvSpPr/>
      </dsp:nvSpPr>
      <dsp:spPr>
        <a:xfrm>
          <a:off x="3490206" y="3680644"/>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Bestämmer typ av input</a:t>
          </a:r>
          <a:endParaRPr lang="en-US" sz="1400" kern="1200" dirty="0"/>
        </a:p>
      </dsp:txBody>
      <dsp:txXfrm>
        <a:off x="3544552" y="3734990"/>
        <a:ext cx="1604045" cy="1004587"/>
      </dsp:txXfrm>
    </dsp:sp>
    <dsp:sp modelId="{3229B6D1-CF3B-4799-B435-8CB83CDC7658}">
      <dsp:nvSpPr>
        <dsp:cNvPr id="0" name=""/>
        <dsp:cNvSpPr/>
      </dsp:nvSpPr>
      <dsp:spPr>
        <a:xfrm>
          <a:off x="2507209" y="558553"/>
          <a:ext cx="3678731" cy="3678731"/>
        </a:xfrm>
        <a:custGeom>
          <a:avLst/>
          <a:gdLst/>
          <a:ahLst/>
          <a:cxnLst/>
          <a:rect l="0" t="0" r="0" b="0"/>
          <a:pathLst>
            <a:path>
              <a:moveTo>
                <a:pt x="746534" y="3318887"/>
              </a:moveTo>
              <a:arcTo wR="1839365" hR="1839365" stAng="7587059"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431CE01-E033-4709-BBF7-9C0625086705}">
      <dsp:nvSpPr>
        <dsp:cNvPr id="0" name=""/>
        <dsp:cNvSpPr/>
      </dsp:nvSpPr>
      <dsp:spPr>
        <a:xfrm>
          <a:off x="1650840" y="1841279"/>
          <a:ext cx="1712737" cy="1113279"/>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sv-SE" sz="1400" kern="1200" dirty="0" smtClean="0"/>
            <a:t>Utför lämplig handling</a:t>
          </a:r>
          <a:endParaRPr lang="en-US" sz="1400" kern="1200" dirty="0"/>
        </a:p>
      </dsp:txBody>
      <dsp:txXfrm>
        <a:off x="1705186" y="1895625"/>
        <a:ext cx="1604045" cy="1004587"/>
      </dsp:txXfrm>
    </dsp:sp>
    <dsp:sp modelId="{5A518FB6-2A33-472E-8AA1-7D582B29EE25}">
      <dsp:nvSpPr>
        <dsp:cNvPr id="0" name=""/>
        <dsp:cNvSpPr/>
      </dsp:nvSpPr>
      <dsp:spPr>
        <a:xfrm>
          <a:off x="2507209" y="558553"/>
          <a:ext cx="3678731" cy="3678731"/>
        </a:xfrm>
        <a:custGeom>
          <a:avLst/>
          <a:gdLst/>
          <a:ahLst/>
          <a:cxnLst/>
          <a:rect l="0" t="0" r="0" b="0"/>
          <a:pathLst>
            <a:path>
              <a:moveTo>
                <a:pt x="190665" y="1023856"/>
              </a:moveTo>
              <a:arcTo wR="1839365" hR="1839365" stAng="12379123" swAng="1633817"/>
            </a:path>
          </a:pathLst>
        </a:custGeom>
        <a:noFill/>
        <a:ln w="6350" cap="flat" cmpd="sng" algn="ctr">
          <a:solidFill>
            <a:schemeClr val="dk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Droid Sans Fallback" pitchFamily="2"/>
              <a:cs typeface="FreeSans"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63155C87-3AED-4DDE-A799-6F5C1BB471EE}" type="slidenum">
              <a:t>‹#›</a:t>
            </a:fld>
            <a:endParaRPr lang="en-US" sz="14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3424230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rt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rtl="0" hangingPunct="0">
              <a:buNone/>
              <a:tabLst/>
              <a:defRPr lang="en-US" sz="1400" kern="1200">
                <a:latin typeface="Liberation Serif" pitchFamily="18"/>
                <a:ea typeface="DejaVu Sans" pitchFamily="2"/>
                <a:cs typeface="DejaVu Sans" pitchFamily="2"/>
              </a:defRPr>
            </a:lvl1pPr>
          </a:lstStyle>
          <a:p>
            <a:pPr lvl="0"/>
            <a:fld id="{D0FC86B6-5EBF-43A2-AF19-9B4C147144EF}" type="slidenum">
              <a:t>‹#›</a:t>
            </a:fld>
            <a:endParaRPr lang="en-US"/>
          </a:p>
        </p:txBody>
      </p:sp>
    </p:spTree>
    <p:extLst>
      <p:ext uri="{BB962C8B-B14F-4D97-AF65-F5344CB8AC3E}">
        <p14:creationId xmlns:p14="http://schemas.microsoft.com/office/powerpoint/2010/main" val="1089300281"/>
      </p:ext>
    </p:extLst>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cap="none">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Omvänd polsk notation, eller RPN för ’</a:t>
            </a:r>
            <a:r>
              <a:rPr lang="sv-SE" dirty="0" err="1" smtClean="0"/>
              <a:t>reverse</a:t>
            </a:r>
            <a:r>
              <a:rPr lang="sv-SE" dirty="0" smtClean="0"/>
              <a:t> polish notation’ är nämligen notationen som används när grafräknaren ges input. Att evaluera traditionella </a:t>
            </a:r>
            <a:r>
              <a:rPr lang="sv-SE" dirty="0" err="1" smtClean="0"/>
              <a:t>mattematiska</a:t>
            </a:r>
            <a:r>
              <a:rPr lang="sv-SE" dirty="0" smtClean="0"/>
              <a:t> uttryck kräver generellt både </a:t>
            </a:r>
            <a:r>
              <a:rPr lang="sv-SE" dirty="0" err="1" smtClean="0"/>
              <a:t>rekursion</a:t>
            </a:r>
            <a:r>
              <a:rPr lang="sv-SE" dirty="0" smtClean="0"/>
              <a:t>, vilket vi saknar support för, och</a:t>
            </a:r>
            <a:r>
              <a:rPr lang="sv-SE" baseline="0" dirty="0" smtClean="0"/>
              <a:t> </a:t>
            </a:r>
            <a:r>
              <a:rPr lang="sv-SE" dirty="0" smtClean="0"/>
              <a:t>mycket arbete.</a:t>
            </a:r>
          </a:p>
          <a:p>
            <a:endParaRPr lang="sv-SE" dirty="0" smtClean="0"/>
          </a:p>
          <a:p>
            <a:r>
              <a:rPr lang="sv-SE" dirty="0" smtClean="0"/>
              <a:t>RPN tillåter användaren att skriva vilket uttryck som helst, men kan fortfarande enkelt evalueras iterativt med hjälp av en stack.</a:t>
            </a:r>
          </a:p>
          <a:p>
            <a:endParaRPr lang="sv-SE" dirty="0" smtClean="0"/>
          </a:p>
          <a:p>
            <a:r>
              <a:rPr lang="sv-SE" dirty="0" smtClean="0"/>
              <a:t>I konsolen, som vi senare demonstrerar, så skrivs uttryck så här, med tokens separerade av mellanslag. </a:t>
            </a:r>
            <a:r>
              <a:rPr lang="sv-SE" dirty="0" err="1" smtClean="0"/>
              <a:t>Enter</a:t>
            </a:r>
            <a:r>
              <a:rPr lang="sv-SE" dirty="0" smtClean="0"/>
              <a:t> för att säga åt maskinen att evaluera uttrycket. Då minustecknet är reserverat för dess operator, så används 'N' för att göra </a:t>
            </a:r>
            <a:r>
              <a:rPr lang="sv-SE" dirty="0" err="1" smtClean="0"/>
              <a:t>operander</a:t>
            </a:r>
            <a:r>
              <a:rPr lang="sv-SE" dirty="0" smtClean="0"/>
              <a:t> negativa.</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5</a:t>
            </a:fld>
            <a:endParaRPr lang="en-US"/>
          </a:p>
        </p:txBody>
      </p:sp>
    </p:spTree>
    <p:extLst>
      <p:ext uri="{BB962C8B-B14F-4D97-AF65-F5344CB8AC3E}">
        <p14:creationId xmlns:p14="http://schemas.microsoft.com/office/powerpoint/2010/main" val="160248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r>
              <a:rPr lang="sv-SE" dirty="0" smtClean="0"/>
              <a:t>Förutom att beräkna resultatet av uttryck kan vår räknare också rita ut funktioner.</a:t>
            </a:r>
          </a:p>
          <a:p>
            <a:endParaRPr lang="sv-SE" dirty="0" smtClean="0"/>
          </a:p>
          <a:p>
            <a:r>
              <a:rPr lang="sv-SE" dirty="0" smtClean="0"/>
              <a:t>Om du har med ett "X" som en </a:t>
            </a:r>
            <a:r>
              <a:rPr lang="sv-SE" dirty="0" err="1" smtClean="0"/>
              <a:t>operand</a:t>
            </a:r>
            <a:r>
              <a:rPr lang="sv-SE" dirty="0" smtClean="0"/>
              <a:t> kommer uttrycket att tolkas som en funktion, och dess tillhörande graf kommer ritas upp på </a:t>
            </a:r>
            <a:r>
              <a:rPr lang="sv-SE" dirty="0" err="1" smtClean="0"/>
              <a:t>vänsta</a:t>
            </a:r>
            <a:r>
              <a:rPr lang="sv-SE" dirty="0" smtClean="0"/>
              <a:t> delen av skärmen vid evaluering.</a:t>
            </a:r>
          </a:p>
          <a:p>
            <a:endParaRPr lang="sv-SE" dirty="0" smtClean="0"/>
          </a:p>
          <a:p>
            <a:r>
              <a:rPr lang="sv-SE" dirty="0" smtClean="0"/>
              <a:t>Detta görs genom att byta X:et mot varje pixels reella X-värde i tur och ordning, ta lite hänsyn till skalning, och sedan rita in motsvarande pixel.</a:t>
            </a:r>
          </a:p>
          <a:p>
            <a:endParaRPr lang="sv-SE" dirty="0" smtClean="0"/>
          </a:p>
          <a:p>
            <a:r>
              <a:rPr lang="sv-SE" dirty="0" smtClean="0"/>
              <a:t>Naturligtvis kan ni skala om grafen. Detta görs genom att slå knappen p följt av gränser i x-led och y-led, respektive. Detta ger resultat då nästa funktion ritas ut.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6</a:t>
            </a:fld>
            <a:endParaRPr lang="en-US"/>
          </a:p>
        </p:txBody>
      </p:sp>
    </p:spTree>
    <p:extLst>
      <p:ext uri="{BB962C8B-B14F-4D97-AF65-F5344CB8AC3E}">
        <p14:creationId xmlns:p14="http://schemas.microsoft.com/office/powerpoint/2010/main" val="120715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All denna programkod körs på en generell dator vi byggt från grunden.</a:t>
            </a:r>
          </a:p>
          <a:p>
            <a:endParaRPr lang="sv-SE" dirty="0" smtClean="0"/>
          </a:p>
          <a:p>
            <a:r>
              <a:rPr lang="sv-SE" dirty="0" smtClean="0"/>
              <a:t>Vi kan bryta ner hårdvaran i tre distinkta moduler. En CPU, en tangentbordsmotor, och en VGA-motor. Som förväntat så sköter </a:t>
            </a:r>
            <a:r>
              <a:rPr lang="sv-SE" dirty="0" err="1" smtClean="0"/>
              <a:t>CPU:n</a:t>
            </a:r>
            <a:r>
              <a:rPr lang="sv-SE" dirty="0" smtClean="0"/>
              <a:t> </a:t>
            </a:r>
            <a:r>
              <a:rPr lang="sv-SE" dirty="0" err="1" smtClean="0"/>
              <a:t>parsning</a:t>
            </a:r>
            <a:r>
              <a:rPr lang="sv-SE" dirty="0" smtClean="0"/>
              <a:t> av maskinkod och beräkningar, tangentbordsmotorn läser tecken via USB, och VGA-motorn kan ge oss skärmutmatning baserat på givet minne.</a:t>
            </a:r>
          </a:p>
          <a:p>
            <a:endParaRPr lang="sv-SE" dirty="0" smtClean="0"/>
          </a:p>
          <a:p>
            <a:r>
              <a:rPr lang="sv-SE" dirty="0" err="1" smtClean="0"/>
              <a:t>CPU:n</a:t>
            </a:r>
            <a:r>
              <a:rPr lang="sv-SE" dirty="0" smtClean="0"/>
              <a:t> sitter i "mitten", som ni ser på bilden, läser från tangentbordsmotorn, och skriver till VGA-motorn. Dessa två kommunicerar i sin tur med extern hårdvara: tangentbord och skärm.</a:t>
            </a:r>
          </a:p>
          <a:p>
            <a:endParaRPr lang="sv-SE" dirty="0" smtClean="0"/>
          </a:p>
          <a:p>
            <a:r>
              <a:rPr lang="sv-SE" dirty="0" smtClean="0"/>
              <a:t>Vi redovisar dessa moduler i tur och ordning, med </a:t>
            </a:r>
            <a:r>
              <a:rPr lang="sv-SE" dirty="0" err="1" smtClean="0"/>
              <a:t>CPU:n</a:t>
            </a:r>
            <a:r>
              <a:rPr lang="sv-SE" dirty="0" smtClean="0"/>
              <a:t> först.</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7</a:t>
            </a:fld>
            <a:endParaRPr lang="en-US"/>
          </a:p>
        </p:txBody>
      </p:sp>
    </p:spTree>
    <p:extLst>
      <p:ext uri="{BB962C8B-B14F-4D97-AF65-F5344CB8AC3E}">
        <p14:creationId xmlns:p14="http://schemas.microsoft.com/office/powerpoint/2010/main" val="2329279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Tangentbordsmotorn</a:t>
            </a:r>
            <a:r>
              <a:rPr lang="sv-SE" baseline="0" dirty="0" smtClean="0"/>
              <a:t> är i stort baserad på den vi använde tidigare i denna kurs, men med vissa förändringar specifikt för det här projektet.</a:t>
            </a:r>
          </a:p>
          <a:p>
            <a:endParaRPr lang="sv-SE" baseline="0" dirty="0" smtClean="0"/>
          </a:p>
          <a:p>
            <a:r>
              <a:rPr lang="sv-SE" baseline="0" dirty="0" smtClean="0"/>
              <a:t>Den skriver inte någon data direkt till något minne, utan lägger helt enkelt </a:t>
            </a:r>
            <a:r>
              <a:rPr lang="sv-SE" baseline="0" dirty="0" err="1" smtClean="0"/>
              <a:t>tilekoderna</a:t>
            </a:r>
            <a:r>
              <a:rPr lang="sv-SE" baseline="0" dirty="0" smtClean="0"/>
              <a:t> för nedtryckta tangenter på datautgången, som kan läggas på bussen med RC-instruktionen</a:t>
            </a:r>
          </a:p>
          <a:p>
            <a:endParaRPr lang="sv-SE" baseline="0" dirty="0" smtClean="0"/>
          </a:p>
          <a:p>
            <a:r>
              <a:rPr lang="sv-SE" baseline="0" dirty="0" smtClean="0"/>
              <a:t>Tangentbordsmotorn har inte heller någon cursorlogik, utan allt det sköts på </a:t>
            </a:r>
            <a:r>
              <a:rPr lang="sv-SE" baseline="0" dirty="0" err="1" smtClean="0"/>
              <a:t>assemblynivån</a:t>
            </a:r>
            <a:r>
              <a:rPr lang="sv-SE" baseline="0" dirty="0" smtClean="0"/>
              <a:t>. </a:t>
            </a:r>
          </a:p>
          <a:p>
            <a:endParaRPr lang="sv-SE" baseline="0" dirty="0" smtClean="0"/>
          </a:p>
          <a:p>
            <a:r>
              <a:rPr lang="sv-SE" baseline="0" dirty="0" smtClean="0"/>
              <a:t>Allt detta motiveras av att en och samma tangent kan ha olika betydelser beroende på sammanhanget, t.ex. kan en siffra tolkas som en del av ett matematiskt uttryck, eller som en skalningsparameter.</a:t>
            </a:r>
          </a:p>
          <a:p>
            <a:endParaRPr lang="sv-SE" baseline="0" dirty="0" smtClean="0"/>
          </a:p>
          <a:p>
            <a:r>
              <a:rPr lang="sv-SE" baseline="0" dirty="0" smtClean="0"/>
              <a:t>Tangentbordsmotorn är därför mycket fokuserad på en enda uppgift: att hålla den senaste nedtrycka tangenten tillgänglig för processorn.</a:t>
            </a:r>
          </a:p>
          <a:p>
            <a:endParaRPr lang="sv-SE" baseline="0" dirty="0" smtClean="0"/>
          </a:p>
          <a:p>
            <a:r>
              <a:rPr lang="sv-SE" baseline="0" dirty="0" smtClean="0"/>
              <a:t>Och den håller det värdet tills en av två saker sker: att processorn läser av värdet och då skickar en </a:t>
            </a:r>
            <a:r>
              <a:rPr lang="sv-SE" baseline="0" dirty="0" err="1" smtClean="0"/>
              <a:t>read_confirm</a:t>
            </a:r>
            <a:r>
              <a:rPr lang="sv-SE" baseline="0" dirty="0" smtClean="0"/>
              <a:t> – signal, eller en ny tangent ersätter den föregående. </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13</a:t>
            </a:fld>
            <a:endParaRPr lang="en-US"/>
          </a:p>
        </p:txBody>
      </p:sp>
    </p:spTree>
    <p:extLst>
      <p:ext uri="{BB962C8B-B14F-4D97-AF65-F5344CB8AC3E}">
        <p14:creationId xmlns:p14="http://schemas.microsoft.com/office/powerpoint/2010/main" val="53218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Med detta kan vi nu avslutningsvis sammanfatta det</a:t>
            </a:r>
            <a:r>
              <a:rPr lang="sv-SE" baseline="0" dirty="0" smtClean="0"/>
              <a:t> faktiska programflödet:</a:t>
            </a:r>
          </a:p>
          <a:p>
            <a:endParaRPr lang="sv-SE" baseline="0" dirty="0" smtClean="0"/>
          </a:p>
          <a:p>
            <a:r>
              <a:rPr lang="sv-SE" baseline="0" dirty="0" smtClean="0"/>
              <a:t>Processorn står i en loop som hela tiden läser av värdet från tangentsbordmotorn med RC, och när en tangent äntligen registreras läser processorn av det värdet (alltså </a:t>
            </a:r>
            <a:r>
              <a:rPr lang="sv-SE" baseline="0" dirty="0" err="1" smtClean="0"/>
              <a:t>tilekoden</a:t>
            </a:r>
            <a:r>
              <a:rPr lang="sv-SE" baseline="0" dirty="0" smtClean="0"/>
              <a:t>), och går vidare med programlogiken.</a:t>
            </a:r>
          </a:p>
          <a:p>
            <a:endParaRPr lang="sv-SE" baseline="0" dirty="0" smtClean="0"/>
          </a:p>
          <a:p>
            <a:r>
              <a:rPr lang="sv-SE" baseline="0" dirty="0" smtClean="0"/>
              <a:t>Vi bestämmer, beroende på sammanhanget vilken typ av input det rör sig: heltal, decimaltal, parameter, operator, osv.</a:t>
            </a:r>
          </a:p>
          <a:p>
            <a:endParaRPr lang="sv-SE" baseline="0" dirty="0" smtClean="0"/>
          </a:p>
          <a:p>
            <a:r>
              <a:rPr lang="sv-SE" baseline="0" dirty="0" smtClean="0"/>
              <a:t>Sedan bestäms det vilken typ av handling som ska utföras på det inmatade värdet. Om det är en operator eller </a:t>
            </a:r>
            <a:r>
              <a:rPr lang="sv-SE" baseline="0" dirty="0" err="1" smtClean="0"/>
              <a:t>operand</a:t>
            </a:r>
            <a:r>
              <a:rPr lang="sv-SE" baseline="0" dirty="0" smtClean="0"/>
              <a:t> ska det läggas på evalueringsstacken, kanske ska det vara en modifierare på kommande inmatningar såsom ’N’ eller ’P’, eller om det är </a:t>
            </a:r>
            <a:r>
              <a:rPr lang="sv-SE" baseline="0" dirty="0" err="1" smtClean="0"/>
              <a:t>enter</a:t>
            </a:r>
            <a:r>
              <a:rPr lang="sv-SE" baseline="0" dirty="0" smtClean="0"/>
              <a:t> ska vi antingen evaluera uttrycket eller plotta funktionen.</a:t>
            </a:r>
          </a:p>
          <a:p>
            <a:endParaRPr lang="sv-SE" baseline="0" dirty="0" smtClean="0"/>
          </a:p>
          <a:p>
            <a:r>
              <a:rPr lang="sv-SE" baseline="0" dirty="0" smtClean="0"/>
              <a:t>När det är klart väntar vi återigen på en ny inmatning och cykeln börjar om.</a:t>
            </a:r>
          </a:p>
          <a:p>
            <a:endParaRPr lang="sv-SE" baseline="0" dirty="0" smtClean="0"/>
          </a:p>
          <a:p>
            <a:r>
              <a:rPr lang="sv-SE" baseline="0" dirty="0" smtClean="0"/>
              <a:t>Dessa övergripande steg innefattar alla koncept och komponenter som den här presentationen tagit upp, och bygger tillsammans upp en fullt fungerande hård-och mjukvaruplattform för en grafräknare.</a:t>
            </a:r>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14</a:t>
            </a:fld>
            <a:endParaRPr lang="en-US"/>
          </a:p>
        </p:txBody>
      </p:sp>
    </p:spTree>
    <p:extLst>
      <p:ext uri="{BB962C8B-B14F-4D97-AF65-F5344CB8AC3E}">
        <p14:creationId xmlns:p14="http://schemas.microsoft.com/office/powerpoint/2010/main" val="113016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15</a:t>
            </a:fld>
            <a:endParaRPr lang="en-US"/>
          </a:p>
        </p:txBody>
      </p:sp>
    </p:spTree>
    <p:extLst>
      <p:ext uri="{BB962C8B-B14F-4D97-AF65-F5344CB8AC3E}">
        <p14:creationId xmlns:p14="http://schemas.microsoft.com/office/powerpoint/2010/main" val="3343875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Tack för</a:t>
            </a:r>
            <a:r>
              <a:rPr lang="sv-SE" baseline="0" dirty="0" smtClean="0"/>
              <a:t> er tid, och o</a:t>
            </a:r>
            <a:r>
              <a:rPr lang="sv-SE" dirty="0" smtClean="0"/>
              <a:t>m ni nu haft några funderingar under presentationen skulle vi vilja använda den kvarvarande tiden till en frågestund. Någon?</a:t>
            </a:r>
            <a:endParaRPr lang="en-US" dirty="0"/>
          </a:p>
        </p:txBody>
      </p:sp>
      <p:sp>
        <p:nvSpPr>
          <p:cNvPr id="4" name="Slide Number Placeholder 3"/>
          <p:cNvSpPr>
            <a:spLocks noGrp="1"/>
          </p:cNvSpPr>
          <p:nvPr>
            <p:ph type="sldNum" sz="quarter" idx="10"/>
          </p:nvPr>
        </p:nvSpPr>
        <p:spPr/>
        <p:txBody>
          <a:bodyPr/>
          <a:lstStyle/>
          <a:p>
            <a:pPr lvl="0"/>
            <a:fld id="{D0FC86B6-5EBF-43A2-AF19-9B4C147144EF}" type="slidenum">
              <a:rPr lang="en-US" smtClean="0"/>
              <a:t>16</a:t>
            </a:fld>
            <a:endParaRPr lang="en-US"/>
          </a:p>
        </p:txBody>
      </p:sp>
    </p:spTree>
    <p:extLst>
      <p:ext uri="{BB962C8B-B14F-4D97-AF65-F5344CB8AC3E}">
        <p14:creationId xmlns:p14="http://schemas.microsoft.com/office/powerpoint/2010/main" val="24987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078" y="1237197"/>
            <a:ext cx="7560469" cy="2631887"/>
          </a:xfrm>
        </p:spPr>
        <p:txBody>
          <a:bodyPr anchor="b"/>
          <a:lstStyle>
            <a:lvl1pPr algn="ctr">
              <a:defRPr sz="4961"/>
            </a:lvl1pPr>
          </a:lstStyle>
          <a:p>
            <a:r>
              <a:rPr lang="en-US" smtClean="0"/>
              <a:t>Click to edit Master title style</a:t>
            </a:r>
            <a:endParaRPr lang="en-US"/>
          </a:p>
        </p:txBody>
      </p:sp>
      <p:sp>
        <p:nvSpPr>
          <p:cNvPr id="3" name="Subtitle 2"/>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B23F8A60-46C6-4A5A-A2CD-87EF4E02450D}" type="slidenum">
              <a:rPr lang="en-US" smtClean="0"/>
              <a:t>‹#›</a:t>
            </a:fld>
            <a:endParaRPr lang="en-US"/>
          </a:p>
        </p:txBody>
      </p:sp>
    </p:spTree>
    <p:extLst>
      <p:ext uri="{BB962C8B-B14F-4D97-AF65-F5344CB8AC3E}">
        <p14:creationId xmlns:p14="http://schemas.microsoft.com/office/powerpoint/2010/main" val="265430857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6D6CF75-0EA8-47D9-9CE7-B274413EA737}" type="slidenum">
              <a:rPr lang="en-US" smtClean="0"/>
              <a:t>‹#›</a:t>
            </a:fld>
            <a:endParaRPr lang="en-US"/>
          </a:p>
        </p:txBody>
      </p:sp>
    </p:spTree>
    <p:extLst>
      <p:ext uri="{BB962C8B-B14F-4D97-AF65-F5344CB8AC3E}">
        <p14:creationId xmlns:p14="http://schemas.microsoft.com/office/powerpoint/2010/main" val="254295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3947" y="402483"/>
            <a:ext cx="2173635" cy="6406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3043" y="402483"/>
            <a:ext cx="6394896" cy="6406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46484F2-4DCC-49DF-B5E7-625E46FBF423}" type="slidenum">
              <a:rPr lang="en-US" smtClean="0"/>
              <a:t>‹#›</a:t>
            </a:fld>
            <a:endParaRPr lang="en-US"/>
          </a:p>
        </p:txBody>
      </p:sp>
    </p:spTree>
    <p:extLst>
      <p:ext uri="{BB962C8B-B14F-4D97-AF65-F5344CB8AC3E}">
        <p14:creationId xmlns:p14="http://schemas.microsoft.com/office/powerpoint/2010/main" val="125603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E208783E-FF6E-4001-85B2-442C0C7577DD}" type="slidenum">
              <a:rPr lang="en-US" smtClean="0"/>
              <a:t>‹#›</a:t>
            </a:fld>
            <a:endParaRPr lang="en-US"/>
          </a:p>
        </p:txBody>
      </p:sp>
    </p:spTree>
    <p:extLst>
      <p:ext uri="{BB962C8B-B14F-4D97-AF65-F5344CB8AC3E}">
        <p14:creationId xmlns:p14="http://schemas.microsoft.com/office/powerpoint/2010/main" val="7363920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793" y="1884670"/>
            <a:ext cx="8694539" cy="3144614"/>
          </a:xfrm>
        </p:spPr>
        <p:txBody>
          <a:bodyPr anchor="b"/>
          <a:lstStyle>
            <a:lvl1pPr>
              <a:defRPr sz="4961"/>
            </a:lvl1pPr>
          </a:lstStyle>
          <a:p>
            <a:r>
              <a:rPr lang="en-US" smtClean="0"/>
              <a:t>Click to edit Master title style</a:t>
            </a:r>
            <a:endParaRPr lang="en-US"/>
          </a:p>
        </p:txBody>
      </p:sp>
      <p:sp>
        <p:nvSpPr>
          <p:cNvPr id="3" name="Text Placeholder 2"/>
          <p:cNvSpPr>
            <a:spLocks noGrp="1"/>
          </p:cNvSpPr>
          <p:nvPr>
            <p:ph type="body" idx="1"/>
          </p:nvPr>
        </p:nvSpPr>
        <p:spPr>
          <a:xfrm>
            <a:off x="687793" y="5059034"/>
            <a:ext cx="8694539" cy="1653678"/>
          </a:xfrm>
        </p:spPr>
        <p:txBody>
          <a:bodyPr/>
          <a:lstStyle>
            <a:lvl1pPr marL="0" indent="0">
              <a:buNone/>
              <a:defRPr sz="1984">
                <a:solidFill>
                  <a:schemeClr val="tx1">
                    <a:tint val="75000"/>
                  </a:schemeClr>
                </a:solidFill>
              </a:defRPr>
            </a:lvl1pPr>
            <a:lvl2pPr marL="378013" indent="0">
              <a:buNone/>
              <a:defRPr sz="1654">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0409432-3252-4ABC-B320-3EC635CDDCD1}" type="slidenum">
              <a:rPr lang="en-US" smtClean="0"/>
              <a:t>‹#›</a:t>
            </a:fld>
            <a:endParaRPr lang="en-US"/>
          </a:p>
        </p:txBody>
      </p:sp>
    </p:spTree>
    <p:extLst>
      <p:ext uri="{BB962C8B-B14F-4D97-AF65-F5344CB8AC3E}">
        <p14:creationId xmlns:p14="http://schemas.microsoft.com/office/powerpoint/2010/main" val="806536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3043"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3316" y="2012414"/>
            <a:ext cx="4284266" cy="4796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1E6BD3A-3469-4CAD-ACC9-1E6D7CAA93CF}" type="slidenum">
              <a:rPr lang="en-US" smtClean="0"/>
              <a:t>‹#›</a:t>
            </a:fld>
            <a:endParaRPr lang="en-US"/>
          </a:p>
        </p:txBody>
      </p:sp>
    </p:spTree>
    <p:extLst>
      <p:ext uri="{BB962C8B-B14F-4D97-AF65-F5344CB8AC3E}">
        <p14:creationId xmlns:p14="http://schemas.microsoft.com/office/powerpoint/2010/main" val="395807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4356" y="402483"/>
            <a:ext cx="8694539" cy="1461188"/>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4357" y="1853171"/>
            <a:ext cx="4264576"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4" name="Content Placeholder 3"/>
          <p:cNvSpPr>
            <a:spLocks noGrp="1"/>
          </p:cNvSpPr>
          <p:nvPr>
            <p:ph sz="half" idx="2"/>
          </p:nvPr>
        </p:nvSpPr>
        <p:spPr>
          <a:xfrm>
            <a:off x="694357" y="2761381"/>
            <a:ext cx="4264576"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316" y="1853171"/>
            <a:ext cx="4285579" cy="908210"/>
          </a:xfrm>
        </p:spPr>
        <p:txBody>
          <a:bodyPr anchor="b"/>
          <a:lstStyle>
            <a:lvl1pPr marL="0" indent="0" algn="ctr">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dirty="0" smtClean="0"/>
              <a:t>Click to edit Master text styles</a:t>
            </a:r>
          </a:p>
        </p:txBody>
      </p:sp>
      <p:sp>
        <p:nvSpPr>
          <p:cNvPr id="6" name="Content Placeholder 5"/>
          <p:cNvSpPr>
            <a:spLocks noGrp="1"/>
          </p:cNvSpPr>
          <p:nvPr>
            <p:ph sz="quarter" idx="4"/>
          </p:nvPr>
        </p:nvSpPr>
        <p:spPr>
          <a:xfrm>
            <a:off x="5103316" y="2761381"/>
            <a:ext cx="4285579" cy="40615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528D5F4F-21AE-491B-8047-04428080D370}" type="slidenum">
              <a:rPr lang="en-US" smtClean="0"/>
              <a:t>‹#›</a:t>
            </a:fld>
            <a:endParaRPr lang="en-US"/>
          </a:p>
        </p:txBody>
      </p:sp>
    </p:spTree>
    <p:extLst>
      <p:ext uri="{BB962C8B-B14F-4D97-AF65-F5344CB8AC3E}">
        <p14:creationId xmlns:p14="http://schemas.microsoft.com/office/powerpoint/2010/main" val="1834134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96A2A2FD-FC8B-49C4-AD17-EE32239E047A}" type="slidenum">
              <a:rPr lang="en-US" smtClean="0"/>
              <a:t>‹#›</a:t>
            </a:fld>
            <a:endParaRPr lang="en-US"/>
          </a:p>
        </p:txBody>
      </p:sp>
    </p:spTree>
    <p:extLst>
      <p:ext uri="{BB962C8B-B14F-4D97-AF65-F5344CB8AC3E}">
        <p14:creationId xmlns:p14="http://schemas.microsoft.com/office/powerpoint/2010/main" val="3327472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C59222D3-61D5-4BF6-A993-D6E9B42BED51}" type="slidenum">
              <a:rPr lang="en-US" smtClean="0"/>
              <a:t>‹#›</a:t>
            </a:fld>
            <a:endParaRPr lang="en-US"/>
          </a:p>
        </p:txBody>
      </p:sp>
    </p:spTree>
    <p:extLst>
      <p:ext uri="{BB962C8B-B14F-4D97-AF65-F5344CB8AC3E}">
        <p14:creationId xmlns:p14="http://schemas.microsoft.com/office/powerpoint/2010/main" val="33122874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Content Placeholder 2"/>
          <p:cNvSpPr>
            <a:spLocks noGrp="1"/>
          </p:cNvSpPr>
          <p:nvPr>
            <p:ph idx="1"/>
          </p:nvPr>
        </p:nvSpPr>
        <p:spPr>
          <a:xfrm>
            <a:off x="4285579" y="1088454"/>
            <a:ext cx="5103316" cy="5372269"/>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53DD8CF4-11C8-4BD2-93EA-6906C703EE28}" type="slidenum">
              <a:rPr lang="en-US" smtClean="0"/>
              <a:t>‹#›</a:t>
            </a:fld>
            <a:endParaRPr lang="en-US"/>
          </a:p>
        </p:txBody>
      </p:sp>
    </p:spTree>
    <p:extLst>
      <p:ext uri="{BB962C8B-B14F-4D97-AF65-F5344CB8AC3E}">
        <p14:creationId xmlns:p14="http://schemas.microsoft.com/office/powerpoint/2010/main" val="3825672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356" y="503978"/>
            <a:ext cx="3251264" cy="1763924"/>
          </a:xfrm>
        </p:spPr>
        <p:txBody>
          <a:bodyPr anchor="b"/>
          <a:lstStyle>
            <a:lvl1pPr>
              <a:defRPr sz="2646"/>
            </a:lvl1pPr>
          </a:lstStyle>
          <a:p>
            <a:r>
              <a:rPr lang="en-US" smtClean="0"/>
              <a:t>Click to edit Master title style</a:t>
            </a:r>
            <a:endParaRPr lang="en-US"/>
          </a:p>
        </p:txBody>
      </p:sp>
      <p:sp>
        <p:nvSpPr>
          <p:cNvPr id="3" name="Picture Placeholder 2"/>
          <p:cNvSpPr>
            <a:spLocks noGrp="1"/>
          </p:cNvSpPr>
          <p:nvPr>
            <p:ph type="pic" idx="1"/>
          </p:nvPr>
        </p:nvSpPr>
        <p:spPr>
          <a:xfrm>
            <a:off x="4285579" y="1088454"/>
            <a:ext cx="5103316" cy="5372269"/>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p:cNvSpPr>
            <a:spLocks noGrp="1"/>
          </p:cNvSpPr>
          <p:nvPr>
            <p:ph type="body" sz="half" idx="2"/>
          </p:nvPr>
        </p:nvSpPr>
        <p:spPr>
          <a:xfrm>
            <a:off x="694356" y="2267902"/>
            <a:ext cx="3251264" cy="4201570"/>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smtClean="0"/>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A7FD1421-BBE8-452B-B6F8-565277E053AA}" type="slidenum">
              <a:rPr lang="en-US" smtClean="0"/>
              <a:t>‹#›</a:t>
            </a:fld>
            <a:endParaRPr lang="en-US"/>
          </a:p>
        </p:txBody>
      </p:sp>
    </p:spTree>
    <p:extLst>
      <p:ext uri="{BB962C8B-B14F-4D97-AF65-F5344CB8AC3E}">
        <p14:creationId xmlns:p14="http://schemas.microsoft.com/office/powerpoint/2010/main" val="3577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3043" y="402483"/>
            <a:ext cx="8694539" cy="146118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93043" y="2012414"/>
            <a:ext cx="8694539" cy="479654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3043" y="7006699"/>
            <a:ext cx="2268141" cy="402483"/>
          </a:xfrm>
          <a:prstGeom prst="rect">
            <a:avLst/>
          </a:prstGeom>
        </p:spPr>
        <p:txBody>
          <a:bodyPr vert="horz" lIns="91440" tIns="45720" rIns="91440" bIns="45720" rtlCol="0" anchor="ctr"/>
          <a:lstStyle>
            <a:lvl1pPr algn="l">
              <a:defRPr sz="992">
                <a:solidFill>
                  <a:schemeClr val="tx1">
                    <a:tint val="75000"/>
                  </a:schemeClr>
                </a:solidFill>
              </a:defRPr>
            </a:lvl1pPr>
          </a:lstStyle>
          <a:p>
            <a:pPr lvl="0"/>
            <a:endParaRPr lang="en-US"/>
          </a:p>
        </p:txBody>
      </p:sp>
      <p:sp>
        <p:nvSpPr>
          <p:cNvPr id="5" name="Footer Placeholder 4"/>
          <p:cNvSpPr>
            <a:spLocks noGrp="1"/>
          </p:cNvSpPr>
          <p:nvPr>
            <p:ph type="ftr" sz="quarter" idx="3"/>
          </p:nvPr>
        </p:nvSpPr>
        <p:spPr>
          <a:xfrm>
            <a:off x="3339207" y="7006699"/>
            <a:ext cx="3402211" cy="402483"/>
          </a:xfrm>
          <a:prstGeom prst="rect">
            <a:avLst/>
          </a:prstGeom>
        </p:spPr>
        <p:txBody>
          <a:bodyPr vert="horz" lIns="91440" tIns="45720" rIns="91440" bIns="45720" rtlCol="0" anchor="ctr"/>
          <a:lstStyle>
            <a:lvl1pPr algn="ctr">
              <a:defRPr sz="992">
                <a:solidFill>
                  <a:schemeClr val="tx1">
                    <a:tint val="75000"/>
                  </a:schemeClr>
                </a:solidFill>
              </a:defRPr>
            </a:lvl1pPr>
          </a:lstStyle>
          <a:p>
            <a:pPr lvl="0"/>
            <a:endParaRPr lang="en-US"/>
          </a:p>
        </p:txBody>
      </p:sp>
      <p:sp>
        <p:nvSpPr>
          <p:cNvPr id="6" name="Slide Number Placeholder 5"/>
          <p:cNvSpPr>
            <a:spLocks noGrp="1"/>
          </p:cNvSpPr>
          <p:nvPr>
            <p:ph type="sldNum" sz="quarter" idx="4"/>
          </p:nvPr>
        </p:nvSpPr>
        <p:spPr>
          <a:xfrm>
            <a:off x="7119441" y="7006699"/>
            <a:ext cx="2268141" cy="402483"/>
          </a:xfrm>
          <a:prstGeom prst="rect">
            <a:avLst/>
          </a:prstGeom>
        </p:spPr>
        <p:txBody>
          <a:bodyPr vert="horz" lIns="91440" tIns="45720" rIns="91440" bIns="45720" rtlCol="0" anchor="ctr"/>
          <a:lstStyle>
            <a:lvl1pPr algn="r">
              <a:defRPr sz="992">
                <a:solidFill>
                  <a:schemeClr val="tx1">
                    <a:tint val="75000"/>
                  </a:schemeClr>
                </a:solidFill>
              </a:defRPr>
            </a:lvl1pPr>
          </a:lstStyle>
          <a:p>
            <a:pPr lvl="0"/>
            <a:fld id="{E288A1BE-EF71-4669-918F-A592DC1380EC}" type="slidenum">
              <a:rPr lang="en-US" smtClean="0"/>
              <a:t>‹#›</a:t>
            </a:fld>
            <a:endParaRPr lang="en-US"/>
          </a:p>
        </p:txBody>
      </p:sp>
    </p:spTree>
    <p:extLst>
      <p:ext uri="{BB962C8B-B14F-4D97-AF65-F5344CB8AC3E}">
        <p14:creationId xmlns:p14="http://schemas.microsoft.com/office/powerpoint/2010/main" val="153331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ctr"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Grafräknare</a:t>
            </a:r>
            <a:endParaRPr lang="en-US" dirty="0"/>
          </a:p>
        </p:txBody>
      </p:sp>
      <p:sp>
        <p:nvSpPr>
          <p:cNvPr id="3" name="Subtitle 2"/>
          <p:cNvSpPr>
            <a:spLocks noGrp="1"/>
          </p:cNvSpPr>
          <p:nvPr>
            <p:ph type="subTitle" idx="1"/>
          </p:nvPr>
        </p:nvSpPr>
        <p:spPr/>
        <p:txBody>
          <a:bodyPr/>
          <a:lstStyle/>
          <a:p>
            <a:r>
              <a:rPr lang="sv-SE" dirty="0" smtClean="0"/>
              <a:t>Hannes Haglund</a:t>
            </a:r>
          </a:p>
          <a:p>
            <a:r>
              <a:rPr lang="sv-SE" dirty="0" smtClean="0"/>
              <a:t>Felix </a:t>
            </a:r>
            <a:r>
              <a:rPr lang="sv-SE" dirty="0" err="1" smtClean="0"/>
              <a:t>Härnström</a:t>
            </a:r>
            <a:endParaRPr lang="sv-SE" dirty="0" smtClean="0"/>
          </a:p>
          <a:p>
            <a:r>
              <a:rPr lang="sv-SE" dirty="0" smtClean="0"/>
              <a:t>Silas </a:t>
            </a:r>
            <a:r>
              <a:rPr lang="sv-SE" dirty="0" err="1" smtClean="0"/>
              <a:t>Lenz</a:t>
            </a:r>
            <a:endParaRPr lang="en-US" dirty="0"/>
          </a:p>
        </p:txBody>
      </p:sp>
    </p:spTree>
    <p:extLst>
      <p:ext uri="{BB962C8B-B14F-4D97-AF65-F5344CB8AC3E}">
        <p14:creationId xmlns:p14="http://schemas.microsoft.com/office/powerpoint/2010/main" val="1548300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pPr marL="0" indent="0">
              <a:buNone/>
            </a:pPr>
            <a:endParaRPr lang="sv-SE" dirty="0" smtClean="0"/>
          </a:p>
          <a:p>
            <a:endParaRPr lang="sv-SE" dirty="0"/>
          </a:p>
          <a:p>
            <a:endParaRPr lang="sv-SE" dirty="0" smtClean="0"/>
          </a:p>
          <a:p>
            <a:pPr marL="0" indent="0">
              <a:buNone/>
            </a:pPr>
            <a:r>
              <a:rPr lang="sv-SE" dirty="0" smtClean="0">
                <a:solidFill>
                  <a:srgbClr val="FF0000"/>
                </a:solidFill>
              </a:rPr>
              <a:t>OP </a:t>
            </a:r>
            <a:r>
              <a:rPr lang="sv-SE" dirty="0" smtClean="0"/>
              <a:t>                 </a:t>
            </a:r>
            <a:r>
              <a:rPr lang="sv-SE" dirty="0" err="1" smtClean="0">
                <a:solidFill>
                  <a:schemeClr val="accent5"/>
                </a:solidFill>
              </a:rPr>
              <a:t>GRx</a:t>
            </a:r>
            <a:r>
              <a:rPr lang="sv-SE" dirty="0" smtClean="0"/>
              <a:t>         </a:t>
            </a:r>
            <a:r>
              <a:rPr lang="sv-SE" dirty="0" smtClean="0">
                <a:solidFill>
                  <a:schemeClr val="accent4"/>
                </a:solidFill>
              </a:rPr>
              <a:t>MM</a:t>
            </a:r>
            <a:r>
              <a:rPr lang="sv-SE" dirty="0" smtClean="0"/>
              <a:t>      </a:t>
            </a:r>
            <a:r>
              <a:rPr lang="sv-SE" dirty="0" smtClean="0">
                <a:solidFill>
                  <a:schemeClr val="accent6"/>
                </a:solidFill>
              </a:rPr>
              <a:t>ADR</a:t>
            </a:r>
          </a:p>
          <a:p>
            <a:pPr marL="0" indent="0">
              <a:buNone/>
            </a:pPr>
            <a:r>
              <a:rPr lang="sv-SE" dirty="0" smtClean="0">
                <a:solidFill>
                  <a:srgbClr val="FF0000"/>
                </a:solidFill>
              </a:rPr>
              <a:t>_ _ _ _ _        </a:t>
            </a:r>
            <a:r>
              <a:rPr lang="sv-SE" dirty="0" smtClean="0">
                <a:solidFill>
                  <a:schemeClr val="accent5"/>
                </a:solidFill>
              </a:rPr>
              <a:t>_ _ _        </a:t>
            </a:r>
            <a:r>
              <a:rPr lang="sv-SE" dirty="0" smtClean="0">
                <a:solidFill>
                  <a:schemeClr val="accent4"/>
                </a:solidFill>
              </a:rPr>
              <a:t>_ _        </a:t>
            </a:r>
            <a:r>
              <a:rPr lang="sv-SE" dirty="0" smtClean="0">
                <a:solidFill>
                  <a:schemeClr val="accent6"/>
                </a:solidFill>
              </a:rPr>
              <a:t>_ _ _ _ _ _ _ _ _ _ _ _ _ _ _ _ _ _ _ _ _ _</a:t>
            </a:r>
          </a:p>
          <a:p>
            <a:pPr marL="0" indent="0">
              <a:buNone/>
            </a:pPr>
            <a:r>
              <a:rPr lang="sv-SE" dirty="0" smtClean="0">
                <a:solidFill>
                  <a:srgbClr val="FF0000"/>
                </a:solidFill>
              </a:rPr>
              <a:t>5</a:t>
            </a:r>
            <a:r>
              <a:rPr lang="sv-SE" dirty="0" smtClean="0"/>
              <a:t>                     </a:t>
            </a:r>
            <a:r>
              <a:rPr lang="sv-SE" dirty="0" smtClean="0">
                <a:solidFill>
                  <a:schemeClr val="accent5"/>
                </a:solidFill>
              </a:rPr>
              <a:t>3</a:t>
            </a:r>
            <a:r>
              <a:rPr lang="sv-SE" dirty="0" smtClean="0"/>
              <a:t>              </a:t>
            </a:r>
            <a:r>
              <a:rPr lang="sv-SE" dirty="0" smtClean="0">
                <a:solidFill>
                  <a:schemeClr val="accent4"/>
                </a:solidFill>
              </a:rPr>
              <a:t>2 </a:t>
            </a:r>
            <a:r>
              <a:rPr lang="sv-SE" dirty="0" smtClean="0"/>
              <a:t>           </a:t>
            </a:r>
            <a:r>
              <a:rPr lang="sv-SE" dirty="0" smtClean="0">
                <a:solidFill>
                  <a:schemeClr val="accent6"/>
                </a:solidFill>
              </a:rPr>
              <a:t>22</a:t>
            </a:r>
            <a:endParaRPr lang="en-US" dirty="0">
              <a:solidFill>
                <a:schemeClr val="accent6"/>
              </a:solidFill>
            </a:endParaRPr>
          </a:p>
        </p:txBody>
      </p:sp>
    </p:spTree>
    <p:extLst>
      <p:ext uri="{BB962C8B-B14F-4D97-AF65-F5344CB8AC3E}">
        <p14:creationId xmlns:p14="http://schemas.microsoft.com/office/powerpoint/2010/main" val="31298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Adresseringsmoder</a:t>
            </a:r>
            <a:endParaRPr lang="en-US" dirty="0"/>
          </a:p>
        </p:txBody>
      </p:sp>
      <p:sp>
        <p:nvSpPr>
          <p:cNvPr id="3" name="Content Placeholder 2"/>
          <p:cNvSpPr>
            <a:spLocks noGrp="1"/>
          </p:cNvSpPr>
          <p:nvPr>
            <p:ph idx="1"/>
          </p:nvPr>
        </p:nvSpPr>
        <p:spPr/>
        <p:txBody>
          <a:bodyPr/>
          <a:lstStyle/>
          <a:p>
            <a:r>
              <a:rPr lang="sv-SE" dirty="0" smtClean="0"/>
              <a:t>00: Direkt</a:t>
            </a:r>
          </a:p>
          <a:p>
            <a:r>
              <a:rPr lang="sv-SE" dirty="0" smtClean="0"/>
              <a:t>01: Omedelbar ($ i </a:t>
            </a:r>
            <a:r>
              <a:rPr lang="sv-SE" dirty="0" err="1" smtClean="0"/>
              <a:t>Sillescript</a:t>
            </a:r>
            <a:r>
              <a:rPr lang="sv-SE" dirty="0" smtClean="0"/>
              <a:t>)</a:t>
            </a:r>
          </a:p>
          <a:p>
            <a:pPr lvl="1"/>
            <a:r>
              <a:rPr lang="sv-SE" dirty="0" err="1" smtClean="0"/>
              <a:t>Literal</a:t>
            </a:r>
            <a:r>
              <a:rPr lang="sv-SE" dirty="0" smtClean="0"/>
              <a:t> på nästa rad i minnet</a:t>
            </a:r>
          </a:p>
          <a:p>
            <a:pPr lvl="1"/>
            <a:r>
              <a:rPr lang="sv-SE" dirty="0" smtClean="0"/>
              <a:t>Adressdel ignoreras</a:t>
            </a:r>
          </a:p>
          <a:p>
            <a:r>
              <a:rPr lang="sv-SE" dirty="0" smtClean="0"/>
              <a:t>10: Indirekt (~ i </a:t>
            </a:r>
            <a:r>
              <a:rPr lang="sv-SE" dirty="0" err="1" smtClean="0"/>
              <a:t>Sillescript</a:t>
            </a:r>
            <a:r>
              <a:rPr lang="sv-SE" dirty="0" smtClean="0"/>
              <a:t>)</a:t>
            </a:r>
            <a:endParaRPr lang="en-US" dirty="0"/>
          </a:p>
        </p:txBody>
      </p:sp>
    </p:spTree>
    <p:extLst>
      <p:ext uri="{BB962C8B-B14F-4D97-AF65-F5344CB8AC3E}">
        <p14:creationId xmlns:p14="http://schemas.microsoft.com/office/powerpoint/2010/main" val="564787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VGA-motor</a:t>
            </a:r>
            <a:endParaRPr lang="en-US" dirty="0"/>
          </a:p>
        </p:txBody>
      </p:sp>
      <p:sp>
        <p:nvSpPr>
          <p:cNvPr id="3" name="Content Placeholder 2"/>
          <p:cNvSpPr>
            <a:spLocks noGrp="1"/>
          </p:cNvSpPr>
          <p:nvPr>
            <p:ph idx="1"/>
          </p:nvPr>
        </p:nvSpPr>
        <p:spPr/>
        <p:txBody>
          <a:bodyPr/>
          <a:lstStyle/>
          <a:p>
            <a:r>
              <a:rPr lang="sv-SE" dirty="0" smtClean="0"/>
              <a:t>Vänster halva: </a:t>
            </a:r>
            <a:r>
              <a:rPr lang="sv-SE" dirty="0" err="1" smtClean="0"/>
              <a:t>bitmap</a:t>
            </a:r>
            <a:endParaRPr lang="sv-SE" dirty="0" smtClean="0"/>
          </a:p>
          <a:p>
            <a:pPr lvl="1"/>
            <a:r>
              <a:rPr lang="sv-SE" dirty="0" smtClean="0"/>
              <a:t>320 × 480 pixlar</a:t>
            </a:r>
          </a:p>
          <a:p>
            <a:r>
              <a:rPr lang="sv-SE" dirty="0" smtClean="0"/>
              <a:t>Höger halva: </a:t>
            </a:r>
            <a:r>
              <a:rPr lang="sv-SE" dirty="0" err="1" smtClean="0"/>
              <a:t>tilemem</a:t>
            </a:r>
            <a:endParaRPr lang="sv-SE" dirty="0" smtClean="0"/>
          </a:p>
          <a:p>
            <a:pPr lvl="1"/>
            <a:r>
              <a:rPr lang="sv-SE" dirty="0" smtClean="0"/>
              <a:t>40 × 30 tecken</a:t>
            </a:r>
            <a:endParaRPr lang="en-US" dirty="0"/>
          </a:p>
        </p:txBody>
      </p:sp>
    </p:spTree>
    <p:extLst>
      <p:ext uri="{BB962C8B-B14F-4D97-AF65-F5344CB8AC3E}">
        <p14:creationId xmlns:p14="http://schemas.microsoft.com/office/powerpoint/2010/main" val="42597236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Tangentbordsmotor</a:t>
            </a:r>
            <a:endParaRPr lang="en-US" dirty="0"/>
          </a:p>
        </p:txBody>
      </p:sp>
      <p:sp>
        <p:nvSpPr>
          <p:cNvPr id="3" name="Content Placeholder 2"/>
          <p:cNvSpPr>
            <a:spLocks noGrp="1"/>
          </p:cNvSpPr>
          <p:nvPr>
            <p:ph idx="1"/>
          </p:nvPr>
        </p:nvSpPr>
        <p:spPr>
          <a:xfrm>
            <a:off x="693041" y="2012414"/>
            <a:ext cx="8694539" cy="4796544"/>
          </a:xfrm>
        </p:spPr>
        <p:txBody>
          <a:bodyPr/>
          <a:lstStyle/>
          <a:p>
            <a:r>
              <a:rPr lang="sv-SE" dirty="0" smtClean="0"/>
              <a:t>Lägger senast nedtryckta tangent på bussen</a:t>
            </a:r>
          </a:p>
          <a:p>
            <a:pPr lvl="1"/>
            <a:r>
              <a:rPr lang="sv-SE" dirty="0" smtClean="0"/>
              <a:t>Läses av med </a:t>
            </a:r>
            <a:r>
              <a:rPr lang="sv-SE" dirty="0" smtClean="0">
                <a:latin typeface="Courier New" panose="02070309020205020404" pitchFamily="49" charset="0"/>
                <a:cs typeface="Courier New" panose="02070309020205020404" pitchFamily="49" charset="0"/>
              </a:rPr>
              <a:t>RC</a:t>
            </a:r>
          </a:p>
          <a:p>
            <a:r>
              <a:rPr lang="sv-SE" dirty="0" smtClean="0">
                <a:cs typeface="Courier New" panose="02070309020205020404" pitchFamily="49" charset="0"/>
              </a:rPr>
              <a:t>Håller värdet tills ny tangent registreras, eller värdet läses</a:t>
            </a:r>
          </a:p>
          <a:p>
            <a:endParaRPr lang="en-US" dirty="0">
              <a:cs typeface="Courier New" panose="02070309020205020404" pitchFamily="49"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2691" y="3615743"/>
            <a:ext cx="4015241" cy="1589886"/>
          </a:xfrm>
          <a:prstGeom prst="rect">
            <a:avLst/>
          </a:prstGeom>
        </p:spPr>
      </p:pic>
    </p:spTree>
    <p:extLst>
      <p:ext uri="{BB962C8B-B14F-4D97-AF65-F5344CB8AC3E}">
        <p14:creationId xmlns:p14="http://schemas.microsoft.com/office/powerpoint/2010/main" val="36263115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20865"/>
              </p:ext>
            </p:extLst>
          </p:nvPr>
        </p:nvGraphicFramePr>
        <p:xfrm>
          <a:off x="693738" y="2012950"/>
          <a:ext cx="8693150" cy="479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25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Programflöde</a:t>
            </a:r>
            <a:endParaRPr lang="en-US" dirty="0"/>
          </a:p>
        </p:txBody>
      </p:sp>
      <p:sp>
        <p:nvSpPr>
          <p:cNvPr id="5" name="Content Placeholder 4"/>
          <p:cNvSpPr>
            <a:spLocks noGrp="1"/>
          </p:cNvSpPr>
          <p:nvPr>
            <p:ph idx="1"/>
          </p:nvPr>
        </p:nvSpPr>
        <p:spPr/>
        <p:txBody>
          <a:bodyPr/>
          <a:lstStyle/>
          <a:p>
            <a:pPr marL="457200" indent="-457200">
              <a:buFont typeface="+mj-lt"/>
              <a:buAutoNum type="arabicPeriod"/>
            </a:pPr>
            <a:r>
              <a:rPr lang="sv-SE" dirty="0" smtClean="0"/>
              <a:t>Tangentbordsmotor läser av tangent</a:t>
            </a:r>
          </a:p>
          <a:p>
            <a:pPr marL="457200" indent="-457200">
              <a:buFont typeface="+mj-lt"/>
              <a:buAutoNum type="arabicPeriod"/>
            </a:pPr>
            <a:r>
              <a:rPr lang="sv-SE" dirty="0" smtClean="0"/>
              <a:t>CPU läser input med </a:t>
            </a:r>
            <a:r>
              <a:rPr lang="sv-SE" dirty="0" smtClean="0">
                <a:latin typeface="Courier New" panose="02070309020205020404" pitchFamily="49" charset="0"/>
                <a:cs typeface="Courier New" panose="02070309020205020404" pitchFamily="49" charset="0"/>
              </a:rPr>
              <a:t>RC</a:t>
            </a:r>
            <a:endParaRPr lang="en-US" dirty="0" smtClean="0"/>
          </a:p>
          <a:p>
            <a:pPr marL="457200" indent="-457200">
              <a:buFont typeface="+mj-lt"/>
              <a:buAutoNum type="arabicPeriod"/>
            </a:pPr>
            <a:r>
              <a:rPr lang="sv-SE" dirty="0" smtClean="0">
                <a:cs typeface="Courier New" panose="02070309020205020404" pitchFamily="49" charset="0"/>
              </a:rPr>
              <a:t>Bestämmer typ av input</a:t>
            </a:r>
          </a:p>
          <a:p>
            <a:pPr marL="457200" indent="-457200">
              <a:buFont typeface="+mj-lt"/>
              <a:buAutoNum type="arabicPeriod"/>
            </a:pPr>
            <a:r>
              <a:rPr lang="sv-SE" dirty="0" smtClean="0">
                <a:cs typeface="Courier New" panose="02070309020205020404" pitchFamily="49" charset="0"/>
              </a:rPr>
              <a:t>Utför lämplig handling</a:t>
            </a:r>
          </a:p>
          <a:p>
            <a:pPr marL="457200" indent="-457200">
              <a:buFont typeface="+mj-lt"/>
              <a:buAutoNum type="arabicPeriod"/>
            </a:pPr>
            <a:endParaRPr lang="sv-SE" dirty="0" smtClean="0">
              <a:cs typeface="Courier New" panose="02070309020205020404" pitchFamily="49" charset="0"/>
            </a:endParaRPr>
          </a:p>
        </p:txBody>
      </p:sp>
    </p:spTree>
    <p:extLst>
      <p:ext uri="{BB962C8B-B14F-4D97-AF65-F5344CB8AC3E}">
        <p14:creationId xmlns:p14="http://schemas.microsoft.com/office/powerpoint/2010/main" val="3984106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sv-SE" dirty="0" smtClean="0"/>
              <a:t>Tack för er tid</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33923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Grafräknare</a:t>
            </a:r>
            <a:endParaRPr lang="en-US" dirty="0"/>
          </a:p>
        </p:txBody>
      </p:sp>
      <p:sp>
        <p:nvSpPr>
          <p:cNvPr id="3" name="Content Placeholder 2"/>
          <p:cNvSpPr>
            <a:spLocks noGrp="1"/>
          </p:cNvSpPr>
          <p:nvPr>
            <p:ph sz="half" idx="1"/>
          </p:nvPr>
        </p:nvSpPr>
        <p:spPr/>
        <p:txBody>
          <a:bodyPr/>
          <a:lstStyle/>
          <a:p>
            <a:r>
              <a:rPr lang="sv-SE" dirty="0" smtClean="0"/>
              <a:t>Konsol till höger</a:t>
            </a:r>
          </a:p>
          <a:p>
            <a:r>
              <a:rPr lang="sv-SE" dirty="0" smtClean="0"/>
              <a:t>Graf till vänster</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112841" y="2012414"/>
            <a:ext cx="4266408" cy="3394635"/>
          </a:xfrm>
        </p:spPr>
      </p:pic>
    </p:spTree>
    <p:extLst>
      <p:ext uri="{BB962C8B-B14F-4D97-AF65-F5344CB8AC3E}">
        <p14:creationId xmlns:p14="http://schemas.microsoft.com/office/powerpoint/2010/main" val="26630902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Grafräknarprogrammet</a:t>
            </a:r>
            <a:endParaRPr lang="en-US" dirty="0"/>
          </a:p>
        </p:txBody>
      </p:sp>
      <p:sp>
        <p:nvSpPr>
          <p:cNvPr id="3" name="Content Placeholder 2"/>
          <p:cNvSpPr>
            <a:spLocks noGrp="1"/>
          </p:cNvSpPr>
          <p:nvPr>
            <p:ph idx="1"/>
          </p:nvPr>
        </p:nvSpPr>
        <p:spPr/>
        <p:txBody>
          <a:bodyPr/>
          <a:lstStyle/>
          <a:p>
            <a:r>
              <a:rPr lang="sv-SE" dirty="0" smtClean="0"/>
              <a:t>1200+ rader maskinkod</a:t>
            </a:r>
          </a:p>
          <a:p>
            <a:r>
              <a:rPr lang="sv-SE" dirty="0" err="1" smtClean="0"/>
              <a:t>Parsar</a:t>
            </a:r>
            <a:r>
              <a:rPr lang="sv-SE" dirty="0" smtClean="0"/>
              <a:t> input</a:t>
            </a:r>
          </a:p>
          <a:p>
            <a:r>
              <a:rPr lang="sv-SE" dirty="0" smtClean="0"/>
              <a:t>Beräknar uttryck</a:t>
            </a:r>
          </a:p>
          <a:p>
            <a:pPr lvl="1"/>
            <a:r>
              <a:rPr lang="sv-SE" dirty="0" smtClean="0"/>
              <a:t>Stödjer de fyra räknesätten</a:t>
            </a:r>
          </a:p>
          <a:p>
            <a:pPr lvl="1"/>
            <a:r>
              <a:rPr lang="sv-SE" dirty="0" smtClean="0"/>
              <a:t>Fixpunktstal (32 bit)</a:t>
            </a:r>
          </a:p>
          <a:p>
            <a:pPr lvl="2"/>
            <a:r>
              <a:rPr lang="sv-SE" dirty="0" smtClean="0"/>
              <a:t>16 bitar heltalsdel</a:t>
            </a:r>
          </a:p>
          <a:p>
            <a:pPr lvl="2"/>
            <a:r>
              <a:rPr lang="sv-SE" dirty="0" smtClean="0"/>
              <a:t>16 bitar decimaldel</a:t>
            </a:r>
          </a:p>
          <a:p>
            <a:r>
              <a:rPr lang="sv-SE" dirty="0" smtClean="0"/>
              <a:t>Ritar grafer</a:t>
            </a:r>
            <a:endParaRPr lang="en-US" dirty="0"/>
          </a:p>
        </p:txBody>
      </p:sp>
    </p:spTree>
    <p:extLst>
      <p:ext uri="{BB962C8B-B14F-4D97-AF65-F5344CB8AC3E}">
        <p14:creationId xmlns:p14="http://schemas.microsoft.com/office/powerpoint/2010/main" val="36137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Sillescript</a:t>
            </a:r>
            <a:r>
              <a:rPr lang="sv-SE" dirty="0" smtClean="0"/>
              <a:t> 2.0</a:t>
            </a:r>
            <a:endParaRPr lang="en-US" dirty="0"/>
          </a:p>
        </p:txBody>
      </p:sp>
      <p:sp>
        <p:nvSpPr>
          <p:cNvPr id="3" name="Content Placeholder 2"/>
          <p:cNvSpPr>
            <a:spLocks noGrp="1"/>
          </p:cNvSpPr>
          <p:nvPr>
            <p:ph idx="1"/>
          </p:nvPr>
        </p:nvSpPr>
        <p:spPr/>
        <p:txBody>
          <a:bodyPr/>
          <a:lstStyle/>
          <a:p>
            <a:r>
              <a:rPr lang="sv-SE" dirty="0" smtClean="0"/>
              <a:t>Korsassembler i </a:t>
            </a:r>
            <a:r>
              <a:rPr lang="sv-SE" dirty="0" err="1" smtClean="0"/>
              <a:t>Python</a:t>
            </a:r>
            <a:endParaRPr lang="sv-SE" dirty="0" smtClean="0"/>
          </a:p>
          <a:p>
            <a:r>
              <a:rPr lang="sv-SE" dirty="0" smtClean="0"/>
              <a:t>Funktionalitet</a:t>
            </a:r>
          </a:p>
          <a:p>
            <a:pPr lvl="1"/>
            <a:r>
              <a:rPr lang="sv-SE" dirty="0" err="1" smtClean="0"/>
              <a:t>Labels</a:t>
            </a:r>
            <a:endParaRPr lang="sv-SE" dirty="0" smtClean="0"/>
          </a:p>
          <a:p>
            <a:pPr lvl="1"/>
            <a:r>
              <a:rPr lang="sv-SE" dirty="0" smtClean="0"/>
              <a:t>If-</a:t>
            </a:r>
            <a:r>
              <a:rPr lang="sv-SE" dirty="0" err="1" smtClean="0"/>
              <a:t>else</a:t>
            </a:r>
            <a:endParaRPr lang="sv-SE" dirty="0" smtClean="0"/>
          </a:p>
          <a:p>
            <a:pPr lvl="1"/>
            <a:r>
              <a:rPr lang="sv-SE" dirty="0" err="1" smtClean="0"/>
              <a:t>While</a:t>
            </a:r>
            <a:endParaRPr lang="sv-SE" dirty="0" smtClean="0"/>
          </a:p>
          <a:p>
            <a:pPr lvl="1"/>
            <a:r>
              <a:rPr lang="sv-SE" dirty="0" err="1" smtClean="0"/>
              <a:t>Include</a:t>
            </a:r>
            <a:endParaRPr lang="sv-SE" dirty="0" smtClean="0"/>
          </a:p>
          <a:p>
            <a:pPr lvl="1"/>
            <a:endParaRPr lang="en-US" dirty="0"/>
          </a:p>
        </p:txBody>
      </p:sp>
    </p:spTree>
    <p:extLst>
      <p:ext uri="{BB962C8B-B14F-4D97-AF65-F5344CB8AC3E}">
        <p14:creationId xmlns:p14="http://schemas.microsoft.com/office/powerpoint/2010/main" val="34766541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Omvänd polsk notation</a:t>
            </a:r>
            <a:br>
              <a:rPr lang="sv-SE" dirty="0" smtClean="0"/>
            </a:br>
            <a:r>
              <a:rPr lang="sv-SE" sz="2000" dirty="0" smtClean="0">
                <a:solidFill>
                  <a:schemeClr val="bg1">
                    <a:lumMod val="50000"/>
                  </a:schemeClr>
                </a:solidFill>
              </a:rPr>
              <a:t>(</a:t>
            </a:r>
            <a:r>
              <a:rPr lang="sv-SE" sz="2000" dirty="0" err="1" smtClean="0">
                <a:solidFill>
                  <a:schemeClr val="bg1">
                    <a:lumMod val="50000"/>
                  </a:schemeClr>
                </a:solidFill>
              </a:rPr>
              <a:t>Reverse</a:t>
            </a:r>
            <a:r>
              <a:rPr lang="sv-SE" sz="2000" dirty="0" smtClean="0">
                <a:solidFill>
                  <a:schemeClr val="bg1">
                    <a:lumMod val="50000"/>
                  </a:schemeClr>
                </a:solidFill>
              </a:rPr>
              <a:t> Polish Notation – RPN)</a:t>
            </a:r>
            <a:endParaRPr lang="en-US" sz="2000" dirty="0">
              <a:solidFill>
                <a:schemeClr val="bg1">
                  <a:lumMod val="50000"/>
                </a:schemeClr>
              </a:solidFill>
            </a:endParaRPr>
          </a:p>
        </p:txBody>
      </p:sp>
      <p:sp>
        <p:nvSpPr>
          <p:cNvPr id="3" name="Content Placeholder 2"/>
          <p:cNvSpPr>
            <a:spLocks noGrp="1"/>
          </p:cNvSpPr>
          <p:nvPr>
            <p:ph idx="1"/>
          </p:nvPr>
        </p:nvSpPr>
        <p:spPr/>
        <p:txBody>
          <a:bodyPr/>
          <a:lstStyle/>
          <a:p>
            <a:r>
              <a:rPr lang="sv-SE" dirty="0" smtClean="0"/>
              <a:t>Två </a:t>
            </a:r>
            <a:r>
              <a:rPr lang="sv-SE" dirty="0" err="1" smtClean="0"/>
              <a:t>operander</a:t>
            </a:r>
            <a:r>
              <a:rPr lang="sv-SE" dirty="0" smtClean="0"/>
              <a:t> följt av en operator</a:t>
            </a:r>
          </a:p>
          <a:p>
            <a:r>
              <a:rPr lang="sv-SE" dirty="0" smtClean="0"/>
              <a:t>Ex:</a:t>
            </a:r>
          </a:p>
          <a:p>
            <a:pPr lvl="1"/>
            <a:r>
              <a:rPr lang="sv-SE" dirty="0" smtClean="0"/>
              <a:t>1 1 + = 2</a:t>
            </a:r>
          </a:p>
          <a:p>
            <a:pPr lvl="1"/>
            <a:r>
              <a:rPr lang="sv-SE" dirty="0" smtClean="0"/>
              <a:t>3 3 + 2 * = (3 + 3) * 2 = 12</a:t>
            </a:r>
          </a:p>
          <a:p>
            <a:r>
              <a:rPr lang="sv-SE" dirty="0" smtClean="0"/>
              <a:t>Kan skriva alla möjliga uttryck utan parenteser</a:t>
            </a:r>
          </a:p>
          <a:p>
            <a:r>
              <a:rPr lang="sv-SE" dirty="0" smtClean="0"/>
              <a:t>Skriv uttryck i konsol, tryck </a:t>
            </a:r>
            <a:r>
              <a:rPr lang="sv-SE" dirty="0" err="1" smtClean="0"/>
              <a:t>enter</a:t>
            </a:r>
            <a:r>
              <a:rPr lang="sv-SE" dirty="0" smtClean="0"/>
              <a:t>, få resultat</a:t>
            </a:r>
          </a:p>
          <a:p>
            <a:r>
              <a:rPr lang="sv-SE" dirty="0" smtClean="0"/>
              <a:t>Separera </a:t>
            </a:r>
            <a:r>
              <a:rPr lang="sv-SE" dirty="0" err="1" smtClean="0"/>
              <a:t>operander</a:t>
            </a:r>
            <a:r>
              <a:rPr lang="sv-SE" dirty="0" smtClean="0"/>
              <a:t>/operatorer med mellanslag</a:t>
            </a:r>
          </a:p>
          <a:p>
            <a:r>
              <a:rPr lang="sv-SE" dirty="0" smtClean="0"/>
              <a:t>’N’ för att få negativa tal</a:t>
            </a:r>
            <a:endParaRPr lang="en-US" dirty="0"/>
          </a:p>
        </p:txBody>
      </p:sp>
    </p:spTree>
    <p:extLst>
      <p:ext uri="{BB962C8B-B14F-4D97-AF65-F5344CB8AC3E}">
        <p14:creationId xmlns:p14="http://schemas.microsoft.com/office/powerpoint/2010/main" val="470305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Grafritning</a:t>
            </a:r>
            <a:endParaRPr lang="en-US" dirty="0"/>
          </a:p>
        </p:txBody>
      </p:sp>
      <p:sp>
        <p:nvSpPr>
          <p:cNvPr id="3" name="Content Placeholder 2"/>
          <p:cNvSpPr>
            <a:spLocks noGrp="1"/>
          </p:cNvSpPr>
          <p:nvPr>
            <p:ph sz="half" idx="1"/>
          </p:nvPr>
        </p:nvSpPr>
        <p:spPr/>
        <p:txBody>
          <a:bodyPr/>
          <a:lstStyle/>
          <a:p>
            <a:r>
              <a:rPr lang="sv-SE" dirty="0" smtClean="0"/>
              <a:t>Uttryck med ”X” tolkas som en funktion att rita ut</a:t>
            </a:r>
          </a:p>
          <a:p>
            <a:r>
              <a:rPr lang="sv-SE" dirty="0" err="1" smtClean="0"/>
              <a:t>Omskalning</a:t>
            </a:r>
            <a:r>
              <a:rPr lang="sv-SE" dirty="0" smtClean="0"/>
              <a:t> av axlar med ”P”</a:t>
            </a:r>
            <a:endParaRPr lang="en-US" dirty="0"/>
          </a:p>
        </p:txBody>
      </p:sp>
      <p:pic>
        <p:nvPicPr>
          <p:cNvPr id="5" name="Content Placeholder 4"/>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112840" y="2012414"/>
            <a:ext cx="4266408" cy="3394635"/>
          </a:xfrm>
        </p:spPr>
      </p:pic>
    </p:spTree>
    <p:extLst>
      <p:ext uri="{BB962C8B-B14F-4D97-AF65-F5344CB8AC3E}">
        <p14:creationId xmlns:p14="http://schemas.microsoft.com/office/powerpoint/2010/main" val="2765655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Hårdvaran</a:t>
            </a:r>
            <a:endParaRPr lang="en-US" dirty="0"/>
          </a:p>
        </p:txBody>
      </p:sp>
      <p:sp>
        <p:nvSpPr>
          <p:cNvPr id="3" name="Content Placeholder 2"/>
          <p:cNvSpPr>
            <a:spLocks noGrp="1"/>
          </p:cNvSpPr>
          <p:nvPr>
            <p:ph sz="half" idx="1"/>
          </p:nvPr>
        </p:nvSpPr>
        <p:spPr/>
        <p:txBody>
          <a:bodyPr/>
          <a:lstStyle/>
          <a:p>
            <a:r>
              <a:rPr lang="sv-SE" dirty="0" smtClean="0"/>
              <a:t>CPU</a:t>
            </a:r>
          </a:p>
          <a:p>
            <a:r>
              <a:rPr lang="sv-SE" dirty="0" smtClean="0"/>
              <a:t>VGA-motor</a:t>
            </a:r>
          </a:p>
          <a:p>
            <a:pPr lvl="1"/>
            <a:r>
              <a:rPr lang="sv-SE" dirty="0" smtClean="0"/>
              <a:t>Inkl. bildminnen</a:t>
            </a:r>
          </a:p>
          <a:p>
            <a:r>
              <a:rPr lang="sv-SE" dirty="0" err="1" smtClean="0"/>
              <a:t>Tangebordsmotor</a:t>
            </a:r>
            <a:endParaRPr lang="en-US" dirty="0"/>
          </a:p>
        </p:txBody>
      </p:sp>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04507" y="2012414"/>
            <a:ext cx="4283075" cy="3742549"/>
          </a:xfrm>
        </p:spPr>
      </p:pic>
    </p:spTree>
    <p:extLst>
      <p:ext uri="{BB962C8B-B14F-4D97-AF65-F5344CB8AC3E}">
        <p14:creationId xmlns:p14="http://schemas.microsoft.com/office/powerpoint/2010/main" val="3631380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CPU</a:t>
            </a:r>
            <a:endParaRPr lang="en-US" dirty="0"/>
          </a:p>
        </p:txBody>
      </p:sp>
      <p:sp>
        <p:nvSpPr>
          <p:cNvPr id="3" name="Text Placeholder 2"/>
          <p:cNvSpPr>
            <a:spLocks noGrp="1"/>
          </p:cNvSpPr>
          <p:nvPr>
            <p:ph type="body" idx="1"/>
          </p:nvPr>
        </p:nvSpPr>
        <p:spPr/>
        <p:txBody>
          <a:bodyPr/>
          <a:lstStyle/>
          <a:p>
            <a:r>
              <a:rPr lang="sv-SE" dirty="0" smtClean="0"/>
              <a:t>Vår design (32-bit)</a:t>
            </a:r>
          </a:p>
          <a:p>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22403" y="2761381"/>
            <a:ext cx="3808484" cy="3813056"/>
          </a:xfrm>
        </p:spPr>
      </p:pic>
      <p:sp>
        <p:nvSpPr>
          <p:cNvPr id="5" name="Text Placeholder 4"/>
          <p:cNvSpPr>
            <a:spLocks noGrp="1"/>
          </p:cNvSpPr>
          <p:nvPr>
            <p:ph type="body" sz="quarter" idx="3"/>
          </p:nvPr>
        </p:nvSpPr>
        <p:spPr/>
        <p:txBody>
          <a:bodyPr/>
          <a:lstStyle/>
          <a:p>
            <a:r>
              <a:rPr lang="sv-SE" dirty="0" smtClean="0"/>
              <a:t>Björn Lindskog-datorn (16-bit)</a:t>
            </a:r>
          </a:p>
          <a:p>
            <a:endParaRPr lang="en-US" dirty="0"/>
          </a:p>
        </p:txBody>
      </p:sp>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03316" y="2761381"/>
            <a:ext cx="4284662" cy="3220467"/>
          </a:xfrm>
        </p:spPr>
      </p:pic>
    </p:spTree>
    <p:extLst>
      <p:ext uri="{BB962C8B-B14F-4D97-AF65-F5344CB8AC3E}">
        <p14:creationId xmlns:p14="http://schemas.microsoft.com/office/powerpoint/2010/main" val="2201011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Maskinkod</a:t>
            </a:r>
            <a:endParaRPr lang="en-US" dirty="0"/>
          </a:p>
        </p:txBody>
      </p:sp>
      <p:sp>
        <p:nvSpPr>
          <p:cNvPr id="3" name="Content Placeholder 2"/>
          <p:cNvSpPr>
            <a:spLocks noGrp="1"/>
          </p:cNvSpPr>
          <p:nvPr>
            <p:ph idx="1"/>
          </p:nvPr>
        </p:nvSpPr>
        <p:spPr/>
        <p:txBody>
          <a:bodyPr/>
          <a:lstStyle/>
          <a:p>
            <a:r>
              <a:rPr lang="sv-SE" dirty="0" smtClean="0"/>
              <a:t>27 instruktioner</a:t>
            </a:r>
          </a:p>
          <a:p>
            <a:r>
              <a:rPr lang="sv-SE" dirty="0" smtClean="0"/>
              <a:t>3 adresseringsmoder</a:t>
            </a:r>
          </a:p>
          <a:p>
            <a:r>
              <a:rPr lang="sv-SE" dirty="0" smtClean="0"/>
              <a:t>8 generella register</a:t>
            </a:r>
          </a:p>
          <a:p>
            <a:r>
              <a:rPr lang="sv-SE" dirty="0" smtClean="0"/>
              <a:t>Flaggor:</a:t>
            </a:r>
          </a:p>
          <a:p>
            <a:pPr lvl="1"/>
            <a:r>
              <a:rPr lang="sv-SE" dirty="0" smtClean="0"/>
              <a:t>C – </a:t>
            </a:r>
            <a:r>
              <a:rPr lang="sv-SE" dirty="0" err="1" smtClean="0"/>
              <a:t>Carry</a:t>
            </a:r>
            <a:endParaRPr lang="sv-SE" dirty="0" smtClean="0"/>
          </a:p>
          <a:p>
            <a:pPr lvl="1"/>
            <a:r>
              <a:rPr lang="sv-SE" dirty="0" smtClean="0"/>
              <a:t>X – Extra </a:t>
            </a:r>
            <a:r>
              <a:rPr lang="sv-SE" dirty="0" err="1" smtClean="0"/>
              <a:t>carry</a:t>
            </a:r>
            <a:endParaRPr lang="sv-SE" dirty="0" smtClean="0"/>
          </a:p>
          <a:p>
            <a:pPr lvl="1"/>
            <a:r>
              <a:rPr lang="sv-SE" dirty="0" smtClean="0"/>
              <a:t>N – Negative</a:t>
            </a:r>
          </a:p>
          <a:p>
            <a:pPr lvl="1"/>
            <a:r>
              <a:rPr lang="sv-SE" dirty="0" smtClean="0"/>
              <a:t>Z – </a:t>
            </a:r>
            <a:r>
              <a:rPr lang="sv-SE" dirty="0" err="1" smtClean="0"/>
              <a:t>Zero</a:t>
            </a:r>
            <a:endParaRPr lang="sv-SE" dirty="0"/>
          </a:p>
          <a:p>
            <a:pPr lvl="1"/>
            <a:r>
              <a:rPr lang="sv-SE" dirty="0" smtClean="0"/>
              <a:t>V – </a:t>
            </a:r>
            <a:r>
              <a:rPr lang="sv-SE" dirty="0" err="1" smtClean="0"/>
              <a:t>Overflow</a:t>
            </a:r>
            <a:r>
              <a:rPr lang="sv-SE" dirty="0" smtClean="0"/>
              <a:t> </a:t>
            </a:r>
            <a:endParaRPr lang="en-US" dirty="0"/>
          </a:p>
        </p:txBody>
      </p:sp>
    </p:spTree>
    <p:extLst>
      <p:ext uri="{BB962C8B-B14F-4D97-AF65-F5344CB8AC3E}">
        <p14:creationId xmlns:p14="http://schemas.microsoft.com/office/powerpoint/2010/main" val="186319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705</TotalTime>
  <Words>1007</Words>
  <Application>Microsoft Office PowerPoint</Application>
  <PresentationFormat>Widescreen</PresentationFormat>
  <Paragraphs>135</Paragraphs>
  <Slides>16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Courier New</vt:lpstr>
      <vt:lpstr>DejaVu Sans</vt:lpstr>
      <vt:lpstr>Droid Sans Fallback</vt:lpstr>
      <vt:lpstr>FreeSans</vt:lpstr>
      <vt:lpstr>Liberation Sans</vt:lpstr>
      <vt:lpstr>Liberation Serif</vt:lpstr>
      <vt:lpstr>Office Theme</vt:lpstr>
      <vt:lpstr>Grafräknare</vt:lpstr>
      <vt:lpstr>Grafräknare</vt:lpstr>
      <vt:lpstr>Grafräknarprogrammet</vt:lpstr>
      <vt:lpstr>Sillescript 2.0</vt:lpstr>
      <vt:lpstr>Omvänd polsk notation (Reverse Polish Notation – RPN)</vt:lpstr>
      <vt:lpstr>Grafritning</vt:lpstr>
      <vt:lpstr>Hårdvaran</vt:lpstr>
      <vt:lpstr>CPU</vt:lpstr>
      <vt:lpstr>Maskinkod</vt:lpstr>
      <vt:lpstr>Maskinkod</vt:lpstr>
      <vt:lpstr>Adresseringsmoder</vt:lpstr>
      <vt:lpstr>VGA-motor</vt:lpstr>
      <vt:lpstr>Tangentbordsmotor</vt:lpstr>
      <vt:lpstr>Programflöde</vt:lpstr>
      <vt:lpstr>Programflöde</vt:lpstr>
      <vt:lpstr>Tack för er tid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Grafräknare</dc:title>
  <dc:creator>Hannes Haglund</dc:creator>
  <cp:lastModifiedBy>Felix</cp:lastModifiedBy>
  <cp:revision>61</cp:revision>
  <dcterms:created xsi:type="dcterms:W3CDTF">2016-05-17T10:04:03Z</dcterms:created>
  <dcterms:modified xsi:type="dcterms:W3CDTF">2016-05-25T11:47:54Z</dcterms:modified>
</cp:coreProperties>
</file>