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3"/>
  </p:notesMasterIdLst>
  <p:sldIdLst>
    <p:sldId id="260" r:id="rId3"/>
    <p:sldId id="266" r:id="rId4"/>
    <p:sldId id="368" r:id="rId5"/>
    <p:sldId id="408" r:id="rId6"/>
    <p:sldId id="410" r:id="rId7"/>
    <p:sldId id="411" r:id="rId8"/>
    <p:sldId id="412" r:id="rId9"/>
    <p:sldId id="413" r:id="rId10"/>
    <p:sldId id="415" r:id="rId11"/>
    <p:sldId id="416" r:id="rId12"/>
    <p:sldId id="417" r:id="rId13"/>
    <p:sldId id="418" r:id="rId14"/>
    <p:sldId id="419" r:id="rId15"/>
    <p:sldId id="420" r:id="rId16"/>
    <p:sldId id="414" r:id="rId17"/>
    <p:sldId id="421" r:id="rId18"/>
    <p:sldId id="422" r:id="rId19"/>
    <p:sldId id="423" r:id="rId20"/>
    <p:sldId id="424" r:id="rId21"/>
    <p:sldId id="307" r:id="rId22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FEDB3D1C-B5E5-4ECA-B3C6-D6408E7A79F8}">
          <p14:sldIdLst>
            <p14:sldId id="260"/>
            <p14:sldId id="266"/>
          </p14:sldIdLst>
        </p14:section>
        <p14:section name="Introduction" id="{10FE8694-ECC3-4FF5-A559-9ADC46B6947B}">
          <p14:sldIdLst>
            <p14:sldId id="368"/>
            <p14:sldId id="408"/>
            <p14:sldId id="410"/>
            <p14:sldId id="411"/>
            <p14:sldId id="412"/>
            <p14:sldId id="413"/>
            <p14:sldId id="415"/>
            <p14:sldId id="416"/>
            <p14:sldId id="417"/>
            <p14:sldId id="418"/>
            <p14:sldId id="419"/>
            <p14:sldId id="420"/>
            <p14:sldId id="414"/>
            <p14:sldId id="421"/>
            <p14:sldId id="422"/>
            <p14:sldId id="423"/>
            <p14:sldId id="424"/>
          </p14:sldIdLst>
        </p14:section>
        <p14:section name="Main part" id="{131233DF-C74E-B74E-A5C4-5E8E0C795AA2}">
          <p14:sldIdLst/>
        </p14:section>
        <p14:section name="End" id="{082D579C-392F-4E72-9540-5E1376AC9F9A}">
          <p14:sldIdLst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42" userDrawn="1">
          <p15:clr>
            <a:srgbClr val="A4A3A4"/>
          </p15:clr>
        </p15:guide>
        <p15:guide id="5" orient="horz" pos="1162" userDrawn="1">
          <p15:clr>
            <a:srgbClr val="A4A3A4"/>
          </p15:clr>
        </p15:guide>
        <p15:guide id="6" orient="horz" pos="2341" userDrawn="1">
          <p15:clr>
            <a:srgbClr val="A4A3A4"/>
          </p15:clr>
        </p15:guide>
        <p15:guide id="7" orient="horz" pos="31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233E"/>
    <a:srgbClr val="0174AB"/>
    <a:srgbClr val="ED7D31"/>
    <a:srgbClr val="666666"/>
    <a:srgbClr val="92D14F"/>
    <a:srgbClr val="BFC0C0"/>
    <a:srgbClr val="9F9D9A"/>
    <a:srgbClr val="0A377B"/>
    <a:srgbClr val="000000"/>
    <a:srgbClr val="083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91" autoAdjust="0"/>
    <p:restoredTop sz="79938" autoAdjust="0"/>
  </p:normalViewPr>
  <p:slideViewPr>
    <p:cSldViewPr snapToGrid="0" showGuides="1">
      <p:cViewPr varScale="1">
        <p:scale>
          <a:sx n="88" d="100"/>
          <a:sy n="88" d="100"/>
        </p:scale>
        <p:origin x="1424" y="184"/>
      </p:cViewPr>
      <p:guideLst>
        <p:guide orient="horz" pos="255"/>
        <p:guide pos="5125"/>
        <p:guide pos="1542"/>
        <p:guide orient="horz" pos="1162"/>
        <p:guide orient="horz" pos="2341"/>
        <p:guide orient="horz" pos="31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62D8B-A91F-44CB-A5BF-2F1CEFFD67D8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3AEAF-921B-41CB-8A4D-6C5CC664A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08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460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73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 File Transfer Protocol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 Shell</a:t>
            </a:r>
            <a:endParaRPr lang="en-AU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013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619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04/10/18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04/10/18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04/10/18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04/10/18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04/10/18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04/10/18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04/10/18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04/10/18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04/10/18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04/10/18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04/10/18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04/10/18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04/10/18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04/10/18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04/10/18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04/10/18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04/10/18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04/10/18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04/10/18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04/10/18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04/10/18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04/10/18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t>04/10/18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04/10/18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1881188"/>
            <a:ext cx="9144000" cy="2340000"/>
          </a:xfrm>
          <a:prstGeom prst="rect">
            <a:avLst/>
          </a:prstGeom>
          <a:solidFill>
            <a:srgbClr val="7C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0505" y="1912864"/>
            <a:ext cx="80829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sz="4800" b="1" dirty="0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Knowledge Technologies</a:t>
            </a:r>
          </a:p>
          <a:p>
            <a:pPr algn="ctr"/>
            <a:r>
              <a:rPr lang="en-AU" altLang="zh-CN" sz="4800" b="1" spc="300" dirty="0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Week </a:t>
            </a:r>
            <a:r>
              <a:rPr lang="en-AU" altLang="zh-CN" sz="4800" b="1" spc="300" dirty="0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endParaRPr lang="en-US" altLang="zh-CN" sz="4800" b="1" spc="3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99787" y="5707226"/>
            <a:ext cx="2046978" cy="4278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Tutor</a:t>
            </a:r>
            <a:endParaRPr lang="zh-HK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61088" y="5628753"/>
            <a:ext cx="2303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HK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Ang</a:t>
            </a:r>
            <a:r>
              <a:rPr lang="en-AU" altLang="zh-HK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Li</a:t>
            </a:r>
            <a:endParaRPr lang="zh-HK" altLang="en-US" sz="3200" dirty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2392" y="170535"/>
            <a:ext cx="1742234" cy="78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24"/>
          <p:cNvSpPr txBox="1"/>
          <p:nvPr/>
        </p:nvSpPr>
        <p:spPr>
          <a:xfrm>
            <a:off x="261408" y="1206358"/>
            <a:ext cx="4637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800" b="1" dirty="0" smtClean="0">
                <a:solidFill>
                  <a:srgbClr val="7C233E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COMP 90049</a:t>
            </a:r>
            <a:endParaRPr lang="zh-HK" altLang="en-US" sz="2800" b="1" dirty="0">
              <a:solidFill>
                <a:srgbClr val="7C233E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7141" y="672850"/>
            <a:ext cx="733697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3200" smtClean="0"/>
              <a:t>Pointwise </a:t>
            </a:r>
            <a:r>
              <a:rPr lang="en-US" altLang="zh-CN" sz="3200" dirty="0"/>
              <a:t>Mutual Information is calculated according to the following formula (</a:t>
            </a:r>
            <a:r>
              <a:rPr lang="en-US" altLang="zh-CN" sz="3200"/>
              <a:t>which </a:t>
            </a:r>
            <a:r>
              <a:rPr lang="en-US" altLang="zh-CN" sz="3200" smtClean="0"/>
              <a:t>you can </a:t>
            </a:r>
            <a:r>
              <a:rPr lang="en-US" altLang="zh-CN" sz="3200" dirty="0"/>
              <a:t>compare with Mutual Information below):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727" y="3000828"/>
            <a:ext cx="44958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39637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0399" y="251936"/>
            <a:ext cx="75111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>
                <a:latin typeface=""/>
              </a:rPr>
              <a:t>To </a:t>
            </a:r>
            <a:r>
              <a:rPr lang="en-US" altLang="zh-CN" sz="2400" dirty="0">
                <a:latin typeface=""/>
              </a:rPr>
              <a:t>assess the PMI of apple  with computer , we </a:t>
            </a:r>
            <a:r>
              <a:rPr lang="en-US" altLang="zh-CN" sz="2400" dirty="0" smtClean="0">
                <a:latin typeface=""/>
              </a:rPr>
              <a:t>first </a:t>
            </a:r>
            <a:r>
              <a:rPr lang="en-US" altLang="zh-CN" sz="2400" dirty="0">
                <a:latin typeface=""/>
              </a:rPr>
              <a:t>need to calculate each of the </a:t>
            </a:r>
            <a:r>
              <a:rPr lang="en-US" altLang="zh-CN" sz="2400" dirty="0" smtClean="0">
                <a:latin typeface=""/>
              </a:rPr>
              <a:t>prior probabilities</a:t>
            </a:r>
            <a:r>
              <a:rPr lang="en-US" altLang="zh-CN" sz="2400" dirty="0">
                <a:latin typeface=""/>
              </a:rPr>
              <a:t>, and the joint </a:t>
            </a:r>
            <a:r>
              <a:rPr lang="en-US" altLang="zh-CN" sz="2400" dirty="0" smtClean="0">
                <a:latin typeface=""/>
              </a:rPr>
              <a:t>probability: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356" y="1452265"/>
            <a:ext cx="2100943" cy="18972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213" y="3349545"/>
            <a:ext cx="4276273" cy="20165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0399" y="5366081"/>
            <a:ext cx="79665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>
                <a:latin typeface=""/>
              </a:rPr>
              <a:t>The </a:t>
            </a:r>
            <a:r>
              <a:rPr lang="en-US" altLang="zh-CN" sz="2400" dirty="0">
                <a:latin typeface=""/>
              </a:rPr>
              <a:t>PMI of apple  with respect to the class computer  is 0, which means that there is </a:t>
            </a:r>
            <a:r>
              <a:rPr lang="en-US" altLang="zh-CN" sz="2400" dirty="0" smtClean="0">
                <a:latin typeface=""/>
              </a:rPr>
              <a:t>no correlation</a:t>
            </a:r>
            <a:r>
              <a:rPr lang="en-US" altLang="zh-CN" sz="2400" dirty="0">
                <a:latin typeface=""/>
              </a:rPr>
              <a:t>, and (probably) no predictive capacity.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7616137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271" y="1130300"/>
            <a:ext cx="53467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1906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0"/>
            <a:ext cx="5950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93104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400" y="876050"/>
            <a:ext cx="7061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800" dirty="0" smtClean="0">
                <a:latin typeface=""/>
              </a:rPr>
              <a:t>All </a:t>
            </a:r>
            <a:r>
              <a:rPr lang="en-US" altLang="zh-CN" sz="2800" dirty="0">
                <a:latin typeface=""/>
              </a:rPr>
              <a:t>in all, </a:t>
            </a:r>
            <a:r>
              <a:rPr lang="en-US" altLang="zh-CN" sz="2800" dirty="0" smtClean="0">
                <a:latin typeface=""/>
              </a:rPr>
              <a:t>“</a:t>
            </a:r>
            <a:r>
              <a:rPr lang="en-US" altLang="zh-CN" sz="2800" dirty="0" err="1" smtClean="0">
                <a:latin typeface=""/>
              </a:rPr>
              <a:t>ibm</a:t>
            </a:r>
            <a:r>
              <a:rPr lang="en-US" altLang="zh-CN" sz="2800" dirty="0" smtClean="0">
                <a:latin typeface=""/>
              </a:rPr>
              <a:t>”  </a:t>
            </a:r>
            <a:r>
              <a:rPr lang="en-US" altLang="zh-CN" sz="2800" dirty="0">
                <a:latin typeface=""/>
              </a:rPr>
              <a:t>has the greatest Pointwise Mutual Information with the class </a:t>
            </a:r>
            <a:r>
              <a:rPr lang="en-US" altLang="zh-CN" sz="2800" dirty="0" smtClean="0">
                <a:latin typeface=""/>
              </a:rPr>
              <a:t>computer, as </a:t>
            </a:r>
            <a:r>
              <a:rPr lang="en-US" altLang="zh-CN" sz="2800" dirty="0">
                <a:latin typeface=""/>
              </a:rPr>
              <a:t>we might expect, because they are perfectly correlated</a:t>
            </a:r>
            <a:r>
              <a:rPr lang="en-US" altLang="zh-CN" sz="2800" dirty="0" smtClean="0">
                <a:latin typeface="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800" dirty="0" smtClean="0">
              <a:latin typeface="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2800" dirty="0" smtClean="0"/>
              <a:t>What </a:t>
            </a:r>
            <a:r>
              <a:rPr lang="en-US" altLang="zh-CN" sz="2800" dirty="0"/>
              <a:t>if we had found the PMI of fruit  instead? Well, in that case, we would </a:t>
            </a:r>
            <a:r>
              <a:rPr lang="en-US" altLang="zh-CN" sz="2800" dirty="0" smtClean="0"/>
              <a:t>have thought </a:t>
            </a:r>
            <a:r>
              <a:rPr lang="en-US" altLang="zh-CN" sz="2800" dirty="0"/>
              <a:t>that lemon  and sun  were the best attributes (with a PMI of 0.42</a:t>
            </a:r>
            <a:r>
              <a:rPr lang="en-US" altLang="zh-CN" sz="2800" dirty="0" smtClean="0"/>
              <a:t>).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2115235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2686" y="506551"/>
            <a:ext cx="790302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Exercise </a:t>
            </a:r>
            <a:r>
              <a:rPr lang="en-US" altLang="zh-CN" sz="2800" dirty="0"/>
              <a:t>2</a:t>
            </a:r>
            <a:r>
              <a:rPr lang="en-US" altLang="zh-CN" sz="2800" dirty="0" smtClean="0"/>
              <a:t>. </a:t>
            </a:r>
            <a:r>
              <a:rPr lang="en-US" altLang="zh-CN" sz="2800" dirty="0"/>
              <a:t>Build a contingency table for each of the four attributes on the data collection above</a:t>
            </a:r>
            <a:r>
              <a:rPr lang="en-US" altLang="zh-CN" sz="2800" dirty="0" smtClean="0"/>
              <a:t>.</a:t>
            </a:r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pPr marL="514350" indent="-514350">
              <a:buFont typeface="+mj-lt"/>
              <a:buAutoNum type="alphaLcParenR"/>
            </a:pPr>
            <a:endParaRPr lang="en-US" altLang="zh-CN" sz="28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 smtClean="0"/>
              <a:t>Use </a:t>
            </a:r>
            <a:r>
              <a:rPr lang="en-US" altLang="zh-CN" sz="2800" dirty="0"/>
              <a:t>the method of </a:t>
            </a:r>
            <a:r>
              <a:rPr lang="en-US" altLang="zh-CN" sz="2800" dirty="0" smtClean="0"/>
              <a:t>“Mutual </a:t>
            </a:r>
            <a:r>
              <a:rPr lang="en-US" altLang="zh-CN" sz="2800" dirty="0"/>
              <a:t>Information" to rank the </a:t>
            </a:r>
            <a:r>
              <a:rPr lang="en-US" altLang="zh-CN" sz="2800" dirty="0" smtClean="0"/>
              <a:t>“goodness</a:t>
            </a:r>
            <a:r>
              <a:rPr lang="en-US" altLang="zh-CN" sz="2800" dirty="0"/>
              <a:t>" of the four features </a:t>
            </a:r>
            <a:r>
              <a:rPr lang="en-US" altLang="zh-CN" sz="2800" dirty="0" smtClean="0"/>
              <a:t>in predicting </a:t>
            </a:r>
            <a:r>
              <a:rPr lang="en-US" altLang="zh-CN" sz="2800" dirty="0"/>
              <a:t>this two{class problem, according to the following formula: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14" y="1533072"/>
            <a:ext cx="59563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75698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4515" y="724264"/>
            <a:ext cx="66838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>
                <a:latin typeface=""/>
              </a:rPr>
              <a:t>Use </a:t>
            </a:r>
            <a:r>
              <a:rPr lang="en-US" altLang="zh-CN" sz="2800" dirty="0">
                <a:latin typeface=""/>
              </a:rPr>
              <a:t>the method of </a:t>
            </a:r>
            <a:r>
              <a:rPr lang="en-US" altLang="zh-CN" sz="2800" dirty="0" smtClean="0">
                <a:latin typeface=""/>
              </a:rPr>
              <a:t>“Mutual </a:t>
            </a:r>
            <a:r>
              <a:rPr lang="en-US" altLang="zh-CN" sz="2800" dirty="0">
                <a:latin typeface=""/>
              </a:rPr>
              <a:t>Information" to rank the </a:t>
            </a:r>
            <a:r>
              <a:rPr lang="en-US" altLang="zh-CN" sz="2800" dirty="0" smtClean="0">
                <a:latin typeface=""/>
              </a:rPr>
              <a:t>“goodness</a:t>
            </a:r>
            <a:r>
              <a:rPr lang="en-US" altLang="zh-CN" sz="2800" dirty="0">
                <a:latin typeface=""/>
              </a:rPr>
              <a:t>" of the four features </a:t>
            </a:r>
            <a:r>
              <a:rPr lang="en-US" altLang="zh-CN" sz="2800" dirty="0" smtClean="0">
                <a:latin typeface=""/>
              </a:rPr>
              <a:t>in predicting </a:t>
            </a:r>
            <a:r>
              <a:rPr lang="en-US" altLang="zh-CN" sz="2800" dirty="0">
                <a:latin typeface=""/>
              </a:rPr>
              <a:t>this </a:t>
            </a:r>
            <a:r>
              <a:rPr lang="en-US" altLang="zh-CN" sz="2800" dirty="0" smtClean="0">
                <a:latin typeface=""/>
              </a:rPr>
              <a:t>two-class </a:t>
            </a:r>
            <a:r>
              <a:rPr lang="en-US" altLang="zh-CN" sz="2800" dirty="0">
                <a:latin typeface=""/>
              </a:rPr>
              <a:t>problem, according to the following formula: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15" y="3370942"/>
            <a:ext cx="6604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03986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6567" y="236197"/>
            <a:ext cx="78885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>
                <a:latin typeface=""/>
              </a:rPr>
              <a:t>This </a:t>
            </a:r>
            <a:r>
              <a:rPr lang="en-US" altLang="zh-CN" sz="2400" dirty="0">
                <a:latin typeface=""/>
              </a:rPr>
              <a:t>is very similar to PMI, but we are going to combine the PMIs of the </a:t>
            </a:r>
            <a:r>
              <a:rPr lang="en-US" altLang="zh-CN" sz="2400" dirty="0" smtClean="0">
                <a:latin typeface=""/>
              </a:rPr>
              <a:t>attribute occurring </a:t>
            </a:r>
            <a:r>
              <a:rPr lang="en-US" altLang="zh-CN" sz="2400" dirty="0">
                <a:latin typeface=""/>
              </a:rPr>
              <a:t>together with each class, as well as not occurring (having a frequency of 0) </a:t>
            </a:r>
            <a:r>
              <a:rPr lang="en-US" altLang="zh-CN" sz="2400" dirty="0" smtClean="0">
                <a:latin typeface=""/>
              </a:rPr>
              <a:t>with each </a:t>
            </a:r>
            <a:r>
              <a:rPr lang="en-US" altLang="zh-CN" sz="2400" dirty="0">
                <a:latin typeface=""/>
              </a:rPr>
              <a:t>class, weighted by the number of times this has happened.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25" y="2175189"/>
            <a:ext cx="1657317" cy="35398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884" y="2175189"/>
            <a:ext cx="6482985" cy="2654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27942" y="5198821"/>
            <a:ext cx="70612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>
                <a:latin typeface=""/>
              </a:rPr>
              <a:t>The </a:t>
            </a:r>
            <a:r>
              <a:rPr lang="en-US" altLang="zh-CN" sz="2400" dirty="0">
                <a:latin typeface=""/>
              </a:rPr>
              <a:t>value of 0 here means that, regardless of whether apple  is present or absent from </a:t>
            </a:r>
            <a:r>
              <a:rPr lang="en-US" altLang="zh-CN" sz="2400" dirty="0" smtClean="0">
                <a:latin typeface=""/>
              </a:rPr>
              <a:t>the instance</a:t>
            </a:r>
            <a:r>
              <a:rPr lang="en-US" altLang="zh-CN" sz="2400" dirty="0">
                <a:latin typeface=""/>
              </a:rPr>
              <a:t>, it has no predictive power for either of these classes.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0247635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0"/>
            <a:ext cx="8897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39258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214" y="718326"/>
            <a:ext cx="6311900" cy="43942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87829" y="19510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Exercise </a:t>
            </a:r>
            <a:r>
              <a:rPr lang="en-US" altLang="zh-CN" sz="2800" dirty="0" smtClean="0"/>
              <a:t>3. </a:t>
            </a:r>
            <a:endParaRPr lang="en-US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820057" y="5312580"/>
            <a:ext cx="71337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Classify </a:t>
            </a:r>
            <a:r>
              <a:rPr lang="en-US" altLang="zh-CN" sz="2400" dirty="0"/>
              <a:t>the test instances using the method of </a:t>
            </a:r>
            <a:r>
              <a:rPr lang="en-US" altLang="zh-CN" sz="2400" dirty="0" smtClean="0"/>
              <a:t>0-R.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classify </a:t>
            </a:r>
            <a:r>
              <a:rPr lang="en-US" altLang="zh-CN" sz="2400" dirty="0"/>
              <a:t>the test instances using the method of 1-R.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1244093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142060" y="1625857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443901" y="2309306"/>
            <a:ext cx="482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Name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: </a:t>
            </a:r>
            <a:r>
              <a:rPr lang="en-AU" altLang="zh-CN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Ang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 Li</a:t>
            </a:r>
            <a:endParaRPr lang="zh-HK" altLang="en-US" sz="2400" dirty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443901" y="3093814"/>
            <a:ext cx="5700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E-mail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: angl4@student.unimelb.edu.au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37831" y="2404320"/>
            <a:ext cx="1485724" cy="1480272"/>
            <a:chOff x="1709739" y="2636838"/>
            <a:chExt cx="1590160" cy="1584325"/>
          </a:xfrm>
          <a:solidFill>
            <a:srgbClr val="7C233E"/>
          </a:solidFill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484585" y="3921218"/>
            <a:ext cx="2657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spc="300" dirty="0" smtClean="0">
                <a:solidFill>
                  <a:srgbClr val="7C233E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Contact information</a:t>
            </a:r>
            <a:endParaRPr lang="zh-HK" altLang="en-US" sz="2000" b="1" spc="300" dirty="0">
              <a:solidFill>
                <a:srgbClr val="7C233E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43900" y="3923579"/>
            <a:ext cx="5700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Research topic: 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computer vision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50225" y="2622245"/>
            <a:ext cx="4495800" cy="1203071"/>
          </a:xfrm>
          <a:prstGeom prst="rect">
            <a:avLst/>
          </a:prstGeom>
          <a:solidFill>
            <a:srgbClr val="7C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6600" b="1" dirty="0">
                <a:ea typeface="楷体" panose="02010609060101010101" pitchFamily="49" charset="-122"/>
              </a:rPr>
              <a:t>Thanks!</a:t>
            </a:r>
            <a:endParaRPr lang="zh-HK" altLang="en-US" sz="6600" b="1" dirty="0">
              <a:ea typeface="楷体" panose="02010609060101010101" pitchFamily="49" charset="-122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2392" y="170535"/>
            <a:ext cx="1742234" cy="78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3958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 txBox="1"/>
          <p:nvPr/>
        </p:nvSpPr>
        <p:spPr>
          <a:xfrm>
            <a:off x="567518" y="702819"/>
            <a:ext cx="4564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Summery</a:t>
            </a:r>
            <a:endParaRPr lang="zh-HK" altLang="en-US" sz="4000" b="1" dirty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2800" y="1944914"/>
            <a:ext cx="7547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kumimoji="1" lang="en-US" altLang="zh-CN" sz="3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/>
              <a:t>Work through this week’s exercise 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5232105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2686" y="506551"/>
            <a:ext cx="79030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Exercise </a:t>
            </a:r>
            <a:r>
              <a:rPr lang="en-US" altLang="zh-CN" sz="2800" dirty="0" smtClean="0"/>
              <a:t>1. </a:t>
            </a:r>
            <a:r>
              <a:rPr lang="en-US" altLang="zh-CN" sz="2800" dirty="0"/>
              <a:t>Revise Support Vector Machines, paying particular attention to the terms </a:t>
            </a:r>
            <a:r>
              <a:rPr lang="en-US" altLang="zh-CN" sz="2800" dirty="0" smtClean="0"/>
              <a:t>“linear </a:t>
            </a:r>
            <a:r>
              <a:rPr lang="en-US" altLang="zh-CN" sz="2800" dirty="0" err="1"/>
              <a:t>separability</a:t>
            </a:r>
            <a:r>
              <a:rPr lang="en-US" altLang="zh-CN" sz="2800" dirty="0"/>
              <a:t>" </a:t>
            </a:r>
            <a:r>
              <a:rPr lang="en-US" altLang="zh-CN" sz="2800" dirty="0" smtClean="0"/>
              <a:t>and “maximum margin”.</a:t>
            </a:r>
          </a:p>
          <a:p>
            <a:pPr marL="514350" indent="-514350">
              <a:buAutoNum type="alphaLcParenR"/>
            </a:pPr>
            <a:r>
              <a:rPr lang="en-US" altLang="zh-CN" sz="2800" dirty="0" smtClean="0"/>
              <a:t>What </a:t>
            </a:r>
            <a:r>
              <a:rPr lang="en-US" altLang="zh-CN" sz="2800" dirty="0"/>
              <a:t>are </a:t>
            </a:r>
            <a:r>
              <a:rPr lang="en-US" altLang="zh-CN" sz="2800" dirty="0" smtClean="0"/>
              <a:t>“soft </a:t>
            </a:r>
            <a:r>
              <a:rPr lang="en-US" altLang="zh-CN" sz="2800" dirty="0"/>
              <a:t>margins", and when are they desirable</a:t>
            </a:r>
            <a:r>
              <a:rPr lang="en-US" altLang="zh-CN" sz="2800" dirty="0" smtClean="0"/>
              <a:t>?</a:t>
            </a:r>
          </a:p>
          <a:p>
            <a:pPr marL="514350" indent="-514350">
              <a:buAutoNum type="alphaLcParenR"/>
            </a:pPr>
            <a:r>
              <a:rPr lang="en-US" altLang="zh-CN" sz="2800" dirty="0"/>
              <a:t> Why are we interested in </a:t>
            </a:r>
            <a:r>
              <a:rPr lang="en-US" altLang="zh-CN" sz="2800" dirty="0" smtClean="0"/>
              <a:t>“kernel </a:t>
            </a:r>
            <a:r>
              <a:rPr lang="en-US" altLang="zh-CN" sz="2800" dirty="0"/>
              <a:t>functions" here</a:t>
            </a:r>
            <a:r>
              <a:rPr lang="en-US" altLang="zh-CN" sz="2800" dirty="0" smtClean="0"/>
              <a:t>?</a:t>
            </a:r>
          </a:p>
          <a:p>
            <a:pPr marL="514350" indent="-514350">
              <a:buAutoNum type="alphaLcParenR"/>
            </a:pPr>
            <a:r>
              <a:rPr lang="en-US" altLang="zh-CN" sz="2800" dirty="0"/>
              <a:t> Why are SVMs </a:t>
            </a:r>
            <a:r>
              <a:rPr lang="en-US" altLang="zh-CN" sz="2800" dirty="0" smtClean="0"/>
              <a:t>“binary classifiers</a:t>
            </a:r>
            <a:r>
              <a:rPr lang="en-US" altLang="zh-CN" sz="2800" dirty="0"/>
              <a:t>", and how can we extend them to </a:t>
            </a:r>
            <a:r>
              <a:rPr lang="en-US" altLang="zh-CN" sz="2800" dirty="0" smtClean="0"/>
              <a:t>“multi-class classifiers</a:t>
            </a:r>
            <a:r>
              <a:rPr lang="en-US" altLang="zh-CN" sz="2800" dirty="0"/>
              <a:t>"?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1727028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8342" y="1007186"/>
            <a:ext cx="86940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800" dirty="0" smtClean="0"/>
              <a:t>Soft </a:t>
            </a:r>
            <a:r>
              <a:rPr lang="en-US" altLang="zh-CN" sz="2800" dirty="0"/>
              <a:t>margins are when we relax the notion of linear </a:t>
            </a:r>
            <a:r>
              <a:rPr lang="en-US" altLang="zh-CN" sz="2800" dirty="0" err="1"/>
              <a:t>separability</a:t>
            </a:r>
            <a:r>
              <a:rPr lang="en-US" altLang="zh-CN" sz="2800" dirty="0"/>
              <a:t>. A small number of </a:t>
            </a:r>
            <a:r>
              <a:rPr lang="en-US" altLang="zh-CN" sz="2800" dirty="0" smtClean="0"/>
              <a:t>points are </a:t>
            </a:r>
            <a:r>
              <a:rPr lang="en-US" altLang="zh-CN" sz="2800" dirty="0"/>
              <a:t>allowed to be on the </a:t>
            </a:r>
            <a:r>
              <a:rPr lang="en-US" altLang="zh-CN" sz="2800" dirty="0" smtClean="0"/>
              <a:t>“wrong</a:t>
            </a:r>
            <a:r>
              <a:rPr lang="en-US" altLang="zh-CN" sz="2800" dirty="0"/>
              <a:t>" side of the line, if we get a (much) better set of </a:t>
            </a:r>
            <a:r>
              <a:rPr lang="en-US" altLang="zh-CN" sz="2800" dirty="0" smtClean="0"/>
              <a:t>support vectors </a:t>
            </a:r>
            <a:r>
              <a:rPr lang="en-US" altLang="zh-CN" sz="2800" dirty="0"/>
              <a:t>that way (i.e. with a (much) larger margin).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800" dirty="0" smtClean="0"/>
              <a:t>Sometimes </a:t>
            </a:r>
            <a:r>
              <a:rPr lang="en-US" altLang="zh-CN" sz="2800" dirty="0"/>
              <a:t>the data is almost  linearly separable | if we accept that we probably </a:t>
            </a:r>
            <a:r>
              <a:rPr lang="en-US" altLang="zh-CN" sz="2800" dirty="0" smtClean="0"/>
              <a:t>aren't going </a:t>
            </a:r>
            <a:r>
              <a:rPr lang="en-US" altLang="zh-CN" sz="2800" dirty="0"/>
              <a:t>to classify every single test instance correctly anyway, we can produce a </a:t>
            </a:r>
            <a:r>
              <a:rPr lang="en-US" altLang="zh-CN" sz="2800" dirty="0" smtClean="0"/>
              <a:t>classier that </a:t>
            </a:r>
            <a:r>
              <a:rPr lang="en-US" altLang="zh-CN" sz="2800" dirty="0"/>
              <a:t>hopefully </a:t>
            </a:r>
            <a:r>
              <a:rPr lang="en-US" altLang="zh-CN" sz="2800" dirty="0" err="1"/>
              <a:t>generalises</a:t>
            </a:r>
            <a:r>
              <a:rPr lang="en-US" altLang="zh-CN" sz="2800" dirty="0"/>
              <a:t> better to unseen data.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48341" y="360855"/>
            <a:ext cx="8519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LcParenR"/>
            </a:pPr>
            <a:r>
              <a:rPr lang="en-US" altLang="zh-CN" sz="2800" dirty="0"/>
              <a:t>What are “soft margins", and when are they desirable?</a:t>
            </a:r>
          </a:p>
        </p:txBody>
      </p:sp>
    </p:spTree>
    <p:extLst>
      <p:ext uri="{BB962C8B-B14F-4D97-AF65-F5344CB8AC3E}">
        <p14:creationId xmlns:p14="http://schemas.microsoft.com/office/powerpoint/2010/main" val="861209400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8342" y="1007186"/>
            <a:ext cx="869405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800" dirty="0"/>
              <a:t> The so-called </a:t>
            </a:r>
            <a:r>
              <a:rPr lang="en-US" altLang="zh-CN" sz="2800" dirty="0" smtClean="0"/>
              <a:t>“kernel </a:t>
            </a:r>
            <a:r>
              <a:rPr lang="en-US" altLang="zh-CN" sz="2800" dirty="0"/>
              <a:t>trick" is often used to transform </a:t>
            </a:r>
            <a:r>
              <a:rPr lang="en-US" altLang="zh-CN" sz="2800" dirty="0" smtClean="0"/>
              <a:t>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800" dirty="0" smtClean="0"/>
              <a:t>For </a:t>
            </a:r>
            <a:r>
              <a:rPr lang="en-US" altLang="zh-CN" sz="2800" dirty="0"/>
              <a:t>Support Vector Machines, sometimes the data isn't linearly separable, but after </a:t>
            </a:r>
            <a:r>
              <a:rPr lang="en-US" altLang="zh-CN" sz="2800" dirty="0" smtClean="0"/>
              <a:t>applying </a:t>
            </a:r>
            <a:r>
              <a:rPr lang="en-US" altLang="zh-CN" sz="2800" dirty="0"/>
              <a:t>some kind of function | where some useful properties of the data remain (</a:t>
            </a:r>
            <a:r>
              <a:rPr lang="en-US" altLang="zh-CN" sz="2800" dirty="0" smtClean="0"/>
              <a:t>for example</a:t>
            </a:r>
            <a:r>
              <a:rPr lang="en-US" altLang="zh-CN" sz="2800" dirty="0"/>
              <a:t>, monotonicity of the inner product) </a:t>
            </a:r>
            <a:r>
              <a:rPr lang="en-US" altLang="zh-CN" sz="2800" dirty="0" smtClean="0"/>
              <a:t>--- the </a:t>
            </a:r>
            <a:r>
              <a:rPr lang="en-US" altLang="zh-CN" sz="2800" dirty="0"/>
              <a:t>data becomes linearly separable. </a:t>
            </a:r>
            <a:r>
              <a:rPr lang="en-US" altLang="zh-CN" sz="2800" dirty="0" smtClean="0"/>
              <a:t>If we </a:t>
            </a:r>
            <a:r>
              <a:rPr lang="en-US" altLang="zh-CN" sz="2800" dirty="0"/>
              <a:t>do this, we can apply the algorithm as usual.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48342" y="375370"/>
            <a:ext cx="8577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altLang="zh-CN" sz="2800" smtClean="0"/>
              <a:t>b) </a:t>
            </a:r>
            <a:r>
              <a:rPr lang="en-US" altLang="zh-CN" sz="2800"/>
              <a:t>Why are we interested in “kernel functions" here?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28868161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8341" y="1370043"/>
            <a:ext cx="869405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/>
              <a:t>either </a:t>
            </a:r>
            <a:r>
              <a:rPr lang="en-US" altLang="zh-CN" sz="2800" dirty="0"/>
              <a:t>by comparing the instances of one class against the instances of all of the </a:t>
            </a:r>
            <a:r>
              <a:rPr lang="en-US" altLang="zh-CN" sz="2800" dirty="0" smtClean="0"/>
              <a:t>other classes </a:t>
            </a:r>
            <a:r>
              <a:rPr lang="en-US" altLang="zh-CN" sz="2800" dirty="0"/>
              <a:t>(one-vs-many) and then choosing the most </a:t>
            </a:r>
            <a:r>
              <a:rPr lang="en-US" altLang="zh-CN" sz="2800" dirty="0" smtClean="0"/>
              <a:t>confident </a:t>
            </a:r>
            <a:r>
              <a:rPr lang="en-US" altLang="zh-CN" sz="2800" dirty="0"/>
              <a:t>prediction, or by </a:t>
            </a:r>
            <a:r>
              <a:rPr lang="en-US" altLang="zh-CN" sz="2800" dirty="0" smtClean="0"/>
              <a:t>considering each </a:t>
            </a:r>
            <a:r>
              <a:rPr lang="en-US" altLang="zh-CN" sz="2800" dirty="0"/>
              <a:t>pair of classes (one-vs-one) and then choosing the class that comes up the </a:t>
            </a:r>
            <a:r>
              <a:rPr lang="en-US" altLang="zh-CN" sz="2800" dirty="0" smtClean="0"/>
              <a:t>most frequently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48341" y="360855"/>
            <a:ext cx="85198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altLang="zh-CN" sz="2800" dirty="0" smtClean="0"/>
              <a:t>c) </a:t>
            </a:r>
            <a:r>
              <a:rPr lang="en-US" altLang="zh-CN" sz="2800" dirty="0"/>
              <a:t>Why are SVMs </a:t>
            </a:r>
            <a:r>
              <a:rPr lang="en-US" altLang="zh-CN" sz="2800" dirty="0" smtClean="0"/>
              <a:t>“binary classifiers</a:t>
            </a:r>
            <a:r>
              <a:rPr lang="en-US" altLang="zh-CN" sz="2800" dirty="0"/>
              <a:t>", and how can we extend them to </a:t>
            </a:r>
            <a:r>
              <a:rPr lang="en-US" altLang="zh-CN" sz="2800" dirty="0" smtClean="0"/>
              <a:t>“multi-class classifiers</a:t>
            </a:r>
            <a:r>
              <a:rPr lang="en-US" altLang="zh-CN" sz="2800" dirty="0"/>
              <a:t>"?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0560484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2686" y="506551"/>
            <a:ext cx="79030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Exercise </a:t>
            </a:r>
            <a:r>
              <a:rPr lang="en-US" altLang="zh-CN" sz="2800" dirty="0"/>
              <a:t>2</a:t>
            </a:r>
            <a:r>
              <a:rPr lang="en-US" altLang="zh-CN" sz="2800" dirty="0" smtClean="0"/>
              <a:t>. </a:t>
            </a:r>
            <a:r>
              <a:rPr lang="en-US" altLang="zh-CN" sz="2800" dirty="0"/>
              <a:t>Build a contingency table for each of the four attributes on the data collection above</a:t>
            </a:r>
            <a:r>
              <a:rPr lang="en-US" altLang="zh-CN" sz="2800" dirty="0" smtClean="0"/>
              <a:t>.</a:t>
            </a:r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 smtClean="0"/>
              <a:t>According </a:t>
            </a:r>
            <a:r>
              <a:rPr lang="en-US" altLang="zh-CN" sz="2800" dirty="0"/>
              <a:t>to </a:t>
            </a:r>
            <a:r>
              <a:rPr lang="en-US" altLang="zh-CN" sz="2800" dirty="0" smtClean="0"/>
              <a:t>“Pointwise </a:t>
            </a:r>
            <a:r>
              <a:rPr lang="en-US" altLang="zh-CN" sz="2800" dirty="0"/>
              <a:t>Mutual Information", which attribute has the best correlation </a:t>
            </a:r>
            <a:r>
              <a:rPr lang="en-US" altLang="zh-CN" sz="2800" dirty="0" smtClean="0"/>
              <a:t>with the </a:t>
            </a:r>
            <a:r>
              <a:rPr lang="en-US" altLang="zh-CN" sz="2800" dirty="0"/>
              <a:t>class computer </a:t>
            </a:r>
            <a:r>
              <a:rPr lang="en-US" altLang="zh-CN" sz="2800" dirty="0" smtClean="0"/>
              <a:t>?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14" y="1533072"/>
            <a:ext cx="59563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4072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2685" y="352310"/>
            <a:ext cx="81352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>
                <a:latin typeface=""/>
              </a:rPr>
              <a:t>We </a:t>
            </a:r>
            <a:r>
              <a:rPr lang="en-US" altLang="zh-CN" sz="2400" dirty="0">
                <a:latin typeface=""/>
              </a:rPr>
              <a:t>want four </a:t>
            </a:r>
            <a:r>
              <a:rPr lang="en-US" altLang="zh-CN" sz="2400" dirty="0" smtClean="0">
                <a:latin typeface=""/>
              </a:rPr>
              <a:t>contingency </a:t>
            </a:r>
            <a:r>
              <a:rPr lang="en-US" altLang="zh-CN" sz="2400" dirty="0">
                <a:latin typeface=""/>
              </a:rPr>
              <a:t>tables: one for each attribute. Notice that the attributes are </a:t>
            </a:r>
            <a:r>
              <a:rPr lang="en-US" altLang="zh-CN" sz="2400" dirty="0" smtClean="0">
                <a:latin typeface=""/>
              </a:rPr>
              <a:t>binary (i.e</a:t>
            </a:r>
            <a:r>
              <a:rPr lang="en-US" altLang="zh-CN" sz="2400" dirty="0">
                <a:latin typeface=""/>
              </a:rPr>
              <a:t>. Y or N) </a:t>
            </a:r>
            <a:r>
              <a:rPr lang="en-US" altLang="zh-CN" sz="2400" dirty="0" smtClean="0">
                <a:latin typeface=""/>
              </a:rPr>
              <a:t>--- </a:t>
            </a:r>
            <a:r>
              <a:rPr lang="en-US" altLang="zh-CN" sz="2400" dirty="0">
                <a:latin typeface=""/>
              </a:rPr>
              <a:t>we could do this with numerical data, but our methods of interpreting </a:t>
            </a:r>
            <a:r>
              <a:rPr lang="en-US" altLang="zh-CN" sz="2400" dirty="0" smtClean="0">
                <a:latin typeface=""/>
              </a:rPr>
              <a:t>the probabilities </a:t>
            </a:r>
            <a:r>
              <a:rPr lang="en-US" altLang="zh-CN" sz="2400" dirty="0">
                <a:latin typeface=""/>
              </a:rPr>
              <a:t>would be </a:t>
            </a:r>
            <a:r>
              <a:rPr lang="en-US" altLang="zh-CN" sz="2400" dirty="0" smtClean="0">
                <a:latin typeface=""/>
              </a:rPr>
              <a:t>different.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71" y="1955800"/>
            <a:ext cx="45847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83264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19564</TotalTime>
  <Words>780</Words>
  <Application>Microsoft Macintosh PowerPoint</Application>
  <PresentationFormat>全屏显示(4:3)</PresentationFormat>
  <Paragraphs>64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Calibri</vt:lpstr>
      <vt:lpstr>Calibri Light</vt:lpstr>
      <vt:lpstr>Times New Roman</vt:lpstr>
      <vt:lpstr>楷体</vt:lpstr>
      <vt:lpstr>宋体</vt:lpstr>
      <vt:lpstr>新細明體</vt:lpstr>
      <vt:lpstr>Arial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ang li</cp:lastModifiedBy>
  <cp:revision>825</cp:revision>
  <dcterms:created xsi:type="dcterms:W3CDTF">2015-02-19T23:46:49Z</dcterms:created>
  <dcterms:modified xsi:type="dcterms:W3CDTF">2018-10-04T01:00:29Z</dcterms:modified>
</cp:coreProperties>
</file>