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</p:sldMasterIdLst>
  <p:notesMasterIdLst>
    <p:notesMasterId r:id="rId24"/>
  </p:notesMasterIdLst>
  <p:sldIdLst>
    <p:sldId id="260" r:id="rId3"/>
    <p:sldId id="266" r:id="rId4"/>
    <p:sldId id="368" r:id="rId5"/>
    <p:sldId id="370" r:id="rId6"/>
    <p:sldId id="371" r:id="rId7"/>
    <p:sldId id="369" r:id="rId8"/>
    <p:sldId id="372" r:id="rId9"/>
    <p:sldId id="373" r:id="rId10"/>
    <p:sldId id="374" r:id="rId11"/>
    <p:sldId id="375" r:id="rId12"/>
    <p:sldId id="376" r:id="rId13"/>
    <p:sldId id="379" r:id="rId14"/>
    <p:sldId id="380" r:id="rId15"/>
    <p:sldId id="381" r:id="rId16"/>
    <p:sldId id="382" r:id="rId17"/>
    <p:sldId id="383" r:id="rId18"/>
    <p:sldId id="384" r:id="rId19"/>
    <p:sldId id="385" r:id="rId20"/>
    <p:sldId id="377" r:id="rId21"/>
    <p:sldId id="378" r:id="rId22"/>
    <p:sldId id="307" r:id="rId23"/>
  </p:sldIdLst>
  <p:sldSz cx="9144000" cy="6858000" type="screen4x3"/>
  <p:notesSz cx="6858000" cy="9144000"/>
  <p:defaultTextStyle>
    <a:defPPr>
      <a:defRPr lang="zh-H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rt" id="{FEDB3D1C-B5E5-4ECA-B3C6-D6408E7A79F8}">
          <p14:sldIdLst>
            <p14:sldId id="260"/>
            <p14:sldId id="266"/>
          </p14:sldIdLst>
        </p14:section>
        <p14:section name="Introduction" id="{10FE8694-ECC3-4FF5-A559-9ADC46B6947B}">
          <p14:sldIdLst>
            <p14:sldId id="368"/>
            <p14:sldId id="370"/>
            <p14:sldId id="371"/>
            <p14:sldId id="369"/>
            <p14:sldId id="372"/>
            <p14:sldId id="373"/>
            <p14:sldId id="374"/>
            <p14:sldId id="375"/>
            <p14:sldId id="376"/>
            <p14:sldId id="379"/>
            <p14:sldId id="380"/>
            <p14:sldId id="381"/>
            <p14:sldId id="382"/>
            <p14:sldId id="383"/>
            <p14:sldId id="384"/>
            <p14:sldId id="385"/>
            <p14:sldId id="377"/>
            <p14:sldId id="378"/>
          </p14:sldIdLst>
        </p14:section>
        <p14:section name="Main part" id="{131233DF-C74E-B74E-A5C4-5E8E0C795AA2}">
          <p14:sldIdLst/>
        </p14:section>
        <p14:section name="End" id="{082D579C-392F-4E72-9540-5E1376AC9F9A}">
          <p14:sldIdLst>
            <p14:sldId id="30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55" userDrawn="1">
          <p15:clr>
            <a:srgbClr val="A4A3A4"/>
          </p15:clr>
        </p15:guide>
        <p15:guide id="2" pos="5125" userDrawn="1">
          <p15:clr>
            <a:srgbClr val="A4A3A4"/>
          </p15:clr>
        </p15:guide>
        <p15:guide id="3" pos="1542" userDrawn="1">
          <p15:clr>
            <a:srgbClr val="A4A3A4"/>
          </p15:clr>
        </p15:guide>
        <p15:guide id="5" orient="horz" pos="1162" userDrawn="1">
          <p15:clr>
            <a:srgbClr val="A4A3A4"/>
          </p15:clr>
        </p15:guide>
        <p15:guide id="6" orient="horz" pos="2341" userDrawn="1">
          <p15:clr>
            <a:srgbClr val="A4A3A4"/>
          </p15:clr>
        </p15:guide>
        <p15:guide id="7" orient="horz" pos="318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C233E"/>
    <a:srgbClr val="0174AB"/>
    <a:srgbClr val="ED7D31"/>
    <a:srgbClr val="666666"/>
    <a:srgbClr val="92D14F"/>
    <a:srgbClr val="BFC0C0"/>
    <a:srgbClr val="9F9D9A"/>
    <a:srgbClr val="0A377B"/>
    <a:srgbClr val="000000"/>
    <a:srgbClr val="083F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291" autoAdjust="0"/>
    <p:restoredTop sz="79938" autoAdjust="0"/>
  </p:normalViewPr>
  <p:slideViewPr>
    <p:cSldViewPr snapToGrid="0" showGuides="1">
      <p:cViewPr varScale="1">
        <p:scale>
          <a:sx n="88" d="100"/>
          <a:sy n="88" d="100"/>
        </p:scale>
        <p:origin x="1424" y="184"/>
      </p:cViewPr>
      <p:guideLst>
        <p:guide orient="horz" pos="255"/>
        <p:guide pos="5125"/>
        <p:guide pos="1542"/>
        <p:guide orient="horz" pos="1162"/>
        <p:guide orient="horz" pos="2341"/>
        <p:guide orient="horz" pos="318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notesMaster" Target="notesMasters/notesMaster1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262D8B-A91F-44CB-A5BF-2F1CEFFD67D8}" type="datetimeFigureOut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93AEAF-921B-41CB-8A4D-6C5CC664A3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20865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93AEAF-921B-41CB-8A4D-6C5CC664A31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24603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93AEAF-921B-41CB-8A4D-6C5CC664A31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79730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Secure File Transfer Protocol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Secure Shell</a:t>
            </a:r>
            <a:endParaRPr lang="en-AU" smtClean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93AEAF-921B-41CB-8A4D-6C5CC664A31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30134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workshops are informal sessions, where we choose a selection of problems and have a discussion about them; </a:t>
            </a:r>
          </a:p>
          <a:p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 are usually some technical problems that we work through together. </a:t>
            </a:r>
          </a:p>
          <a:p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We'll try to have group work as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much as possible.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93AEAF-921B-41CB-8A4D-6C5CC664A31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45301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93AEAF-921B-41CB-8A4D-6C5CC664A31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39709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93AEAF-921B-41CB-8A4D-6C5CC664A31A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86198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t>02/08/18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316969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t>02/08/18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686993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t>02/08/18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4854019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02/08/18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5684703"/>
      </p:ext>
    </p:extLst>
  </p:cSld>
  <p:clrMapOvr>
    <a:masterClrMapping/>
  </p:clrMapOvr>
  <p:transition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02/08/18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3274740"/>
      </p:ext>
    </p:extLst>
  </p:cSld>
  <p:clrMapOvr>
    <a:masterClrMapping/>
  </p:clrMapOvr>
  <p:transition>
    <p:wip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02/08/18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2018157"/>
      </p:ext>
    </p:extLst>
  </p:cSld>
  <p:clrMapOvr>
    <a:masterClrMapping/>
  </p:clrMapOvr>
  <p:transition>
    <p:wip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02/08/18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4055196"/>
      </p:ext>
    </p:extLst>
  </p:cSld>
  <p:clrMapOvr>
    <a:masterClrMapping/>
  </p:clrMapOvr>
  <p:transition>
    <p:wip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02/08/18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7614770"/>
      </p:ext>
    </p:extLst>
  </p:cSld>
  <p:clrMapOvr>
    <a:masterClrMapping/>
  </p:clrMapOvr>
  <p:transition>
    <p:wip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02/08/18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8693175"/>
      </p:ext>
    </p:extLst>
  </p:cSld>
  <p:clrMapOvr>
    <a:masterClrMapping/>
  </p:clrMapOvr>
  <p:transition>
    <p:wip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02/08/18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4104865"/>
      </p:ext>
    </p:extLst>
  </p:cSld>
  <p:clrMapOvr>
    <a:masterClrMapping/>
  </p:clrMapOvr>
  <p:transition>
    <p:wip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02/08/18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9048515"/>
      </p:ext>
    </p:extLst>
  </p:cSld>
  <p:clrMapOvr>
    <a:masterClrMapping/>
  </p:clrMapOvr>
  <p:transition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t>02/08/18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1397471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02/08/18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2812863"/>
      </p:ext>
    </p:extLst>
  </p:cSld>
  <p:clrMapOvr>
    <a:masterClrMapping/>
  </p:clrMapOvr>
  <p:transition>
    <p:wip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02/08/18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191261"/>
      </p:ext>
    </p:extLst>
  </p:cSld>
  <p:clrMapOvr>
    <a:masterClrMapping/>
  </p:clrMapOvr>
  <p:transition>
    <p:wip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02/08/18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031052"/>
      </p:ext>
    </p:extLst>
  </p:cSld>
  <p:clrMapOvr>
    <a:masterClrMapping/>
  </p:clrMapOvr>
  <p:transition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t>02/08/18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744906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t>02/08/18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843427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t>02/08/18</a:t>
            </a:fld>
            <a:endParaRPr lang="zh-HK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354265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t>02/08/18</a:t>
            </a:fld>
            <a:endParaRPr lang="zh-HK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22355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t>02/08/18</a:t>
            </a:fld>
            <a:endParaRPr lang="zh-HK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77339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t>02/08/18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728001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t>02/08/18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865850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EF31D4-1AA4-45E7-8F10-C007A9A6DDB0}" type="datetimeFigureOut">
              <a:rPr lang="zh-HK" altLang="en-US" smtClean="0"/>
              <a:t>02/08/18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45C72C-05F9-42DA-A32C-E89F323A6F21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830749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02/08/18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6910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>
    <p:wip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846275" y="2705726"/>
            <a:ext cx="545147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200" b="1" spc="300" dirty="0">
                <a:solidFill>
                  <a:schemeClr val="bg1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我们毕业啦</a:t>
            </a:r>
            <a:endParaRPr lang="en-US" altLang="zh-CN" sz="7200" b="1" spc="300" dirty="0">
              <a:solidFill>
                <a:schemeClr val="bg1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r>
              <a:rPr lang="zh-CN" altLang="en-US" sz="1600" b="1" spc="300" dirty="0">
                <a:solidFill>
                  <a:schemeClr val="bg1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其实是答辩的标题地方</a:t>
            </a:r>
            <a:endParaRPr lang="en-US" altLang="zh-CN" sz="1600" b="1" spc="300" dirty="0">
              <a:solidFill>
                <a:schemeClr val="bg1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0" y="1881188"/>
            <a:ext cx="9144000" cy="2340000"/>
          </a:xfrm>
          <a:prstGeom prst="rect">
            <a:avLst/>
          </a:prstGeom>
          <a:solidFill>
            <a:srgbClr val="7C23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530505" y="1912864"/>
            <a:ext cx="808299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altLang="zh-CN" sz="4800" b="1" dirty="0" smtClean="0">
                <a:solidFill>
                  <a:schemeClr val="bg1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Knowledge Technologies</a:t>
            </a:r>
          </a:p>
          <a:p>
            <a:pPr algn="ctr"/>
            <a:r>
              <a:rPr lang="en-AU" altLang="zh-CN" sz="4800" b="1" spc="300" dirty="0" smtClean="0">
                <a:solidFill>
                  <a:schemeClr val="bg1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Week 2</a:t>
            </a:r>
            <a:endParaRPr lang="en-US" altLang="zh-CN" sz="4800" b="1" spc="300" dirty="0">
              <a:solidFill>
                <a:schemeClr val="bg1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4399787" y="5707226"/>
            <a:ext cx="2046978" cy="42783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Tutor</a:t>
            </a:r>
            <a:endParaRPr lang="zh-HK" altLang="en-US" sz="2400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6661088" y="5628753"/>
            <a:ext cx="23035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altLang="zh-HK" sz="3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Ang</a:t>
            </a:r>
            <a:r>
              <a:rPr lang="en-AU" altLang="zh-HK" sz="32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Li</a:t>
            </a:r>
            <a:endParaRPr lang="zh-HK" altLang="en-US" sz="3200" dirty="0">
              <a:solidFill>
                <a:schemeClr val="tx1">
                  <a:lumMod val="85000"/>
                  <a:lumOff val="15000"/>
                </a:schemeClr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10" name="Picture 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222392" y="170535"/>
            <a:ext cx="1742234" cy="785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文本框 24"/>
          <p:cNvSpPr txBox="1"/>
          <p:nvPr/>
        </p:nvSpPr>
        <p:spPr>
          <a:xfrm>
            <a:off x="261408" y="1206358"/>
            <a:ext cx="46371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altLang="zh-CN" sz="2800" b="1" dirty="0" smtClean="0">
                <a:solidFill>
                  <a:srgbClr val="7C233E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COMP 90049</a:t>
            </a:r>
            <a:endParaRPr lang="zh-HK" altLang="en-US" sz="2800" b="1" dirty="0">
              <a:solidFill>
                <a:srgbClr val="7C233E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521844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37028" y="542338"/>
            <a:ext cx="8432801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Exercise </a:t>
            </a:r>
            <a:r>
              <a:rPr lang="en-US" altLang="zh-CN" sz="3200" b="1" dirty="0" smtClean="0"/>
              <a:t>2(b):</a:t>
            </a:r>
          </a:p>
          <a:p>
            <a:r>
              <a:rPr lang="en-US" altLang="zh-CN" sz="2800" dirty="0" smtClean="0"/>
              <a:t>Consider the following, </a:t>
            </a:r>
            <a:r>
              <a:rPr lang="en-US" altLang="zh-CN" sz="2800" dirty="0"/>
              <a:t>and decide into which category you believe they fall, referring to </a:t>
            </a:r>
            <a:r>
              <a:rPr lang="en-US" altLang="zh-CN" sz="2800" dirty="0" smtClean="0"/>
              <a:t>the definition </a:t>
            </a:r>
            <a:r>
              <a:rPr lang="en-US" altLang="zh-CN" sz="2800" dirty="0"/>
              <a:t>you have decided upon above.</a:t>
            </a:r>
            <a:endParaRPr kumimoji="1"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074191682"/>
      </p:ext>
    </p:extLst>
  </p:cSld>
  <p:clrMapOvr>
    <a:masterClrMapping/>
  </p:clrMapOvr>
  <p:transition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37028" y="542338"/>
            <a:ext cx="8432801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Exercise </a:t>
            </a:r>
            <a:r>
              <a:rPr lang="en-US" altLang="zh-CN" sz="3200" b="1" dirty="0" smtClean="0"/>
              <a:t>2(b):</a:t>
            </a:r>
          </a:p>
          <a:p>
            <a:r>
              <a:rPr lang="en-US" altLang="zh-CN" sz="2800" dirty="0" smtClean="0"/>
              <a:t>Consider the following, </a:t>
            </a:r>
            <a:r>
              <a:rPr lang="en-US" altLang="zh-CN" sz="2800" dirty="0"/>
              <a:t>and decide into which category you believe they fall, referring to </a:t>
            </a:r>
            <a:r>
              <a:rPr lang="en-US" altLang="zh-CN" sz="2800" dirty="0" smtClean="0"/>
              <a:t>the definition </a:t>
            </a:r>
            <a:r>
              <a:rPr lang="en-US" altLang="zh-CN" sz="2800" dirty="0"/>
              <a:t>you have decided upon above.</a:t>
            </a:r>
            <a:endParaRPr kumimoji="1" lang="zh-CN" altLang="en-US" sz="2800" dirty="0"/>
          </a:p>
        </p:txBody>
      </p:sp>
      <p:sp>
        <p:nvSpPr>
          <p:cNvPr id="4" name="文本框 3"/>
          <p:cNvSpPr txBox="1"/>
          <p:nvPr/>
        </p:nvSpPr>
        <p:spPr>
          <a:xfrm>
            <a:off x="758370" y="2510971"/>
            <a:ext cx="799011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err="1"/>
              <a:t>i</a:t>
            </a:r>
            <a:r>
              <a:rPr kumimoji="1" lang="en-US" altLang="zh-CN" sz="3200" dirty="0" smtClean="0"/>
              <a:t>: </a:t>
            </a:r>
            <a:r>
              <a:rPr lang="en-US" altLang="zh-CN" sz="3200" dirty="0"/>
              <a:t> Concrete: </a:t>
            </a:r>
            <a:r>
              <a:rPr lang="en-US" altLang="zh-CN" sz="3200" dirty="0" smtClean="0"/>
              <a:t>well-defined </a:t>
            </a:r>
            <a:r>
              <a:rPr lang="en-US" altLang="zh-CN" sz="3200" dirty="0"/>
              <a:t>solution</a:t>
            </a:r>
            <a:r>
              <a:rPr kumimoji="1" lang="en-US" altLang="zh-CN" sz="3200" dirty="0" smtClean="0"/>
              <a:t> </a:t>
            </a:r>
          </a:p>
          <a:p>
            <a:r>
              <a:rPr lang="en-US" altLang="zh-CN" sz="3200" b="1" dirty="0"/>
              <a:t>viii</a:t>
            </a:r>
            <a:r>
              <a:rPr lang="en-US" altLang="zh-CN" sz="3200" b="1" dirty="0" smtClean="0"/>
              <a:t>: </a:t>
            </a:r>
            <a:r>
              <a:rPr lang="en-US" altLang="zh-CN" sz="3200" dirty="0"/>
              <a:t> Concrete: generally </a:t>
            </a:r>
            <a:r>
              <a:rPr lang="en-US" altLang="zh-CN" sz="3200" dirty="0" smtClean="0"/>
              <a:t>well-defined </a:t>
            </a:r>
            <a:r>
              <a:rPr lang="en-US" altLang="zh-CN" sz="3200" dirty="0"/>
              <a:t>solution; depends somewhat on how closely you want</a:t>
            </a:r>
          </a:p>
          <a:p>
            <a:r>
              <a:rPr lang="en-US" altLang="zh-CN" sz="3200" dirty="0"/>
              <a:t>to mimic the C </a:t>
            </a:r>
            <a:r>
              <a:rPr lang="en-US" altLang="zh-CN" sz="3200" dirty="0" smtClean="0"/>
              <a:t>behavior; </a:t>
            </a:r>
            <a:r>
              <a:rPr lang="en-US" altLang="zh-CN" sz="3200" dirty="0"/>
              <a:t>occasionally many </a:t>
            </a:r>
            <a:r>
              <a:rPr lang="en-US" altLang="zh-CN" sz="3200" dirty="0" smtClean="0"/>
              <a:t>solutions.</a:t>
            </a:r>
            <a:endParaRPr lang="en-US" altLang="zh-CN" sz="3200" b="1" dirty="0"/>
          </a:p>
          <a:p>
            <a:r>
              <a:rPr lang="en-US" altLang="zh-CN" sz="3200" b="1" dirty="0"/>
              <a:t>Xi: </a:t>
            </a:r>
            <a:r>
              <a:rPr lang="en-US" altLang="zh-CN" sz="3200" dirty="0"/>
              <a:t> Knowledge: context of user (both original writer and output consumer) is critical</a:t>
            </a:r>
            <a:endParaRPr lang="en-US" altLang="zh-CN" sz="3200" b="1" dirty="0"/>
          </a:p>
        </p:txBody>
      </p:sp>
    </p:spTree>
    <p:extLst>
      <p:ext uri="{BB962C8B-B14F-4D97-AF65-F5344CB8AC3E}">
        <p14:creationId xmlns:p14="http://schemas.microsoft.com/office/powerpoint/2010/main" val="318582285"/>
      </p:ext>
    </p:extLst>
  </p:cSld>
  <p:clrMapOvr>
    <a:masterClrMapping/>
  </p:clrMapOvr>
  <p:transition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37028" y="542338"/>
            <a:ext cx="8432801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/>
              <a:t>Regular Expressions</a:t>
            </a:r>
          </a:p>
          <a:p>
            <a:endParaRPr lang="en-US" altLang="zh-CN" sz="3200" dirty="0"/>
          </a:p>
          <a:p>
            <a:r>
              <a:rPr lang="en-US" altLang="zh-CN" sz="3200" b="1" dirty="0"/>
              <a:t>Anchors — ^ and $</a:t>
            </a:r>
          </a:p>
          <a:p>
            <a:endParaRPr lang="en-US" altLang="zh-CN" sz="3200" dirty="0" smtClean="0"/>
          </a:p>
          <a:p>
            <a:pPr marL="457200" indent="-457200">
              <a:buFont typeface="Arial" charset="0"/>
              <a:buChar char="•"/>
            </a:pPr>
            <a:r>
              <a:rPr lang="en-US" altLang="zh-CN" sz="3200" b="1" dirty="0"/>
              <a:t>^The</a:t>
            </a:r>
            <a:r>
              <a:rPr lang="en-US" altLang="zh-CN" sz="3200" dirty="0"/>
              <a:t> matches any string that </a:t>
            </a:r>
            <a:r>
              <a:rPr lang="en-US" altLang="zh-CN" sz="3200" b="1" dirty="0"/>
              <a:t>starts with</a:t>
            </a:r>
            <a:r>
              <a:rPr lang="en-US" altLang="zh-CN" sz="3200" dirty="0"/>
              <a:t> </a:t>
            </a:r>
            <a:r>
              <a:rPr lang="en-US" altLang="zh-CN" sz="3200" b="1" dirty="0" smtClean="0"/>
              <a:t>The</a:t>
            </a:r>
          </a:p>
          <a:p>
            <a:pPr marL="457200" indent="-457200">
              <a:buFont typeface="Arial" charset="0"/>
              <a:buChar char="•"/>
            </a:pPr>
            <a:r>
              <a:rPr lang="en-US" altLang="zh-CN" sz="3200" b="1" dirty="0" smtClean="0"/>
              <a:t>end</a:t>
            </a:r>
            <a:r>
              <a:rPr lang="en-US" altLang="zh-CN" sz="3200" b="1" dirty="0"/>
              <a:t>$ </a:t>
            </a:r>
            <a:r>
              <a:rPr lang="en-US" altLang="zh-CN" sz="3200" dirty="0"/>
              <a:t>matches a string that </a:t>
            </a:r>
            <a:r>
              <a:rPr lang="en-US" altLang="zh-CN" sz="3200" b="1" dirty="0"/>
              <a:t>ends with</a:t>
            </a:r>
            <a:r>
              <a:rPr lang="en-US" altLang="zh-CN" sz="3200" dirty="0"/>
              <a:t> </a:t>
            </a:r>
            <a:r>
              <a:rPr lang="en-US" altLang="zh-CN" sz="3200" b="1" dirty="0" smtClean="0"/>
              <a:t>end</a:t>
            </a:r>
          </a:p>
          <a:p>
            <a:pPr marL="457200" indent="-457200">
              <a:buFont typeface="Arial" charset="0"/>
              <a:buChar char="•"/>
            </a:pPr>
            <a:r>
              <a:rPr lang="en-US" altLang="zh-CN" sz="3200" b="1" dirty="0" smtClean="0"/>
              <a:t>^The </a:t>
            </a:r>
            <a:r>
              <a:rPr lang="en-US" altLang="zh-CN" sz="3200" b="1" dirty="0"/>
              <a:t>end$ </a:t>
            </a:r>
            <a:r>
              <a:rPr lang="en-US" altLang="zh-CN" sz="3200" dirty="0"/>
              <a:t>exact string match </a:t>
            </a:r>
            <a:r>
              <a:rPr lang="en-US" altLang="zh-CN" sz="3200" dirty="0"/>
              <a:t>(starts and ends with </a:t>
            </a:r>
            <a:r>
              <a:rPr lang="en-US" altLang="zh-CN" sz="3200" b="1" dirty="0"/>
              <a:t>The end</a:t>
            </a:r>
            <a:r>
              <a:rPr lang="en-US" altLang="zh-CN" sz="3200" dirty="0"/>
              <a:t>)</a:t>
            </a:r>
            <a:endParaRPr lang="en-US" altLang="zh-CN" sz="3200" dirty="0" smtClean="0"/>
          </a:p>
        </p:txBody>
      </p:sp>
    </p:spTree>
    <p:extLst>
      <p:ext uri="{BB962C8B-B14F-4D97-AF65-F5344CB8AC3E}">
        <p14:creationId xmlns:p14="http://schemas.microsoft.com/office/powerpoint/2010/main" val="1285647054"/>
      </p:ext>
    </p:extLst>
  </p:cSld>
  <p:clrMapOvr>
    <a:masterClrMapping/>
  </p:clrMapOvr>
  <p:transition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37028" y="542338"/>
            <a:ext cx="8432801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/>
              <a:t>Regular Expressions</a:t>
            </a:r>
          </a:p>
          <a:p>
            <a:endParaRPr lang="en-US" altLang="zh-CN" sz="3200" dirty="0"/>
          </a:p>
          <a:p>
            <a:r>
              <a:rPr lang="en-US" altLang="zh-CN" sz="3200" b="1" dirty="0"/>
              <a:t>Quantifiers — * + ? and {}</a:t>
            </a:r>
          </a:p>
          <a:p>
            <a:endParaRPr lang="en-US" altLang="zh-CN" sz="3200" dirty="0" smtClean="0"/>
          </a:p>
          <a:p>
            <a:pPr marL="457200" indent="-457200">
              <a:buFont typeface="Arial" charset="0"/>
              <a:buChar char="•"/>
            </a:pPr>
            <a:r>
              <a:rPr lang="en-US" altLang="zh-CN" sz="3200" dirty="0" err="1" smtClean="0"/>
              <a:t>abc</a:t>
            </a:r>
            <a:r>
              <a:rPr lang="en-US" altLang="zh-CN" sz="3200" b="1" dirty="0"/>
              <a:t>*</a:t>
            </a:r>
            <a:r>
              <a:rPr lang="en-US" altLang="zh-CN" sz="3200" dirty="0"/>
              <a:t> matches a string that has </a:t>
            </a:r>
            <a:r>
              <a:rPr lang="en-US" altLang="zh-CN" sz="3200" b="1" dirty="0"/>
              <a:t>ab followed by zero or more c </a:t>
            </a:r>
            <a:endParaRPr lang="en-US" altLang="zh-CN" sz="3200" b="1" dirty="0" smtClean="0"/>
          </a:p>
          <a:p>
            <a:pPr marL="457200" indent="-457200">
              <a:buFont typeface="Arial" charset="0"/>
              <a:buChar char="•"/>
            </a:pPr>
            <a:r>
              <a:rPr lang="en-US" altLang="zh-CN" sz="3200" dirty="0" err="1" smtClean="0"/>
              <a:t>abc</a:t>
            </a:r>
            <a:r>
              <a:rPr lang="en-US" altLang="zh-CN" sz="3200" b="1" dirty="0"/>
              <a:t>+</a:t>
            </a:r>
            <a:r>
              <a:rPr lang="en-US" altLang="zh-CN" sz="3200" dirty="0"/>
              <a:t> matches a string that has </a:t>
            </a:r>
            <a:r>
              <a:rPr lang="en-US" altLang="zh-CN" sz="3200" b="1" dirty="0"/>
              <a:t>ab followed by one or more c</a:t>
            </a:r>
            <a:r>
              <a:rPr lang="en-US" altLang="zh-CN" sz="3200" b="1" dirty="0" smtClean="0"/>
              <a:t> </a:t>
            </a:r>
          </a:p>
          <a:p>
            <a:pPr marL="457200" indent="-457200">
              <a:buFont typeface="Arial" charset="0"/>
              <a:buChar char="•"/>
            </a:pPr>
            <a:r>
              <a:rPr lang="en-US" altLang="zh-CN" sz="3200" dirty="0" err="1" smtClean="0"/>
              <a:t>abc</a:t>
            </a:r>
            <a:r>
              <a:rPr lang="en-US" altLang="zh-CN" sz="3200" b="1" dirty="0"/>
              <a:t>?</a:t>
            </a:r>
            <a:r>
              <a:rPr lang="en-US" altLang="zh-CN" sz="3200" dirty="0"/>
              <a:t> matches a string that has </a:t>
            </a:r>
            <a:r>
              <a:rPr lang="en-US" altLang="zh-CN" sz="3200" b="1" dirty="0"/>
              <a:t>ab followed by zero or one c</a:t>
            </a:r>
            <a:endParaRPr lang="en-US" altLang="zh-CN" sz="3200" dirty="0" smtClean="0"/>
          </a:p>
        </p:txBody>
      </p:sp>
    </p:spTree>
    <p:extLst>
      <p:ext uri="{BB962C8B-B14F-4D97-AF65-F5344CB8AC3E}">
        <p14:creationId xmlns:p14="http://schemas.microsoft.com/office/powerpoint/2010/main" val="474604979"/>
      </p:ext>
    </p:extLst>
  </p:cSld>
  <p:clrMapOvr>
    <a:masterClrMapping/>
  </p:clrMapOvr>
  <p:transition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37028" y="542338"/>
            <a:ext cx="843280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/>
              <a:t>Regular Expressions</a:t>
            </a:r>
          </a:p>
          <a:p>
            <a:endParaRPr lang="en-US" altLang="zh-CN" sz="3200" dirty="0" smtClean="0"/>
          </a:p>
          <a:p>
            <a:pPr marL="457200" indent="-457200">
              <a:buFont typeface="Arial" charset="0"/>
              <a:buChar char="•"/>
            </a:pPr>
            <a:r>
              <a:rPr lang="en-US" altLang="zh-CN" sz="3200" dirty="0" err="1"/>
              <a:t>abc</a:t>
            </a:r>
            <a:r>
              <a:rPr lang="en-US" altLang="zh-CN" sz="3200" b="1" dirty="0"/>
              <a:t>{2}</a:t>
            </a:r>
            <a:r>
              <a:rPr lang="en-US" altLang="zh-CN" sz="3200" dirty="0"/>
              <a:t> </a:t>
            </a:r>
            <a:endParaRPr lang="en-US" altLang="zh-CN" sz="3200" dirty="0" smtClean="0"/>
          </a:p>
          <a:p>
            <a:pPr marL="457200" indent="-457200">
              <a:buFont typeface="Arial" charset="0"/>
              <a:buChar char="•"/>
            </a:pPr>
            <a:r>
              <a:rPr lang="en-US" altLang="zh-CN" sz="3200" dirty="0" err="1" smtClean="0"/>
              <a:t>abc</a:t>
            </a:r>
            <a:r>
              <a:rPr lang="en-US" altLang="zh-CN" sz="3200" b="1" dirty="0" smtClean="0"/>
              <a:t>{2</a:t>
            </a:r>
            <a:r>
              <a:rPr lang="en-US" altLang="zh-CN" sz="3200" b="1" dirty="0"/>
              <a:t>,}</a:t>
            </a:r>
            <a:r>
              <a:rPr lang="en-US" altLang="zh-CN" sz="3200" dirty="0"/>
              <a:t> </a:t>
            </a:r>
            <a:endParaRPr lang="en-US" altLang="zh-CN" sz="3200" dirty="0" smtClean="0"/>
          </a:p>
          <a:p>
            <a:pPr marL="457200" indent="-457200">
              <a:buFont typeface="Arial" charset="0"/>
              <a:buChar char="•"/>
            </a:pPr>
            <a:r>
              <a:rPr lang="en-US" altLang="zh-CN" sz="3200" dirty="0" err="1" smtClean="0"/>
              <a:t>abc</a:t>
            </a:r>
            <a:r>
              <a:rPr lang="en-US" altLang="zh-CN" sz="3200" b="1" dirty="0" smtClean="0"/>
              <a:t>{2,5</a:t>
            </a:r>
            <a:r>
              <a:rPr lang="en-US" altLang="zh-CN" sz="3200" b="1" dirty="0"/>
              <a:t>}</a:t>
            </a:r>
            <a:r>
              <a:rPr lang="en-US" altLang="zh-CN" sz="3200" dirty="0"/>
              <a:t> </a:t>
            </a:r>
            <a:endParaRPr lang="en-US" altLang="zh-CN" sz="3200" dirty="0" smtClean="0"/>
          </a:p>
          <a:p>
            <a:pPr marL="457200" indent="-457200">
              <a:buFont typeface="Arial" charset="0"/>
              <a:buChar char="•"/>
            </a:pPr>
            <a:r>
              <a:rPr lang="en-US" altLang="zh-CN" sz="3200" dirty="0" smtClean="0"/>
              <a:t>a</a:t>
            </a:r>
            <a:r>
              <a:rPr lang="en-US" altLang="zh-CN" sz="3200" b="1" dirty="0" smtClean="0"/>
              <a:t>(</a:t>
            </a:r>
            <a:r>
              <a:rPr lang="en-US" altLang="zh-CN" sz="3200" b="1" dirty="0" err="1" smtClean="0"/>
              <a:t>bc</a:t>
            </a:r>
            <a:r>
              <a:rPr lang="en-US" altLang="zh-CN" sz="3200" b="1" dirty="0"/>
              <a:t>)* </a:t>
            </a:r>
            <a:endParaRPr lang="en-US" altLang="zh-CN" sz="3200" b="1" dirty="0" smtClean="0"/>
          </a:p>
          <a:p>
            <a:pPr marL="457200" indent="-457200">
              <a:buFont typeface="Arial" charset="0"/>
              <a:buChar char="•"/>
            </a:pPr>
            <a:r>
              <a:rPr lang="en-US" altLang="zh-CN" sz="3200" dirty="0" smtClean="0"/>
              <a:t>a</a:t>
            </a:r>
            <a:r>
              <a:rPr lang="en-US" altLang="zh-CN" sz="3200" b="1" dirty="0" smtClean="0"/>
              <a:t>(</a:t>
            </a:r>
            <a:r>
              <a:rPr lang="en-US" altLang="zh-CN" sz="3200" b="1" dirty="0" err="1" smtClean="0"/>
              <a:t>bc</a:t>
            </a:r>
            <a:r>
              <a:rPr lang="en-US" altLang="zh-CN" sz="3200" b="1" dirty="0"/>
              <a:t>){2,5</a:t>
            </a:r>
            <a:r>
              <a:rPr lang="en-US" altLang="zh-CN" sz="3200" b="1" dirty="0" smtClean="0"/>
              <a:t>}</a:t>
            </a:r>
            <a:endParaRPr lang="en-US" altLang="zh-CN" sz="3200" dirty="0" smtClean="0"/>
          </a:p>
        </p:txBody>
      </p:sp>
    </p:spTree>
    <p:extLst>
      <p:ext uri="{BB962C8B-B14F-4D97-AF65-F5344CB8AC3E}">
        <p14:creationId xmlns:p14="http://schemas.microsoft.com/office/powerpoint/2010/main" val="871007072"/>
      </p:ext>
    </p:extLst>
  </p:cSld>
  <p:clrMapOvr>
    <a:masterClrMapping/>
  </p:clrMapOvr>
  <p:transition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37028" y="542338"/>
            <a:ext cx="8432801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/>
              <a:t>Regular Expressions</a:t>
            </a:r>
          </a:p>
          <a:p>
            <a:endParaRPr lang="en-US" altLang="zh-CN" sz="3200" dirty="0" smtClean="0"/>
          </a:p>
          <a:p>
            <a:pPr marL="457200" indent="-457200">
              <a:buFont typeface="Arial" charset="0"/>
              <a:buChar char="•"/>
            </a:pPr>
            <a:r>
              <a:rPr lang="en-US" altLang="zh-CN" sz="3200" dirty="0" err="1"/>
              <a:t>abc</a:t>
            </a:r>
            <a:r>
              <a:rPr lang="en-US" altLang="zh-CN" sz="3200" b="1" dirty="0"/>
              <a:t>{2}</a:t>
            </a:r>
            <a:r>
              <a:rPr lang="en-US" altLang="zh-CN" sz="3200" dirty="0"/>
              <a:t> matches a string that has </a:t>
            </a:r>
            <a:r>
              <a:rPr lang="en-US" altLang="zh-CN" sz="3200" b="1" dirty="0"/>
              <a:t>ab followed by 2 </a:t>
            </a:r>
            <a:r>
              <a:rPr lang="en-US" altLang="zh-CN" sz="3200" b="1" dirty="0" smtClean="0"/>
              <a:t>c</a:t>
            </a:r>
          </a:p>
          <a:p>
            <a:pPr marL="457200" indent="-457200">
              <a:buFont typeface="Arial" charset="0"/>
              <a:buChar char="•"/>
            </a:pPr>
            <a:r>
              <a:rPr lang="en-US" altLang="zh-CN" sz="3200" dirty="0" err="1" smtClean="0"/>
              <a:t>abc</a:t>
            </a:r>
            <a:r>
              <a:rPr lang="en-US" altLang="zh-CN" sz="3200" b="1" dirty="0" smtClean="0"/>
              <a:t>{2</a:t>
            </a:r>
            <a:r>
              <a:rPr lang="en-US" altLang="zh-CN" sz="3200" b="1" dirty="0"/>
              <a:t>,}</a:t>
            </a:r>
            <a:r>
              <a:rPr lang="en-US" altLang="zh-CN" sz="3200" dirty="0"/>
              <a:t> matches a string that has </a:t>
            </a:r>
            <a:r>
              <a:rPr lang="en-US" altLang="zh-CN" sz="3200" b="1" dirty="0"/>
              <a:t>ab followed by 2 or more </a:t>
            </a:r>
            <a:r>
              <a:rPr lang="en-US" altLang="zh-CN" sz="3200" b="1" dirty="0" smtClean="0"/>
              <a:t>c</a:t>
            </a:r>
          </a:p>
          <a:p>
            <a:pPr marL="457200" indent="-457200">
              <a:buFont typeface="Arial" charset="0"/>
              <a:buChar char="•"/>
            </a:pPr>
            <a:r>
              <a:rPr lang="en-US" altLang="zh-CN" sz="3200" dirty="0" err="1" smtClean="0"/>
              <a:t>abc</a:t>
            </a:r>
            <a:r>
              <a:rPr lang="en-US" altLang="zh-CN" sz="3200" b="1" dirty="0" smtClean="0"/>
              <a:t>{2,5</a:t>
            </a:r>
            <a:r>
              <a:rPr lang="en-US" altLang="zh-CN" sz="3200" b="1" dirty="0"/>
              <a:t>}</a:t>
            </a:r>
            <a:r>
              <a:rPr lang="en-US" altLang="zh-CN" sz="3200" dirty="0"/>
              <a:t> matches a string that has </a:t>
            </a:r>
            <a:r>
              <a:rPr lang="en-US" altLang="zh-CN" sz="3200" b="1" dirty="0"/>
              <a:t>ab followed by 2 up to 5 </a:t>
            </a:r>
            <a:r>
              <a:rPr lang="en-US" altLang="zh-CN" sz="3200" b="1" dirty="0" smtClean="0"/>
              <a:t>c</a:t>
            </a:r>
          </a:p>
          <a:p>
            <a:pPr marL="457200" indent="-457200">
              <a:buFont typeface="Arial" charset="0"/>
              <a:buChar char="•"/>
            </a:pPr>
            <a:r>
              <a:rPr lang="en-US" altLang="zh-CN" sz="3200" dirty="0" smtClean="0"/>
              <a:t>a</a:t>
            </a:r>
            <a:r>
              <a:rPr lang="en-US" altLang="zh-CN" sz="3200" b="1" dirty="0" smtClean="0"/>
              <a:t>(</a:t>
            </a:r>
            <a:r>
              <a:rPr lang="en-US" altLang="zh-CN" sz="3200" b="1" dirty="0" err="1" smtClean="0"/>
              <a:t>bc</a:t>
            </a:r>
            <a:r>
              <a:rPr lang="en-US" altLang="zh-CN" sz="3200" b="1" dirty="0"/>
              <a:t>)* </a:t>
            </a:r>
            <a:r>
              <a:rPr lang="en-US" altLang="zh-CN" sz="3200" dirty="0"/>
              <a:t>matches a string that has </a:t>
            </a:r>
            <a:r>
              <a:rPr lang="en-US" altLang="zh-CN" sz="3200" b="1" dirty="0"/>
              <a:t>a followed by zero or more copies of the sequence </a:t>
            </a:r>
            <a:r>
              <a:rPr lang="en-US" altLang="zh-CN" sz="3200" b="1" dirty="0" err="1" smtClean="0"/>
              <a:t>bc</a:t>
            </a:r>
            <a:endParaRPr lang="en-US" altLang="zh-CN" sz="3200" b="1" dirty="0" smtClean="0"/>
          </a:p>
          <a:p>
            <a:pPr marL="457200" indent="-457200">
              <a:buFont typeface="Arial" charset="0"/>
              <a:buChar char="•"/>
            </a:pPr>
            <a:r>
              <a:rPr lang="en-US" altLang="zh-CN" sz="3200" dirty="0" smtClean="0"/>
              <a:t>a</a:t>
            </a:r>
            <a:r>
              <a:rPr lang="en-US" altLang="zh-CN" sz="3200" b="1" dirty="0" smtClean="0"/>
              <a:t>(</a:t>
            </a:r>
            <a:r>
              <a:rPr lang="en-US" altLang="zh-CN" sz="3200" b="1" dirty="0" err="1" smtClean="0"/>
              <a:t>bc</a:t>
            </a:r>
            <a:r>
              <a:rPr lang="en-US" altLang="zh-CN" sz="3200" b="1" dirty="0"/>
              <a:t>){2,5} </a:t>
            </a:r>
            <a:r>
              <a:rPr lang="en-US" altLang="zh-CN" sz="3200" dirty="0"/>
              <a:t>matches a string that has</a:t>
            </a:r>
            <a:r>
              <a:rPr lang="en-US" altLang="zh-CN" sz="3200" b="1" dirty="0"/>
              <a:t> a followed by 2 up to 5 copies of the sequence </a:t>
            </a:r>
            <a:r>
              <a:rPr lang="en-US" altLang="zh-CN" sz="3200" b="1" dirty="0" err="1"/>
              <a:t>bc</a:t>
            </a:r>
            <a:endParaRPr lang="en-US" altLang="zh-CN" sz="3200" dirty="0" smtClean="0"/>
          </a:p>
        </p:txBody>
      </p:sp>
    </p:spTree>
    <p:extLst>
      <p:ext uri="{BB962C8B-B14F-4D97-AF65-F5344CB8AC3E}">
        <p14:creationId xmlns:p14="http://schemas.microsoft.com/office/powerpoint/2010/main" val="367469861"/>
      </p:ext>
    </p:extLst>
  </p:cSld>
  <p:clrMapOvr>
    <a:masterClrMapping/>
  </p:clrMapOvr>
  <p:transition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37028" y="542338"/>
            <a:ext cx="843280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/>
              <a:t>Regular Expressions</a:t>
            </a:r>
          </a:p>
          <a:p>
            <a:endParaRPr lang="en-US" altLang="zh-CN" sz="3200" dirty="0"/>
          </a:p>
          <a:p>
            <a:r>
              <a:rPr lang="en-US" altLang="zh-CN" sz="3200" b="1" dirty="0"/>
              <a:t>OR operator — | or []</a:t>
            </a:r>
          </a:p>
          <a:p>
            <a:endParaRPr lang="en-US" altLang="zh-CN" sz="3200" dirty="0" smtClean="0"/>
          </a:p>
          <a:p>
            <a:pPr marL="457200" indent="-457200">
              <a:buFont typeface="Arial" charset="0"/>
              <a:buChar char="•"/>
            </a:pPr>
            <a:r>
              <a:rPr lang="en-US" altLang="zh-CN" sz="3200" b="1" dirty="0"/>
              <a:t>a(</a:t>
            </a:r>
            <a:r>
              <a:rPr lang="en-US" altLang="zh-CN" sz="3200" b="1" dirty="0" err="1"/>
              <a:t>b|c</a:t>
            </a:r>
            <a:r>
              <a:rPr lang="en-US" altLang="zh-CN" sz="3200" b="1" dirty="0"/>
              <a:t>)</a:t>
            </a:r>
            <a:r>
              <a:rPr lang="en-US" altLang="zh-CN" sz="3200" dirty="0"/>
              <a:t> matches a string that has </a:t>
            </a:r>
            <a:r>
              <a:rPr lang="en-US" altLang="zh-CN" sz="3200" b="1" dirty="0"/>
              <a:t>a followed by b or c </a:t>
            </a:r>
          </a:p>
          <a:p>
            <a:pPr marL="457200" indent="-457200">
              <a:buFont typeface="Arial" charset="0"/>
              <a:buChar char="•"/>
            </a:pPr>
            <a:r>
              <a:rPr lang="en-US" altLang="zh-CN" sz="3200" b="1" dirty="0" smtClean="0"/>
              <a:t>a[</a:t>
            </a:r>
            <a:r>
              <a:rPr lang="en-US" altLang="zh-CN" sz="3200" b="1" dirty="0" err="1" smtClean="0"/>
              <a:t>bc</a:t>
            </a:r>
            <a:r>
              <a:rPr lang="en-US" altLang="zh-CN" sz="3200" b="1" dirty="0"/>
              <a:t>]</a:t>
            </a:r>
            <a:r>
              <a:rPr lang="en-US" altLang="zh-CN" sz="3200" dirty="0"/>
              <a:t> same as previous</a:t>
            </a:r>
            <a:endParaRPr lang="en-US" altLang="zh-CN" sz="3200" dirty="0" smtClean="0"/>
          </a:p>
        </p:txBody>
      </p:sp>
    </p:spTree>
    <p:extLst>
      <p:ext uri="{BB962C8B-B14F-4D97-AF65-F5344CB8AC3E}">
        <p14:creationId xmlns:p14="http://schemas.microsoft.com/office/powerpoint/2010/main" val="1370067797"/>
      </p:ext>
    </p:extLst>
  </p:cSld>
  <p:clrMapOvr>
    <a:masterClrMapping/>
  </p:clrMapOvr>
  <p:transition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37028" y="542338"/>
            <a:ext cx="8432801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/>
              <a:t>Regular Expressions</a:t>
            </a:r>
          </a:p>
          <a:p>
            <a:endParaRPr lang="en-US" altLang="zh-CN" sz="3200" dirty="0"/>
          </a:p>
          <a:p>
            <a:r>
              <a:rPr lang="en-US" altLang="zh-CN" sz="3200" b="1" dirty="0"/>
              <a:t>Character classes — \d \w \s and .</a:t>
            </a:r>
          </a:p>
          <a:p>
            <a:endParaRPr lang="en-US" altLang="zh-CN" sz="3200" dirty="0" smtClean="0"/>
          </a:p>
          <a:p>
            <a:pPr marL="457200" indent="-457200">
              <a:buFont typeface="Arial" charset="0"/>
              <a:buChar char="•"/>
            </a:pPr>
            <a:r>
              <a:rPr lang="en-US" altLang="zh-CN" sz="3200" b="1" dirty="0"/>
              <a:t>\d</a:t>
            </a:r>
            <a:r>
              <a:rPr lang="en-US" altLang="zh-CN" sz="3200" dirty="0"/>
              <a:t> matches a </a:t>
            </a:r>
            <a:r>
              <a:rPr lang="en-US" altLang="zh-CN" sz="3200" b="1" dirty="0"/>
              <a:t>single character</a:t>
            </a:r>
            <a:r>
              <a:rPr lang="en-US" altLang="zh-CN" sz="3200" dirty="0"/>
              <a:t> that is a </a:t>
            </a:r>
            <a:r>
              <a:rPr lang="en-US" altLang="zh-CN" sz="3200" b="1" dirty="0"/>
              <a:t>digit </a:t>
            </a:r>
            <a:endParaRPr lang="en-US" altLang="zh-CN" sz="3200" dirty="0"/>
          </a:p>
          <a:p>
            <a:pPr marL="457200" indent="-457200">
              <a:buFont typeface="Arial" charset="0"/>
              <a:buChar char="•"/>
            </a:pPr>
            <a:r>
              <a:rPr lang="en-US" altLang="zh-CN" sz="3200" b="1" dirty="0" smtClean="0"/>
              <a:t>\w</a:t>
            </a:r>
            <a:r>
              <a:rPr lang="en-US" altLang="zh-CN" sz="3200" dirty="0" smtClean="0"/>
              <a:t> </a:t>
            </a:r>
            <a:r>
              <a:rPr lang="en-US" altLang="zh-CN" sz="3200" dirty="0"/>
              <a:t>matches a </a:t>
            </a:r>
            <a:r>
              <a:rPr lang="en-US" altLang="zh-CN" sz="3200" b="1" dirty="0"/>
              <a:t>word character</a:t>
            </a:r>
            <a:r>
              <a:rPr lang="en-US" altLang="zh-CN" sz="3200" dirty="0"/>
              <a:t> (alphanumeric character plus underscore</a:t>
            </a:r>
            <a:r>
              <a:rPr lang="en-US" altLang="zh-CN" sz="3200" dirty="0" smtClean="0"/>
              <a:t>)</a:t>
            </a:r>
          </a:p>
          <a:p>
            <a:pPr marL="457200" indent="-457200">
              <a:buFont typeface="Arial" charset="0"/>
              <a:buChar char="•"/>
            </a:pPr>
            <a:r>
              <a:rPr lang="en-US" altLang="zh-CN" sz="3200" b="1" dirty="0" smtClean="0"/>
              <a:t>\s</a:t>
            </a:r>
            <a:r>
              <a:rPr lang="en-US" altLang="zh-CN" sz="3200" dirty="0" smtClean="0"/>
              <a:t> </a:t>
            </a:r>
            <a:r>
              <a:rPr lang="en-US" altLang="zh-CN" sz="3200" dirty="0"/>
              <a:t>matches a </a:t>
            </a:r>
            <a:r>
              <a:rPr lang="en-US" altLang="zh-CN" sz="3200" b="1" dirty="0"/>
              <a:t>whitespace character</a:t>
            </a:r>
            <a:r>
              <a:rPr lang="en-US" altLang="zh-CN" sz="3200" dirty="0"/>
              <a:t> (includes tabs and line breaks</a:t>
            </a:r>
            <a:r>
              <a:rPr lang="en-US" altLang="zh-CN" sz="3200" dirty="0" smtClean="0"/>
              <a:t>)</a:t>
            </a:r>
          </a:p>
          <a:p>
            <a:pPr marL="457200" indent="-457200">
              <a:buFont typeface="Arial" charset="0"/>
              <a:buChar char="•"/>
            </a:pPr>
            <a:r>
              <a:rPr lang="en-US" altLang="zh-CN" sz="3200" b="1" dirty="0" smtClean="0"/>
              <a:t>. </a:t>
            </a:r>
            <a:r>
              <a:rPr lang="en-US" altLang="zh-CN" sz="3200" dirty="0"/>
              <a:t>matches </a:t>
            </a:r>
            <a:r>
              <a:rPr lang="en-US" altLang="zh-CN" sz="3200" b="1" dirty="0"/>
              <a:t>any character</a:t>
            </a:r>
            <a:endParaRPr lang="en-US" altLang="zh-CN" sz="3200" dirty="0" smtClean="0"/>
          </a:p>
        </p:txBody>
      </p:sp>
    </p:spTree>
    <p:extLst>
      <p:ext uri="{BB962C8B-B14F-4D97-AF65-F5344CB8AC3E}">
        <p14:creationId xmlns:p14="http://schemas.microsoft.com/office/powerpoint/2010/main" val="1166666134"/>
      </p:ext>
    </p:extLst>
  </p:cSld>
  <p:clrMapOvr>
    <a:masterClrMapping/>
  </p:clrMapOvr>
  <p:transition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37028" y="542338"/>
            <a:ext cx="8432801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/>
              <a:t>Regular Expressions</a:t>
            </a:r>
          </a:p>
          <a:p>
            <a:endParaRPr lang="en-US" altLang="zh-CN" sz="3200" dirty="0"/>
          </a:p>
          <a:p>
            <a:r>
              <a:rPr lang="en-US" altLang="zh-CN" sz="3200" b="1" dirty="0"/>
              <a:t>Bracket expressions — []</a:t>
            </a:r>
          </a:p>
          <a:p>
            <a:endParaRPr lang="en-US" altLang="zh-CN" sz="3200" dirty="0" smtClean="0"/>
          </a:p>
          <a:p>
            <a:pPr marL="457200" indent="-457200">
              <a:buFont typeface="Arial" charset="0"/>
              <a:buChar char="•"/>
            </a:pPr>
            <a:r>
              <a:rPr lang="en-US" altLang="zh-CN" sz="3200" b="1" dirty="0" smtClean="0"/>
              <a:t>[a-fA-F0-9</a:t>
            </a:r>
            <a:r>
              <a:rPr lang="en-US" altLang="zh-CN" sz="3200" b="1" dirty="0"/>
              <a:t>] </a:t>
            </a:r>
            <a:r>
              <a:rPr lang="en-US" altLang="zh-CN" sz="3200" dirty="0"/>
              <a:t>a string that represents </a:t>
            </a:r>
            <a:r>
              <a:rPr lang="en-US" altLang="zh-CN" sz="3200" b="1" dirty="0"/>
              <a:t>a single hexadecimal digit, case insensitively </a:t>
            </a:r>
            <a:endParaRPr lang="en-US" altLang="zh-CN" sz="3200" dirty="0"/>
          </a:p>
          <a:p>
            <a:pPr marL="457200" indent="-457200">
              <a:buFont typeface="Arial" charset="0"/>
              <a:buChar char="•"/>
            </a:pPr>
            <a:r>
              <a:rPr lang="en-US" altLang="zh-CN" sz="3200" b="1" dirty="0" smtClean="0"/>
              <a:t>[0-9</a:t>
            </a:r>
            <a:r>
              <a:rPr lang="en-US" altLang="zh-CN" sz="3200" b="1" dirty="0"/>
              <a:t>]% </a:t>
            </a:r>
            <a:r>
              <a:rPr lang="en-US" altLang="zh-CN" sz="3200" dirty="0"/>
              <a:t>a string that has a character </a:t>
            </a:r>
            <a:r>
              <a:rPr lang="en-US" altLang="zh-CN" sz="3200" b="1" dirty="0"/>
              <a:t>from 0 to 9 before a % </a:t>
            </a:r>
            <a:r>
              <a:rPr lang="en-US" altLang="zh-CN" sz="3200" b="1" dirty="0" smtClean="0"/>
              <a:t>sign</a:t>
            </a:r>
          </a:p>
          <a:p>
            <a:pPr marL="457200" indent="-457200">
              <a:buFont typeface="Arial" charset="0"/>
              <a:buChar char="•"/>
            </a:pPr>
            <a:r>
              <a:rPr lang="en-US" altLang="zh-CN" sz="3200" b="1" dirty="0" smtClean="0"/>
              <a:t>[^</a:t>
            </a:r>
            <a:r>
              <a:rPr lang="en-US" altLang="zh-CN" sz="3200" b="1" dirty="0"/>
              <a:t>a-</a:t>
            </a:r>
            <a:r>
              <a:rPr lang="en-US" altLang="zh-CN" sz="3200" b="1" dirty="0" err="1"/>
              <a:t>zA</a:t>
            </a:r>
            <a:r>
              <a:rPr lang="en-US" altLang="zh-CN" sz="3200" b="1" dirty="0"/>
              <a:t>-Z]</a:t>
            </a:r>
            <a:r>
              <a:rPr lang="en-US" altLang="zh-CN" sz="3200" dirty="0"/>
              <a:t> a string that has </a:t>
            </a:r>
            <a:r>
              <a:rPr lang="en-US" altLang="zh-CN" sz="3200" b="1" dirty="0"/>
              <a:t>not a letter from a to z or from A to Z. </a:t>
            </a:r>
            <a:r>
              <a:rPr lang="en-US" altLang="zh-CN" sz="3200" dirty="0"/>
              <a:t>In this case the </a:t>
            </a:r>
            <a:r>
              <a:rPr lang="en-US" altLang="zh-CN" sz="3200" b="1" dirty="0"/>
              <a:t>^</a:t>
            </a:r>
            <a:r>
              <a:rPr lang="en-US" altLang="zh-CN" sz="3200" dirty="0"/>
              <a:t> is used as </a:t>
            </a:r>
            <a:r>
              <a:rPr lang="en-US" altLang="zh-CN" sz="3200" b="1" dirty="0"/>
              <a:t>negation of the expression</a:t>
            </a:r>
            <a:endParaRPr lang="en-US" altLang="zh-CN" sz="3200" dirty="0" smtClean="0"/>
          </a:p>
        </p:txBody>
      </p:sp>
    </p:spTree>
    <p:extLst>
      <p:ext uri="{BB962C8B-B14F-4D97-AF65-F5344CB8AC3E}">
        <p14:creationId xmlns:p14="http://schemas.microsoft.com/office/powerpoint/2010/main" val="2042498326"/>
      </p:ext>
    </p:extLst>
  </p:cSld>
  <p:clrMapOvr>
    <a:masterClrMapping/>
  </p:clrMapOvr>
  <p:transition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37028" y="542338"/>
            <a:ext cx="84328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Exercise 5</a:t>
            </a:r>
            <a:r>
              <a:rPr lang="en-US" altLang="zh-CN" sz="3200" b="1" dirty="0" smtClean="0"/>
              <a:t>:</a:t>
            </a:r>
          </a:p>
          <a:p>
            <a:r>
              <a:rPr lang="en-US" altLang="zh-CN" sz="2800" dirty="0"/>
              <a:t>For each of the following, give a couple of examples of strings which the regular expression </a:t>
            </a:r>
            <a:r>
              <a:rPr lang="en-US" altLang="zh-CN" sz="2800" dirty="0" smtClean="0"/>
              <a:t>would match</a:t>
            </a:r>
            <a:r>
              <a:rPr lang="en-US" altLang="zh-CN" sz="2800" dirty="0"/>
              <a:t>. </a:t>
            </a:r>
            <a:r>
              <a:rPr lang="en-US" altLang="zh-CN" sz="2800" dirty="0" smtClean="0"/>
              <a:t>Describe the set</a:t>
            </a:r>
            <a:r>
              <a:rPr lang="en-US" altLang="zh-CN" sz="2800" dirty="0"/>
              <a:t> </a:t>
            </a:r>
            <a:r>
              <a:rPr lang="en-US" altLang="zh-CN" sz="2800" dirty="0" smtClean="0"/>
              <a:t>of </a:t>
            </a:r>
            <a:r>
              <a:rPr lang="en-US" altLang="zh-CN" sz="2800" dirty="0"/>
              <a:t>strings that the pattern is designed to match.</a:t>
            </a:r>
            <a:endParaRPr kumimoji="1"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207310732"/>
      </p:ext>
    </p:extLst>
  </p:cSld>
  <p:clrMapOvr>
    <a:masterClrMapping/>
  </p:clrMapOvr>
  <p:transition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直接连接符 30"/>
          <p:cNvCxnSpPr/>
          <p:nvPr/>
        </p:nvCxnSpPr>
        <p:spPr>
          <a:xfrm>
            <a:off x="12048767" y="155126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>
            <a:off x="3142060" y="1625857"/>
            <a:ext cx="0" cy="3386138"/>
          </a:xfrm>
          <a:prstGeom prst="line">
            <a:avLst/>
          </a:prstGeom>
          <a:ln>
            <a:solidFill>
              <a:srgbClr val="0174AB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3443901" y="2309306"/>
            <a:ext cx="48251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altLang="zh-CN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楷体" panose="02010609060101010101" pitchFamily="49" charset="-122"/>
              </a:rPr>
              <a:t>Name</a:t>
            </a:r>
            <a:r>
              <a:rPr lang="en-AU" altLang="zh-CN" sz="24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楷体" panose="02010609060101010101" pitchFamily="49" charset="-122"/>
              </a:rPr>
              <a:t>: </a:t>
            </a:r>
            <a:r>
              <a:rPr lang="en-AU" altLang="zh-CN" sz="2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ea typeface="楷体" panose="02010609060101010101" pitchFamily="49" charset="-122"/>
              </a:rPr>
              <a:t>Ang</a:t>
            </a:r>
            <a:r>
              <a:rPr lang="en-AU" altLang="zh-CN" sz="24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楷体" panose="02010609060101010101" pitchFamily="49" charset="-122"/>
              </a:rPr>
              <a:t> Li</a:t>
            </a:r>
            <a:endParaRPr lang="zh-HK" altLang="en-US" sz="2400" dirty="0">
              <a:solidFill>
                <a:schemeClr val="tx1">
                  <a:lumMod val="85000"/>
                  <a:lumOff val="15000"/>
                </a:schemeClr>
              </a:solidFill>
              <a:ea typeface="楷体" panose="02010609060101010101" pitchFamily="49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3443901" y="3093814"/>
            <a:ext cx="57000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altLang="zh-CN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楷体" panose="02010609060101010101" pitchFamily="49" charset="-122"/>
              </a:rPr>
              <a:t>E-mail</a:t>
            </a:r>
            <a:r>
              <a:rPr lang="en-AU" altLang="zh-CN" sz="24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楷体" panose="02010609060101010101" pitchFamily="49" charset="-122"/>
              </a:rPr>
              <a:t>: angl4@student.unimelb.edu.au</a:t>
            </a:r>
            <a:endParaRPr lang="en-US" altLang="zh-CN" sz="2400" dirty="0" smtClean="0">
              <a:solidFill>
                <a:schemeClr val="tx1">
                  <a:lumMod val="85000"/>
                  <a:lumOff val="15000"/>
                </a:schemeClr>
              </a:solidFill>
              <a:ea typeface="楷体" panose="02010609060101010101" pitchFamily="49" charset="-122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1037831" y="2404320"/>
            <a:ext cx="1485724" cy="1480272"/>
            <a:chOff x="1709739" y="2636838"/>
            <a:chExt cx="1590160" cy="1584325"/>
          </a:xfrm>
          <a:solidFill>
            <a:srgbClr val="7C233E"/>
          </a:solidFill>
          <a:effectLst/>
        </p:grpSpPr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1709739" y="2636838"/>
              <a:ext cx="1468102" cy="1467130"/>
            </a:xfrm>
            <a:custGeom>
              <a:avLst/>
              <a:gdLst>
                <a:gd name="T0" fmla="*/ 691 w 1276"/>
                <a:gd name="T1" fmla="*/ 1168 h 1274"/>
                <a:gd name="T2" fmla="*/ 662 w 1276"/>
                <a:gd name="T3" fmla="*/ 1267 h 1274"/>
                <a:gd name="T4" fmla="*/ 654 w 1276"/>
                <a:gd name="T5" fmla="*/ 1273 h 1274"/>
                <a:gd name="T6" fmla="*/ 643 w 1276"/>
                <a:gd name="T7" fmla="*/ 1274 h 1274"/>
                <a:gd name="T8" fmla="*/ 172 w 1276"/>
                <a:gd name="T9" fmla="*/ 1274 h 1274"/>
                <a:gd name="T10" fmla="*/ 81 w 1276"/>
                <a:gd name="T11" fmla="*/ 1253 h 1274"/>
                <a:gd name="T12" fmla="*/ 1 w 1276"/>
                <a:gd name="T13" fmla="*/ 1113 h 1274"/>
                <a:gd name="T14" fmla="*/ 0 w 1276"/>
                <a:gd name="T15" fmla="*/ 892 h 1274"/>
                <a:gd name="T16" fmla="*/ 0 w 1276"/>
                <a:gd name="T17" fmla="*/ 170 h 1274"/>
                <a:gd name="T18" fmla="*/ 170 w 1276"/>
                <a:gd name="T19" fmla="*/ 0 h 1274"/>
                <a:gd name="T20" fmla="*/ 1110 w 1276"/>
                <a:gd name="T21" fmla="*/ 0 h 1274"/>
                <a:gd name="T22" fmla="*/ 1273 w 1276"/>
                <a:gd name="T23" fmla="*/ 131 h 1274"/>
                <a:gd name="T24" fmla="*/ 1276 w 1276"/>
                <a:gd name="T25" fmla="*/ 168 h 1274"/>
                <a:gd name="T26" fmla="*/ 1276 w 1276"/>
                <a:gd name="T27" fmla="*/ 629 h 1274"/>
                <a:gd name="T28" fmla="*/ 1275 w 1276"/>
                <a:gd name="T29" fmla="*/ 645 h 1274"/>
                <a:gd name="T30" fmla="*/ 1171 w 1276"/>
                <a:gd name="T31" fmla="*/ 659 h 1274"/>
                <a:gd name="T32" fmla="*/ 1171 w 1276"/>
                <a:gd name="T33" fmla="*/ 214 h 1274"/>
                <a:gd name="T34" fmla="*/ 106 w 1276"/>
                <a:gd name="T35" fmla="*/ 214 h 1274"/>
                <a:gd name="T36" fmla="*/ 106 w 1276"/>
                <a:gd name="T37" fmla="*/ 230 h 1274"/>
                <a:gd name="T38" fmla="*/ 105 w 1276"/>
                <a:gd name="T39" fmla="*/ 1102 h 1274"/>
                <a:gd name="T40" fmla="*/ 171 w 1276"/>
                <a:gd name="T41" fmla="*/ 1168 h 1274"/>
                <a:gd name="T42" fmla="*/ 671 w 1276"/>
                <a:gd name="T43" fmla="*/ 1168 h 1274"/>
                <a:gd name="T44" fmla="*/ 691 w 1276"/>
                <a:gd name="T45" fmla="*/ 1168 h 1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276" h="1274">
                  <a:moveTo>
                    <a:pt x="691" y="1168"/>
                  </a:moveTo>
                  <a:cubicBezTo>
                    <a:pt x="681" y="1203"/>
                    <a:pt x="672" y="1235"/>
                    <a:pt x="662" y="1267"/>
                  </a:cubicBezTo>
                  <a:cubicBezTo>
                    <a:pt x="661" y="1270"/>
                    <a:pt x="657" y="1272"/>
                    <a:pt x="654" y="1273"/>
                  </a:cubicBezTo>
                  <a:cubicBezTo>
                    <a:pt x="651" y="1274"/>
                    <a:pt x="647" y="1274"/>
                    <a:pt x="643" y="1274"/>
                  </a:cubicBezTo>
                  <a:cubicBezTo>
                    <a:pt x="486" y="1274"/>
                    <a:pt x="329" y="1273"/>
                    <a:pt x="172" y="1274"/>
                  </a:cubicBezTo>
                  <a:cubicBezTo>
                    <a:pt x="140" y="1274"/>
                    <a:pt x="109" y="1269"/>
                    <a:pt x="81" y="1253"/>
                  </a:cubicBezTo>
                  <a:cubicBezTo>
                    <a:pt x="29" y="1221"/>
                    <a:pt x="1" y="1174"/>
                    <a:pt x="1" y="1113"/>
                  </a:cubicBezTo>
                  <a:cubicBezTo>
                    <a:pt x="0" y="1039"/>
                    <a:pt x="0" y="966"/>
                    <a:pt x="0" y="892"/>
                  </a:cubicBezTo>
                  <a:cubicBezTo>
                    <a:pt x="0" y="651"/>
                    <a:pt x="0" y="411"/>
                    <a:pt x="0" y="170"/>
                  </a:cubicBezTo>
                  <a:cubicBezTo>
                    <a:pt x="0" y="68"/>
                    <a:pt x="68" y="0"/>
                    <a:pt x="170" y="0"/>
                  </a:cubicBezTo>
                  <a:cubicBezTo>
                    <a:pt x="483" y="0"/>
                    <a:pt x="797" y="0"/>
                    <a:pt x="1110" y="0"/>
                  </a:cubicBezTo>
                  <a:cubicBezTo>
                    <a:pt x="1194" y="0"/>
                    <a:pt x="1258" y="51"/>
                    <a:pt x="1273" y="131"/>
                  </a:cubicBezTo>
                  <a:cubicBezTo>
                    <a:pt x="1276" y="143"/>
                    <a:pt x="1276" y="156"/>
                    <a:pt x="1276" y="168"/>
                  </a:cubicBezTo>
                  <a:cubicBezTo>
                    <a:pt x="1276" y="322"/>
                    <a:pt x="1276" y="475"/>
                    <a:pt x="1276" y="629"/>
                  </a:cubicBezTo>
                  <a:cubicBezTo>
                    <a:pt x="1276" y="634"/>
                    <a:pt x="1276" y="638"/>
                    <a:pt x="1275" y="645"/>
                  </a:cubicBezTo>
                  <a:cubicBezTo>
                    <a:pt x="1239" y="640"/>
                    <a:pt x="1205" y="643"/>
                    <a:pt x="1171" y="659"/>
                  </a:cubicBezTo>
                  <a:cubicBezTo>
                    <a:pt x="1171" y="509"/>
                    <a:pt x="1171" y="362"/>
                    <a:pt x="1171" y="214"/>
                  </a:cubicBezTo>
                  <a:cubicBezTo>
                    <a:pt x="816" y="214"/>
                    <a:pt x="462" y="214"/>
                    <a:pt x="106" y="214"/>
                  </a:cubicBezTo>
                  <a:cubicBezTo>
                    <a:pt x="106" y="219"/>
                    <a:pt x="106" y="224"/>
                    <a:pt x="106" y="230"/>
                  </a:cubicBezTo>
                  <a:cubicBezTo>
                    <a:pt x="106" y="521"/>
                    <a:pt x="106" y="812"/>
                    <a:pt x="105" y="1102"/>
                  </a:cubicBezTo>
                  <a:cubicBezTo>
                    <a:pt x="105" y="1141"/>
                    <a:pt x="125" y="1169"/>
                    <a:pt x="171" y="1168"/>
                  </a:cubicBezTo>
                  <a:cubicBezTo>
                    <a:pt x="338" y="1167"/>
                    <a:pt x="504" y="1168"/>
                    <a:pt x="671" y="1168"/>
                  </a:cubicBezTo>
                  <a:cubicBezTo>
                    <a:pt x="677" y="1168"/>
                    <a:pt x="683" y="1168"/>
                    <a:pt x="691" y="1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 b="1">
                <a:ea typeface="楷体" panose="02010609060101010101" pitchFamily="49" charset="-122"/>
              </a:endParaRPr>
            </a:p>
          </p:txBody>
        </p:sp>
        <p:sp>
          <p:nvSpPr>
            <p:cNvPr id="10" name="Freeform 7"/>
            <p:cNvSpPr>
              <a:spLocks noEditPoints="1"/>
            </p:cNvSpPr>
            <p:nvPr/>
          </p:nvSpPr>
          <p:spPr bwMode="auto">
            <a:xfrm>
              <a:off x="2571440" y="3653665"/>
              <a:ext cx="569443" cy="567498"/>
            </a:xfrm>
            <a:custGeom>
              <a:avLst/>
              <a:gdLst>
                <a:gd name="T0" fmla="*/ 328 w 495"/>
                <a:gd name="T1" fmla="*/ 1 h 493"/>
                <a:gd name="T2" fmla="*/ 495 w 495"/>
                <a:gd name="T3" fmla="*/ 167 h 493"/>
                <a:gd name="T4" fmla="*/ 427 w 495"/>
                <a:gd name="T5" fmla="*/ 236 h 493"/>
                <a:gd name="T6" fmla="*/ 240 w 495"/>
                <a:gd name="T7" fmla="*/ 421 h 493"/>
                <a:gd name="T8" fmla="*/ 216 w 495"/>
                <a:gd name="T9" fmla="*/ 436 h 493"/>
                <a:gd name="T10" fmla="*/ 40 w 495"/>
                <a:gd name="T11" fmla="*/ 488 h 493"/>
                <a:gd name="T12" fmla="*/ 9 w 495"/>
                <a:gd name="T13" fmla="*/ 484 h 493"/>
                <a:gd name="T14" fmla="*/ 6 w 495"/>
                <a:gd name="T15" fmla="*/ 454 h 493"/>
                <a:gd name="T16" fmla="*/ 58 w 495"/>
                <a:gd name="T17" fmla="*/ 276 h 493"/>
                <a:gd name="T18" fmla="*/ 67 w 495"/>
                <a:gd name="T19" fmla="*/ 259 h 493"/>
                <a:gd name="T20" fmla="*/ 327 w 495"/>
                <a:gd name="T21" fmla="*/ 1 h 493"/>
                <a:gd name="T22" fmla="*/ 328 w 495"/>
                <a:gd name="T23" fmla="*/ 1 h 493"/>
                <a:gd name="T24" fmla="*/ 102 w 495"/>
                <a:gd name="T25" fmla="*/ 292 h 493"/>
                <a:gd name="T26" fmla="*/ 72 w 495"/>
                <a:gd name="T27" fmla="*/ 396 h 493"/>
                <a:gd name="T28" fmla="*/ 74 w 495"/>
                <a:gd name="T29" fmla="*/ 405 h 493"/>
                <a:gd name="T30" fmla="*/ 113 w 495"/>
                <a:gd name="T31" fmla="*/ 418 h 493"/>
                <a:gd name="T32" fmla="*/ 148 w 495"/>
                <a:gd name="T33" fmla="*/ 408 h 493"/>
                <a:gd name="T34" fmla="*/ 200 w 495"/>
                <a:gd name="T35" fmla="*/ 393 h 493"/>
                <a:gd name="T36" fmla="*/ 185 w 495"/>
                <a:gd name="T37" fmla="*/ 316 h 493"/>
                <a:gd name="T38" fmla="*/ 178 w 495"/>
                <a:gd name="T39" fmla="*/ 308 h 493"/>
                <a:gd name="T40" fmla="*/ 102 w 495"/>
                <a:gd name="T41" fmla="*/ 292 h 4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95" h="493">
                  <a:moveTo>
                    <a:pt x="328" y="1"/>
                  </a:moveTo>
                  <a:cubicBezTo>
                    <a:pt x="384" y="56"/>
                    <a:pt x="439" y="112"/>
                    <a:pt x="495" y="167"/>
                  </a:cubicBezTo>
                  <a:cubicBezTo>
                    <a:pt x="473" y="190"/>
                    <a:pt x="450" y="213"/>
                    <a:pt x="427" y="236"/>
                  </a:cubicBezTo>
                  <a:cubicBezTo>
                    <a:pt x="365" y="298"/>
                    <a:pt x="303" y="360"/>
                    <a:pt x="240" y="421"/>
                  </a:cubicBezTo>
                  <a:cubicBezTo>
                    <a:pt x="233" y="428"/>
                    <a:pt x="225" y="433"/>
                    <a:pt x="216" y="436"/>
                  </a:cubicBezTo>
                  <a:cubicBezTo>
                    <a:pt x="157" y="454"/>
                    <a:pt x="98" y="471"/>
                    <a:pt x="40" y="488"/>
                  </a:cubicBezTo>
                  <a:cubicBezTo>
                    <a:pt x="28" y="492"/>
                    <a:pt x="18" y="493"/>
                    <a:pt x="9" y="484"/>
                  </a:cubicBezTo>
                  <a:cubicBezTo>
                    <a:pt x="0" y="475"/>
                    <a:pt x="3" y="464"/>
                    <a:pt x="6" y="454"/>
                  </a:cubicBezTo>
                  <a:cubicBezTo>
                    <a:pt x="23" y="395"/>
                    <a:pt x="40" y="335"/>
                    <a:pt x="58" y="276"/>
                  </a:cubicBezTo>
                  <a:cubicBezTo>
                    <a:pt x="60" y="270"/>
                    <a:pt x="63" y="264"/>
                    <a:pt x="67" y="259"/>
                  </a:cubicBezTo>
                  <a:cubicBezTo>
                    <a:pt x="154" y="173"/>
                    <a:pt x="240" y="87"/>
                    <a:pt x="327" y="1"/>
                  </a:cubicBezTo>
                  <a:cubicBezTo>
                    <a:pt x="328" y="1"/>
                    <a:pt x="329" y="0"/>
                    <a:pt x="328" y="1"/>
                  </a:cubicBezTo>
                  <a:close/>
                  <a:moveTo>
                    <a:pt x="102" y="292"/>
                  </a:moveTo>
                  <a:cubicBezTo>
                    <a:pt x="91" y="327"/>
                    <a:pt x="81" y="362"/>
                    <a:pt x="72" y="396"/>
                  </a:cubicBezTo>
                  <a:cubicBezTo>
                    <a:pt x="71" y="399"/>
                    <a:pt x="72" y="403"/>
                    <a:pt x="74" y="405"/>
                  </a:cubicBezTo>
                  <a:cubicBezTo>
                    <a:pt x="87" y="423"/>
                    <a:pt x="92" y="425"/>
                    <a:pt x="113" y="418"/>
                  </a:cubicBezTo>
                  <a:cubicBezTo>
                    <a:pt x="125" y="415"/>
                    <a:pt x="136" y="411"/>
                    <a:pt x="148" y="408"/>
                  </a:cubicBezTo>
                  <a:cubicBezTo>
                    <a:pt x="165" y="403"/>
                    <a:pt x="182" y="398"/>
                    <a:pt x="200" y="393"/>
                  </a:cubicBezTo>
                  <a:cubicBezTo>
                    <a:pt x="195" y="365"/>
                    <a:pt x="190" y="341"/>
                    <a:pt x="185" y="316"/>
                  </a:cubicBezTo>
                  <a:cubicBezTo>
                    <a:pt x="185" y="313"/>
                    <a:pt x="181" y="309"/>
                    <a:pt x="178" y="308"/>
                  </a:cubicBezTo>
                  <a:cubicBezTo>
                    <a:pt x="153" y="302"/>
                    <a:pt x="128" y="297"/>
                    <a:pt x="102" y="2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 b="1">
                <a:ea typeface="楷体" panose="02010609060101010101" pitchFamily="49" charset="-122"/>
              </a:endParaRPr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2262162" y="3371619"/>
              <a:ext cx="608346" cy="119627"/>
            </a:xfrm>
            <a:custGeom>
              <a:avLst/>
              <a:gdLst>
                <a:gd name="T0" fmla="*/ 0 w 529"/>
                <a:gd name="T1" fmla="*/ 104 h 104"/>
                <a:gd name="T2" fmla="*/ 0 w 529"/>
                <a:gd name="T3" fmla="*/ 0 h 104"/>
                <a:gd name="T4" fmla="*/ 529 w 529"/>
                <a:gd name="T5" fmla="*/ 0 h 104"/>
                <a:gd name="T6" fmla="*/ 529 w 529"/>
                <a:gd name="T7" fmla="*/ 104 h 104"/>
                <a:gd name="T8" fmla="*/ 0 w 529"/>
                <a:gd name="T9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9" h="104">
                  <a:moveTo>
                    <a:pt x="0" y="104"/>
                  </a:moveTo>
                  <a:cubicBezTo>
                    <a:pt x="0" y="69"/>
                    <a:pt x="0" y="35"/>
                    <a:pt x="0" y="0"/>
                  </a:cubicBezTo>
                  <a:cubicBezTo>
                    <a:pt x="177" y="0"/>
                    <a:pt x="352" y="0"/>
                    <a:pt x="529" y="0"/>
                  </a:cubicBezTo>
                  <a:cubicBezTo>
                    <a:pt x="529" y="35"/>
                    <a:pt x="529" y="69"/>
                    <a:pt x="529" y="104"/>
                  </a:cubicBezTo>
                  <a:cubicBezTo>
                    <a:pt x="353" y="104"/>
                    <a:pt x="177" y="104"/>
                    <a:pt x="0" y="1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 b="1">
                <a:ea typeface="楷体" panose="02010609060101010101" pitchFamily="49" charset="-122"/>
              </a:endParaRPr>
            </a:p>
          </p:txBody>
        </p:sp>
        <p:sp>
          <p:nvSpPr>
            <p:cNvPr id="12" name="Freeform 9"/>
            <p:cNvSpPr>
              <a:spLocks/>
            </p:cNvSpPr>
            <p:nvPr/>
          </p:nvSpPr>
          <p:spPr bwMode="auto">
            <a:xfrm>
              <a:off x="2263134" y="3127502"/>
              <a:ext cx="607373" cy="119627"/>
            </a:xfrm>
            <a:custGeom>
              <a:avLst/>
              <a:gdLst>
                <a:gd name="T0" fmla="*/ 528 w 528"/>
                <a:gd name="T1" fmla="*/ 0 h 104"/>
                <a:gd name="T2" fmla="*/ 528 w 528"/>
                <a:gd name="T3" fmla="*/ 104 h 104"/>
                <a:gd name="T4" fmla="*/ 0 w 528"/>
                <a:gd name="T5" fmla="*/ 104 h 104"/>
                <a:gd name="T6" fmla="*/ 0 w 528"/>
                <a:gd name="T7" fmla="*/ 0 h 104"/>
                <a:gd name="T8" fmla="*/ 528 w 528"/>
                <a:gd name="T9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8" h="104">
                  <a:moveTo>
                    <a:pt x="528" y="0"/>
                  </a:moveTo>
                  <a:cubicBezTo>
                    <a:pt x="528" y="35"/>
                    <a:pt x="528" y="69"/>
                    <a:pt x="528" y="104"/>
                  </a:cubicBezTo>
                  <a:cubicBezTo>
                    <a:pt x="352" y="104"/>
                    <a:pt x="177" y="104"/>
                    <a:pt x="0" y="104"/>
                  </a:cubicBezTo>
                  <a:cubicBezTo>
                    <a:pt x="0" y="70"/>
                    <a:pt x="0" y="36"/>
                    <a:pt x="0" y="0"/>
                  </a:cubicBezTo>
                  <a:cubicBezTo>
                    <a:pt x="176" y="0"/>
                    <a:pt x="352" y="0"/>
                    <a:pt x="52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 b="1">
                <a:ea typeface="楷体" panose="02010609060101010101" pitchFamily="49" charset="-122"/>
              </a:endParaRPr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2263134" y="3615735"/>
              <a:ext cx="549991" cy="120599"/>
            </a:xfrm>
            <a:custGeom>
              <a:avLst/>
              <a:gdLst>
                <a:gd name="T0" fmla="*/ 0 w 478"/>
                <a:gd name="T1" fmla="*/ 0 h 105"/>
                <a:gd name="T2" fmla="*/ 478 w 478"/>
                <a:gd name="T3" fmla="*/ 0 h 105"/>
                <a:gd name="T4" fmla="*/ 472 w 478"/>
                <a:gd name="T5" fmla="*/ 8 h 105"/>
                <a:gd name="T6" fmla="*/ 383 w 478"/>
                <a:gd name="T7" fmla="*/ 97 h 105"/>
                <a:gd name="T8" fmla="*/ 366 w 478"/>
                <a:gd name="T9" fmla="*/ 104 h 105"/>
                <a:gd name="T10" fmla="*/ 8 w 478"/>
                <a:gd name="T11" fmla="*/ 105 h 105"/>
                <a:gd name="T12" fmla="*/ 0 w 478"/>
                <a:gd name="T13" fmla="*/ 104 h 105"/>
                <a:gd name="T14" fmla="*/ 0 w 478"/>
                <a:gd name="T15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8" h="105">
                  <a:moveTo>
                    <a:pt x="0" y="0"/>
                  </a:moveTo>
                  <a:cubicBezTo>
                    <a:pt x="159" y="0"/>
                    <a:pt x="318" y="0"/>
                    <a:pt x="478" y="0"/>
                  </a:cubicBezTo>
                  <a:cubicBezTo>
                    <a:pt x="476" y="3"/>
                    <a:pt x="474" y="6"/>
                    <a:pt x="472" y="8"/>
                  </a:cubicBezTo>
                  <a:cubicBezTo>
                    <a:pt x="443" y="38"/>
                    <a:pt x="413" y="68"/>
                    <a:pt x="383" y="97"/>
                  </a:cubicBezTo>
                  <a:cubicBezTo>
                    <a:pt x="379" y="101"/>
                    <a:pt x="372" y="104"/>
                    <a:pt x="366" y="104"/>
                  </a:cubicBezTo>
                  <a:cubicBezTo>
                    <a:pt x="247" y="105"/>
                    <a:pt x="127" y="105"/>
                    <a:pt x="8" y="105"/>
                  </a:cubicBezTo>
                  <a:cubicBezTo>
                    <a:pt x="6" y="105"/>
                    <a:pt x="3" y="104"/>
                    <a:pt x="0" y="104"/>
                  </a:cubicBezTo>
                  <a:cubicBezTo>
                    <a:pt x="0" y="69"/>
                    <a:pt x="0" y="35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 b="1">
                <a:ea typeface="楷体" panose="02010609060101010101" pitchFamily="49" charset="-122"/>
              </a:endParaRPr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3016880" y="3492218"/>
              <a:ext cx="283019" cy="281074"/>
            </a:xfrm>
            <a:custGeom>
              <a:avLst/>
              <a:gdLst>
                <a:gd name="T0" fmla="*/ 0 w 246"/>
                <a:gd name="T1" fmla="*/ 87 h 244"/>
                <a:gd name="T2" fmla="*/ 66 w 246"/>
                <a:gd name="T3" fmla="*/ 20 h 244"/>
                <a:gd name="T4" fmla="*/ 139 w 246"/>
                <a:gd name="T5" fmla="*/ 20 h 244"/>
                <a:gd name="T6" fmla="*/ 225 w 246"/>
                <a:gd name="T7" fmla="*/ 106 h 244"/>
                <a:gd name="T8" fmla="*/ 227 w 246"/>
                <a:gd name="T9" fmla="*/ 178 h 244"/>
                <a:gd name="T10" fmla="*/ 159 w 246"/>
                <a:gd name="T11" fmla="*/ 244 h 244"/>
                <a:gd name="T12" fmla="*/ 0 w 246"/>
                <a:gd name="T13" fmla="*/ 87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244">
                  <a:moveTo>
                    <a:pt x="0" y="87"/>
                  </a:moveTo>
                  <a:cubicBezTo>
                    <a:pt x="22" y="64"/>
                    <a:pt x="43" y="41"/>
                    <a:pt x="66" y="20"/>
                  </a:cubicBezTo>
                  <a:cubicBezTo>
                    <a:pt x="87" y="1"/>
                    <a:pt x="118" y="0"/>
                    <a:pt x="139" y="20"/>
                  </a:cubicBezTo>
                  <a:cubicBezTo>
                    <a:pt x="169" y="48"/>
                    <a:pt x="198" y="76"/>
                    <a:pt x="225" y="106"/>
                  </a:cubicBezTo>
                  <a:cubicBezTo>
                    <a:pt x="245" y="127"/>
                    <a:pt x="246" y="158"/>
                    <a:pt x="227" y="178"/>
                  </a:cubicBezTo>
                  <a:cubicBezTo>
                    <a:pt x="205" y="202"/>
                    <a:pt x="181" y="223"/>
                    <a:pt x="159" y="244"/>
                  </a:cubicBezTo>
                  <a:cubicBezTo>
                    <a:pt x="107" y="193"/>
                    <a:pt x="54" y="140"/>
                    <a:pt x="0" y="8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 b="1">
                <a:ea typeface="楷体" panose="02010609060101010101" pitchFamily="49" charset="-122"/>
              </a:endParaRPr>
            </a:p>
          </p:txBody>
        </p:sp>
        <p:sp>
          <p:nvSpPr>
            <p:cNvPr id="15" name="Freeform 12"/>
            <p:cNvSpPr>
              <a:spLocks/>
            </p:cNvSpPr>
            <p:nvPr/>
          </p:nvSpPr>
          <p:spPr bwMode="auto">
            <a:xfrm>
              <a:off x="2017073" y="3372591"/>
              <a:ext cx="119627" cy="117682"/>
            </a:xfrm>
            <a:custGeom>
              <a:avLst/>
              <a:gdLst>
                <a:gd name="T0" fmla="*/ 0 w 104"/>
                <a:gd name="T1" fmla="*/ 102 h 102"/>
                <a:gd name="T2" fmla="*/ 0 w 104"/>
                <a:gd name="T3" fmla="*/ 0 h 102"/>
                <a:gd name="T4" fmla="*/ 104 w 104"/>
                <a:gd name="T5" fmla="*/ 0 h 102"/>
                <a:gd name="T6" fmla="*/ 104 w 104"/>
                <a:gd name="T7" fmla="*/ 102 h 102"/>
                <a:gd name="T8" fmla="*/ 0 w 104"/>
                <a:gd name="T9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" h="102">
                  <a:moveTo>
                    <a:pt x="0" y="102"/>
                  </a:moveTo>
                  <a:cubicBezTo>
                    <a:pt x="0" y="68"/>
                    <a:pt x="0" y="34"/>
                    <a:pt x="0" y="0"/>
                  </a:cubicBezTo>
                  <a:cubicBezTo>
                    <a:pt x="35" y="0"/>
                    <a:pt x="69" y="0"/>
                    <a:pt x="104" y="0"/>
                  </a:cubicBezTo>
                  <a:cubicBezTo>
                    <a:pt x="104" y="34"/>
                    <a:pt x="104" y="67"/>
                    <a:pt x="104" y="102"/>
                  </a:cubicBezTo>
                  <a:cubicBezTo>
                    <a:pt x="70" y="102"/>
                    <a:pt x="36" y="102"/>
                    <a:pt x="0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 b="1">
                <a:ea typeface="楷体" panose="02010609060101010101" pitchFamily="49" charset="-122"/>
              </a:endParaRPr>
            </a:p>
          </p:txBody>
        </p:sp>
        <p:sp>
          <p:nvSpPr>
            <p:cNvPr id="16" name="Freeform 13"/>
            <p:cNvSpPr>
              <a:spLocks/>
            </p:cNvSpPr>
            <p:nvPr/>
          </p:nvSpPr>
          <p:spPr bwMode="auto">
            <a:xfrm>
              <a:off x="2018045" y="3128475"/>
              <a:ext cx="118654" cy="118654"/>
            </a:xfrm>
            <a:custGeom>
              <a:avLst/>
              <a:gdLst>
                <a:gd name="T0" fmla="*/ 103 w 103"/>
                <a:gd name="T1" fmla="*/ 103 h 103"/>
                <a:gd name="T2" fmla="*/ 0 w 103"/>
                <a:gd name="T3" fmla="*/ 103 h 103"/>
                <a:gd name="T4" fmla="*/ 0 w 103"/>
                <a:gd name="T5" fmla="*/ 0 h 103"/>
                <a:gd name="T6" fmla="*/ 103 w 103"/>
                <a:gd name="T7" fmla="*/ 0 h 103"/>
                <a:gd name="T8" fmla="*/ 103 w 103"/>
                <a:gd name="T9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103">
                  <a:moveTo>
                    <a:pt x="103" y="103"/>
                  </a:moveTo>
                  <a:cubicBezTo>
                    <a:pt x="68" y="103"/>
                    <a:pt x="34" y="103"/>
                    <a:pt x="0" y="103"/>
                  </a:cubicBezTo>
                  <a:cubicBezTo>
                    <a:pt x="0" y="68"/>
                    <a:pt x="0" y="35"/>
                    <a:pt x="0" y="0"/>
                  </a:cubicBezTo>
                  <a:cubicBezTo>
                    <a:pt x="34" y="0"/>
                    <a:pt x="68" y="0"/>
                    <a:pt x="103" y="0"/>
                  </a:cubicBezTo>
                  <a:cubicBezTo>
                    <a:pt x="103" y="34"/>
                    <a:pt x="103" y="68"/>
                    <a:pt x="103" y="10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 b="1">
                <a:ea typeface="楷体" panose="02010609060101010101" pitchFamily="49" charset="-122"/>
              </a:endParaRPr>
            </a:p>
          </p:txBody>
        </p:sp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2018045" y="3616708"/>
              <a:ext cx="118654" cy="118654"/>
            </a:xfrm>
            <a:custGeom>
              <a:avLst/>
              <a:gdLst>
                <a:gd name="T0" fmla="*/ 103 w 103"/>
                <a:gd name="T1" fmla="*/ 103 h 103"/>
                <a:gd name="T2" fmla="*/ 0 w 103"/>
                <a:gd name="T3" fmla="*/ 103 h 103"/>
                <a:gd name="T4" fmla="*/ 0 w 103"/>
                <a:gd name="T5" fmla="*/ 0 h 103"/>
                <a:gd name="T6" fmla="*/ 103 w 103"/>
                <a:gd name="T7" fmla="*/ 0 h 103"/>
                <a:gd name="T8" fmla="*/ 103 w 103"/>
                <a:gd name="T9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103">
                  <a:moveTo>
                    <a:pt x="103" y="103"/>
                  </a:moveTo>
                  <a:cubicBezTo>
                    <a:pt x="68" y="103"/>
                    <a:pt x="35" y="103"/>
                    <a:pt x="0" y="103"/>
                  </a:cubicBezTo>
                  <a:cubicBezTo>
                    <a:pt x="0" y="68"/>
                    <a:pt x="0" y="35"/>
                    <a:pt x="0" y="0"/>
                  </a:cubicBezTo>
                  <a:cubicBezTo>
                    <a:pt x="34" y="0"/>
                    <a:pt x="68" y="0"/>
                    <a:pt x="103" y="0"/>
                  </a:cubicBezTo>
                  <a:cubicBezTo>
                    <a:pt x="103" y="33"/>
                    <a:pt x="103" y="67"/>
                    <a:pt x="103" y="10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 b="1">
                <a:ea typeface="楷体" panose="02010609060101010101" pitchFamily="49" charset="-122"/>
              </a:endParaRPr>
            </a:p>
          </p:txBody>
        </p:sp>
      </p:grpSp>
      <p:sp>
        <p:nvSpPr>
          <p:cNvPr id="35" name="文本框 34"/>
          <p:cNvSpPr txBox="1"/>
          <p:nvPr/>
        </p:nvSpPr>
        <p:spPr>
          <a:xfrm>
            <a:off x="484585" y="3921218"/>
            <a:ext cx="26574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spc="300" dirty="0" smtClean="0">
                <a:solidFill>
                  <a:srgbClr val="7C233E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Contact information</a:t>
            </a:r>
            <a:endParaRPr lang="zh-HK" altLang="en-US" sz="2000" b="1" spc="300" dirty="0">
              <a:solidFill>
                <a:srgbClr val="7C233E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443900" y="3923579"/>
            <a:ext cx="57000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altLang="zh-CN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楷体" panose="02010609060101010101" pitchFamily="49" charset="-122"/>
              </a:rPr>
              <a:t>Research topic: </a:t>
            </a:r>
            <a:r>
              <a:rPr lang="en-AU" altLang="zh-CN" sz="24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楷体" panose="02010609060101010101" pitchFamily="49" charset="-122"/>
              </a:rPr>
              <a:t>computer vision</a:t>
            </a:r>
            <a:endParaRPr lang="en-US" altLang="zh-CN" sz="2400" dirty="0" smtClean="0">
              <a:solidFill>
                <a:schemeClr val="tx1">
                  <a:lumMod val="85000"/>
                  <a:lumOff val="15000"/>
                </a:schemeClr>
              </a:solidFill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95829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77369" y="567636"/>
            <a:ext cx="8650515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mr-IN" altLang="zh-CN" sz="2400" b="1" dirty="0" smtClean="0">
                <a:latin typeface=""/>
              </a:rPr>
              <a:t>(</a:t>
            </a:r>
            <a:r>
              <a:rPr lang="mr-IN" altLang="zh-CN" sz="2400" b="1" dirty="0" err="1">
                <a:latin typeface=""/>
              </a:rPr>
              <a:t>a</a:t>
            </a:r>
            <a:r>
              <a:rPr lang="mr-IN" altLang="zh-CN" sz="2400" b="1" dirty="0">
                <a:latin typeface=""/>
              </a:rPr>
              <a:t>) /[</a:t>
            </a:r>
            <a:r>
              <a:rPr lang="mr-IN" altLang="zh-CN" sz="2400" b="1" dirty="0" err="1">
                <a:latin typeface=""/>
              </a:rPr>
              <a:t>a-zA-Z</a:t>
            </a:r>
            <a:r>
              <a:rPr lang="mr-IN" altLang="zh-CN" sz="2400" b="1" dirty="0">
                <a:latin typeface=""/>
              </a:rPr>
              <a:t>]+/</a:t>
            </a:r>
          </a:p>
          <a:p>
            <a:r>
              <a:rPr lang="en-US" altLang="zh-CN" sz="2400" dirty="0">
                <a:latin typeface=""/>
              </a:rPr>
              <a:t>  One or more letters of the (English) Latin alphabet, e.g. hello , world </a:t>
            </a:r>
          </a:p>
          <a:p>
            <a:r>
              <a:rPr lang="mr-IN" altLang="zh-CN" sz="2400" b="1" dirty="0" smtClean="0">
                <a:latin typeface=""/>
              </a:rPr>
              <a:t>(</a:t>
            </a:r>
            <a:r>
              <a:rPr lang="mr-IN" altLang="zh-CN" sz="2400" b="1" dirty="0" err="1">
                <a:latin typeface=""/>
              </a:rPr>
              <a:t>b</a:t>
            </a:r>
            <a:r>
              <a:rPr lang="mr-IN" altLang="zh-CN" sz="2400" b="1" dirty="0">
                <a:latin typeface=""/>
              </a:rPr>
              <a:t>) /^[</a:t>
            </a:r>
            <a:r>
              <a:rPr lang="mr-IN" altLang="zh-CN" sz="2400" b="1" dirty="0" err="1">
                <a:latin typeface=""/>
              </a:rPr>
              <a:t>A-Za-z</a:t>
            </a:r>
            <a:r>
              <a:rPr lang="mr-IN" altLang="zh-CN" sz="2400" b="1" dirty="0">
                <a:latin typeface=""/>
              </a:rPr>
              <a:t>][</a:t>
            </a:r>
            <a:r>
              <a:rPr lang="mr-IN" altLang="zh-CN" sz="2400" b="1" dirty="0" err="1">
                <a:latin typeface=""/>
              </a:rPr>
              <a:t>a-z</a:t>
            </a:r>
            <a:r>
              <a:rPr lang="mr-IN" altLang="zh-CN" sz="2400" b="1" dirty="0">
                <a:latin typeface=""/>
              </a:rPr>
              <a:t>]*$/</a:t>
            </a:r>
          </a:p>
          <a:p>
            <a:r>
              <a:rPr lang="en-US" altLang="zh-CN" sz="2400" dirty="0">
                <a:latin typeface=""/>
              </a:rPr>
              <a:t>  A string comprised of one or more letters of the Latin alphabet, where the </a:t>
            </a:r>
            <a:r>
              <a:rPr lang="en-US" altLang="zh-CN" sz="2400" dirty="0" smtClean="0">
                <a:latin typeface=""/>
              </a:rPr>
              <a:t>first </a:t>
            </a:r>
            <a:r>
              <a:rPr lang="en-US" altLang="zh-CN" sz="2400" dirty="0">
                <a:latin typeface=""/>
              </a:rPr>
              <a:t>is </a:t>
            </a:r>
            <a:r>
              <a:rPr lang="en-US" altLang="zh-CN" sz="2400" dirty="0" smtClean="0">
                <a:latin typeface=""/>
              </a:rPr>
              <a:t>optionally uppercase, </a:t>
            </a:r>
            <a:r>
              <a:rPr lang="en-US" altLang="zh-CN" sz="2400" dirty="0">
                <a:latin typeface=""/>
              </a:rPr>
              <a:t>e.g. Alphabet</a:t>
            </a:r>
          </a:p>
          <a:p>
            <a:r>
              <a:rPr lang="mr-IN" altLang="zh-CN" sz="2400" b="1" dirty="0" smtClean="0">
                <a:latin typeface=""/>
              </a:rPr>
              <a:t>(</a:t>
            </a:r>
            <a:r>
              <a:rPr lang="mr-IN" altLang="zh-CN" sz="2400" b="1" dirty="0" err="1">
                <a:latin typeface=""/>
              </a:rPr>
              <a:t>c</a:t>
            </a:r>
            <a:r>
              <a:rPr lang="mr-IN" altLang="zh-CN" sz="2400" b="1" dirty="0">
                <a:latin typeface=""/>
              </a:rPr>
              <a:t>) /</a:t>
            </a:r>
            <a:r>
              <a:rPr lang="mr-IN" altLang="zh-CN" sz="2400" b="1" dirty="0" err="1">
                <a:latin typeface=""/>
              </a:rPr>
              <a:t>p</a:t>
            </a:r>
            <a:r>
              <a:rPr lang="mr-IN" altLang="zh-CN" sz="2400" b="1" dirty="0">
                <a:latin typeface=""/>
              </a:rPr>
              <a:t>[</a:t>
            </a:r>
            <a:r>
              <a:rPr lang="mr-IN" altLang="zh-CN" sz="2400" b="1" dirty="0" err="1">
                <a:latin typeface=""/>
              </a:rPr>
              <a:t>aeiou</a:t>
            </a:r>
            <a:r>
              <a:rPr lang="mr-IN" altLang="zh-CN" sz="2400" b="1" dirty="0">
                <a:latin typeface=""/>
              </a:rPr>
              <a:t>]{,2}</a:t>
            </a:r>
            <a:r>
              <a:rPr lang="mr-IN" altLang="zh-CN" sz="2400" b="1" dirty="0" err="1">
                <a:latin typeface=""/>
              </a:rPr>
              <a:t>t</a:t>
            </a:r>
            <a:r>
              <a:rPr lang="mr-IN" altLang="zh-CN" sz="2400" b="1" dirty="0">
                <a:latin typeface=""/>
              </a:rPr>
              <a:t>/</a:t>
            </a:r>
          </a:p>
          <a:p>
            <a:r>
              <a:rPr lang="en-US" altLang="zh-CN" sz="2400" dirty="0">
                <a:latin typeface=""/>
              </a:rPr>
              <a:t>  Up to two </a:t>
            </a:r>
            <a:r>
              <a:rPr lang="en-US" altLang="zh-CN" sz="2400" dirty="0" smtClean="0">
                <a:latin typeface=""/>
              </a:rPr>
              <a:t>English </a:t>
            </a:r>
            <a:r>
              <a:rPr lang="en-US" altLang="zh-CN" sz="2400" dirty="0">
                <a:latin typeface=""/>
              </a:rPr>
              <a:t>vowels between the letters p </a:t>
            </a:r>
            <a:r>
              <a:rPr lang="en-US" altLang="zh-CN" sz="2400" dirty="0" smtClean="0">
                <a:latin typeface=""/>
              </a:rPr>
              <a:t>and </a:t>
            </a:r>
            <a:r>
              <a:rPr lang="en-US" altLang="zh-CN" sz="2400" dirty="0">
                <a:latin typeface=""/>
              </a:rPr>
              <a:t>t , e.g. pout , carpet , </a:t>
            </a:r>
            <a:r>
              <a:rPr lang="en-US" altLang="zh-CN" sz="2400" dirty="0" err="1">
                <a:latin typeface=""/>
              </a:rPr>
              <a:t>pt</a:t>
            </a:r>
            <a:endParaRPr lang="en-US" altLang="zh-CN" sz="2400" dirty="0">
              <a:latin typeface=""/>
            </a:endParaRPr>
          </a:p>
          <a:p>
            <a:r>
              <a:rPr lang="mr-IN" altLang="zh-CN" sz="2400" b="1" dirty="0" smtClean="0">
                <a:latin typeface=""/>
              </a:rPr>
              <a:t>(</a:t>
            </a:r>
            <a:r>
              <a:rPr lang="mr-IN" altLang="zh-CN" sz="2400" b="1" dirty="0" err="1">
                <a:latin typeface=""/>
              </a:rPr>
              <a:t>d</a:t>
            </a:r>
            <a:r>
              <a:rPr lang="mr-IN" altLang="zh-CN" sz="2400" b="1" dirty="0">
                <a:latin typeface=""/>
              </a:rPr>
              <a:t>) </a:t>
            </a:r>
            <a:r>
              <a:rPr lang="mr-IN" altLang="zh-CN" sz="2400" b="1" dirty="0" smtClean="0">
                <a:latin typeface=""/>
              </a:rPr>
              <a:t>/</a:t>
            </a:r>
            <a:r>
              <a:rPr lang="en-US" altLang="zh-CN" sz="2400" b="1" dirty="0" smtClean="0">
                <a:latin typeface=""/>
              </a:rPr>
              <a:t> </a:t>
            </a:r>
            <a:r>
              <a:rPr lang="mr-IN" altLang="zh-CN" sz="2400" b="1" dirty="0" smtClean="0">
                <a:latin typeface=""/>
              </a:rPr>
              <a:t>\</a:t>
            </a:r>
            <a:r>
              <a:rPr lang="mr-IN" altLang="zh-CN" sz="2400" b="1" dirty="0" err="1">
                <a:latin typeface=""/>
              </a:rPr>
              <a:t>s</a:t>
            </a:r>
            <a:r>
              <a:rPr lang="mr-IN" altLang="zh-CN" sz="2400" b="1" dirty="0">
                <a:latin typeface=""/>
              </a:rPr>
              <a:t>(\</a:t>
            </a:r>
            <a:r>
              <a:rPr lang="mr-IN" altLang="zh-CN" sz="2400" b="1" dirty="0" err="1">
                <a:latin typeface=""/>
              </a:rPr>
              <a:t>w</a:t>
            </a:r>
            <a:r>
              <a:rPr lang="mr-IN" altLang="zh-CN" sz="2400" b="1" dirty="0">
                <a:latin typeface=""/>
              </a:rPr>
              <a:t>+)\</a:t>
            </a:r>
            <a:r>
              <a:rPr lang="mr-IN" altLang="zh-CN" sz="2400" b="1" dirty="0" err="1" smtClean="0">
                <a:latin typeface=""/>
              </a:rPr>
              <a:t>s</a:t>
            </a:r>
            <a:r>
              <a:rPr lang="mr-IN" altLang="zh-CN" sz="2400" b="1" dirty="0" smtClean="0">
                <a:latin typeface=""/>
              </a:rPr>
              <a:t>\1</a:t>
            </a:r>
            <a:r>
              <a:rPr lang="en-US" altLang="zh-CN" sz="2400" b="1" dirty="0" smtClean="0">
                <a:latin typeface=""/>
              </a:rPr>
              <a:t> </a:t>
            </a:r>
            <a:r>
              <a:rPr lang="mr-IN" altLang="zh-CN" sz="2400" b="1" dirty="0" smtClean="0">
                <a:latin typeface=""/>
              </a:rPr>
              <a:t>/</a:t>
            </a:r>
            <a:endParaRPr lang="mr-IN" altLang="zh-CN" sz="2400" b="1" dirty="0">
              <a:latin typeface=""/>
            </a:endParaRPr>
          </a:p>
          <a:p>
            <a:r>
              <a:rPr lang="en-US" altLang="zh-CN" sz="2400" dirty="0">
                <a:latin typeface=""/>
              </a:rPr>
              <a:t>  A whitespace character followed by one or more alphanumeric (\word") characters (</a:t>
            </a:r>
            <a:r>
              <a:rPr lang="en-US" altLang="zh-CN" sz="2400" dirty="0" err="1" smtClean="0">
                <a:latin typeface=""/>
              </a:rPr>
              <a:t>memoised</a:t>
            </a:r>
            <a:r>
              <a:rPr lang="en-US" altLang="zh-CN" sz="2400" dirty="0" smtClean="0">
                <a:latin typeface=""/>
              </a:rPr>
              <a:t> </a:t>
            </a:r>
            <a:r>
              <a:rPr lang="en-US" altLang="zh-CN" sz="2400" dirty="0">
                <a:latin typeface=""/>
              </a:rPr>
              <a:t>as the </a:t>
            </a:r>
            <a:r>
              <a:rPr lang="en-US" altLang="zh-CN" sz="2400" dirty="0" smtClean="0">
                <a:latin typeface=""/>
              </a:rPr>
              <a:t>first </a:t>
            </a:r>
            <a:r>
              <a:rPr lang="en-US" altLang="zh-CN" sz="2400" dirty="0">
                <a:latin typeface=""/>
              </a:rPr>
              <a:t>group), followed by another (possibly </a:t>
            </a:r>
            <a:r>
              <a:rPr lang="en-US" altLang="zh-CN" sz="2400" dirty="0" smtClean="0">
                <a:latin typeface=""/>
              </a:rPr>
              <a:t>different</a:t>
            </a:r>
            <a:r>
              <a:rPr lang="en-US" altLang="zh-CN" sz="2400" dirty="0">
                <a:latin typeface=""/>
              </a:rPr>
              <a:t>) whitespace </a:t>
            </a:r>
            <a:r>
              <a:rPr lang="en-US" altLang="zh-CN" sz="2400" dirty="0" smtClean="0">
                <a:latin typeface=""/>
              </a:rPr>
              <a:t>character, followed </a:t>
            </a:r>
            <a:r>
              <a:rPr lang="en-US" altLang="zh-CN" sz="2400" dirty="0">
                <a:latin typeface=""/>
              </a:rPr>
              <a:t>by a copy of the </a:t>
            </a:r>
            <a:r>
              <a:rPr lang="en-US" altLang="zh-CN" sz="2400" dirty="0" smtClean="0">
                <a:latin typeface=""/>
              </a:rPr>
              <a:t>first </a:t>
            </a:r>
            <a:r>
              <a:rPr lang="en-US" altLang="zh-CN" sz="2400" dirty="0">
                <a:latin typeface=""/>
              </a:rPr>
              <a:t>\word", e.g. </a:t>
            </a:r>
            <a:r>
              <a:rPr lang="en-US" altLang="zh-CN" sz="2400" dirty="0" smtClean="0">
                <a:latin typeface=""/>
              </a:rPr>
              <a:t>“ \</a:t>
            </a:r>
            <a:r>
              <a:rPr lang="en-US" altLang="zh-CN" sz="2400" dirty="0" err="1" smtClean="0">
                <a:latin typeface=""/>
              </a:rPr>
              <a:t>ttest</a:t>
            </a:r>
            <a:r>
              <a:rPr lang="en-US" altLang="zh-CN" sz="2400" dirty="0" smtClean="0">
                <a:latin typeface=""/>
              </a:rPr>
              <a:t>\</a:t>
            </a:r>
            <a:r>
              <a:rPr lang="en-US" altLang="zh-CN" sz="2400" dirty="0" err="1" smtClean="0">
                <a:latin typeface=""/>
              </a:rPr>
              <a:t>ttest</a:t>
            </a:r>
            <a:r>
              <a:rPr lang="en-US" altLang="zh-CN" sz="2400" dirty="0" smtClean="0">
                <a:latin typeface=""/>
              </a:rPr>
              <a:t>”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853211571"/>
      </p:ext>
    </p:extLst>
  </p:cSld>
  <p:clrMapOvr>
    <a:masterClrMapping/>
  </p:clrMapOvr>
  <p:transition>
    <p:wip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50225" y="2622245"/>
            <a:ext cx="4495800" cy="1203071"/>
          </a:xfrm>
          <a:prstGeom prst="rect">
            <a:avLst/>
          </a:prstGeom>
          <a:solidFill>
            <a:srgbClr val="7C23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altLang="zh-CN" sz="6600" b="1" dirty="0">
                <a:ea typeface="楷体" panose="02010609060101010101" pitchFamily="49" charset="-122"/>
              </a:rPr>
              <a:t>Thanks!</a:t>
            </a:r>
            <a:endParaRPr lang="zh-HK" altLang="en-US" sz="6600" b="1" dirty="0">
              <a:ea typeface="楷体" panose="02010609060101010101" pitchFamily="49" charset="-122"/>
            </a:endParaRPr>
          </a:p>
        </p:txBody>
      </p:sp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222392" y="170535"/>
            <a:ext cx="1742234" cy="785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8139589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 tmFilter="0, 0; .2, .5; .8, .5; 1, 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500" autoRev="1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3"/>
          <p:cNvSpPr txBox="1"/>
          <p:nvPr/>
        </p:nvSpPr>
        <p:spPr>
          <a:xfrm>
            <a:off x="567518" y="702819"/>
            <a:ext cx="45649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4000" b="1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楷体" panose="02010609060101010101" pitchFamily="49" charset="-122"/>
              </a:rPr>
              <a:t>Summery</a:t>
            </a:r>
            <a:endParaRPr lang="zh-HK" altLang="en-US" sz="4000" b="1" dirty="0">
              <a:solidFill>
                <a:schemeClr val="tx1">
                  <a:lumMod val="85000"/>
                  <a:lumOff val="15000"/>
                </a:schemeClr>
              </a:solidFill>
              <a:ea typeface="楷体" panose="02010609060101010101" pitchFamily="49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12800" y="1944914"/>
            <a:ext cx="75474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kumimoji="1" lang="en-US" altLang="zh-CN" sz="3200" dirty="0" smtClean="0"/>
              <a:t>Introduction of this workshop</a:t>
            </a:r>
          </a:p>
          <a:p>
            <a:pPr marL="285750" indent="-285750">
              <a:buFont typeface="Arial" charset="0"/>
              <a:buChar char="•"/>
            </a:pPr>
            <a:endParaRPr kumimoji="1" lang="en-US" altLang="zh-CN" sz="3200" dirty="0" smtClean="0"/>
          </a:p>
          <a:p>
            <a:pPr marL="285750" indent="-285750">
              <a:buFont typeface="Arial" charset="0"/>
              <a:buChar char="•"/>
            </a:pPr>
            <a:r>
              <a:rPr kumimoji="1" lang="en-US" altLang="zh-CN" sz="3200" dirty="0" smtClean="0"/>
              <a:t>Do the exercise together </a:t>
            </a:r>
            <a:endParaRPr kumimoji="1"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552321053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3"/>
          <p:cNvSpPr txBox="1"/>
          <p:nvPr/>
        </p:nvSpPr>
        <p:spPr>
          <a:xfrm>
            <a:off x="567518" y="702819"/>
            <a:ext cx="45649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4000" b="1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楷体" panose="02010609060101010101" pitchFamily="49" charset="-122"/>
              </a:rPr>
              <a:t>Introduction</a:t>
            </a:r>
            <a:endParaRPr lang="zh-HK" altLang="en-US" sz="4000" b="1" dirty="0">
              <a:solidFill>
                <a:schemeClr val="tx1">
                  <a:lumMod val="85000"/>
                  <a:lumOff val="15000"/>
                </a:schemeClr>
              </a:solidFill>
              <a:ea typeface="楷体" panose="02010609060101010101" pitchFamily="49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98287" y="1930400"/>
            <a:ext cx="7547428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kumimoji="1" lang="en-US" altLang="zh-CN" sz="3200" dirty="0" smtClean="0"/>
              <a:t>Time: 11:05 </a:t>
            </a:r>
            <a:r>
              <a:rPr kumimoji="1" lang="mr-IN" altLang="zh-CN" sz="3200" dirty="0" smtClean="0"/>
              <a:t>–</a:t>
            </a:r>
            <a:r>
              <a:rPr kumimoji="1" lang="en-US" altLang="zh-CN" sz="3200" dirty="0" smtClean="0"/>
              <a:t> 11:55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en-US" altLang="zh-CN" sz="3200" dirty="0" smtClean="0"/>
              <a:t>How we run it: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altLang="zh-CN" sz="2800" dirty="0" smtClean="0"/>
              <a:t>The </a:t>
            </a:r>
            <a:r>
              <a:rPr lang="en-US" altLang="zh-CN" sz="2800" dirty="0"/>
              <a:t>workshops are informal sessions, where we choose a selection of problems and have a discussion about them; </a:t>
            </a:r>
            <a:endParaRPr lang="en-US" altLang="zh-CN" sz="2800" dirty="0" smtClean="0"/>
          </a:p>
          <a:p>
            <a:pPr marL="742950" lvl="1" indent="-285750">
              <a:buFont typeface="Arial" charset="0"/>
              <a:buChar char="•"/>
            </a:pPr>
            <a:r>
              <a:rPr lang="en-US" altLang="zh-CN" sz="2800" dirty="0" smtClean="0"/>
              <a:t>There </a:t>
            </a:r>
            <a:r>
              <a:rPr lang="en-US" altLang="zh-CN" sz="2800" dirty="0"/>
              <a:t>are usually some technical problems that we work through together. </a:t>
            </a:r>
            <a:endParaRPr lang="en-US" altLang="zh-CN" sz="2800" dirty="0" smtClean="0"/>
          </a:p>
          <a:p>
            <a:pPr marL="742950" lvl="1" indent="-285750">
              <a:buFont typeface="Arial" charset="0"/>
              <a:buChar char="•"/>
            </a:pPr>
            <a:r>
              <a:rPr lang="en-US" altLang="zh-CN" sz="2800" dirty="0" smtClean="0"/>
              <a:t>We'll </a:t>
            </a:r>
            <a:r>
              <a:rPr lang="en-US" altLang="zh-CN" sz="2800" dirty="0"/>
              <a:t>try to have group work as much as possible.</a:t>
            </a:r>
            <a:endParaRPr lang="en-AU" altLang="zh-CN" sz="4000" dirty="0"/>
          </a:p>
          <a:p>
            <a:pPr marL="742950" lvl="1" indent="-285750">
              <a:buFont typeface="Arial" charset="0"/>
              <a:buChar char="•"/>
            </a:pPr>
            <a:endParaRPr kumimoji="1"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217638853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3"/>
          <p:cNvSpPr txBox="1"/>
          <p:nvPr/>
        </p:nvSpPr>
        <p:spPr>
          <a:xfrm>
            <a:off x="567517" y="702819"/>
            <a:ext cx="61671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4000" b="1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楷体" panose="02010609060101010101" pitchFamily="49" charset="-122"/>
              </a:rPr>
              <a:t>Why attend </a:t>
            </a:r>
            <a:r>
              <a:rPr lang="en-US" altLang="zh-HK" sz="4000" b="1" smtClean="0">
                <a:solidFill>
                  <a:schemeClr val="tx1">
                    <a:lumMod val="85000"/>
                    <a:lumOff val="15000"/>
                  </a:schemeClr>
                </a:solidFill>
                <a:ea typeface="楷体" panose="02010609060101010101" pitchFamily="49" charset="-122"/>
              </a:rPr>
              <a:t>this workshop?</a:t>
            </a:r>
            <a:endParaRPr lang="zh-HK" altLang="en-US" sz="4000" b="1" dirty="0">
              <a:solidFill>
                <a:schemeClr val="tx1">
                  <a:lumMod val="85000"/>
                  <a:lumOff val="15000"/>
                </a:schemeClr>
              </a:solidFill>
              <a:ea typeface="楷体" panose="02010609060101010101" pitchFamily="49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27315" y="1814286"/>
            <a:ext cx="754742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kumimoji="1" lang="en-US" altLang="zh-CN" sz="3200" dirty="0" smtClean="0"/>
              <a:t>Help you better learn the subject.</a:t>
            </a:r>
          </a:p>
          <a:p>
            <a:pPr marL="285750" indent="-285750">
              <a:buFont typeface="Arial" charset="0"/>
              <a:buChar char="•"/>
            </a:pPr>
            <a:endParaRPr kumimoji="1" lang="en-US" altLang="zh-CN" sz="3200" dirty="0" smtClean="0"/>
          </a:p>
          <a:p>
            <a:pPr marL="285750" indent="-285750">
              <a:buFont typeface="Arial" charset="0"/>
              <a:buChar char="•"/>
            </a:pPr>
            <a:r>
              <a:rPr kumimoji="1" lang="en-US" altLang="zh-CN" sz="3200" dirty="0" smtClean="0"/>
              <a:t>Learn from each other and make friends :-)</a:t>
            </a:r>
          </a:p>
          <a:p>
            <a:pPr marL="285750" indent="-285750">
              <a:buFont typeface="Arial" charset="0"/>
              <a:buChar char="•"/>
            </a:pPr>
            <a:endParaRPr kumimoji="1" lang="en-US" altLang="zh-CN" sz="3200" dirty="0" smtClean="0"/>
          </a:p>
          <a:p>
            <a:pPr marL="285750" indent="-285750">
              <a:buFont typeface="Arial" charset="0"/>
              <a:buChar char="•"/>
            </a:pPr>
            <a:r>
              <a:rPr lang="en-US" altLang="zh-CN" sz="3200" dirty="0"/>
              <a:t>reflected in the Mid-Semester Test and Final </a:t>
            </a:r>
            <a:r>
              <a:rPr lang="en-US" altLang="zh-CN" sz="3200" dirty="0" smtClean="0"/>
              <a:t>Exam.</a:t>
            </a:r>
            <a:endParaRPr kumimoji="1" lang="en-US" altLang="zh-CN" sz="3200" dirty="0" smtClean="0"/>
          </a:p>
          <a:p>
            <a:pPr marL="285750" indent="-285750">
              <a:buFont typeface="Arial" charset="0"/>
              <a:buChar char="•"/>
            </a:pPr>
            <a:endParaRPr kumimoji="1"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168923328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37028" y="542338"/>
            <a:ext cx="8432801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Exercise </a:t>
            </a:r>
            <a:r>
              <a:rPr lang="en-US" altLang="zh-CN" sz="3200" b="1" dirty="0" smtClean="0"/>
              <a:t>1:</a:t>
            </a:r>
          </a:p>
          <a:p>
            <a:r>
              <a:rPr lang="en-US" altLang="zh-CN" sz="2800" dirty="0" smtClean="0"/>
              <a:t>Observe </a:t>
            </a:r>
            <a:r>
              <a:rPr lang="en-US" altLang="zh-CN" sz="2800" dirty="0"/>
              <a:t>from the lecture slides that we have </a:t>
            </a:r>
            <a:r>
              <a:rPr lang="en-US" altLang="zh-CN" sz="2800" dirty="0" smtClean="0"/>
              <a:t>definitions for </a:t>
            </a:r>
            <a:r>
              <a:rPr lang="en-US" altLang="zh-CN" sz="2800" b="1" dirty="0"/>
              <a:t>data</a:t>
            </a:r>
            <a:r>
              <a:rPr lang="en-US" altLang="zh-CN" sz="2800" dirty="0"/>
              <a:t> </a:t>
            </a:r>
            <a:r>
              <a:rPr lang="en-US" altLang="zh-CN" sz="2800" dirty="0" smtClean="0"/>
              <a:t>and </a:t>
            </a:r>
            <a:r>
              <a:rPr lang="en-US" altLang="zh-CN" sz="2800" b="1" dirty="0" smtClean="0"/>
              <a:t>information</a:t>
            </a:r>
            <a:r>
              <a:rPr lang="en-US" altLang="zh-CN" sz="2800" dirty="0" smtClean="0"/>
              <a:t>, but </a:t>
            </a:r>
            <a:r>
              <a:rPr lang="en-US" altLang="zh-CN" sz="2800" dirty="0"/>
              <a:t>no explicit </a:t>
            </a:r>
            <a:r>
              <a:rPr lang="en-US" altLang="zh-CN" sz="2800" dirty="0" smtClean="0"/>
              <a:t>definition </a:t>
            </a:r>
            <a:r>
              <a:rPr lang="en-US" altLang="zh-CN" sz="2800" dirty="0"/>
              <a:t>of </a:t>
            </a:r>
            <a:r>
              <a:rPr lang="en-US" altLang="zh-CN" sz="2800" b="1" dirty="0" smtClean="0"/>
              <a:t>knowledge</a:t>
            </a:r>
            <a:r>
              <a:rPr lang="en-US" altLang="zh-CN" sz="2800" dirty="0" smtClean="0"/>
              <a:t> </a:t>
            </a:r>
            <a:r>
              <a:rPr lang="en-US" altLang="zh-CN" sz="2800" dirty="0"/>
              <a:t>is given. Revise the </a:t>
            </a:r>
            <a:r>
              <a:rPr lang="en-US" altLang="zh-CN" sz="2800" dirty="0" smtClean="0"/>
              <a:t>definitions </a:t>
            </a:r>
            <a:r>
              <a:rPr lang="en-US" altLang="zh-CN" sz="2800" dirty="0"/>
              <a:t>of the two terms </a:t>
            </a:r>
            <a:r>
              <a:rPr lang="en-US" altLang="zh-CN" sz="2800" dirty="0" smtClean="0"/>
              <a:t>above, and </a:t>
            </a:r>
            <a:r>
              <a:rPr lang="en-US" altLang="zh-CN" sz="2800" dirty="0"/>
              <a:t>choose salient points of the lecture to </a:t>
            </a:r>
            <a:r>
              <a:rPr lang="en-US" altLang="zh-CN" sz="2800" dirty="0" smtClean="0"/>
              <a:t>define </a:t>
            </a:r>
            <a:r>
              <a:rPr lang="en-US" altLang="zh-CN" sz="2800" b="1" dirty="0" smtClean="0"/>
              <a:t>knowledge</a:t>
            </a:r>
            <a:r>
              <a:rPr lang="en-US" altLang="zh-CN" sz="2800" dirty="0" smtClean="0"/>
              <a:t>.</a:t>
            </a:r>
            <a:endParaRPr kumimoji="1"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180609459"/>
      </p:ext>
    </p:extLst>
  </p:cSld>
  <p:clrMapOvr>
    <a:masterClrMapping/>
  </p:clrMapOvr>
  <p:transition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37028" y="542338"/>
            <a:ext cx="8432801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Exercise </a:t>
            </a:r>
            <a:r>
              <a:rPr lang="en-US" altLang="zh-CN" sz="3200" b="1" dirty="0" smtClean="0"/>
              <a:t>1:</a:t>
            </a:r>
          </a:p>
          <a:p>
            <a:r>
              <a:rPr lang="en-US" altLang="zh-CN" sz="2800" dirty="0" smtClean="0"/>
              <a:t>Observe </a:t>
            </a:r>
            <a:r>
              <a:rPr lang="en-US" altLang="zh-CN" sz="2800" dirty="0"/>
              <a:t>from the lecture slides that we have </a:t>
            </a:r>
            <a:r>
              <a:rPr lang="en-US" altLang="zh-CN" sz="2800" dirty="0" smtClean="0"/>
              <a:t>definitions for </a:t>
            </a:r>
            <a:r>
              <a:rPr lang="en-US" altLang="zh-CN" sz="2800" b="1" dirty="0"/>
              <a:t>data</a:t>
            </a:r>
            <a:r>
              <a:rPr lang="en-US" altLang="zh-CN" sz="2800" dirty="0"/>
              <a:t> </a:t>
            </a:r>
            <a:r>
              <a:rPr lang="en-US" altLang="zh-CN" sz="2800" dirty="0" smtClean="0"/>
              <a:t>and </a:t>
            </a:r>
            <a:r>
              <a:rPr lang="en-US" altLang="zh-CN" sz="2800" b="1" dirty="0" smtClean="0"/>
              <a:t>information</a:t>
            </a:r>
            <a:r>
              <a:rPr lang="en-US" altLang="zh-CN" sz="2800" dirty="0" smtClean="0"/>
              <a:t>, but </a:t>
            </a:r>
            <a:r>
              <a:rPr lang="en-US" altLang="zh-CN" sz="2800" dirty="0"/>
              <a:t>no explicit </a:t>
            </a:r>
            <a:r>
              <a:rPr lang="en-US" altLang="zh-CN" sz="2800" dirty="0" smtClean="0"/>
              <a:t>definition </a:t>
            </a:r>
            <a:r>
              <a:rPr lang="en-US" altLang="zh-CN" sz="2800" dirty="0"/>
              <a:t>of </a:t>
            </a:r>
            <a:r>
              <a:rPr lang="en-US" altLang="zh-CN" sz="2800" b="1" dirty="0" smtClean="0"/>
              <a:t>knowledge</a:t>
            </a:r>
            <a:r>
              <a:rPr lang="en-US" altLang="zh-CN" sz="2800" dirty="0" smtClean="0"/>
              <a:t> </a:t>
            </a:r>
            <a:r>
              <a:rPr lang="en-US" altLang="zh-CN" sz="2800" dirty="0"/>
              <a:t>is given. Revise the </a:t>
            </a:r>
            <a:r>
              <a:rPr lang="en-US" altLang="zh-CN" sz="2800" dirty="0" smtClean="0"/>
              <a:t>definitions </a:t>
            </a:r>
            <a:r>
              <a:rPr lang="en-US" altLang="zh-CN" sz="2800" dirty="0"/>
              <a:t>of the two terms </a:t>
            </a:r>
            <a:r>
              <a:rPr lang="en-US" altLang="zh-CN" sz="2800" dirty="0" smtClean="0"/>
              <a:t>above, and </a:t>
            </a:r>
            <a:r>
              <a:rPr lang="en-US" altLang="zh-CN" sz="2800" dirty="0"/>
              <a:t>choose salient points of the lecture to </a:t>
            </a:r>
            <a:r>
              <a:rPr lang="en-US" altLang="zh-CN" sz="2800" dirty="0" smtClean="0"/>
              <a:t>define </a:t>
            </a:r>
            <a:r>
              <a:rPr lang="en-US" altLang="zh-CN" sz="2800" b="1" dirty="0" smtClean="0"/>
              <a:t>knowledge</a:t>
            </a:r>
            <a:r>
              <a:rPr lang="en-US" altLang="zh-CN" sz="2800" dirty="0" smtClean="0"/>
              <a:t>.</a:t>
            </a:r>
            <a:endParaRPr kumimoji="1" lang="zh-CN" altLang="en-US" sz="2800" dirty="0"/>
          </a:p>
        </p:txBody>
      </p:sp>
      <p:sp>
        <p:nvSpPr>
          <p:cNvPr id="4" name="文本框 3"/>
          <p:cNvSpPr txBox="1"/>
          <p:nvPr/>
        </p:nvSpPr>
        <p:spPr>
          <a:xfrm>
            <a:off x="979713" y="3410857"/>
            <a:ext cx="799011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kumimoji="1" lang="en-US" altLang="zh-CN" sz="3200" b="1" dirty="0" smtClean="0"/>
              <a:t>Data</a:t>
            </a:r>
            <a:r>
              <a:rPr kumimoji="1" lang="en-US" altLang="zh-CN" sz="3200" dirty="0" smtClean="0"/>
              <a:t>: </a:t>
            </a:r>
            <a:r>
              <a:rPr lang="en-US" altLang="zh-CN" sz="3200" dirty="0"/>
              <a:t> measurements</a:t>
            </a:r>
            <a:endParaRPr kumimoji="1" lang="en-US" altLang="zh-CN" sz="3200" dirty="0" smtClean="0"/>
          </a:p>
          <a:p>
            <a:pPr marL="285750" indent="-285750">
              <a:buFont typeface="Arial" charset="0"/>
              <a:buChar char="•"/>
            </a:pPr>
            <a:r>
              <a:rPr kumimoji="1" lang="en-US" altLang="zh-CN" sz="3200" b="1" dirty="0" smtClean="0"/>
              <a:t>Information</a:t>
            </a:r>
            <a:r>
              <a:rPr kumimoji="1" lang="en-US" altLang="zh-CN" sz="3200" dirty="0" smtClean="0"/>
              <a:t>: </a:t>
            </a:r>
            <a:r>
              <a:rPr lang="en-US" altLang="zh-CN" sz="3200" dirty="0"/>
              <a:t> processed </a:t>
            </a:r>
            <a:r>
              <a:rPr lang="en-US" altLang="zh-CN" sz="3200" dirty="0" smtClean="0"/>
              <a:t>data</a:t>
            </a:r>
            <a:endParaRPr kumimoji="1" lang="en-US" altLang="zh-CN" sz="3200" dirty="0"/>
          </a:p>
          <a:p>
            <a:pPr marL="285750" indent="-285750">
              <a:buFont typeface="Arial" charset="0"/>
              <a:buChar char="•"/>
            </a:pPr>
            <a:r>
              <a:rPr lang="en-US" altLang="zh-CN" sz="3200" b="1" dirty="0" smtClean="0"/>
              <a:t>Knowledge</a:t>
            </a:r>
            <a:r>
              <a:rPr lang="en-US" altLang="zh-CN" sz="3200" dirty="0" smtClean="0"/>
              <a:t>: </a:t>
            </a:r>
            <a:r>
              <a:rPr lang="en-US" altLang="zh-CN" sz="3200" dirty="0"/>
              <a:t> information </a:t>
            </a:r>
            <a:r>
              <a:rPr lang="en-US" altLang="zh-CN" sz="3200" dirty="0" smtClean="0"/>
              <a:t>interpreted </a:t>
            </a:r>
            <a:r>
              <a:rPr lang="en-US" altLang="zh-CN" sz="3200" dirty="0"/>
              <a:t>with respect to a user's context to extend human </a:t>
            </a:r>
            <a:r>
              <a:rPr lang="en-US" altLang="zh-CN" sz="3200" dirty="0" smtClean="0"/>
              <a:t>understanding </a:t>
            </a:r>
            <a:r>
              <a:rPr lang="en-US" altLang="zh-CN" sz="3200" dirty="0"/>
              <a:t>in a given area</a:t>
            </a:r>
            <a:endParaRPr kumimoji="1" lang="en-US" altLang="zh-CN" sz="3200" dirty="0" smtClean="0"/>
          </a:p>
          <a:p>
            <a:pPr marL="285750" indent="-285750">
              <a:buFont typeface="Arial" charset="0"/>
              <a:buChar char="•"/>
            </a:pPr>
            <a:endParaRPr kumimoji="1"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581702013"/>
      </p:ext>
    </p:extLst>
  </p:cSld>
  <p:clrMapOvr>
    <a:masterClrMapping/>
  </p:clrMapOvr>
  <p:transition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37028" y="542338"/>
            <a:ext cx="843280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Exercise </a:t>
            </a:r>
            <a:r>
              <a:rPr lang="en-US" altLang="zh-CN" sz="3200" b="1" dirty="0" smtClean="0"/>
              <a:t>2(a):</a:t>
            </a:r>
          </a:p>
          <a:p>
            <a:r>
              <a:rPr lang="en-US" altLang="zh-CN" sz="2800" dirty="0" smtClean="0"/>
              <a:t>Revise </a:t>
            </a:r>
            <a:r>
              <a:rPr lang="en-US" altLang="zh-CN" sz="2800" dirty="0"/>
              <a:t>the </a:t>
            </a:r>
            <a:r>
              <a:rPr lang="en-US" altLang="zh-CN" sz="2800" dirty="0" smtClean="0"/>
              <a:t>definition </a:t>
            </a:r>
            <a:r>
              <a:rPr lang="en-US" altLang="zh-CN" sz="2800" dirty="0"/>
              <a:t>of </a:t>
            </a:r>
            <a:r>
              <a:rPr lang="en-US" altLang="zh-CN" sz="2800" b="1" dirty="0"/>
              <a:t>knowledge </a:t>
            </a:r>
            <a:r>
              <a:rPr lang="en-US" altLang="zh-CN" sz="2800" b="1" dirty="0" smtClean="0"/>
              <a:t>tasks</a:t>
            </a:r>
            <a:r>
              <a:rPr lang="en-US" altLang="zh-CN" sz="2800" dirty="0" smtClean="0"/>
              <a:t>, </a:t>
            </a:r>
            <a:r>
              <a:rPr lang="en-US" altLang="zh-CN" sz="2800" dirty="0"/>
              <a:t>with respect to </a:t>
            </a:r>
            <a:r>
              <a:rPr lang="en-US" altLang="zh-CN" sz="2800" b="1" dirty="0"/>
              <a:t>concrete </a:t>
            </a:r>
            <a:r>
              <a:rPr lang="en-US" altLang="zh-CN" sz="2800" b="1" dirty="0" smtClean="0"/>
              <a:t>tasks</a:t>
            </a:r>
            <a:r>
              <a:rPr lang="en-US" altLang="zh-CN" sz="2800" dirty="0" smtClean="0"/>
              <a:t>.</a:t>
            </a:r>
            <a:endParaRPr kumimoji="1"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640064660"/>
      </p:ext>
    </p:extLst>
  </p:cSld>
  <p:clrMapOvr>
    <a:masterClrMapping/>
  </p:clrMapOvr>
  <p:transition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37028" y="542338"/>
            <a:ext cx="843280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Exercise </a:t>
            </a:r>
            <a:r>
              <a:rPr lang="en-US" altLang="zh-CN" sz="3200" b="1" dirty="0" smtClean="0"/>
              <a:t>2(a):</a:t>
            </a:r>
          </a:p>
          <a:p>
            <a:r>
              <a:rPr lang="en-US" altLang="zh-CN" sz="2800" dirty="0" smtClean="0"/>
              <a:t>Revise </a:t>
            </a:r>
            <a:r>
              <a:rPr lang="en-US" altLang="zh-CN" sz="2800" dirty="0"/>
              <a:t>the </a:t>
            </a:r>
            <a:r>
              <a:rPr lang="en-US" altLang="zh-CN" sz="2800" dirty="0" smtClean="0"/>
              <a:t>definition </a:t>
            </a:r>
            <a:r>
              <a:rPr lang="en-US" altLang="zh-CN" sz="2800" dirty="0"/>
              <a:t>of </a:t>
            </a:r>
            <a:r>
              <a:rPr lang="en-US" altLang="zh-CN" sz="2800" b="1" dirty="0"/>
              <a:t>knowledge </a:t>
            </a:r>
            <a:r>
              <a:rPr lang="en-US" altLang="zh-CN" sz="2800" b="1" dirty="0" smtClean="0"/>
              <a:t>tasks</a:t>
            </a:r>
            <a:r>
              <a:rPr lang="en-US" altLang="zh-CN" sz="2800" dirty="0" smtClean="0"/>
              <a:t>, </a:t>
            </a:r>
            <a:r>
              <a:rPr lang="en-US" altLang="zh-CN" sz="2800" dirty="0"/>
              <a:t>with respect to </a:t>
            </a:r>
            <a:r>
              <a:rPr lang="en-US" altLang="zh-CN" sz="2800" b="1" dirty="0"/>
              <a:t>concrete </a:t>
            </a:r>
            <a:r>
              <a:rPr lang="en-US" altLang="zh-CN" sz="2800" b="1" dirty="0" smtClean="0"/>
              <a:t>tasks</a:t>
            </a:r>
            <a:r>
              <a:rPr lang="en-US" altLang="zh-CN" sz="2800" dirty="0" smtClean="0"/>
              <a:t>.</a:t>
            </a:r>
            <a:endParaRPr kumimoji="1" lang="zh-CN" altLang="en-US" sz="2800" dirty="0"/>
          </a:p>
        </p:txBody>
      </p:sp>
      <p:sp>
        <p:nvSpPr>
          <p:cNvPr id="4" name="文本框 3"/>
          <p:cNvSpPr txBox="1"/>
          <p:nvPr/>
        </p:nvSpPr>
        <p:spPr>
          <a:xfrm>
            <a:off x="758370" y="2333685"/>
            <a:ext cx="7990115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c</a:t>
            </a:r>
            <a:r>
              <a:rPr lang="en-US" altLang="zh-CN" sz="3200" b="1" dirty="0" smtClean="0"/>
              <a:t>oncrete tasks</a:t>
            </a:r>
            <a:r>
              <a:rPr kumimoji="1" lang="en-US" altLang="zh-CN" sz="3200" dirty="0" smtClean="0"/>
              <a:t>: </a:t>
            </a:r>
            <a:r>
              <a:rPr lang="en-US" altLang="zh-CN" sz="3200" dirty="0"/>
              <a:t>mechanically processing data to an unambiguous solution; limited </a:t>
            </a:r>
            <a:r>
              <a:rPr lang="en-US" altLang="zh-CN" sz="3200" dirty="0" smtClean="0"/>
              <a:t>contribution </a:t>
            </a:r>
            <a:r>
              <a:rPr lang="en-US" altLang="zh-CN" sz="3200" dirty="0"/>
              <a:t>to human </a:t>
            </a:r>
            <a:r>
              <a:rPr lang="en-US" altLang="zh-CN" sz="3200" dirty="0" smtClean="0"/>
              <a:t>understanding.</a:t>
            </a:r>
          </a:p>
          <a:p>
            <a:r>
              <a:rPr lang="en-US" altLang="zh-CN" sz="3200" b="1" dirty="0" smtClean="0"/>
              <a:t>knowledge tasks</a:t>
            </a:r>
            <a:r>
              <a:rPr kumimoji="1" lang="en-US" altLang="zh-CN" sz="3200" dirty="0" smtClean="0"/>
              <a:t>: </a:t>
            </a:r>
            <a:r>
              <a:rPr lang="en-US" altLang="zh-CN" sz="3200" dirty="0"/>
              <a:t>data is unreliable or the outcome is </a:t>
            </a:r>
            <a:r>
              <a:rPr lang="en-US" altLang="zh-CN" sz="3200" dirty="0" smtClean="0"/>
              <a:t>obscure </a:t>
            </a:r>
            <a:r>
              <a:rPr lang="en-US" altLang="zh-CN" sz="3200" dirty="0"/>
              <a:t>(usually both); </a:t>
            </a:r>
            <a:r>
              <a:rPr lang="en-US" altLang="zh-CN" sz="3200" dirty="0" smtClean="0"/>
              <a:t>computers mediate </a:t>
            </a:r>
            <a:r>
              <a:rPr lang="en-US" altLang="zh-CN" sz="3200" dirty="0"/>
              <a:t>between the user and the data, where context (for the user) is critical; </a:t>
            </a:r>
            <a:r>
              <a:rPr lang="en-US" altLang="zh-CN" sz="3200" dirty="0" smtClean="0"/>
              <a:t>enhance human understanding.</a:t>
            </a:r>
            <a:endParaRPr kumimoji="1"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1842171057"/>
      </p:ext>
    </p:extLst>
  </p:cSld>
  <p:clrMapOvr>
    <a:masterClrMapping/>
  </p:clrMapOvr>
  <p:transition>
    <p:wipe/>
  </p:transition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17705</TotalTime>
  <Words>779</Words>
  <Application>Microsoft Macintosh PowerPoint</Application>
  <PresentationFormat>全屏显示(4:3)</PresentationFormat>
  <Paragraphs>119</Paragraphs>
  <Slides>21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21</vt:i4>
      </vt:variant>
    </vt:vector>
  </HeadingPairs>
  <TitlesOfParts>
    <vt:vector size="31" baseType="lpstr">
      <vt:lpstr>Calibri</vt:lpstr>
      <vt:lpstr>Calibri Light</vt:lpstr>
      <vt:lpstr>Mangal</vt:lpstr>
      <vt:lpstr>Times New Roman</vt:lpstr>
      <vt:lpstr>楷体</vt:lpstr>
      <vt:lpstr>宋体</vt:lpstr>
      <vt:lpstr>新細明體</vt:lpstr>
      <vt:lpstr>Arial</vt:lpstr>
      <vt:lpstr>Office 主题</vt:lpstr>
      <vt:lpstr>3_Office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ang li</cp:lastModifiedBy>
  <cp:revision>684</cp:revision>
  <dcterms:created xsi:type="dcterms:W3CDTF">2015-02-19T23:46:49Z</dcterms:created>
  <dcterms:modified xsi:type="dcterms:W3CDTF">2018-08-02T00:59:56Z</dcterms:modified>
</cp:coreProperties>
</file>