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1"/>
  </p:notesMasterIdLst>
  <p:sldIdLst>
    <p:sldId id="260" r:id="rId3"/>
    <p:sldId id="266" r:id="rId4"/>
    <p:sldId id="368" r:id="rId5"/>
    <p:sldId id="387" r:id="rId6"/>
    <p:sldId id="386" r:id="rId7"/>
    <p:sldId id="373" r:id="rId8"/>
    <p:sldId id="388" r:id="rId9"/>
    <p:sldId id="389" r:id="rId10"/>
    <p:sldId id="377" r:id="rId11"/>
    <p:sldId id="378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407" r:id="rId29"/>
    <p:sldId id="307" r:id="rId30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FEDB3D1C-B5E5-4ECA-B3C6-D6408E7A79F8}">
          <p14:sldIdLst>
            <p14:sldId id="260"/>
            <p14:sldId id="266"/>
          </p14:sldIdLst>
        </p14:section>
        <p14:section name="Introduction" id="{10FE8694-ECC3-4FF5-A559-9ADC46B6947B}">
          <p14:sldIdLst>
            <p14:sldId id="368"/>
            <p14:sldId id="387"/>
            <p14:sldId id="386"/>
            <p14:sldId id="373"/>
            <p14:sldId id="388"/>
            <p14:sldId id="389"/>
            <p14:sldId id="377"/>
            <p14:sldId id="378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7"/>
          </p14:sldIdLst>
        </p14:section>
        <p14:section name="Main part" id="{131233DF-C74E-B74E-A5C4-5E8E0C795AA2}">
          <p14:sldIdLst/>
        </p14:section>
        <p14:section name="End" id="{082D579C-392F-4E72-9540-5E1376AC9F9A}">
          <p14:sldIdLst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42" userDrawn="1">
          <p15:clr>
            <a:srgbClr val="A4A3A4"/>
          </p15:clr>
        </p15:guide>
        <p15:guide id="5" orient="horz" pos="1162" userDrawn="1">
          <p15:clr>
            <a:srgbClr val="A4A3A4"/>
          </p15:clr>
        </p15:guide>
        <p15:guide id="6" orient="horz" pos="2341" userDrawn="1">
          <p15:clr>
            <a:srgbClr val="A4A3A4"/>
          </p15:clr>
        </p15:guide>
        <p15:guide id="7" orient="horz" pos="31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233E"/>
    <a:srgbClr val="0174AB"/>
    <a:srgbClr val="ED7D31"/>
    <a:srgbClr val="666666"/>
    <a:srgbClr val="92D14F"/>
    <a:srgbClr val="BFC0C0"/>
    <a:srgbClr val="9F9D9A"/>
    <a:srgbClr val="0A377B"/>
    <a:srgbClr val="000000"/>
    <a:srgbClr val="083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05" autoAdjust="0"/>
    <p:restoredTop sz="79938" autoAdjust="0"/>
  </p:normalViewPr>
  <p:slideViewPr>
    <p:cSldViewPr snapToGrid="0" showGuides="1">
      <p:cViewPr varScale="1">
        <p:scale>
          <a:sx n="88" d="100"/>
          <a:sy n="88" d="100"/>
        </p:scale>
        <p:origin x="560" y="184"/>
      </p:cViewPr>
      <p:guideLst>
        <p:guide orient="horz" pos="255"/>
        <p:guide pos="5125"/>
        <p:guide pos="1542"/>
        <p:guide orient="horz" pos="1162"/>
        <p:guide orient="horz" pos="2341"/>
        <p:guide orient="horz" pos="31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62D8B-A91F-44CB-A5BF-2F1CEFFD67D8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3AEAF-921B-41CB-8A4D-6C5CC664A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086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3AEAF-921B-41CB-8A4D-6C5CC664A31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460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3AEAF-921B-41CB-8A4D-6C5CC664A31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73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Secure File Transfer Protocol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Secure Shell</a:t>
            </a:r>
            <a:endParaRPr lang="en-AU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3AEAF-921B-41CB-8A4D-6C5CC664A31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013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3AEAF-921B-41CB-8A4D-6C5CC664A31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619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09/08/18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09/08/18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09/08/18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09/08/18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09/08/18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09/08/18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09/08/18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09/08/18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09/08/18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09/08/18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09/08/18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09/08/18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09/08/18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09/08/18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09/08/18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09/08/18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09/08/18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09/08/18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09/08/18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09/08/18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09/08/18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09/08/18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t>09/08/18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09/08/18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1881188"/>
            <a:ext cx="9144000" cy="2340000"/>
          </a:xfrm>
          <a:prstGeom prst="rect">
            <a:avLst/>
          </a:prstGeom>
          <a:solidFill>
            <a:srgbClr val="7C2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0505" y="1912864"/>
            <a:ext cx="80829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altLang="zh-CN" sz="4800" b="1" dirty="0" smtClean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Knowledge Technologies</a:t>
            </a:r>
          </a:p>
          <a:p>
            <a:pPr algn="ctr"/>
            <a:r>
              <a:rPr lang="en-AU" altLang="zh-CN" sz="4800" b="1" spc="300" dirty="0" smtClean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Week </a:t>
            </a:r>
            <a:r>
              <a:rPr lang="en-AU" altLang="zh-CN" sz="4800" b="1" spc="300" dirty="0" smtClean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en-US" altLang="zh-CN" sz="4800" b="1" spc="300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399787" y="5707226"/>
            <a:ext cx="2046978" cy="42783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Tutor</a:t>
            </a:r>
            <a:endParaRPr lang="zh-HK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61088" y="5628753"/>
            <a:ext cx="2303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HK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Ang</a:t>
            </a:r>
            <a:r>
              <a:rPr lang="en-AU" altLang="zh-HK" sz="32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Li</a:t>
            </a:r>
            <a:endParaRPr lang="zh-HK" altLang="en-US" sz="3200" dirty="0">
              <a:solidFill>
                <a:schemeClr val="tx1">
                  <a:lumMod val="85000"/>
                  <a:lumOff val="15000"/>
                </a:schemeClr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22392" y="170535"/>
            <a:ext cx="1742234" cy="78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24"/>
          <p:cNvSpPr txBox="1"/>
          <p:nvPr/>
        </p:nvSpPr>
        <p:spPr>
          <a:xfrm>
            <a:off x="261408" y="1206358"/>
            <a:ext cx="4637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800" b="1" dirty="0" smtClean="0">
                <a:solidFill>
                  <a:srgbClr val="7C233E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COMP 90049</a:t>
            </a:r>
            <a:endParaRPr lang="zh-HK" altLang="en-US" sz="2800" b="1" dirty="0">
              <a:solidFill>
                <a:srgbClr val="7C233E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7369" y="567636"/>
            <a:ext cx="8650515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/>
              <a:t>Step 1: pre-processing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3200" dirty="0"/>
              <a:t>Note that </a:t>
            </a:r>
            <a:r>
              <a:rPr lang="en-US" altLang="zh-CN" sz="3200" dirty="0" smtClean="0"/>
              <a:t>different </a:t>
            </a:r>
            <a:r>
              <a:rPr lang="en-US" altLang="zh-CN" sz="3200" dirty="0"/>
              <a:t>choices in pre-processing would lead to </a:t>
            </a:r>
            <a:r>
              <a:rPr lang="en-US" altLang="zh-CN" sz="3200" dirty="0" smtClean="0"/>
              <a:t>different </a:t>
            </a:r>
            <a:r>
              <a:rPr lang="en-US" altLang="zh-CN" sz="3200" dirty="0"/>
              <a:t>v</a:t>
            </a:r>
            <a:r>
              <a:rPr lang="en-US" altLang="zh-CN" sz="3200" dirty="0" smtClean="0"/>
              <a:t>ector space models.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3200" dirty="0" smtClean="0"/>
              <a:t>Here we mainly: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altLang="zh-CN" sz="3200" dirty="0" smtClean="0"/>
              <a:t>Transform all words to lower case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altLang="zh-CN" sz="3200" dirty="0" smtClean="0"/>
              <a:t>Remove punctuation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altLang="zh-CN" sz="3200" dirty="0" smtClean="0"/>
              <a:t>Remove ‘s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53211571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7369" y="567636"/>
            <a:ext cx="8650515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/>
              <a:t>Step 2: generate the word list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/>
              <a:t>Here's </a:t>
            </a:r>
            <a:r>
              <a:rPr lang="en-US" altLang="zh-CN" sz="3200" dirty="0"/>
              <a:t>the word list (of 14 elements), which will correspond to each element in the </a:t>
            </a:r>
            <a:r>
              <a:rPr lang="en-US" altLang="zh-CN" sz="3200" dirty="0" smtClean="0"/>
              <a:t>vectors below:</a:t>
            </a:r>
          </a:p>
          <a:p>
            <a:pPr marL="457200" indent="-457200">
              <a:buFont typeface="Arial" charset="0"/>
              <a:buChar char="•"/>
            </a:pPr>
            <a:endParaRPr lang="en-US" altLang="zh-CN" sz="3200" dirty="0"/>
          </a:p>
          <a:p>
            <a:r>
              <a:rPr lang="en-US" altLang="zh-CN" sz="3200" dirty="0" smtClean="0"/>
              <a:t>about, are, finer, gene, hat, is, issues, it, jean, </a:t>
            </a:r>
            <a:r>
              <a:rPr lang="en-US" altLang="zh-CN" sz="3200" dirty="0" err="1" smtClean="0"/>
              <a:t>karl</a:t>
            </a:r>
            <a:r>
              <a:rPr lang="en-US" altLang="zh-CN" sz="3200" dirty="0" smtClean="0"/>
              <a:t>, obsessing, than, we, </a:t>
            </a:r>
            <a:r>
              <a:rPr lang="en-US" altLang="zh-CN" sz="3200" dirty="0"/>
              <a:t>what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22892785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7369" y="567636"/>
            <a:ext cx="8650515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/>
              <a:t>Step 3: build the vector space model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/>
              <a:t>Here's </a:t>
            </a:r>
            <a:r>
              <a:rPr lang="en-US" altLang="zh-CN" sz="3200" dirty="0"/>
              <a:t>the word list (of 14 elements), which will correspond to each element in the </a:t>
            </a:r>
            <a:r>
              <a:rPr lang="en-US" altLang="zh-CN" sz="3200" dirty="0" smtClean="0"/>
              <a:t>vectors below:</a:t>
            </a:r>
          </a:p>
          <a:p>
            <a:pPr marL="457200" indent="-457200">
              <a:buFont typeface="Arial" charset="0"/>
              <a:buChar char="•"/>
            </a:pPr>
            <a:endParaRPr lang="en-US" altLang="zh-CN" sz="3200" dirty="0"/>
          </a:p>
          <a:p>
            <a:r>
              <a:rPr lang="en-US" altLang="zh-CN" sz="3200" dirty="0" smtClean="0"/>
              <a:t>about, are, finer, gene, hat, is, issues, it, jean, </a:t>
            </a:r>
            <a:r>
              <a:rPr lang="en-US" altLang="zh-CN" sz="3200" dirty="0" err="1" smtClean="0"/>
              <a:t>karl</a:t>
            </a:r>
            <a:r>
              <a:rPr lang="en-US" altLang="zh-CN" sz="3200" dirty="0" smtClean="0"/>
              <a:t>, obsessing, than, we, </a:t>
            </a:r>
            <a:r>
              <a:rPr lang="en-US" altLang="zh-CN" sz="3200" dirty="0"/>
              <a:t>what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1095829" y="4346193"/>
            <a:ext cx="64951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"/>
              </a:rPr>
              <a:t> </a:t>
            </a:r>
            <a:r>
              <a:rPr lang="en-US" altLang="zh-CN" sz="3600" dirty="0" smtClean="0">
                <a:latin typeface=""/>
              </a:rPr>
              <a:t>(</a:t>
            </a:r>
            <a:r>
              <a:rPr lang="en-US" altLang="zh-CN" sz="3600" dirty="0" err="1" smtClean="0">
                <a:latin typeface=""/>
              </a:rPr>
              <a:t>i</a:t>
            </a:r>
            <a:r>
              <a:rPr lang="en-US" altLang="zh-CN" sz="3600" dirty="0">
                <a:latin typeface=""/>
              </a:rPr>
              <a:t>): 0,0,0,0,0,2,0,2,0,0,0,0,0,1</a:t>
            </a:r>
          </a:p>
          <a:p>
            <a:r>
              <a:rPr lang="en-US" altLang="zh-CN" sz="3600" dirty="0">
                <a:latin typeface=""/>
              </a:rPr>
              <a:t> </a:t>
            </a:r>
            <a:r>
              <a:rPr lang="en-US" altLang="zh-CN" sz="3600" dirty="0" smtClean="0">
                <a:latin typeface=""/>
              </a:rPr>
              <a:t>(ii</a:t>
            </a:r>
            <a:r>
              <a:rPr lang="en-US" altLang="zh-CN" sz="3600" dirty="0">
                <a:latin typeface=""/>
              </a:rPr>
              <a:t>): 0,0,1,0,2,1,0,0,1,1,0,1,0,0</a:t>
            </a:r>
          </a:p>
          <a:p>
            <a:r>
              <a:rPr lang="en-US" altLang="zh-CN" sz="3600" dirty="0">
                <a:latin typeface=""/>
              </a:rPr>
              <a:t> </a:t>
            </a:r>
            <a:r>
              <a:rPr lang="en-US" altLang="zh-CN" sz="3600" dirty="0" smtClean="0">
                <a:latin typeface=""/>
              </a:rPr>
              <a:t>(</a:t>
            </a:r>
            <a:r>
              <a:rPr lang="en-US" altLang="zh-CN" sz="3600" dirty="0">
                <a:latin typeface=""/>
              </a:rPr>
              <a:t>iii): 1,1,0,1,0,0,1,0,0,0,1,0,1,0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43876982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7028" y="542338"/>
            <a:ext cx="84328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Exercise </a:t>
            </a:r>
            <a:r>
              <a:rPr lang="en-US" altLang="zh-CN" sz="3200" b="1" dirty="0"/>
              <a:t>4</a:t>
            </a:r>
            <a:r>
              <a:rPr lang="en-US" altLang="zh-CN" sz="3200" b="1" dirty="0" smtClean="0"/>
              <a:t>:</a:t>
            </a:r>
            <a:endParaRPr lang="en-US" altLang="zh-CN" sz="3200" b="1" dirty="0" smtClean="0"/>
          </a:p>
          <a:p>
            <a:r>
              <a:rPr lang="en-US" altLang="zh-CN" sz="2800" dirty="0" smtClean="0"/>
              <a:t>Use </a:t>
            </a:r>
            <a:r>
              <a:rPr lang="en-US" altLang="zh-CN" sz="2800" dirty="0"/>
              <a:t>a model to decide which of the sentences in C  is most similar to the following sentence:</a:t>
            </a:r>
          </a:p>
          <a:p>
            <a:r>
              <a:rPr lang="en-US" altLang="zh-CN" sz="2800" dirty="0"/>
              <a:t>(</a:t>
            </a:r>
            <a:r>
              <a:rPr lang="en-US" altLang="zh-CN" sz="2800" dirty="0" smtClean="0"/>
              <a:t>iv) </a:t>
            </a:r>
            <a:r>
              <a:rPr lang="en-US" altLang="zh-CN" sz="2800" dirty="0"/>
              <a:t>Karl is obsessed with genes.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3140459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7028" y="542338"/>
            <a:ext cx="843280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Exercise </a:t>
            </a:r>
            <a:r>
              <a:rPr lang="en-US" altLang="zh-CN" sz="3200" b="1" dirty="0"/>
              <a:t>4</a:t>
            </a:r>
            <a:r>
              <a:rPr lang="en-US" altLang="zh-CN" sz="3200" b="1" dirty="0" smtClean="0"/>
              <a:t>:</a:t>
            </a:r>
            <a:endParaRPr lang="en-US" altLang="zh-CN" sz="3200" b="1" dirty="0" smtClean="0"/>
          </a:p>
          <a:p>
            <a:endParaRPr kumimoji="1" lang="en-US" altLang="zh-CN" sz="3200" dirty="0"/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/>
              <a:t>The first </a:t>
            </a:r>
            <a:r>
              <a:rPr lang="en-US" altLang="zh-CN" sz="3200" dirty="0"/>
              <a:t>thing to do is to represent this document in the same format as the documents </a:t>
            </a:r>
            <a:r>
              <a:rPr lang="en-US" altLang="zh-CN" sz="3200" dirty="0" smtClean="0"/>
              <a:t>above. You'll </a:t>
            </a:r>
            <a:r>
              <a:rPr lang="en-US" altLang="zh-CN" sz="3200" dirty="0"/>
              <a:t>notice that we have an immediate problem here, because three of these </a:t>
            </a:r>
            <a:r>
              <a:rPr lang="en-US" altLang="zh-CN" sz="3200" dirty="0" smtClean="0"/>
              <a:t>(five</a:t>
            </a:r>
            <a:r>
              <a:rPr lang="en-US" altLang="zh-CN" sz="3200" dirty="0"/>
              <a:t>) </a:t>
            </a:r>
            <a:r>
              <a:rPr lang="en-US" altLang="zh-CN" sz="3200" dirty="0" smtClean="0"/>
              <a:t>words aren't </a:t>
            </a:r>
            <a:r>
              <a:rPr lang="en-US" altLang="zh-CN" sz="3200" dirty="0"/>
              <a:t>in our word list above (because we haven't seen them yet!).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/>
              <a:t>To </a:t>
            </a:r>
            <a:r>
              <a:rPr lang="en-US" altLang="zh-CN" sz="3200" dirty="0"/>
              <a:t>make my life a little easier, I'll tack them on at the end, so that the vectors above </a:t>
            </a:r>
            <a:r>
              <a:rPr lang="en-US" altLang="zh-CN" sz="3200" dirty="0" smtClean="0"/>
              <a:t>just need </a:t>
            </a:r>
            <a:r>
              <a:rPr lang="en-US" altLang="zh-CN" sz="3200" dirty="0"/>
              <a:t>3 more zeroes on the right-hand side.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59498319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7028" y="542338"/>
            <a:ext cx="8432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Exercise </a:t>
            </a:r>
            <a:r>
              <a:rPr lang="en-US" altLang="zh-CN" sz="3200" b="1" dirty="0"/>
              <a:t>4</a:t>
            </a:r>
            <a:r>
              <a:rPr lang="en-US" altLang="zh-CN" sz="3200" b="1" dirty="0" smtClean="0"/>
              <a:t>:</a:t>
            </a:r>
            <a:endParaRPr lang="en-US" altLang="zh-CN" sz="3200" b="1" dirty="0" smtClean="0"/>
          </a:p>
          <a:p>
            <a:endParaRPr kumimoji="1" lang="en-US" altLang="zh-CN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0"/>
            <a:ext cx="9144000" cy="175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77637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7028" y="542338"/>
            <a:ext cx="8432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Exercise </a:t>
            </a:r>
            <a:r>
              <a:rPr lang="en-US" altLang="zh-CN" sz="3200" b="1" dirty="0"/>
              <a:t>4</a:t>
            </a:r>
            <a:r>
              <a:rPr lang="en-US" altLang="zh-CN" sz="3200" b="1" dirty="0" smtClean="0"/>
              <a:t>:</a:t>
            </a:r>
            <a:endParaRPr lang="en-US" altLang="zh-CN" sz="3200" b="1" dirty="0" smtClean="0"/>
          </a:p>
          <a:p>
            <a:endParaRPr kumimoji="1" lang="en-US" altLang="zh-CN" sz="3200" dirty="0"/>
          </a:p>
        </p:txBody>
      </p:sp>
      <p:sp>
        <p:nvSpPr>
          <p:cNvPr id="4" name="矩形 3"/>
          <p:cNvSpPr/>
          <p:nvPr/>
        </p:nvSpPr>
        <p:spPr>
          <a:xfrm>
            <a:off x="678542" y="1619556"/>
            <a:ext cx="81497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"/>
              </a:rPr>
              <a:t>(</a:t>
            </a:r>
            <a:r>
              <a:rPr lang="en-US" altLang="zh-CN" sz="2800" dirty="0">
                <a:latin typeface=""/>
              </a:rPr>
              <a:t>a) </a:t>
            </a:r>
            <a:r>
              <a:rPr lang="en-US" altLang="zh-CN" sz="2800" dirty="0" err="1">
                <a:latin typeface=""/>
              </a:rPr>
              <a:t>Jaccard</a:t>
            </a:r>
            <a:r>
              <a:rPr lang="en-US" altLang="zh-CN" sz="2800" dirty="0">
                <a:latin typeface=""/>
              </a:rPr>
              <a:t> similarity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>
                <a:latin typeface=""/>
              </a:rPr>
              <a:t>Recall </a:t>
            </a:r>
            <a:r>
              <a:rPr lang="en-US" altLang="zh-CN" sz="2800" dirty="0">
                <a:latin typeface=""/>
              </a:rPr>
              <a:t>that the </a:t>
            </a:r>
            <a:r>
              <a:rPr lang="en-US" altLang="zh-CN" sz="2800" dirty="0" err="1">
                <a:latin typeface=""/>
              </a:rPr>
              <a:t>denition</a:t>
            </a:r>
            <a:r>
              <a:rPr lang="en-US" altLang="zh-CN" sz="2800" dirty="0">
                <a:latin typeface=""/>
              </a:rPr>
              <a:t> of </a:t>
            </a:r>
            <a:r>
              <a:rPr lang="en-US" altLang="zh-CN" sz="2800" dirty="0" err="1">
                <a:latin typeface=""/>
              </a:rPr>
              <a:t>Jaccard</a:t>
            </a:r>
            <a:r>
              <a:rPr lang="en-US" altLang="zh-CN" sz="2800" dirty="0">
                <a:latin typeface=""/>
              </a:rPr>
              <a:t> </a:t>
            </a:r>
            <a:r>
              <a:rPr lang="en-US" altLang="zh-CN" sz="2800" dirty="0" smtClean="0">
                <a:latin typeface=""/>
              </a:rPr>
              <a:t>similarity </a:t>
            </a:r>
            <a:r>
              <a:rPr lang="en-US" altLang="zh-CN" sz="2800" dirty="0">
                <a:latin typeface=""/>
              </a:rPr>
              <a:t>is</a:t>
            </a:r>
            <a:r>
              <a:rPr lang="en-US" altLang="zh-CN" sz="2800" dirty="0" smtClean="0">
                <a:latin typeface=""/>
              </a:rPr>
              <a:t>:</a:t>
            </a:r>
            <a:endParaRPr lang="en-US" altLang="zh-CN" sz="2800" dirty="0">
              <a:latin typeface="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028" y="2939839"/>
            <a:ext cx="3098800" cy="11303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78542" y="4542205"/>
            <a:ext cx="801551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>
                <a:latin typeface=""/>
              </a:rPr>
              <a:t>Here</a:t>
            </a:r>
            <a:r>
              <a:rPr lang="en-US" altLang="zh-CN" sz="2800" dirty="0">
                <a:latin typeface=""/>
              </a:rPr>
              <a:t>, we are using set intersection, so that we don't care about the frequencies of </a:t>
            </a:r>
            <a:r>
              <a:rPr lang="en-US" altLang="zh-CN" sz="2800" dirty="0" smtClean="0">
                <a:latin typeface=""/>
              </a:rPr>
              <a:t>words, only </a:t>
            </a:r>
            <a:r>
              <a:rPr lang="en-US" altLang="zh-CN" sz="2800" dirty="0">
                <a:latin typeface=""/>
              </a:rPr>
              <a:t>their presence or absence.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3330510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7028" y="542338"/>
            <a:ext cx="8432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Exercise </a:t>
            </a:r>
            <a:r>
              <a:rPr lang="en-US" altLang="zh-CN" sz="3200" b="1" dirty="0"/>
              <a:t>4</a:t>
            </a:r>
            <a:r>
              <a:rPr lang="en-US" altLang="zh-CN" sz="3200" b="1" dirty="0" smtClean="0"/>
              <a:t>:</a:t>
            </a:r>
            <a:endParaRPr lang="en-US" altLang="zh-CN" sz="3200" b="1" dirty="0" smtClean="0"/>
          </a:p>
          <a:p>
            <a:endParaRPr kumimoji="1" lang="en-US" altLang="zh-CN" sz="3200" dirty="0"/>
          </a:p>
        </p:txBody>
      </p:sp>
      <p:sp>
        <p:nvSpPr>
          <p:cNvPr id="4" name="矩形 3"/>
          <p:cNvSpPr/>
          <p:nvPr/>
        </p:nvSpPr>
        <p:spPr>
          <a:xfrm>
            <a:off x="678542" y="1285728"/>
            <a:ext cx="814977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/>
              <a:t>For 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), the two sentences only have a single word in common (is; you can </a:t>
            </a:r>
            <a:r>
              <a:rPr lang="en-US" altLang="zh-CN" sz="2800" dirty="0" smtClean="0"/>
              <a:t>confirm </a:t>
            </a:r>
            <a:r>
              <a:rPr lang="en-US" altLang="zh-CN" sz="2800" dirty="0"/>
              <a:t>this </a:t>
            </a:r>
            <a:r>
              <a:rPr lang="en-US" altLang="zh-CN" sz="2800" dirty="0" smtClean="0"/>
              <a:t>by looking </a:t>
            </a:r>
            <a:r>
              <a:rPr lang="en-US" altLang="zh-CN" sz="2800" dirty="0"/>
              <a:t>for elements that are non-zero in both vectors). The union of the two </a:t>
            </a:r>
            <a:r>
              <a:rPr lang="en-US" altLang="zh-CN" sz="2800" dirty="0" smtClean="0"/>
              <a:t>sentences is </a:t>
            </a:r>
            <a:r>
              <a:rPr lang="en-US" altLang="zh-CN" sz="2800" dirty="0"/>
              <a:t>the count of all of words that occur in either </a:t>
            </a:r>
            <a:r>
              <a:rPr lang="en-US" altLang="zh-CN" sz="2800" dirty="0" smtClean="0"/>
              <a:t>sentence: </a:t>
            </a:r>
            <a:r>
              <a:rPr lang="en-US" altLang="zh-CN" sz="2800" dirty="0"/>
              <a:t>this is </a:t>
            </a:r>
            <a:r>
              <a:rPr lang="en-US" altLang="zh-CN" sz="2800" dirty="0" smtClean="0"/>
              <a:t>7. </a:t>
            </a:r>
            <a:r>
              <a:rPr lang="en-US" altLang="zh-CN" sz="2800" dirty="0"/>
              <a:t>All in all, the similarity is </a:t>
            </a:r>
            <a:r>
              <a:rPr lang="en-US" altLang="zh-CN" sz="2800" dirty="0" smtClean="0"/>
              <a:t>1/</a:t>
            </a:r>
            <a:r>
              <a:rPr lang="ru-RU" altLang="zh-CN" sz="2800" dirty="0" smtClean="0"/>
              <a:t>7 </a:t>
            </a:r>
            <a:r>
              <a:rPr lang="ru-RU" altLang="zh-CN" sz="2800" dirty="0"/>
              <a:t>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/>
              <a:t>For </a:t>
            </a:r>
            <a:r>
              <a:rPr lang="en-US" altLang="zh-CN" sz="2800" dirty="0"/>
              <a:t>(ii ), there are two words in common (</a:t>
            </a:r>
            <a:r>
              <a:rPr lang="en-US" altLang="zh-CN" sz="2800" dirty="0" err="1"/>
              <a:t>karl</a:t>
            </a:r>
            <a:r>
              <a:rPr lang="en-US" altLang="zh-CN" sz="2800" dirty="0"/>
              <a:t> and is). There are 9 words in the </a:t>
            </a:r>
            <a:r>
              <a:rPr lang="en-US" altLang="zh-CN" sz="2800" dirty="0" smtClean="0"/>
              <a:t>union, for </a:t>
            </a:r>
            <a:r>
              <a:rPr lang="en-US" altLang="zh-CN" sz="2800" dirty="0"/>
              <a:t>a similarity of </a:t>
            </a:r>
            <a:r>
              <a:rPr lang="en-US" altLang="zh-CN" sz="2800" dirty="0" smtClean="0"/>
              <a:t>2/</a:t>
            </a:r>
            <a:r>
              <a:rPr lang="fi-FI" altLang="zh-CN" sz="2800" dirty="0" smtClean="0"/>
              <a:t>9 </a:t>
            </a:r>
            <a:r>
              <a:rPr lang="fi-FI" altLang="zh-CN" sz="2800" dirty="0"/>
              <a:t>.</a:t>
            </a:r>
          </a:p>
          <a:p>
            <a:pPr marL="457200" indent="-457200">
              <a:buFont typeface="Arial" charset="0"/>
              <a:buChar char="•"/>
            </a:pPr>
            <a:r>
              <a:rPr lang="fi-FI" altLang="zh-CN" sz="2800" dirty="0" smtClean="0"/>
              <a:t>For </a:t>
            </a:r>
            <a:r>
              <a:rPr lang="fi-FI" altLang="zh-CN" sz="2800" dirty="0"/>
              <a:t>(iii ), </a:t>
            </a:r>
            <a:r>
              <a:rPr lang="fi-FI" altLang="zh-CN" sz="2800" dirty="0" smtClean="0"/>
              <a:t>0</a:t>
            </a:r>
            <a:r>
              <a:rPr lang="fi-FI" altLang="zh-CN" sz="2800" dirty="0"/>
              <a:t>.</a:t>
            </a:r>
          </a:p>
          <a:p>
            <a:pPr marL="457200" indent="-457200">
              <a:buFont typeface="Arial" charset="0"/>
              <a:buChar char="•"/>
            </a:pPr>
            <a:r>
              <a:rPr lang="fi-FI" altLang="zh-CN" sz="2800" dirty="0" err="1" smtClean="0"/>
              <a:t>All</a:t>
            </a:r>
            <a:r>
              <a:rPr lang="fi-FI" altLang="zh-CN" sz="2800" dirty="0" smtClean="0"/>
              <a:t> </a:t>
            </a:r>
            <a:r>
              <a:rPr lang="fi-FI" altLang="zh-CN" sz="2800" dirty="0"/>
              <a:t>in </a:t>
            </a:r>
            <a:r>
              <a:rPr lang="fi-FI" altLang="zh-CN" sz="2800" dirty="0" err="1"/>
              <a:t>all</a:t>
            </a:r>
            <a:r>
              <a:rPr lang="fi-FI" altLang="zh-CN" sz="2800" dirty="0"/>
              <a:t>, (ii ) is </a:t>
            </a:r>
            <a:r>
              <a:rPr lang="fi-FI" altLang="zh-CN" sz="2800" dirty="0" err="1"/>
              <a:t>the</a:t>
            </a:r>
            <a:r>
              <a:rPr lang="fi-FI" altLang="zh-CN" sz="2800" dirty="0"/>
              <a:t> </a:t>
            </a:r>
            <a:r>
              <a:rPr lang="fi-FI" altLang="zh-CN" sz="2800" dirty="0" err="1"/>
              <a:t>most</a:t>
            </a:r>
            <a:r>
              <a:rPr lang="fi-FI" altLang="zh-CN" sz="2800" dirty="0"/>
              <a:t> </a:t>
            </a:r>
            <a:r>
              <a:rPr lang="fi-FI" altLang="zh-CN" sz="2800" dirty="0" err="1"/>
              <a:t>similar</a:t>
            </a:r>
            <a:r>
              <a:rPr lang="fi-FI" altLang="zh-CN" sz="2800" dirty="0"/>
              <a:t>.</a:t>
            </a:r>
            <a:endParaRPr lang="en-US" altLang="zh-CN" sz="2800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010025352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7028" y="542338"/>
            <a:ext cx="8432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Exercise </a:t>
            </a:r>
            <a:r>
              <a:rPr lang="en-US" altLang="zh-CN" sz="3200" b="1" dirty="0"/>
              <a:t>4</a:t>
            </a:r>
            <a:r>
              <a:rPr lang="en-US" altLang="zh-CN" sz="3200" b="1" dirty="0" smtClean="0"/>
              <a:t>:</a:t>
            </a:r>
            <a:endParaRPr lang="en-US" altLang="zh-CN" sz="3200" b="1" dirty="0" smtClean="0"/>
          </a:p>
          <a:p>
            <a:endParaRPr kumimoji="1" lang="en-US" altLang="zh-CN" sz="3200" dirty="0"/>
          </a:p>
        </p:txBody>
      </p:sp>
      <p:sp>
        <p:nvSpPr>
          <p:cNvPr id="4" name="矩形 3"/>
          <p:cNvSpPr/>
          <p:nvPr/>
        </p:nvSpPr>
        <p:spPr>
          <a:xfrm>
            <a:off x="678542" y="1619556"/>
            <a:ext cx="81497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(b) </a:t>
            </a:r>
            <a:r>
              <a:rPr lang="en-US" altLang="zh-CN" sz="2800" dirty="0"/>
              <a:t>Cosine similarity</a:t>
            </a:r>
          </a:p>
          <a:p>
            <a:r>
              <a:rPr lang="en-US" altLang="zh-CN" sz="2800" dirty="0" smtClean="0"/>
              <a:t>Recall </a:t>
            </a:r>
            <a:r>
              <a:rPr lang="en-US" altLang="zh-CN" sz="2800" dirty="0"/>
              <a:t>that the formula for cosine similarity is as follows:</a:t>
            </a:r>
            <a:endParaRPr lang="en-US" altLang="zh-CN" sz="2800" dirty="0">
              <a:latin typeface="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2768600"/>
            <a:ext cx="35560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09190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7028" y="542338"/>
            <a:ext cx="8432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Exercise </a:t>
            </a:r>
            <a:r>
              <a:rPr lang="en-US" altLang="zh-CN" sz="3200" b="1" dirty="0"/>
              <a:t>4</a:t>
            </a:r>
            <a:r>
              <a:rPr lang="en-US" altLang="zh-CN" sz="3200" b="1" dirty="0" smtClean="0"/>
              <a:t>:</a:t>
            </a:r>
            <a:endParaRPr lang="en-US" altLang="zh-CN" sz="3200" b="1" dirty="0" smtClean="0"/>
          </a:p>
          <a:p>
            <a:endParaRPr kumimoji="1" lang="en-US" altLang="zh-CN" sz="3200" dirty="0"/>
          </a:p>
        </p:txBody>
      </p:sp>
      <p:sp>
        <p:nvSpPr>
          <p:cNvPr id="5" name="矩形 4"/>
          <p:cNvSpPr/>
          <p:nvPr/>
        </p:nvSpPr>
        <p:spPr>
          <a:xfrm>
            <a:off x="537028" y="1285728"/>
            <a:ext cx="860697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latin typeface=""/>
              </a:rPr>
              <a:t>The </a:t>
            </a:r>
            <a:r>
              <a:rPr lang="en-US" altLang="zh-CN" sz="3200" dirty="0">
                <a:latin typeface=""/>
              </a:rPr>
              <a:t>length of a vector is found by taking the square root of the sum of the </a:t>
            </a:r>
            <a:r>
              <a:rPr lang="en-US" altLang="zh-CN" sz="3200" dirty="0" smtClean="0">
                <a:latin typeface=""/>
              </a:rPr>
              <a:t>squares of </a:t>
            </a:r>
            <a:r>
              <a:rPr lang="en-US" altLang="zh-CN" sz="3200" dirty="0">
                <a:latin typeface=""/>
              </a:rPr>
              <a:t>its </a:t>
            </a:r>
            <a:r>
              <a:rPr lang="en-US" altLang="zh-CN" sz="3200" dirty="0" smtClean="0">
                <a:latin typeface=""/>
              </a:rPr>
              <a:t>entries. Leaving </a:t>
            </a:r>
            <a:r>
              <a:rPr lang="en-US" altLang="zh-CN" sz="3200" dirty="0">
                <a:latin typeface=""/>
              </a:rPr>
              <a:t>out the </a:t>
            </a:r>
            <a:r>
              <a:rPr lang="en-US" altLang="zh-CN" sz="3200" dirty="0" smtClean="0">
                <a:latin typeface=""/>
              </a:rPr>
              <a:t>0 </a:t>
            </a:r>
            <a:r>
              <a:rPr lang="en-US" altLang="zh-CN" sz="3200" dirty="0">
                <a:latin typeface=""/>
              </a:rPr>
              <a:t>terms, the vector lengths are as follows: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57" y="3804557"/>
            <a:ext cx="71247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28857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142060" y="1625857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443901" y="2309306"/>
            <a:ext cx="482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Name</a:t>
            </a:r>
            <a:r>
              <a:rPr lang="en-AU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: </a:t>
            </a:r>
            <a:r>
              <a:rPr lang="en-AU" altLang="zh-CN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Ang</a:t>
            </a:r>
            <a:r>
              <a:rPr lang="en-AU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 Li</a:t>
            </a:r>
            <a:endParaRPr lang="zh-HK" altLang="en-US" sz="2400" dirty="0">
              <a:solidFill>
                <a:schemeClr val="tx1">
                  <a:lumMod val="85000"/>
                  <a:lumOff val="15000"/>
                </a:schemeClr>
              </a:solidFill>
              <a:ea typeface="楷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443901" y="3093814"/>
            <a:ext cx="5700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E-mail</a:t>
            </a:r>
            <a:r>
              <a:rPr lang="en-AU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: angl4@student.unimelb.edu.au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ea typeface="楷体" panose="02010609060101010101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037831" y="2404320"/>
            <a:ext cx="1485724" cy="1480272"/>
            <a:chOff x="1709739" y="2636838"/>
            <a:chExt cx="1590160" cy="1584325"/>
          </a:xfrm>
          <a:solidFill>
            <a:srgbClr val="7C233E"/>
          </a:solidFill>
          <a:effectLst/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484585" y="3921218"/>
            <a:ext cx="2657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spc="300" dirty="0" smtClean="0">
                <a:solidFill>
                  <a:srgbClr val="7C233E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Contact information</a:t>
            </a:r>
            <a:endParaRPr lang="zh-HK" altLang="en-US" sz="2000" b="1" spc="300" dirty="0">
              <a:solidFill>
                <a:srgbClr val="7C233E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43900" y="3923579"/>
            <a:ext cx="5700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Research topic: </a:t>
            </a:r>
            <a:r>
              <a:rPr lang="en-AU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computer vision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82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7028" y="542338"/>
            <a:ext cx="8432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Exercise </a:t>
            </a:r>
            <a:r>
              <a:rPr lang="en-US" altLang="zh-CN" sz="3200" b="1" dirty="0"/>
              <a:t>4</a:t>
            </a:r>
            <a:r>
              <a:rPr lang="en-US" altLang="zh-CN" sz="3200" b="1" dirty="0" smtClean="0"/>
              <a:t>:</a:t>
            </a:r>
            <a:endParaRPr lang="en-US" altLang="zh-CN" sz="3200" b="1" dirty="0" smtClean="0"/>
          </a:p>
          <a:p>
            <a:endParaRPr kumimoji="1" lang="en-US" altLang="zh-CN" sz="3200" dirty="0"/>
          </a:p>
        </p:txBody>
      </p:sp>
      <p:sp>
        <p:nvSpPr>
          <p:cNvPr id="5" name="矩形 4"/>
          <p:cNvSpPr/>
          <p:nvPr/>
        </p:nvSpPr>
        <p:spPr>
          <a:xfrm>
            <a:off x="537028" y="1285728"/>
            <a:ext cx="86069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/>
              <a:t>We find </a:t>
            </a:r>
            <a:r>
              <a:rPr lang="en-US" altLang="zh-CN" sz="3200" dirty="0"/>
              <a:t>the dot product by adding up the products of the values for each of the </a:t>
            </a:r>
            <a:r>
              <a:rPr lang="en-US" altLang="zh-CN" sz="3200" dirty="0" smtClean="0"/>
              <a:t>corresponding elements:</a:t>
            </a: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4400"/>
            <a:ext cx="9144000" cy="164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34287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7028" y="542338"/>
            <a:ext cx="8432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Exercise </a:t>
            </a:r>
            <a:r>
              <a:rPr lang="en-US" altLang="zh-CN" sz="3200" b="1" dirty="0"/>
              <a:t>4</a:t>
            </a:r>
            <a:r>
              <a:rPr lang="en-US" altLang="zh-CN" sz="3200" b="1" dirty="0" smtClean="0"/>
              <a:t>:</a:t>
            </a:r>
            <a:endParaRPr lang="en-US" altLang="zh-CN" sz="3200" b="1" dirty="0" smtClean="0"/>
          </a:p>
          <a:p>
            <a:endParaRPr kumimoji="1" lang="en-US" altLang="zh-CN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471" y="1080947"/>
            <a:ext cx="46990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39074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7028" y="542338"/>
            <a:ext cx="843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Exercise </a:t>
            </a:r>
            <a:r>
              <a:rPr lang="en-US" altLang="zh-CN" sz="3200" b="1" dirty="0" smtClean="0"/>
              <a:t>5:</a:t>
            </a:r>
            <a:endParaRPr lang="en-US" altLang="zh-CN" sz="3200" b="1" dirty="0" smtClean="0"/>
          </a:p>
          <a:p>
            <a:r>
              <a:rPr lang="en-US" altLang="zh-CN" sz="2800" dirty="0" smtClean="0"/>
              <a:t>If </a:t>
            </a:r>
            <a:r>
              <a:rPr lang="en-US" altLang="zh-CN" sz="2800" dirty="0"/>
              <a:t>we wished to estimate the value of P (apple; fruit ) based on the data above, we might arrive </a:t>
            </a:r>
            <a:r>
              <a:rPr lang="en-US" altLang="zh-CN" sz="2800" dirty="0" smtClean="0"/>
              <a:t>at the </a:t>
            </a:r>
            <a:r>
              <a:rPr lang="en-US" altLang="zh-CN" sz="2800" dirty="0"/>
              <a:t>value </a:t>
            </a:r>
          </a:p>
          <a:p>
            <a:r>
              <a:rPr lang="en-US" altLang="zh-CN" sz="2800" dirty="0" smtClean="0"/>
              <a:t>2/4, </a:t>
            </a:r>
            <a:r>
              <a:rPr lang="en-US" altLang="zh-CN" sz="2800" dirty="0"/>
              <a:t>or the value </a:t>
            </a:r>
            <a:r>
              <a:rPr lang="en-US" altLang="zh-CN" sz="2800" dirty="0" smtClean="0"/>
              <a:t>9/</a:t>
            </a:r>
            <a:r>
              <a:rPr lang="cs-CZ" altLang="zh-CN" sz="2800" dirty="0" smtClean="0"/>
              <a:t>36</a:t>
            </a:r>
          </a:p>
          <a:p>
            <a:endParaRPr kumimoji="1"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475341" y="2661976"/>
            <a:ext cx="85561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"/>
              </a:rPr>
              <a:t>(</a:t>
            </a:r>
            <a:r>
              <a:rPr lang="en-US" altLang="zh-CN" sz="2400" dirty="0">
                <a:latin typeface=""/>
              </a:rPr>
              <a:t>a) What do each of these probabilities correspond to</a:t>
            </a:r>
            <a:r>
              <a:rPr lang="en-US" altLang="zh-CN" sz="2400">
                <a:latin typeface=""/>
              </a:rPr>
              <a:t>? </a:t>
            </a:r>
            <a:r>
              <a:rPr lang="en-US" altLang="zh-CN" sz="2400">
                <a:latin typeface=""/>
              </a:rPr>
              <a:t> </a:t>
            </a:r>
            <a:r>
              <a:rPr lang="en-US" altLang="zh-CN" sz="2400" smtClean="0">
                <a:latin typeface=""/>
              </a:rPr>
              <a:t>     </a:t>
            </a:r>
            <a:r>
              <a:rPr lang="en-US" altLang="zh-CN" sz="2400" dirty="0" smtClean="0">
                <a:latin typeface=""/>
              </a:rPr>
              <a:t>Explain </a:t>
            </a:r>
            <a:r>
              <a:rPr lang="en-US" altLang="zh-CN" sz="2400" dirty="0">
                <a:latin typeface=""/>
              </a:rPr>
              <a:t>the model that underlies each </a:t>
            </a:r>
            <a:r>
              <a:rPr lang="en-US" altLang="zh-CN" sz="2400" dirty="0" smtClean="0">
                <a:latin typeface=""/>
              </a:rPr>
              <a:t>of these interpretations</a:t>
            </a:r>
            <a:r>
              <a:rPr lang="en-US" altLang="zh-CN" sz="2400" dirty="0">
                <a:latin typeface=""/>
              </a:rPr>
              <a:t>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2947701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7028" y="542338"/>
            <a:ext cx="843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Exercise </a:t>
            </a:r>
            <a:r>
              <a:rPr lang="en-US" altLang="zh-CN" sz="3200" b="1" dirty="0" smtClean="0"/>
              <a:t>5:</a:t>
            </a:r>
            <a:endParaRPr lang="en-US" altLang="zh-CN" sz="3200" b="1" dirty="0" smtClean="0"/>
          </a:p>
          <a:p>
            <a:r>
              <a:rPr lang="en-US" altLang="zh-CN" sz="2800" dirty="0" smtClean="0"/>
              <a:t>If </a:t>
            </a:r>
            <a:r>
              <a:rPr lang="en-US" altLang="zh-CN" sz="2800" dirty="0"/>
              <a:t>we wished to estimate the value of P (apple; fruit ) based on the data above, we might arrive </a:t>
            </a:r>
            <a:r>
              <a:rPr lang="en-US" altLang="zh-CN" sz="2800" dirty="0" smtClean="0"/>
              <a:t>at the </a:t>
            </a:r>
            <a:r>
              <a:rPr lang="en-US" altLang="zh-CN" sz="2800" dirty="0"/>
              <a:t>value </a:t>
            </a:r>
          </a:p>
          <a:p>
            <a:r>
              <a:rPr lang="en-US" altLang="zh-CN" sz="2800" dirty="0" smtClean="0"/>
              <a:t>2/4, </a:t>
            </a:r>
            <a:r>
              <a:rPr lang="en-US" altLang="zh-CN" sz="2800" dirty="0"/>
              <a:t>or the value </a:t>
            </a:r>
            <a:r>
              <a:rPr lang="en-US" altLang="zh-CN" sz="2800" dirty="0" smtClean="0"/>
              <a:t>9/</a:t>
            </a:r>
            <a:r>
              <a:rPr lang="cs-CZ" altLang="zh-CN" sz="2800" dirty="0" smtClean="0"/>
              <a:t>36</a:t>
            </a:r>
          </a:p>
          <a:p>
            <a:endParaRPr kumimoji="1"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475341" y="2432678"/>
            <a:ext cx="85561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"/>
              </a:rPr>
              <a:t>(</a:t>
            </a:r>
            <a:r>
              <a:rPr lang="en-US" altLang="zh-CN" sz="2400" dirty="0">
                <a:latin typeface=""/>
              </a:rPr>
              <a:t>a) What do each of these probabilities correspond to</a:t>
            </a:r>
            <a:r>
              <a:rPr lang="en-US" altLang="zh-CN" sz="2400">
                <a:latin typeface=""/>
              </a:rPr>
              <a:t>? </a:t>
            </a:r>
            <a:r>
              <a:rPr lang="en-US" altLang="zh-CN" sz="2400">
                <a:latin typeface=""/>
              </a:rPr>
              <a:t> </a:t>
            </a:r>
            <a:r>
              <a:rPr lang="en-US" altLang="zh-CN" sz="2400" smtClean="0">
                <a:latin typeface=""/>
              </a:rPr>
              <a:t>     </a:t>
            </a:r>
            <a:r>
              <a:rPr lang="en-US" altLang="zh-CN" sz="2400" dirty="0" smtClean="0">
                <a:latin typeface=""/>
              </a:rPr>
              <a:t>Explain </a:t>
            </a:r>
            <a:r>
              <a:rPr lang="en-US" altLang="zh-CN" sz="2400" dirty="0">
                <a:latin typeface=""/>
              </a:rPr>
              <a:t>the model that underlies each </a:t>
            </a:r>
            <a:r>
              <a:rPr lang="en-US" altLang="zh-CN" sz="2400" dirty="0" smtClean="0">
                <a:latin typeface=""/>
              </a:rPr>
              <a:t>of these interpretations</a:t>
            </a:r>
            <a:r>
              <a:rPr lang="en-US" altLang="zh-CN" sz="2400" dirty="0">
                <a:latin typeface=""/>
              </a:rPr>
              <a:t>.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537028" y="3458975"/>
            <a:ext cx="825862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800" dirty="0" smtClean="0">
                <a:latin typeface=""/>
              </a:rPr>
              <a:t>2/4 refers </a:t>
            </a:r>
            <a:r>
              <a:rPr lang="en-US" altLang="zh-CN" sz="2800" dirty="0">
                <a:latin typeface=""/>
              </a:rPr>
              <a:t>to the </a:t>
            </a:r>
            <a:r>
              <a:rPr lang="en-US" altLang="zh-CN" sz="2800" dirty="0" smtClean="0">
                <a:latin typeface=""/>
              </a:rPr>
              <a:t>document-based </a:t>
            </a:r>
            <a:r>
              <a:rPr lang="en-US" altLang="zh-CN" sz="2800" dirty="0">
                <a:latin typeface=""/>
              </a:rPr>
              <a:t>model; i.e. how many of the 4 documents are </a:t>
            </a:r>
            <a:r>
              <a:rPr lang="en-US" altLang="zh-CN" sz="2800" dirty="0" smtClean="0">
                <a:latin typeface=""/>
              </a:rPr>
              <a:t>fruit, and </a:t>
            </a:r>
            <a:r>
              <a:rPr lang="en-US" altLang="zh-CN" sz="2800" dirty="0">
                <a:latin typeface=""/>
              </a:rPr>
              <a:t>contain (at least one) </a:t>
            </a:r>
            <a:r>
              <a:rPr lang="en-US" altLang="zh-CN" sz="2800" dirty="0" smtClean="0">
                <a:latin typeface=""/>
              </a:rPr>
              <a:t>apple?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800" dirty="0" smtClean="0">
                <a:latin typeface=""/>
              </a:rPr>
              <a:t>9/36 refers </a:t>
            </a:r>
            <a:r>
              <a:rPr lang="en-US" altLang="zh-CN" sz="2800" dirty="0">
                <a:latin typeface=""/>
              </a:rPr>
              <a:t>to the </a:t>
            </a:r>
            <a:r>
              <a:rPr lang="en-US" altLang="zh-CN" sz="2800" dirty="0" smtClean="0">
                <a:latin typeface=""/>
              </a:rPr>
              <a:t>term-based </a:t>
            </a:r>
            <a:r>
              <a:rPr lang="en-US" altLang="zh-CN" sz="2800" dirty="0">
                <a:latin typeface=""/>
              </a:rPr>
              <a:t>model; i.e. how many </a:t>
            </a:r>
            <a:r>
              <a:rPr lang="en-US" altLang="zh-CN" sz="2800" dirty="0" smtClean="0">
                <a:latin typeface=""/>
              </a:rPr>
              <a:t>of the </a:t>
            </a:r>
            <a:r>
              <a:rPr lang="en-US" altLang="zh-CN" sz="2800" dirty="0">
                <a:latin typeface=""/>
              </a:rPr>
              <a:t>tokens that we have seen (36 in total) are apple in fruit documents?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97635983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7028" y="542338"/>
            <a:ext cx="84328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Exercise </a:t>
            </a:r>
            <a:r>
              <a:rPr lang="en-US" altLang="zh-CN" sz="3200" b="1" dirty="0" smtClean="0"/>
              <a:t>5:</a:t>
            </a:r>
            <a:endParaRPr lang="en-US" altLang="zh-CN" sz="3200" b="1" dirty="0" smtClean="0"/>
          </a:p>
          <a:p>
            <a:endParaRPr kumimoji="1"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475341" y="1300563"/>
            <a:ext cx="855617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"/>
              </a:rPr>
              <a:t>(b) </a:t>
            </a:r>
            <a:r>
              <a:rPr lang="en-US" altLang="zh-CN" sz="2800" dirty="0"/>
              <a:t>Which of these do you think would be more useful, if we wished to use these probabilities </a:t>
            </a:r>
            <a:r>
              <a:rPr lang="en-US" altLang="zh-CN" sz="2800" dirty="0" smtClean="0"/>
              <a:t>to help </a:t>
            </a:r>
            <a:r>
              <a:rPr lang="en-US" altLang="zh-CN" sz="2800" dirty="0"/>
              <a:t>predict the labels of unknown documents?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02173265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7028" y="542338"/>
            <a:ext cx="84328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Exercise </a:t>
            </a:r>
            <a:r>
              <a:rPr lang="en-US" altLang="zh-CN" sz="3200" b="1" dirty="0" smtClean="0"/>
              <a:t>5:</a:t>
            </a:r>
            <a:endParaRPr lang="en-US" altLang="zh-CN" sz="3200" b="1" dirty="0" smtClean="0"/>
          </a:p>
          <a:p>
            <a:endParaRPr kumimoji="1"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475341" y="1302841"/>
            <a:ext cx="855617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smtClean="0">
                <a:latin typeface=""/>
              </a:rPr>
              <a:t>(</a:t>
            </a:r>
            <a:r>
              <a:rPr lang="en-US" altLang="zh-CN" sz="2800" dirty="0" smtClean="0">
                <a:latin typeface=""/>
              </a:rPr>
              <a:t>b</a:t>
            </a:r>
            <a:r>
              <a:rPr lang="en-US" altLang="zh-CN" sz="2800" smtClean="0">
                <a:latin typeface=""/>
              </a:rPr>
              <a:t>) </a:t>
            </a:r>
            <a:r>
              <a:rPr lang="en-US" altLang="zh-CN" sz="2800" dirty="0"/>
              <a:t>Which of these do you think would be more useful, if we wished to use these probabilities </a:t>
            </a:r>
            <a:r>
              <a:rPr lang="en-US" altLang="zh-CN" sz="2800" dirty="0" smtClean="0"/>
              <a:t>to help </a:t>
            </a:r>
            <a:r>
              <a:rPr lang="en-US" altLang="zh-CN" sz="2800" dirty="0"/>
              <a:t>predict the labels of unknown documents?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645946" y="2961330"/>
            <a:ext cx="79610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"/>
              </a:rPr>
              <a:t> </a:t>
            </a:r>
            <a:r>
              <a:rPr lang="en-US" altLang="zh-CN" sz="2800" dirty="0" smtClean="0">
                <a:latin typeface=""/>
              </a:rPr>
              <a:t>The document-based </a:t>
            </a:r>
            <a:r>
              <a:rPr lang="en-US" altLang="zh-CN" sz="2800" dirty="0">
                <a:latin typeface=""/>
              </a:rPr>
              <a:t>model is preferred</a:t>
            </a:r>
            <a:r>
              <a:rPr lang="en-US" altLang="zh-CN" sz="2800" dirty="0" smtClean="0">
                <a:latin typeface=""/>
              </a:rPr>
              <a:t>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2800" dirty="0"/>
              <a:t>Our objective here is to predict the labels of documents; </a:t>
            </a:r>
            <a:r>
              <a:rPr lang="en-US" altLang="zh-CN" sz="2800" dirty="0" smtClean="0"/>
              <a:t>therefore</a:t>
            </a:r>
            <a:r>
              <a:rPr lang="en-US" altLang="zh-CN" sz="2800" dirty="0"/>
              <a:t>, our model </a:t>
            </a:r>
            <a:r>
              <a:rPr lang="en-US" altLang="zh-CN" sz="2800" dirty="0" smtClean="0"/>
              <a:t>should be </a:t>
            </a:r>
            <a:r>
              <a:rPr lang="en-US" altLang="zh-CN" sz="2800" dirty="0"/>
              <a:t>based around </a:t>
            </a:r>
            <a:r>
              <a:rPr lang="en-US" altLang="zh-CN" sz="2800" dirty="0" smtClean="0"/>
              <a:t>documents.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2800" dirty="0"/>
              <a:t>The </a:t>
            </a:r>
            <a:r>
              <a:rPr lang="en-US" altLang="zh-CN" sz="2800" dirty="0" smtClean="0"/>
              <a:t>term-based </a:t>
            </a:r>
            <a:r>
              <a:rPr lang="en-US" altLang="zh-CN" sz="2800" dirty="0"/>
              <a:t>model is sensitive to the actual values that we have in our dataset; </a:t>
            </a:r>
            <a:r>
              <a:rPr lang="en-US" altLang="zh-CN" sz="2800" dirty="0" smtClean="0"/>
              <a:t>if there </a:t>
            </a:r>
            <a:r>
              <a:rPr lang="en-US" altLang="zh-CN" sz="2800" dirty="0"/>
              <a:t>was some instance with disproportionately large </a:t>
            </a:r>
            <a:r>
              <a:rPr lang="en-US" altLang="zh-CN" sz="2800" dirty="0" smtClean="0"/>
              <a:t>values.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86462465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7028" y="542338"/>
            <a:ext cx="84328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Exercise </a:t>
            </a:r>
            <a:r>
              <a:rPr lang="en-US" altLang="zh-CN" sz="3200" b="1" dirty="0"/>
              <a:t>6</a:t>
            </a:r>
            <a:r>
              <a:rPr lang="en-US" altLang="zh-CN" sz="3200" b="1" dirty="0" smtClean="0"/>
              <a:t>:</a:t>
            </a:r>
            <a:endParaRPr lang="en-US" altLang="zh-CN" sz="3200" b="1" dirty="0" smtClean="0"/>
          </a:p>
          <a:p>
            <a:r>
              <a:rPr lang="en-US" altLang="zh-CN" sz="2800" dirty="0"/>
              <a:t> Calculate the entropy  of the distribution of the label  attribute, based on the data above.</a:t>
            </a:r>
            <a:endParaRPr kumimoji="1"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537028" y="2307550"/>
            <a:ext cx="81497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800" dirty="0">
                <a:latin typeface=""/>
              </a:rPr>
              <a:t> Recall that the entropy (in bits) of a distribution is </a:t>
            </a:r>
            <a:r>
              <a:rPr lang="en-US" altLang="zh-CN" sz="2800" dirty="0" err="1">
                <a:latin typeface=""/>
              </a:rPr>
              <a:t>dened</a:t>
            </a:r>
            <a:r>
              <a:rPr lang="en-US" altLang="zh-CN" sz="2800" dirty="0">
                <a:latin typeface=""/>
              </a:rPr>
              <a:t> as: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514" y="3580319"/>
            <a:ext cx="4368800" cy="8636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37028" y="4762581"/>
            <a:ext cx="76671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>
                <a:latin typeface=""/>
              </a:rPr>
              <a:t>Here</a:t>
            </a:r>
            <a:r>
              <a:rPr lang="en-US" altLang="zh-CN" sz="2800" dirty="0">
                <a:latin typeface=""/>
              </a:rPr>
              <a:t>, we are interested in the distribution of the label </a:t>
            </a:r>
            <a:r>
              <a:rPr lang="en-US" altLang="zh-CN" sz="2800" dirty="0" smtClean="0">
                <a:latin typeface=""/>
              </a:rPr>
              <a:t>attribute</a:t>
            </a:r>
            <a:r>
              <a:rPr lang="en-US" altLang="zh-CN" sz="2800" dirty="0">
                <a:latin typeface=""/>
              </a:rPr>
              <a:t>, which takes two </a:t>
            </a:r>
            <a:r>
              <a:rPr lang="en-US" altLang="zh-CN" sz="2800" dirty="0" smtClean="0">
                <a:latin typeface=""/>
              </a:rPr>
              <a:t>values: fruit and comp.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69629302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7028" y="542338"/>
            <a:ext cx="84328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Exercise </a:t>
            </a:r>
            <a:r>
              <a:rPr lang="en-US" altLang="zh-CN" sz="3200" b="1" dirty="0"/>
              <a:t>6</a:t>
            </a:r>
            <a:r>
              <a:rPr lang="en-US" altLang="zh-CN" sz="3200" b="1" dirty="0" smtClean="0"/>
              <a:t>:</a:t>
            </a:r>
            <a:endParaRPr lang="en-US" altLang="zh-CN" sz="3200" b="1" dirty="0" smtClean="0"/>
          </a:p>
          <a:p>
            <a:r>
              <a:rPr lang="en-US" altLang="zh-CN" sz="2800" dirty="0"/>
              <a:t> Calculate the entropy  of the distribution of the label  attribute, based on the data above.</a:t>
            </a:r>
            <a:endParaRPr kumimoji="1"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435428" y="2322065"/>
            <a:ext cx="83166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/>
              <a:t>We </a:t>
            </a:r>
            <a:r>
              <a:rPr lang="en-US" altLang="zh-CN" sz="3200" dirty="0"/>
              <a:t>begin by calculating the probabilities of the events: P (fruit ) = </a:t>
            </a:r>
            <a:r>
              <a:rPr lang="en-US" altLang="zh-CN" sz="3200" dirty="0" smtClean="0"/>
              <a:t>2/4  </a:t>
            </a:r>
            <a:r>
              <a:rPr lang="en-US" altLang="zh-CN" sz="3200" dirty="0"/>
              <a:t>and P (comp ) = </a:t>
            </a:r>
            <a:r>
              <a:rPr lang="en-US" altLang="zh-CN" sz="3200" dirty="0" smtClean="0"/>
              <a:t>2/4</a:t>
            </a: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4053114"/>
            <a:ext cx="9144000" cy="202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49536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50225" y="2622245"/>
            <a:ext cx="4495800" cy="1203071"/>
          </a:xfrm>
          <a:prstGeom prst="rect">
            <a:avLst/>
          </a:prstGeom>
          <a:solidFill>
            <a:srgbClr val="7C2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6600" b="1" dirty="0">
                <a:ea typeface="楷体" panose="02010609060101010101" pitchFamily="49" charset="-122"/>
              </a:rPr>
              <a:t>Thanks!</a:t>
            </a:r>
            <a:endParaRPr lang="zh-HK" altLang="en-US" sz="6600" b="1" dirty="0">
              <a:ea typeface="楷体" panose="02010609060101010101" pitchFamily="49" charset="-122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22392" y="170535"/>
            <a:ext cx="1742234" cy="78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13958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3"/>
          <p:cNvSpPr txBox="1"/>
          <p:nvPr/>
        </p:nvSpPr>
        <p:spPr>
          <a:xfrm>
            <a:off x="567518" y="702819"/>
            <a:ext cx="4564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Summery</a:t>
            </a:r>
            <a:endParaRPr lang="zh-HK" altLang="en-US" sz="4000" b="1" dirty="0">
              <a:solidFill>
                <a:schemeClr val="tx1">
                  <a:lumMod val="85000"/>
                  <a:lumOff val="15000"/>
                </a:schemeClr>
              </a:solidFill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2800" y="1944914"/>
            <a:ext cx="7547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3200" dirty="0" smtClean="0"/>
              <a:t>Finishing up Exercise 6 (a)</a:t>
            </a:r>
            <a:endParaRPr kumimoji="1" lang="en-US" altLang="zh-CN" sz="3200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sz="3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3200" dirty="0" smtClean="0"/>
              <a:t>Work through</a:t>
            </a:r>
            <a:r>
              <a:rPr kumimoji="1" lang="en-US" altLang="zh-CN" sz="3200" dirty="0" smtClean="0"/>
              <a:t> this week’s exercise 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5232105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7028" y="542338"/>
            <a:ext cx="843280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Exercise </a:t>
            </a:r>
            <a:r>
              <a:rPr lang="en-US" altLang="zh-CN" sz="3200" b="1" dirty="0"/>
              <a:t>6</a:t>
            </a:r>
            <a:r>
              <a:rPr lang="en-US" altLang="zh-CN" sz="3200" b="1" dirty="0" smtClean="0"/>
              <a:t>:</a:t>
            </a:r>
            <a:endParaRPr lang="en-US" altLang="zh-CN" sz="3200" b="1" dirty="0" smtClean="0"/>
          </a:p>
          <a:p>
            <a:r>
              <a:rPr lang="en-US" altLang="zh-CN" sz="3200" dirty="0" smtClean="0"/>
              <a:t>Write </a:t>
            </a:r>
            <a:r>
              <a:rPr lang="en-US" altLang="zh-CN" sz="3200" dirty="0"/>
              <a:t>a regular expression to solve the following problems</a:t>
            </a:r>
            <a:r>
              <a:rPr lang="en-US" altLang="zh-CN" sz="3200" dirty="0" smtClean="0"/>
              <a:t>:</a:t>
            </a:r>
          </a:p>
          <a:p>
            <a:endParaRPr lang="en-US" altLang="zh-CN" sz="2800" dirty="0" smtClean="0"/>
          </a:p>
          <a:p>
            <a:r>
              <a:rPr lang="en-US" altLang="zh-CN" sz="3200" dirty="0"/>
              <a:t> (a) Match a </a:t>
            </a:r>
            <a:r>
              <a:rPr lang="en-US" altLang="zh-CN" sz="3200" dirty="0" smtClean="0"/>
              <a:t>price like </a:t>
            </a:r>
            <a:r>
              <a:rPr lang="en-US" altLang="zh-CN" sz="3200" dirty="0"/>
              <a:t>$</a:t>
            </a:r>
            <a:r>
              <a:rPr lang="en-US" altLang="zh-CN" sz="3200" dirty="0" smtClean="0"/>
              <a:t>001.23</a:t>
            </a:r>
            <a:r>
              <a:rPr lang="en-US" altLang="zh-CN" sz="3200" dirty="0"/>
              <a:t>, $34.1, $010</a:t>
            </a:r>
          </a:p>
          <a:p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10052526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7028" y="542338"/>
            <a:ext cx="843280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Exercise </a:t>
            </a:r>
            <a:r>
              <a:rPr lang="en-US" altLang="zh-CN" sz="3200" b="1" dirty="0"/>
              <a:t>6</a:t>
            </a:r>
            <a:r>
              <a:rPr lang="en-US" altLang="zh-CN" sz="3200" b="1" dirty="0" smtClean="0"/>
              <a:t>:</a:t>
            </a:r>
            <a:endParaRPr lang="en-US" altLang="zh-CN" sz="3200" b="1" dirty="0" smtClean="0"/>
          </a:p>
          <a:p>
            <a:r>
              <a:rPr lang="en-US" altLang="zh-CN" sz="3200" dirty="0" smtClean="0"/>
              <a:t>Write </a:t>
            </a:r>
            <a:r>
              <a:rPr lang="en-US" altLang="zh-CN" sz="3200" dirty="0"/>
              <a:t>a regular expression to solve the following problems</a:t>
            </a:r>
            <a:r>
              <a:rPr lang="en-US" altLang="zh-CN" sz="3200" dirty="0" smtClean="0"/>
              <a:t>:</a:t>
            </a:r>
          </a:p>
          <a:p>
            <a:endParaRPr lang="en-US" altLang="zh-CN" sz="2800" dirty="0" smtClean="0"/>
          </a:p>
          <a:p>
            <a:r>
              <a:rPr lang="en-US" altLang="zh-CN" sz="3200" dirty="0"/>
              <a:t> (a) Match a </a:t>
            </a:r>
            <a:r>
              <a:rPr lang="en-US" altLang="zh-CN" sz="3200" dirty="0" smtClean="0"/>
              <a:t>price like </a:t>
            </a:r>
            <a:r>
              <a:rPr lang="en-US" altLang="zh-CN" sz="3200" dirty="0"/>
              <a:t>$</a:t>
            </a:r>
            <a:r>
              <a:rPr lang="en-US" altLang="zh-CN" sz="3200" dirty="0" smtClean="0"/>
              <a:t>001.23, $34.1, $010</a:t>
            </a:r>
          </a:p>
          <a:p>
            <a:endParaRPr kumimoji="1" lang="en-US" altLang="zh-CN" sz="2800" dirty="0"/>
          </a:p>
          <a:p>
            <a:r>
              <a:rPr lang="mr-IN" altLang="zh-CN" sz="4400" dirty="0"/>
              <a:t> /\$(0|[1-9][0-9]*)(\.\</a:t>
            </a:r>
            <a:r>
              <a:rPr lang="mr-IN" altLang="zh-CN" sz="4400" dirty="0" err="1" smtClean="0"/>
              <a:t>d</a:t>
            </a:r>
            <a:r>
              <a:rPr lang="mr-IN" altLang="zh-CN" sz="4400" dirty="0" smtClean="0"/>
              <a:t>{</a:t>
            </a:r>
            <a:r>
              <a:rPr lang="en-US" altLang="zh-CN" sz="4400" dirty="0" smtClean="0"/>
              <a:t>1,</a:t>
            </a:r>
            <a:r>
              <a:rPr lang="mr-IN" altLang="zh-CN" sz="4400" dirty="0" smtClean="0"/>
              <a:t>2</a:t>
            </a:r>
            <a:r>
              <a:rPr lang="mr-IN" altLang="zh-CN" sz="4400" dirty="0"/>
              <a:t>})?/</a:t>
            </a:r>
            <a:endParaRPr kumimoji="1" lang="en-US" altLang="zh-CN" sz="4400" dirty="0" smtClean="0"/>
          </a:p>
        </p:txBody>
      </p:sp>
    </p:spTree>
    <p:extLst>
      <p:ext uri="{BB962C8B-B14F-4D97-AF65-F5344CB8AC3E}">
        <p14:creationId xmlns:p14="http://schemas.microsoft.com/office/powerpoint/2010/main" val="1344933402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542" y="542338"/>
            <a:ext cx="84328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Exercise </a:t>
            </a:r>
            <a:r>
              <a:rPr lang="en-US" altLang="zh-CN" sz="3200" b="1" dirty="0" smtClean="0"/>
              <a:t>2:</a:t>
            </a:r>
            <a:endParaRPr lang="en-US" altLang="zh-CN" sz="3200" b="1" dirty="0" smtClean="0"/>
          </a:p>
          <a:p>
            <a:r>
              <a:rPr lang="en-US" altLang="zh-CN" sz="3200" dirty="0"/>
              <a:t> What is a vector space model , and why is it useful</a:t>
            </a:r>
            <a:r>
              <a:rPr lang="en-US" altLang="zh-CN" sz="3200" dirty="0" smtClean="0"/>
              <a:t>?</a:t>
            </a:r>
            <a:endParaRPr kumimoji="1"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9424"/>
            <a:ext cx="9144000" cy="46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64660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542" y="542338"/>
            <a:ext cx="84328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Exercise </a:t>
            </a:r>
            <a:r>
              <a:rPr lang="en-US" altLang="zh-CN" sz="3200" b="1" dirty="0" smtClean="0"/>
              <a:t>2:</a:t>
            </a:r>
            <a:endParaRPr lang="en-US" altLang="zh-CN" sz="3200" b="1" dirty="0" smtClean="0"/>
          </a:p>
          <a:p>
            <a:r>
              <a:rPr lang="en-US" altLang="zh-CN" sz="3200" dirty="0"/>
              <a:t> What is a vector space model , and why is it useful</a:t>
            </a:r>
            <a:r>
              <a:rPr lang="en-US" altLang="zh-CN" sz="3200" dirty="0" smtClean="0"/>
              <a:t>?</a:t>
            </a:r>
            <a:endParaRPr kumimoji="1" lang="zh-CN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896256" y="2558481"/>
            <a:ext cx="77433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>
                <a:latin typeface=""/>
              </a:rPr>
              <a:t>Using </a:t>
            </a:r>
            <a:r>
              <a:rPr lang="en-US" altLang="zh-CN" sz="2800" dirty="0">
                <a:latin typeface=""/>
              </a:rPr>
              <a:t>a vector space model, we treat an object </a:t>
            </a:r>
            <a:r>
              <a:rPr lang="en-US" altLang="zh-CN" sz="2800" dirty="0" smtClean="0">
                <a:latin typeface=""/>
              </a:rPr>
              <a:t>(“instance</a:t>
            </a:r>
            <a:r>
              <a:rPr lang="en-US" altLang="zh-CN" sz="2800" dirty="0">
                <a:latin typeface=""/>
              </a:rPr>
              <a:t>") as a combination of </a:t>
            </a:r>
            <a:r>
              <a:rPr lang="en-US" altLang="zh-CN" sz="2800" dirty="0" smtClean="0">
                <a:latin typeface=""/>
              </a:rPr>
              <a:t>properties (“attributes</a:t>
            </a:r>
            <a:r>
              <a:rPr lang="en-US" altLang="zh-CN" sz="2800" dirty="0">
                <a:latin typeface=""/>
              </a:rPr>
              <a:t>"), where each property corresponds to a separate (orthogonal) </a:t>
            </a:r>
            <a:r>
              <a:rPr lang="en-US" altLang="zh-CN" sz="2800" dirty="0" smtClean="0">
                <a:latin typeface=""/>
              </a:rPr>
              <a:t>“dimension</a:t>
            </a:r>
            <a:r>
              <a:rPr lang="en-US" altLang="zh-CN" sz="2800" dirty="0">
                <a:latin typeface=""/>
              </a:rPr>
              <a:t>" </a:t>
            </a:r>
            <a:r>
              <a:rPr lang="en-US" altLang="zh-CN" sz="2800" dirty="0" smtClean="0">
                <a:latin typeface=""/>
              </a:rPr>
              <a:t>in a </a:t>
            </a:r>
            <a:r>
              <a:rPr lang="en-US" altLang="zh-CN" sz="2800" dirty="0">
                <a:latin typeface=""/>
              </a:rPr>
              <a:t>Cartesian co-ordinate space.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63740608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7285" y="349401"/>
            <a:ext cx="7743372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/>
              <a:t>This </a:t>
            </a:r>
            <a:r>
              <a:rPr lang="en-US" altLang="zh-CN" sz="3200" dirty="0"/>
              <a:t>representation is useful because it allows us to represent a complex object in a </a:t>
            </a:r>
            <a:r>
              <a:rPr lang="en-US" altLang="zh-CN" sz="3200" dirty="0" smtClean="0"/>
              <a:t>simplified manner</a:t>
            </a:r>
            <a:r>
              <a:rPr lang="en-US" altLang="zh-CN" sz="3200" dirty="0"/>
              <a:t>, to expedite the calculation of similarity </a:t>
            </a:r>
            <a:r>
              <a:rPr lang="en-US" altLang="zh-CN" sz="3200" dirty="0" smtClean="0"/>
              <a:t>measures.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/>
              <a:t>In </a:t>
            </a:r>
            <a:r>
              <a:rPr lang="en-US" altLang="zh-CN" sz="3200" dirty="0"/>
              <a:t>a text processing context, each </a:t>
            </a:r>
            <a:r>
              <a:rPr lang="en-US" altLang="zh-CN" sz="3200" dirty="0" smtClean="0"/>
              <a:t>“instance</a:t>
            </a:r>
            <a:r>
              <a:rPr lang="en-US" altLang="zh-CN" sz="3200" dirty="0"/>
              <a:t>" is a document, and each </a:t>
            </a:r>
            <a:r>
              <a:rPr lang="en-US" altLang="zh-CN" sz="3200" dirty="0" smtClean="0"/>
              <a:t>“property</a:t>
            </a:r>
            <a:r>
              <a:rPr lang="en-US" altLang="zh-CN" sz="3200" dirty="0"/>
              <a:t>" is (</a:t>
            </a:r>
            <a:r>
              <a:rPr lang="en-US" altLang="zh-CN" sz="3200" dirty="0" smtClean="0"/>
              <a:t>usually) the </a:t>
            </a:r>
            <a:r>
              <a:rPr lang="en-US" altLang="zh-CN" sz="3200" dirty="0"/>
              <a:t>occurrence of an individual word. The values that these </a:t>
            </a:r>
            <a:r>
              <a:rPr lang="en-US" altLang="zh-CN" sz="3200" dirty="0" smtClean="0"/>
              <a:t>“features</a:t>
            </a:r>
            <a:r>
              <a:rPr lang="en-US" altLang="zh-CN" sz="3200" dirty="0"/>
              <a:t>" can take are (</a:t>
            </a:r>
            <a:r>
              <a:rPr lang="en-US" altLang="zh-CN" sz="3200" dirty="0" smtClean="0"/>
              <a:t>usually) either </a:t>
            </a:r>
            <a:r>
              <a:rPr lang="en-US" altLang="zh-CN" sz="3200" dirty="0"/>
              <a:t>binary (i.e. Is the word present in the document, or not?) or are frequencies (i.e. </a:t>
            </a:r>
            <a:r>
              <a:rPr lang="en-US" altLang="zh-CN" sz="3200" dirty="0" smtClean="0"/>
              <a:t>How many </a:t>
            </a:r>
            <a:r>
              <a:rPr lang="en-US" altLang="zh-CN" sz="3200" dirty="0"/>
              <a:t>times is the word present in the document?).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79803670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7028" y="542338"/>
            <a:ext cx="843280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Exercise </a:t>
            </a:r>
            <a:r>
              <a:rPr lang="en-US" altLang="zh-CN" sz="3200" b="1" dirty="0" smtClean="0"/>
              <a:t>3:</a:t>
            </a:r>
            <a:endParaRPr lang="en-US" altLang="zh-CN" sz="3200" b="1" dirty="0" smtClean="0"/>
          </a:p>
          <a:p>
            <a:r>
              <a:rPr lang="en-US" altLang="zh-CN" sz="2800" dirty="0"/>
              <a:t>Consider the following collection of </a:t>
            </a:r>
            <a:r>
              <a:rPr lang="en-US" altLang="zh-CN" sz="2800" dirty="0" smtClean="0"/>
              <a:t>“documents</a:t>
            </a:r>
            <a:r>
              <a:rPr lang="en-US" altLang="zh-CN" sz="2800" dirty="0"/>
              <a:t>" C :</a:t>
            </a:r>
          </a:p>
          <a:p>
            <a:r>
              <a:rPr lang="en-US" altLang="zh-CN" sz="2800" dirty="0"/>
              <a:t>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 ) It is what it is.</a:t>
            </a:r>
          </a:p>
          <a:p>
            <a:r>
              <a:rPr lang="en-US" altLang="zh-CN" sz="2800" dirty="0" smtClean="0"/>
              <a:t>(</a:t>
            </a:r>
            <a:r>
              <a:rPr lang="en-US" altLang="zh-CN" sz="2800" dirty="0"/>
              <a:t>ii  ) Jean's hat is </a:t>
            </a:r>
            <a:r>
              <a:rPr lang="en-US" altLang="zh-CN" sz="2800" dirty="0" smtClean="0"/>
              <a:t>finer </a:t>
            </a:r>
            <a:r>
              <a:rPr lang="en-US" altLang="zh-CN" sz="2800" dirty="0"/>
              <a:t>than Karl's hat.</a:t>
            </a:r>
          </a:p>
          <a:p>
            <a:r>
              <a:rPr lang="en-US" altLang="zh-CN" sz="2800" dirty="0" smtClean="0"/>
              <a:t>(</a:t>
            </a:r>
            <a:r>
              <a:rPr lang="en-US" altLang="zh-CN" sz="2800" dirty="0"/>
              <a:t>iii  ) We are obsessing about gene issues.</a:t>
            </a:r>
          </a:p>
          <a:p>
            <a:r>
              <a:rPr lang="en-US" altLang="zh-CN" sz="2800" dirty="0"/>
              <a:t> Build a vector space model for this collection.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07310732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17809</TotalTime>
  <Words>1268</Words>
  <Application>Microsoft Macintosh PowerPoint</Application>
  <PresentationFormat>全屏显示(4:3)</PresentationFormat>
  <Paragraphs>111</Paragraphs>
  <Slides>28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Calibri</vt:lpstr>
      <vt:lpstr>Calibri Light</vt:lpstr>
      <vt:lpstr>Mangal</vt:lpstr>
      <vt:lpstr>Times New Roman</vt:lpstr>
      <vt:lpstr>Wingdings</vt:lpstr>
      <vt:lpstr>楷体</vt:lpstr>
      <vt:lpstr>宋体</vt:lpstr>
      <vt:lpstr>新細明體</vt:lpstr>
      <vt:lpstr>Arial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ang li</cp:lastModifiedBy>
  <cp:revision>700</cp:revision>
  <dcterms:created xsi:type="dcterms:W3CDTF">2015-02-19T23:46:49Z</dcterms:created>
  <dcterms:modified xsi:type="dcterms:W3CDTF">2018-08-09T00:43:28Z</dcterms:modified>
</cp:coreProperties>
</file>