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5"/>
  </p:notesMasterIdLst>
  <p:sldIdLst>
    <p:sldId id="260" r:id="rId3"/>
    <p:sldId id="266" r:id="rId4"/>
    <p:sldId id="368" r:id="rId5"/>
    <p:sldId id="387" r:id="rId6"/>
    <p:sldId id="404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307" r:id="rId24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FEDB3D1C-B5E5-4ECA-B3C6-D6408E7A79F8}">
          <p14:sldIdLst>
            <p14:sldId id="260"/>
            <p14:sldId id="266"/>
          </p14:sldIdLst>
        </p14:section>
        <p14:section name="Introduction" id="{10FE8694-ECC3-4FF5-A559-9ADC46B6947B}">
          <p14:sldIdLst>
            <p14:sldId id="368"/>
            <p14:sldId id="387"/>
            <p14:sldId id="404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</p14:sldIdLst>
        </p14:section>
        <p14:section name="Main part" id="{131233DF-C74E-B74E-A5C4-5E8E0C795AA2}">
          <p14:sldIdLst/>
        </p14:section>
        <p14:section name="End" id="{082D579C-392F-4E72-9540-5E1376AC9F9A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42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2341" userDrawn="1">
          <p15:clr>
            <a:srgbClr val="A4A3A4"/>
          </p15:clr>
        </p15:guide>
        <p15:guide id="7" orient="horz" pos="3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33E"/>
    <a:srgbClr val="0174AB"/>
    <a:srgbClr val="ED7D31"/>
    <a:srgbClr val="666666"/>
    <a:srgbClr val="92D14F"/>
    <a:srgbClr val="BFC0C0"/>
    <a:srgbClr val="9F9D9A"/>
    <a:srgbClr val="0A377B"/>
    <a:srgbClr val="000000"/>
    <a:srgbClr val="083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1" autoAdjust="0"/>
    <p:restoredTop sz="79938" autoAdjust="0"/>
  </p:normalViewPr>
  <p:slideViewPr>
    <p:cSldViewPr snapToGrid="0" showGuides="1">
      <p:cViewPr varScale="1">
        <p:scale>
          <a:sx n="92" d="100"/>
          <a:sy n="92" d="100"/>
        </p:scale>
        <p:origin x="1776" y="90"/>
      </p:cViewPr>
      <p:guideLst>
        <p:guide orient="horz" pos="255"/>
        <p:guide pos="5125"/>
        <p:guide pos="1542"/>
        <p:guide orient="horz" pos="1162"/>
        <p:guide orient="horz" pos="2341"/>
        <p:guide orient="horz" pos="31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2D8B-A91F-44CB-A5BF-2F1CEFFD67D8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3AEAF-921B-41CB-8A4D-6C5CC664A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8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6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7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File Transfer Protocol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Shell</a:t>
            </a:r>
            <a:endParaRPr lang="en-AU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1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1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23/8/2018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23/8/2018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23/8/2018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23/8/2018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23/8/2018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23/8/2018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23/8/2018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23/8/2018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23/8/2018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23/8/2018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23/8/2018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23/8/2018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23/8/2018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23/8/2018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23/8/2018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23/8/2018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23/8/2018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23/8/2018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23/8/2018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23/8/2018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23/8/2018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23/8/2018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23/8/2018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23/8/2018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1881188"/>
            <a:ext cx="9144000" cy="2340000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0505" y="1912864"/>
            <a:ext cx="8082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4800" b="1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Knowledge Technologies</a:t>
            </a:r>
          </a:p>
          <a:p>
            <a:pPr algn="ctr"/>
            <a:r>
              <a:rPr lang="en-AU" altLang="zh-CN" sz="4800" b="1" spc="300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Week 5</a:t>
            </a:r>
            <a:endParaRPr lang="en-US" altLang="zh-CN" sz="48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99787" y="5707226"/>
            <a:ext cx="2046978" cy="4278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Tutor</a:t>
            </a:r>
            <a:endParaRPr lang="zh-HK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61088" y="5628753"/>
            <a:ext cx="230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HK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Ang</a:t>
            </a:r>
            <a:r>
              <a:rPr lang="en-AU" altLang="zh-HK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Li</a:t>
            </a:r>
            <a:endParaRPr lang="zh-HK" altLang="en-US" sz="3200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2392" y="170535"/>
            <a:ext cx="1742234" cy="7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24"/>
          <p:cNvSpPr txBox="1"/>
          <p:nvPr/>
        </p:nvSpPr>
        <p:spPr>
          <a:xfrm>
            <a:off x="261408" y="1206358"/>
            <a:ext cx="463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800" b="1" dirty="0" smtClean="0">
                <a:solidFill>
                  <a:srgbClr val="7C233E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COMP 90049</a:t>
            </a:r>
            <a:endParaRPr lang="zh-HK" altLang="en-US" sz="2800" b="1" dirty="0">
              <a:solidFill>
                <a:srgbClr val="7C233E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6" y="506551"/>
            <a:ext cx="79030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Exercise 4</a:t>
            </a:r>
            <a:r>
              <a:rPr lang="en-US" altLang="zh-CN" sz="2800" dirty="0"/>
              <a:t>. Identify some </a:t>
            </a:r>
            <a:r>
              <a:rPr lang="en-US" altLang="zh-CN" sz="2800" dirty="0" smtClean="0"/>
              <a:t>differences </a:t>
            </a:r>
            <a:r>
              <a:rPr lang="en-US" altLang="zh-CN" sz="2800" dirty="0"/>
              <a:t>between Boolean querying and ranked querying.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70291566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6" y="506551"/>
            <a:ext cx="79030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Exercise 4</a:t>
            </a:r>
            <a:r>
              <a:rPr lang="en-US" altLang="zh-CN" sz="2800" dirty="0"/>
              <a:t>. Identify some </a:t>
            </a:r>
            <a:r>
              <a:rPr lang="en-US" altLang="zh-CN" sz="2800" dirty="0" smtClean="0"/>
              <a:t>differences </a:t>
            </a:r>
            <a:r>
              <a:rPr lang="en-US" altLang="zh-CN" sz="2800" dirty="0"/>
              <a:t>between Boolean querying and ranked querying.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602342" y="1725650"/>
            <a:ext cx="810622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en-US" altLang="zh-CN" sz="2800" dirty="0" smtClean="0"/>
              <a:t>Boolean</a:t>
            </a:r>
            <a:r>
              <a:rPr lang="en-US" altLang="zh-CN" sz="2800" dirty="0"/>
              <a:t>: documents match if they contain the terms (and don't contain the NOT terms; i.e. </a:t>
            </a:r>
            <a:r>
              <a:rPr lang="en-US" altLang="zh-CN" sz="2800" dirty="0" smtClean="0"/>
              <a:t>the Boolean </a:t>
            </a:r>
            <a:r>
              <a:rPr lang="en-US" altLang="zh-CN" sz="2800" dirty="0"/>
              <a:t>formula evaluates to TRUE); matching is Yes/No; repeatable, auditable, </a:t>
            </a:r>
            <a:r>
              <a:rPr lang="en-US" altLang="zh-CN" sz="2800" dirty="0" smtClean="0"/>
              <a:t>controllable; queries </a:t>
            </a:r>
            <a:r>
              <a:rPr lang="en-US" altLang="zh-CN" sz="2800" dirty="0"/>
              <a:t>allow expression of complex </a:t>
            </a:r>
            <a:r>
              <a:rPr lang="en-US" altLang="zh-CN" sz="2800" dirty="0" smtClean="0"/>
              <a:t>concepts.</a:t>
            </a:r>
          </a:p>
          <a:p>
            <a:pPr marL="285750" indent="-285750">
              <a:buFont typeface="Wingdings" charset="2"/>
              <a:buChar char="l"/>
            </a:pPr>
            <a:r>
              <a:rPr lang="en-US" altLang="zh-CN" sz="2800" dirty="0" smtClean="0"/>
              <a:t>Ranked: based on evidence that the document is on the same topic as the query; matching is </a:t>
            </a:r>
            <a:r>
              <a:rPr lang="en-US" altLang="zh-CN" sz="2800" dirty="0" err="1"/>
              <a:t>gradiated</a:t>
            </a:r>
            <a:r>
              <a:rPr lang="en-US" altLang="zh-CN" sz="2800" dirty="0"/>
              <a:t> (to come up with a ranking!); </a:t>
            </a:r>
            <a:r>
              <a:rPr lang="en-US" altLang="zh-CN" sz="2800" dirty="0" smtClean="0"/>
              <a:t>different </a:t>
            </a:r>
            <a:r>
              <a:rPr lang="en-US" altLang="zh-CN" sz="2800" dirty="0"/>
              <a:t>models give </a:t>
            </a:r>
            <a:r>
              <a:rPr lang="en-US" altLang="zh-CN" sz="2800" dirty="0" smtClean="0"/>
              <a:t>different </a:t>
            </a:r>
            <a:r>
              <a:rPr lang="en-US" altLang="zh-CN" sz="2800" dirty="0"/>
              <a:t>results; queries </a:t>
            </a:r>
            <a:r>
              <a:rPr lang="en-US" altLang="zh-CN" sz="2800" dirty="0" smtClean="0"/>
              <a:t>are easy </a:t>
            </a:r>
            <a:r>
              <a:rPr lang="en-US" altLang="zh-CN" sz="2800" dirty="0"/>
              <a:t>to write and results are easy to read for </a:t>
            </a:r>
            <a:r>
              <a:rPr lang="en-US" altLang="zh-CN" sz="2800" dirty="0" smtClean="0"/>
              <a:t>non-specialists.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9932727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6" y="506551"/>
            <a:ext cx="8280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Exercise 5. </a:t>
            </a:r>
            <a:r>
              <a:rPr lang="en-US" altLang="zh-CN" sz="2800" dirty="0"/>
              <a:t>Identify the two </a:t>
            </a:r>
            <a:r>
              <a:rPr lang="en-US" altLang="zh-CN" sz="2800" dirty="0" smtClean="0"/>
              <a:t>components </a:t>
            </a:r>
            <a:r>
              <a:rPr lang="en-US" altLang="zh-CN" sz="2800" dirty="0"/>
              <a:t>of </a:t>
            </a:r>
            <a:r>
              <a:rPr lang="en-US" altLang="zh-CN" sz="2800" dirty="0" smtClean="0"/>
              <a:t>“TF-IDF</a:t>
            </a:r>
            <a:r>
              <a:rPr lang="en-US" altLang="zh-CN" sz="2800" dirty="0"/>
              <a:t>" models. Indicate the rationale </a:t>
            </a:r>
            <a:r>
              <a:rPr lang="en-US" altLang="zh-CN" sz="2800" dirty="0" smtClean="0"/>
              <a:t>behind them </a:t>
            </a:r>
            <a:r>
              <a:rPr lang="en-US" altLang="zh-CN" sz="2800" dirty="0"/>
              <a:t>as in, why would they contribute to a </a:t>
            </a:r>
            <a:r>
              <a:rPr lang="en-US" altLang="zh-CN" sz="2800" dirty="0" smtClean="0"/>
              <a:t>“better</a:t>
            </a:r>
            <a:r>
              <a:rPr lang="en-US" altLang="zh-CN" sz="2800" dirty="0"/>
              <a:t>" result set?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3667218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6" y="506551"/>
            <a:ext cx="8280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Exercise 5. </a:t>
            </a:r>
            <a:r>
              <a:rPr lang="en-US" altLang="zh-CN" sz="2800" dirty="0"/>
              <a:t>Identify the two </a:t>
            </a:r>
            <a:r>
              <a:rPr lang="en-US" altLang="zh-CN" sz="2800" dirty="0" smtClean="0"/>
              <a:t>components </a:t>
            </a:r>
            <a:r>
              <a:rPr lang="en-US" altLang="zh-CN" sz="2800" dirty="0"/>
              <a:t>of </a:t>
            </a:r>
            <a:r>
              <a:rPr lang="en-US" altLang="zh-CN" sz="2800" dirty="0" smtClean="0"/>
              <a:t>“TF-IDF</a:t>
            </a:r>
            <a:r>
              <a:rPr lang="en-US" altLang="zh-CN" sz="2800" dirty="0"/>
              <a:t>" models. Indicate the rationale </a:t>
            </a:r>
            <a:r>
              <a:rPr lang="en-US" altLang="zh-CN" sz="2800" dirty="0" smtClean="0"/>
              <a:t>behind them </a:t>
            </a:r>
            <a:r>
              <a:rPr lang="en-US" altLang="zh-CN" sz="2800" dirty="0"/>
              <a:t>as in, why would they contribute to a </a:t>
            </a:r>
            <a:r>
              <a:rPr lang="en-US" altLang="zh-CN" sz="2800" dirty="0" smtClean="0"/>
              <a:t>“better</a:t>
            </a:r>
            <a:r>
              <a:rPr lang="en-US" altLang="zh-CN" sz="2800" dirty="0"/>
              <a:t>" result set?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631371" y="2422436"/>
            <a:ext cx="77433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en-US" altLang="zh-CN" sz="2800" dirty="0" smtClean="0"/>
              <a:t>More </a:t>
            </a:r>
            <a:r>
              <a:rPr lang="en-US" altLang="zh-CN" sz="2800" dirty="0"/>
              <a:t>weight is given to documents where the query terms appear many times (</a:t>
            </a:r>
            <a:r>
              <a:rPr lang="en-US" altLang="zh-CN" sz="2800" dirty="0" smtClean="0"/>
              <a:t>TF).</a:t>
            </a:r>
          </a:p>
          <a:p>
            <a:pPr marL="285750" indent="-285750">
              <a:buFont typeface="Wingdings" charset="2"/>
              <a:buChar char="l"/>
            </a:pPr>
            <a:endParaRPr lang="en-US" altLang="zh-CN" sz="2800" dirty="0" smtClean="0"/>
          </a:p>
          <a:p>
            <a:pPr marL="285750" indent="-285750">
              <a:buFont typeface="Wingdings" charset="2"/>
              <a:buChar char="l"/>
            </a:pPr>
            <a:r>
              <a:rPr lang="en-US" altLang="zh-CN" sz="2800" dirty="0" smtClean="0"/>
              <a:t>Less </a:t>
            </a:r>
            <a:r>
              <a:rPr lang="en-US" altLang="zh-CN" sz="2800" dirty="0"/>
              <a:t>weight is given to terms that appear in many documents (IDF</a:t>
            </a:r>
            <a:r>
              <a:rPr lang="en-US" altLang="zh-CN" sz="2800" dirty="0" smtClean="0"/>
              <a:t>).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2997519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81"/>
          <a:stretch/>
        </p:blipFill>
        <p:spPr>
          <a:xfrm>
            <a:off x="0" y="0"/>
            <a:ext cx="9144000" cy="44099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30" b="36932"/>
          <a:stretch/>
        </p:blipFill>
        <p:spPr>
          <a:xfrm>
            <a:off x="0" y="4411719"/>
            <a:ext cx="5675086" cy="3332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2" t="76206"/>
          <a:stretch/>
        </p:blipFill>
        <p:spPr>
          <a:xfrm>
            <a:off x="59871" y="4742574"/>
            <a:ext cx="5555343" cy="9035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86" y="5655129"/>
            <a:ext cx="5524500" cy="342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8" y="5999845"/>
            <a:ext cx="6032500" cy="330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86" y="6344559"/>
            <a:ext cx="58547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5654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3658"/>
            <a:ext cx="9144000" cy="30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598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75986" y="1055914"/>
            <a:ext cx="3873500" cy="4445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86" y="1055914"/>
            <a:ext cx="38227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12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9486"/>
            <a:ext cx="9144000" cy="35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85976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8858"/>
            <a:ext cx="9144000" cy="343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26214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914"/>
            <a:ext cx="9144000" cy="47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33818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142060" y="1625857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443901" y="2309306"/>
            <a:ext cx="482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Name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: </a:t>
            </a:r>
            <a:r>
              <a:rPr lang="en-AU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Ang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 Li</a:t>
            </a:r>
            <a:endParaRPr lang="zh-HK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43901" y="3093814"/>
            <a:ext cx="570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E-mail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: angl4@student.unimelb.edu.au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37831" y="2404320"/>
            <a:ext cx="1485724" cy="1480272"/>
            <a:chOff x="1709739" y="2636838"/>
            <a:chExt cx="1590160" cy="1584325"/>
          </a:xfrm>
          <a:solidFill>
            <a:srgbClr val="7C23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84585" y="3921218"/>
            <a:ext cx="2657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300" dirty="0" smtClean="0">
                <a:solidFill>
                  <a:srgbClr val="7C233E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Contact information</a:t>
            </a:r>
            <a:endParaRPr lang="zh-HK" altLang="en-US" sz="2000" b="1" spc="300" dirty="0">
              <a:solidFill>
                <a:srgbClr val="7C233E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3900" y="3923579"/>
            <a:ext cx="570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Research topic: 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computer vision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0"/>
            <a:ext cx="6589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65185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4571"/>
            <a:ext cx="9144000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38898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0225" y="2622245"/>
            <a:ext cx="4495800" cy="1203071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6600" b="1" dirty="0">
                <a:ea typeface="楷体" panose="02010609060101010101" pitchFamily="49" charset="-122"/>
              </a:rPr>
              <a:t>Thanks!</a:t>
            </a:r>
            <a:endParaRPr lang="zh-HK" altLang="en-US" sz="6600" b="1" dirty="0">
              <a:ea typeface="楷体" panose="02010609060101010101" pitchFamily="49" charset="-122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2392" y="170535"/>
            <a:ext cx="1742234" cy="7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395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567518" y="702819"/>
            <a:ext cx="4564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Summery</a:t>
            </a:r>
            <a:endParaRPr lang="zh-HK" altLang="en-US" sz="4000" b="1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800" y="1944914"/>
            <a:ext cx="7547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Quick review for last week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Work through this week’s exercise 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5232105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6399" y="377656"/>
            <a:ext cx="86069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altLang="zh-CN" sz="3200" dirty="0"/>
              <a:t>F</a:t>
            </a:r>
            <a:r>
              <a:rPr lang="en-US" altLang="zh-CN" sz="3200" dirty="0" smtClean="0"/>
              <a:t>or </a:t>
            </a:r>
            <a:r>
              <a:rPr lang="en-US" altLang="zh-CN" sz="3200" dirty="0"/>
              <a:t>the vector space model, is it a default rule that we have to count the stop words (it, is, the...) into our word list?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3200" dirty="0"/>
              <a:t>F</a:t>
            </a:r>
            <a:r>
              <a:rPr lang="en-US" altLang="zh-CN" sz="3200" dirty="0" smtClean="0"/>
              <a:t>or </a:t>
            </a:r>
            <a:r>
              <a:rPr lang="en-US" altLang="zh-CN" sz="3200" dirty="0"/>
              <a:t>N-Gram Distance, if n = 3 and here the word is "</a:t>
            </a:r>
            <a:r>
              <a:rPr lang="en-US" altLang="zh-CN" sz="3200" dirty="0" err="1"/>
              <a:t>lended</a:t>
            </a:r>
            <a:r>
              <a:rPr lang="en-US" altLang="zh-CN" sz="3200" dirty="0"/>
              <a:t>", is it correct that substrings like "##l", "#</a:t>
            </a:r>
            <a:r>
              <a:rPr lang="en-US" altLang="zh-CN" sz="3200" dirty="0" err="1"/>
              <a:t>len</a:t>
            </a:r>
            <a:r>
              <a:rPr lang="en-US" altLang="zh-CN" sz="3200" dirty="0"/>
              <a:t>" should be </a:t>
            </a:r>
            <a:r>
              <a:rPr lang="en-US" altLang="zh-CN" sz="3200" dirty="0" smtClean="0"/>
              <a:t>included (</a:t>
            </a:r>
            <a:r>
              <a:rPr lang="en-US" altLang="zh-CN" sz="3200" dirty="0"/>
              <a:t>just the single terminal, or up to n-1 terminal characters) </a:t>
            </a:r>
            <a:r>
              <a:rPr lang="en-US" altLang="zh-CN" sz="3200" dirty="0" smtClean="0"/>
              <a:t>?</a:t>
            </a:r>
            <a:endParaRPr lang="en-US" altLang="zh-CN" sz="32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3200" dirty="0"/>
              <a:t>F</a:t>
            </a:r>
            <a:r>
              <a:rPr lang="en-US" altLang="zh-CN" sz="3200" dirty="0" smtClean="0"/>
              <a:t>or </a:t>
            </a:r>
            <a:r>
              <a:rPr lang="en-US" altLang="zh-CN" sz="3200" dirty="0" err="1"/>
              <a:t>nerbourhood</a:t>
            </a:r>
            <a:r>
              <a:rPr lang="en-US" altLang="zh-CN" sz="3200" dirty="0"/>
              <a:t> search, if k = 3, we should also include the returned results of k=1 and k=2 right?</a:t>
            </a:r>
          </a:p>
        </p:txBody>
      </p:sp>
    </p:spTree>
    <p:extLst>
      <p:ext uri="{BB962C8B-B14F-4D97-AF65-F5344CB8AC3E}">
        <p14:creationId xmlns:p14="http://schemas.microsoft.com/office/powerpoint/2010/main" val="810052526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774700"/>
            <a:ext cx="89408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60788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5" y="506551"/>
            <a:ext cx="82368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Exercise 2. What </a:t>
            </a:r>
            <a:r>
              <a:rPr lang="en-US" altLang="zh-CN" sz="2800" dirty="0"/>
              <a:t>is the </a:t>
            </a:r>
            <a:r>
              <a:rPr lang="en-US" altLang="zh-CN" sz="2800" dirty="0" smtClean="0"/>
              <a:t>difference </a:t>
            </a:r>
            <a:r>
              <a:rPr lang="en-US" altLang="zh-CN" sz="2800" dirty="0"/>
              <a:t>between </a:t>
            </a:r>
            <a:r>
              <a:rPr lang="en-US" altLang="zh-CN" sz="2800" dirty="0" smtClean="0"/>
              <a:t>“data </a:t>
            </a:r>
            <a:r>
              <a:rPr lang="en-US" altLang="zh-CN" sz="2800" dirty="0"/>
              <a:t>retrieval" and </a:t>
            </a:r>
            <a:r>
              <a:rPr lang="en-US" altLang="zh-CN" sz="2800" dirty="0" smtClean="0"/>
              <a:t>“information </a:t>
            </a:r>
            <a:r>
              <a:rPr lang="en-US" altLang="zh-CN" sz="2800" dirty="0"/>
              <a:t>retrieval"? Why is the latter </a:t>
            </a:r>
            <a:r>
              <a:rPr lang="en-US" altLang="zh-CN" sz="2800" dirty="0" smtClean="0"/>
              <a:t>a knowledge </a:t>
            </a:r>
            <a:r>
              <a:rPr lang="en-US" altLang="zh-CN" sz="2800" dirty="0"/>
              <a:t>task, but the former is not?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0471"/>
            <a:ext cx="9144000" cy="439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1488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743" y="600784"/>
            <a:ext cx="81062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zh-CN" sz="2800" dirty="0" smtClean="0"/>
              <a:t>The </a:t>
            </a:r>
            <a:r>
              <a:rPr lang="en-US" altLang="zh-CN" sz="2800" dirty="0"/>
              <a:t>main </a:t>
            </a:r>
            <a:r>
              <a:rPr lang="en-US" altLang="zh-CN" sz="2800" dirty="0" smtClean="0"/>
              <a:t>difference </a:t>
            </a:r>
            <a:r>
              <a:rPr lang="en-US" altLang="zh-CN" sz="2800" dirty="0"/>
              <a:t>here is the existence of </a:t>
            </a:r>
            <a:r>
              <a:rPr lang="en-US" altLang="zh-CN" sz="2800" dirty="0" smtClean="0"/>
              <a:t>people: the users</a:t>
            </a:r>
            <a:r>
              <a:rPr lang="en-US" altLang="zh-CN" sz="2800" dirty="0"/>
              <a:t>. Because people are </a:t>
            </a:r>
            <a:r>
              <a:rPr lang="en-US" altLang="zh-CN" sz="2800" dirty="0" smtClean="0"/>
              <a:t>wildly divergent</a:t>
            </a:r>
            <a:r>
              <a:rPr lang="en-US" altLang="zh-CN" sz="2800" dirty="0"/>
              <a:t>, the notion of a relevant result in information retrieval depends on </a:t>
            </a:r>
            <a:r>
              <a:rPr lang="en-US" altLang="zh-CN" sz="2800" dirty="0" smtClean="0"/>
              <a:t>contextualizing the </a:t>
            </a:r>
            <a:r>
              <a:rPr lang="en-US" altLang="zh-CN" sz="2800" dirty="0"/>
              <a:t>data to the particular user (which may be very </a:t>
            </a:r>
            <a:r>
              <a:rPr lang="en-US" altLang="zh-CN" sz="2800" dirty="0" smtClean="0"/>
              <a:t>difficult</a:t>
            </a:r>
            <a:r>
              <a:rPr lang="en-US" altLang="zh-CN" sz="2800" dirty="0"/>
              <a:t>, because we have an </a:t>
            </a:r>
            <a:r>
              <a:rPr lang="en-US" altLang="zh-CN" sz="2800" dirty="0" smtClean="0"/>
              <a:t>imperfect model </a:t>
            </a:r>
            <a:r>
              <a:rPr lang="en-US" altLang="zh-CN" sz="2800" dirty="0"/>
              <a:t>of the user and indeed the user has an imperfect model of their needs!). </a:t>
            </a:r>
            <a:endParaRPr lang="en-US" altLang="zh-CN" sz="2800" dirty="0" smtClean="0"/>
          </a:p>
          <a:p>
            <a:pPr marL="342900" indent="-342900">
              <a:buFont typeface="+mj-lt"/>
              <a:buAutoNum type="alphaLcParenR"/>
            </a:pPr>
            <a:endParaRPr lang="en-US" altLang="zh-CN" sz="2800" dirty="0" smtClean="0"/>
          </a:p>
          <a:p>
            <a:pPr marL="342900" indent="-342900">
              <a:buFont typeface="+mj-lt"/>
              <a:buAutoNum type="alphaLcParenR"/>
            </a:pPr>
            <a:r>
              <a:rPr lang="en-US" altLang="zh-CN" sz="2800" dirty="0" smtClean="0"/>
              <a:t>Whereas with data </a:t>
            </a:r>
            <a:r>
              <a:rPr lang="en-US" altLang="zh-CN" sz="2800" dirty="0"/>
              <a:t>retrieval, there is a particular unit of data (</a:t>
            </a:r>
            <a:r>
              <a:rPr lang="en-US" altLang="zh-CN" sz="2800" dirty="0" smtClean="0"/>
              <a:t>bit stream</a:t>
            </a:r>
            <a:r>
              <a:rPr lang="en-US" altLang="zh-CN" sz="2800" dirty="0"/>
              <a:t>) that we need to access in </a:t>
            </a:r>
            <a:r>
              <a:rPr lang="en-US" altLang="zh-CN" sz="2800" dirty="0" smtClean="0"/>
              <a:t>memory or </a:t>
            </a:r>
            <a:r>
              <a:rPr lang="en-US" altLang="zh-CN" sz="2800" dirty="0"/>
              <a:t>on a hard drive, and there is generally no ambiguity.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821436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6" y="506551"/>
            <a:ext cx="79030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Exercise 4</a:t>
            </a:r>
            <a:r>
              <a:rPr lang="en-US" altLang="zh-CN" sz="2800" dirty="0"/>
              <a:t>. Identify some different types of “informational needs</a:t>
            </a:r>
            <a:r>
              <a:rPr lang="en-US" altLang="zh-CN" sz="2800" dirty="0" smtClean="0"/>
              <a:t>.”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Give examples of queries which might indicate a particular type of informational need. </a:t>
            </a:r>
            <a:r>
              <a:rPr lang="en-US" altLang="zh-CN" sz="2800" dirty="0" smtClean="0"/>
              <a:t>Are some </a:t>
            </a:r>
            <a:r>
              <a:rPr lang="en-US" altLang="zh-CN" sz="2800" dirty="0"/>
              <a:t>of them ambiguous for the type of need</a:t>
            </a:r>
            <a:r>
              <a:rPr lang="en-US" altLang="zh-CN" sz="2800" dirty="0" smtClean="0"/>
              <a:t>?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Input some queries of different types of informational needs into a web search engine </a:t>
            </a:r>
            <a:r>
              <a:rPr lang="en-US" altLang="zh-CN" sz="2800" dirty="0" smtClean="0"/>
              <a:t>like Google</a:t>
            </a:r>
            <a:r>
              <a:rPr lang="en-US" altLang="zh-CN" sz="2800" dirty="0"/>
              <a:t>. Are search engines better at responding to some types of informational need </a:t>
            </a:r>
            <a:r>
              <a:rPr lang="en-US" altLang="zh-CN" sz="2800" dirty="0" smtClean="0"/>
              <a:t>than others</a:t>
            </a:r>
            <a:r>
              <a:rPr lang="en-US" altLang="zh-CN" sz="2800" dirty="0"/>
              <a:t>? Is there any indication that the search engine is identifying the type of need </a:t>
            </a:r>
            <a:r>
              <a:rPr lang="en-US" altLang="zh-CN" sz="2800" dirty="0" smtClean="0"/>
              <a:t>and tailoring </a:t>
            </a:r>
            <a:r>
              <a:rPr lang="en-US" altLang="zh-CN" sz="2800" dirty="0"/>
              <a:t>the results toward that?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4222841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6" y="506551"/>
            <a:ext cx="79030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/>
              <a:t>I</a:t>
            </a:r>
            <a:r>
              <a:rPr lang="en-US" altLang="zh-CN" sz="2800" dirty="0" smtClean="0"/>
              <a:t>nformational, </a:t>
            </a:r>
            <a:r>
              <a:rPr lang="en-US" altLang="zh-CN" sz="2800" dirty="0"/>
              <a:t>e.g. </a:t>
            </a:r>
            <a:r>
              <a:rPr lang="en-US" altLang="zh-CN" sz="2800" dirty="0" smtClean="0"/>
              <a:t>“global warming”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/>
              <a:t>Navigational, e.g. </a:t>
            </a:r>
            <a:r>
              <a:rPr lang="en-US" altLang="zh-CN" sz="2800" dirty="0" smtClean="0"/>
              <a:t>“</a:t>
            </a:r>
            <a:r>
              <a:rPr lang="en-US" altLang="zh-CN" sz="2800" dirty="0" err="1" smtClean="0"/>
              <a:t>ebay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home </a:t>
            </a:r>
            <a:r>
              <a:rPr lang="en-US" altLang="zh-CN" sz="2800" dirty="0" smtClean="0"/>
              <a:t>page”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/>
              <a:t>T</a:t>
            </a:r>
            <a:r>
              <a:rPr lang="en-US" altLang="zh-CN" sz="2800" dirty="0" smtClean="0"/>
              <a:t>ransactional</a:t>
            </a:r>
            <a:r>
              <a:rPr lang="en-US" altLang="zh-CN" sz="2800" dirty="0"/>
              <a:t>, e.g. </a:t>
            </a:r>
            <a:r>
              <a:rPr lang="en-US" altLang="zh-CN" sz="2800" dirty="0" smtClean="0"/>
              <a:t>“Mac </a:t>
            </a:r>
            <a:r>
              <a:rPr lang="en-US" altLang="zh-CN" sz="2800" dirty="0" err="1" smtClean="0"/>
              <a:t>powerbook</a:t>
            </a:r>
            <a:r>
              <a:rPr lang="en-US" altLang="zh-CN" sz="2800" dirty="0" smtClean="0"/>
              <a:t>”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/>
              <a:t>Geospatial, e.g. </a:t>
            </a:r>
            <a:r>
              <a:rPr lang="en-US" altLang="zh-CN" sz="2800" dirty="0" smtClean="0"/>
              <a:t>“Carlton restaurant”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/>
              <a:t>Topic tracking, e.g. </a:t>
            </a:r>
            <a:r>
              <a:rPr lang="en-US" altLang="zh-CN" sz="2800" dirty="0" smtClean="0"/>
              <a:t>“what </a:t>
            </a:r>
            <a:r>
              <a:rPr lang="en-US" altLang="zh-CN" sz="2800" dirty="0"/>
              <a:t>is the </a:t>
            </a:r>
            <a:r>
              <a:rPr lang="en-US" altLang="zh-CN" sz="2800" dirty="0" smtClean="0"/>
              <a:t>outcome of </a:t>
            </a:r>
            <a:r>
              <a:rPr lang="en-US" altLang="zh-CN" sz="2800" dirty="0" err="1"/>
              <a:t>W</a:t>
            </a:r>
            <a:r>
              <a:rPr lang="en-US" altLang="zh-CN" sz="2800" dirty="0" err="1" smtClean="0"/>
              <a:t>orldcup</a:t>
            </a:r>
            <a:r>
              <a:rPr lang="en-US" altLang="zh-CN" sz="2800" dirty="0" smtClean="0"/>
              <a:t> final?"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42686" y="3564154"/>
            <a:ext cx="83094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CN" sz="2400" dirty="0" smtClean="0">
                <a:latin typeface=""/>
              </a:rPr>
              <a:t>This </a:t>
            </a:r>
            <a:r>
              <a:rPr lang="en-US" altLang="zh-CN" sz="2400" dirty="0">
                <a:latin typeface=""/>
              </a:rPr>
              <a:t>isn't an exhaustive list. Nor is it non-overlapping: for example, any query can be </a:t>
            </a:r>
            <a:r>
              <a:rPr lang="en-US" altLang="zh-CN" sz="2400" dirty="0" smtClean="0">
                <a:latin typeface=""/>
              </a:rPr>
              <a:t>construed as </a:t>
            </a:r>
            <a:r>
              <a:rPr lang="en-US" altLang="zh-CN" sz="2400" dirty="0">
                <a:latin typeface=""/>
              </a:rPr>
              <a:t>being navigational in nature (as the user is likely to click through to a relevant document), </a:t>
            </a:r>
            <a:r>
              <a:rPr lang="en-US" altLang="zh-CN" sz="2400" dirty="0" smtClean="0">
                <a:latin typeface=""/>
              </a:rPr>
              <a:t>and most </a:t>
            </a:r>
            <a:r>
              <a:rPr lang="en-US" altLang="zh-CN" sz="2400" dirty="0">
                <a:latin typeface=""/>
              </a:rPr>
              <a:t>are informational as well.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400" dirty="0">
                <a:latin typeface=""/>
              </a:rPr>
              <a:t>The three categories that are typically given are </a:t>
            </a:r>
            <a:r>
              <a:rPr lang="en-US" altLang="zh-CN" sz="2400" dirty="0" smtClean="0">
                <a:latin typeface=""/>
              </a:rPr>
              <a:t>informational, navigational</a:t>
            </a:r>
            <a:r>
              <a:rPr lang="en-US" altLang="zh-CN" sz="2400" dirty="0">
                <a:latin typeface=""/>
              </a:rPr>
              <a:t>, </a:t>
            </a:r>
            <a:r>
              <a:rPr lang="en-US" altLang="zh-CN" sz="2400" dirty="0" smtClean="0">
                <a:latin typeface=""/>
              </a:rPr>
              <a:t>transactional; but, again</a:t>
            </a:r>
            <a:r>
              <a:rPr lang="en-US" altLang="zh-CN" sz="2400" dirty="0">
                <a:latin typeface=""/>
              </a:rPr>
              <a:t>, these are somewhat arbitrary themselves.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3999381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19248</TotalTime>
  <Words>687</Words>
  <Application>Microsoft Office PowerPoint</Application>
  <PresentationFormat>On-screen Show (4:3)</PresentationFormat>
  <Paragraphs>48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新細明體</vt:lpstr>
      <vt:lpstr>Times New Roman</vt:lpstr>
      <vt:lpstr>Wingdings</vt:lpstr>
      <vt:lpstr>楷体</vt:lpstr>
      <vt:lpstr>Office 主题</vt:lpstr>
      <vt:lpstr>3_Office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Ang Li</cp:lastModifiedBy>
  <cp:revision>737</cp:revision>
  <dcterms:created xsi:type="dcterms:W3CDTF">2015-02-19T23:46:49Z</dcterms:created>
  <dcterms:modified xsi:type="dcterms:W3CDTF">2018-08-23T02:08:46Z</dcterms:modified>
</cp:coreProperties>
</file>