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4"/>
  </p:notesMasterIdLst>
  <p:sldIdLst>
    <p:sldId id="260" r:id="rId3"/>
    <p:sldId id="266" r:id="rId4"/>
    <p:sldId id="368" r:id="rId5"/>
    <p:sldId id="390" r:id="rId6"/>
    <p:sldId id="391" r:id="rId7"/>
    <p:sldId id="392" r:id="rId8"/>
    <p:sldId id="393" r:id="rId9"/>
    <p:sldId id="394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16" r:id="rId31"/>
    <p:sldId id="417" r:id="rId32"/>
    <p:sldId id="307" r:id="rId33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FEDB3D1C-B5E5-4ECA-B3C6-D6408E7A79F8}">
          <p14:sldIdLst>
            <p14:sldId id="260"/>
            <p14:sldId id="266"/>
          </p14:sldIdLst>
        </p14:section>
        <p14:section name="Introduction" id="{10FE8694-ECC3-4FF5-A559-9ADC46B6947B}">
          <p14:sldIdLst>
            <p14:sldId id="368"/>
            <p14:sldId id="390"/>
            <p14:sldId id="391"/>
            <p14:sldId id="392"/>
            <p14:sldId id="393"/>
            <p14:sldId id="394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</p14:sldIdLst>
        </p14:section>
        <p14:section name="Main part" id="{131233DF-C74E-B74E-A5C4-5E8E0C795AA2}">
          <p14:sldIdLst/>
        </p14:section>
        <p14:section name="End" id="{082D579C-392F-4E72-9540-5E1376AC9F9A}">
          <p14:sldIdLst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42" userDrawn="1">
          <p15:clr>
            <a:srgbClr val="A4A3A4"/>
          </p15:clr>
        </p15:guide>
        <p15:guide id="5" orient="horz" pos="1162" userDrawn="1">
          <p15:clr>
            <a:srgbClr val="A4A3A4"/>
          </p15:clr>
        </p15:guide>
        <p15:guide id="6" orient="horz" pos="2341" userDrawn="1">
          <p15:clr>
            <a:srgbClr val="A4A3A4"/>
          </p15:clr>
        </p15:guide>
        <p15:guide id="7" orient="horz" pos="31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233E"/>
    <a:srgbClr val="0174AB"/>
    <a:srgbClr val="ED7D31"/>
    <a:srgbClr val="666666"/>
    <a:srgbClr val="92D14F"/>
    <a:srgbClr val="BFC0C0"/>
    <a:srgbClr val="9F9D9A"/>
    <a:srgbClr val="0A377B"/>
    <a:srgbClr val="000000"/>
    <a:srgbClr val="083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93" autoAdjust="0"/>
    <p:restoredTop sz="79946" autoAdjust="0"/>
  </p:normalViewPr>
  <p:slideViewPr>
    <p:cSldViewPr snapToGrid="0" showGuides="1">
      <p:cViewPr varScale="1">
        <p:scale>
          <a:sx n="101" d="100"/>
          <a:sy n="101" d="100"/>
        </p:scale>
        <p:origin x="1232" y="200"/>
      </p:cViewPr>
      <p:guideLst>
        <p:guide orient="horz" pos="255"/>
        <p:guide pos="5125"/>
        <p:guide pos="1542"/>
        <p:guide orient="horz" pos="1162"/>
        <p:guide orient="horz" pos="2341"/>
        <p:guide orient="horz" pos="31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62D8B-A91F-44CB-A5BF-2F1CEFFD67D8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3AEAF-921B-41CB-8A4D-6C5CC664A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08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AEAF-921B-41CB-8A4D-6C5CC664A31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460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AEAF-921B-41CB-8A4D-6C5CC664A31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73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Secure File Transfer Protocol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Secure Shell</a:t>
            </a:r>
            <a:endParaRPr lang="en-AU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AEAF-921B-41CB-8A4D-6C5CC664A31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013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AEAF-921B-41CB-8A4D-6C5CC664A31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619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30/08/18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30/08/18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30/08/18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30/08/18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30/08/18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30/08/18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30/08/18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30/08/18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30/08/18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30/08/18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30/08/18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30/08/18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30/08/18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30/08/18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30/08/18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30/08/18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30/08/18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30/08/18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30/08/18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30/08/18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30/08/18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30/08/18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t>30/08/18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30/08/18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1881188"/>
            <a:ext cx="9144000" cy="2340000"/>
          </a:xfrm>
          <a:prstGeom prst="rect">
            <a:avLst/>
          </a:prstGeom>
          <a:solidFill>
            <a:srgbClr val="7C2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0505" y="1912864"/>
            <a:ext cx="80829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sz="4800" b="1" dirty="0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Knowledge Technologies</a:t>
            </a:r>
          </a:p>
          <a:p>
            <a:pPr algn="ctr"/>
            <a:r>
              <a:rPr lang="en-AU" altLang="zh-CN" sz="4800" b="1" spc="300" dirty="0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Week </a:t>
            </a:r>
            <a:r>
              <a:rPr lang="en-AU" altLang="zh-CN" sz="4800" b="1" spc="300" dirty="0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endParaRPr lang="en-US" altLang="zh-CN" sz="4800" b="1" spc="300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399787" y="5707226"/>
            <a:ext cx="2046978" cy="4278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Tutor</a:t>
            </a:r>
            <a:endParaRPr lang="zh-HK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61088" y="5628753"/>
            <a:ext cx="2303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HK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Ang</a:t>
            </a:r>
            <a:r>
              <a:rPr lang="en-AU" altLang="zh-HK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Li</a:t>
            </a:r>
            <a:endParaRPr lang="zh-HK" altLang="en-US" sz="3200" dirty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22392" y="170535"/>
            <a:ext cx="1742234" cy="78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24"/>
          <p:cNvSpPr txBox="1"/>
          <p:nvPr/>
        </p:nvSpPr>
        <p:spPr>
          <a:xfrm>
            <a:off x="261408" y="1206358"/>
            <a:ext cx="4637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800" b="1" dirty="0" smtClean="0">
                <a:solidFill>
                  <a:srgbClr val="7C233E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COMP 90049</a:t>
            </a:r>
            <a:endParaRPr lang="zh-HK" altLang="en-US" sz="2800" b="1" dirty="0">
              <a:solidFill>
                <a:srgbClr val="7C233E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8536" y="1009134"/>
            <a:ext cx="60240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3200" smtClean="0"/>
              <a:t> Parse each document into terms</a:t>
            </a:r>
            <a:r>
              <a:rPr lang="en-US" altLang="zh-CN" smtClean="0">
                <a:latin typeface=""/>
              </a:rPr>
              <a:t>.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54100" y="1850936"/>
            <a:ext cx="7162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Let's </a:t>
            </a:r>
            <a:r>
              <a:rPr lang="en-US" altLang="zh-CN" sz="2800" dirty="0"/>
              <a:t>consider a term to be a token with whitespace </a:t>
            </a:r>
            <a:r>
              <a:rPr lang="en-US" altLang="zh-CN" sz="2800" dirty="0" smtClean="0"/>
              <a:t>(\b) </a:t>
            </a:r>
            <a:r>
              <a:rPr lang="en-US" altLang="zh-CN" sz="2800" dirty="0"/>
              <a:t>on either side. Let's also strip </a:t>
            </a:r>
            <a:r>
              <a:rPr lang="en-US" altLang="zh-CN" sz="2800" dirty="0" smtClean="0"/>
              <a:t>punctuation and </a:t>
            </a:r>
            <a:r>
              <a:rPr lang="en-US" altLang="zh-CN" sz="2800" dirty="0"/>
              <a:t>fold case.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572224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5800" y="687388"/>
            <a:ext cx="784541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800" dirty="0" smtClean="0"/>
              <a:t>Construct </a:t>
            </a:r>
            <a:r>
              <a:rPr lang="en-US" altLang="zh-CN" sz="2800" dirty="0"/>
              <a:t>an inverted index over the documents, for (at least) the terms and, </a:t>
            </a:r>
            <a:r>
              <a:rPr lang="en-US" altLang="zh-CN" sz="2800" dirty="0" err="1" smtClean="0"/>
              <a:t>australia</a:t>
            </a:r>
            <a:r>
              <a:rPr lang="en-US" altLang="zh-CN" sz="2800" dirty="0" smtClean="0"/>
              <a:t>, celebrity</a:t>
            </a:r>
            <a:r>
              <a:rPr lang="en-US" altLang="zh-CN" sz="2800" dirty="0"/>
              <a:t>, commission, island, on, the, to, tweet, twitter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59059391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028700" y="580936"/>
                <a:ext cx="7162800" cy="18347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 smtClean="0"/>
                  <a:t>Assuming </a:t>
                </a:r>
                <a:r>
                  <a:rPr lang="en-US" altLang="zh-CN" sz="2800" dirty="0"/>
                  <a:t>we've stemmed the tokens in the document collection, an inverted index for these </a:t>
                </a:r>
                <a:r>
                  <a:rPr lang="en-US" altLang="zh-CN" sz="2800" dirty="0" smtClean="0"/>
                  <a:t>terms might </a:t>
                </a:r>
                <a:r>
                  <a:rPr lang="en-US" altLang="zh-CN" sz="2800" dirty="0"/>
                  <a:t>look like the following, using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𝑑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</a:rPr>
                          <m:t>𝑑</m:t>
                        </m:r>
                        <m:r>
                          <a:rPr lang="en-US" altLang="zh-CN" sz="2800" b="0" i="1" smtClean="0">
                            <a:latin typeface="Cambria Math" charset="0"/>
                          </a:rPr>
                          <m:t>, </m:t>
                        </m:r>
                        <m:r>
                          <a:rPr lang="en-US" altLang="zh-CN" sz="2800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sz="28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pairs: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580936"/>
                <a:ext cx="7162800" cy="1834798"/>
              </a:xfrm>
              <a:prstGeom prst="rect">
                <a:avLst/>
              </a:prstGeom>
              <a:blipFill rotWithShape="0">
                <a:blip r:embed="rId2"/>
                <a:stretch>
                  <a:fillRect l="-1787" t="-2990" r="-426" b="-7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2870200"/>
            <a:ext cx="9144000" cy="323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1468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92200" y="1063536"/>
            <a:ext cx="695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800" dirty="0" smtClean="0"/>
              <a:t>Using </a:t>
            </a:r>
            <a:r>
              <a:rPr lang="en-US" altLang="zh-CN" sz="2800" dirty="0"/>
              <a:t>the vector space model and the cosine measure, rank the documents for the </a:t>
            </a:r>
            <a:r>
              <a:rPr lang="en-US" altLang="zh-CN" sz="2800" dirty="0" smtClean="0"/>
              <a:t>query “commission </a:t>
            </a:r>
            <a:r>
              <a:rPr lang="en-US" altLang="zh-CN" sz="2800" dirty="0"/>
              <a:t>to island on </a:t>
            </a:r>
            <a:r>
              <a:rPr lang="en-US" altLang="zh-CN" sz="2800" dirty="0" smtClean="0"/>
              <a:t>twitter”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1300"/>
            <a:ext cx="9144000" cy="321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3818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300"/>
            <a:ext cx="9144000" cy="432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0077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9144000" cy="274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6518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7600"/>
            <a:ext cx="9144000" cy="206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86567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9500"/>
            <a:ext cx="9144000" cy="215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21477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2100"/>
            <a:ext cx="9144000" cy="117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48161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2800"/>
            <a:ext cx="9144000" cy="267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61936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142060" y="1625857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443901" y="2309306"/>
            <a:ext cx="482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Name</a:t>
            </a:r>
            <a:r>
              <a:rPr lang="en-AU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: </a:t>
            </a:r>
            <a:r>
              <a:rPr lang="en-AU" altLang="zh-CN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Ang</a:t>
            </a:r>
            <a:r>
              <a:rPr lang="en-AU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 Li</a:t>
            </a:r>
            <a:endParaRPr lang="zh-HK" altLang="en-US" sz="2400" dirty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443901" y="3093814"/>
            <a:ext cx="5700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E-mail</a:t>
            </a:r>
            <a:r>
              <a:rPr lang="en-AU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: angl4@student.unimelb.edu.au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37831" y="2404320"/>
            <a:ext cx="1485724" cy="1480272"/>
            <a:chOff x="1709739" y="2636838"/>
            <a:chExt cx="1590160" cy="1584325"/>
          </a:xfrm>
          <a:solidFill>
            <a:srgbClr val="7C233E"/>
          </a:solidFill>
          <a:effectLst/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484585" y="3921218"/>
            <a:ext cx="2657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spc="300" dirty="0" smtClean="0">
                <a:solidFill>
                  <a:srgbClr val="7C233E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Contact information</a:t>
            </a:r>
            <a:endParaRPr lang="zh-HK" altLang="en-US" sz="2000" b="1" spc="300" dirty="0">
              <a:solidFill>
                <a:srgbClr val="7C233E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43900" y="3923579"/>
            <a:ext cx="5700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Research topic: </a:t>
            </a:r>
            <a:r>
              <a:rPr lang="en-AU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computer vision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82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0"/>
            <a:ext cx="6616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51590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6200"/>
            <a:ext cx="9144000" cy="160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66144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800"/>
            <a:ext cx="9144000" cy="445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62087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200"/>
            <a:ext cx="9144000" cy="414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96172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00"/>
            <a:ext cx="9144000" cy="367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72771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8200"/>
            <a:ext cx="9144000" cy="264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49805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8400"/>
            <a:ext cx="9144000" cy="451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9287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8400"/>
            <a:ext cx="9144000" cy="451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2426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900"/>
            <a:ext cx="9144000" cy="591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37570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00"/>
            <a:ext cx="9144000" cy="36824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2725"/>
            <a:ext cx="9144000" cy="303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83054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3"/>
          <p:cNvSpPr txBox="1"/>
          <p:nvPr/>
        </p:nvSpPr>
        <p:spPr>
          <a:xfrm>
            <a:off x="567518" y="702819"/>
            <a:ext cx="4564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Summery</a:t>
            </a:r>
            <a:endParaRPr lang="zh-HK" altLang="en-US" sz="4000" b="1" dirty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2800" y="1944914"/>
            <a:ext cx="75474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kumimoji="1" lang="en-US" altLang="zh-CN" sz="3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3200" dirty="0" smtClean="0"/>
              <a:t>Work </a:t>
            </a:r>
            <a:r>
              <a:rPr kumimoji="1" lang="en-US" altLang="zh-CN" sz="3200" dirty="0" smtClean="0"/>
              <a:t>through this week’s exercise 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5232105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365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36156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50225" y="2622245"/>
            <a:ext cx="4495800" cy="1203071"/>
          </a:xfrm>
          <a:prstGeom prst="rect">
            <a:avLst/>
          </a:prstGeom>
          <a:solidFill>
            <a:srgbClr val="7C2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6600" b="1" dirty="0">
                <a:ea typeface="楷体" panose="02010609060101010101" pitchFamily="49" charset="-122"/>
              </a:rPr>
              <a:t>Thanks!</a:t>
            </a:r>
            <a:endParaRPr lang="zh-HK" altLang="en-US" sz="6600" b="1" dirty="0">
              <a:ea typeface="楷体" panose="02010609060101010101" pitchFamily="49" charset="-122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22392" y="170535"/>
            <a:ext cx="1742234" cy="78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3958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2686" y="506551"/>
            <a:ext cx="79030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Exercise </a:t>
            </a:r>
            <a:r>
              <a:rPr lang="en-US" altLang="zh-CN" sz="2800" dirty="0" smtClean="0"/>
              <a:t>1. </a:t>
            </a:r>
            <a:r>
              <a:rPr lang="en-US" altLang="zh-CN" sz="2800" dirty="0"/>
              <a:t>What are the four tasks into which a Web-scale information retrieval engine is usually divided?</a:t>
            </a:r>
          </a:p>
          <a:p>
            <a:r>
              <a:rPr lang="en-US" altLang="zh-CN" sz="2800" dirty="0" smtClean="0"/>
              <a:t>Briefly </a:t>
            </a:r>
            <a:r>
              <a:rPr lang="en-US" altLang="zh-CN" sz="2800" dirty="0" err="1" smtClean="0"/>
              <a:t>summarise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each one.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5422284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8800" y="493236"/>
            <a:ext cx="81407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400" b="1" dirty="0" smtClean="0"/>
              <a:t>Crawling</a:t>
            </a:r>
            <a:r>
              <a:rPr lang="en-US" altLang="zh-CN" sz="2400" dirty="0"/>
              <a:t>: </a:t>
            </a:r>
            <a:r>
              <a:rPr lang="en-US" altLang="zh-CN" sz="2400" dirty="0" smtClean="0"/>
              <a:t>finding </a:t>
            </a:r>
            <a:r>
              <a:rPr lang="en-US" altLang="zh-CN" sz="2400" dirty="0"/>
              <a:t>and downloading as many documents as we can from the web (</a:t>
            </a:r>
            <a:r>
              <a:rPr lang="en-US" altLang="zh-CN" sz="2400" dirty="0" smtClean="0"/>
              <a:t>hopefully all </a:t>
            </a:r>
            <a:r>
              <a:rPr lang="en-US" altLang="zh-CN" sz="2400" dirty="0"/>
              <a:t>of them, although this isn't possible in </a:t>
            </a:r>
            <a:r>
              <a:rPr lang="en-US" altLang="zh-CN" sz="2400" dirty="0" smtClean="0"/>
              <a:t>practice)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400" b="1" dirty="0" smtClean="0"/>
              <a:t>Parsing</a:t>
            </a:r>
            <a:r>
              <a:rPr lang="en-US" altLang="zh-CN" sz="2400" dirty="0"/>
              <a:t>: turning each document into a list of tokens (or terms), probably by removing </a:t>
            </a:r>
            <a:r>
              <a:rPr lang="en-US" altLang="zh-CN" sz="2400" dirty="0" smtClean="0"/>
              <a:t>page metadata</a:t>
            </a:r>
            <a:r>
              <a:rPr lang="en-US" altLang="zh-CN" sz="2400" dirty="0"/>
              <a:t>, case folding, stemming, </a:t>
            </a:r>
            <a:r>
              <a:rPr lang="en-US" altLang="zh-CN" sz="2400" dirty="0" smtClean="0"/>
              <a:t>etc.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400" b="1" dirty="0" smtClean="0"/>
              <a:t>Indexing</a:t>
            </a:r>
            <a:r>
              <a:rPr lang="en-US" altLang="zh-CN" sz="2400" dirty="0"/>
              <a:t>: building an inverted index out of all of the tokens in our downloaded </a:t>
            </a:r>
            <a:r>
              <a:rPr lang="en-US" altLang="zh-CN" sz="2400" dirty="0" smtClean="0"/>
              <a:t>document collection</a:t>
            </a:r>
            <a:r>
              <a:rPr lang="en-US" altLang="zh-CN" sz="2400" dirty="0"/>
              <a:t>. (We stop worrying about the original documents at this point</a:t>
            </a:r>
            <a:r>
              <a:rPr lang="en-US" altLang="zh-CN" sz="2400" dirty="0" smtClean="0"/>
              <a:t>.)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400" b="1" dirty="0" smtClean="0"/>
              <a:t>Querying</a:t>
            </a:r>
            <a:r>
              <a:rPr lang="en-US" altLang="zh-CN" sz="2400" dirty="0"/>
              <a:t>: after the previous three steps have been completed (</a:t>
            </a:r>
            <a:r>
              <a:rPr lang="en-US" altLang="zh-CN" sz="2400" dirty="0" smtClean="0"/>
              <a:t>off-line</a:t>
            </a:r>
            <a:r>
              <a:rPr lang="en-US" altLang="zh-CN" sz="2400" dirty="0"/>
              <a:t>), we are ready </a:t>
            </a:r>
            <a:r>
              <a:rPr lang="en-US" altLang="zh-CN" sz="2400" dirty="0" smtClean="0"/>
              <a:t>to accept </a:t>
            </a:r>
            <a:r>
              <a:rPr lang="en-US" altLang="zh-CN" sz="2400" dirty="0"/>
              <a:t>user queries (on-line), in the form of keywords, that we </a:t>
            </a:r>
            <a:r>
              <a:rPr lang="en-US" altLang="zh-CN" sz="2400" dirty="0" smtClean="0"/>
              <a:t>tokenize and </a:t>
            </a:r>
            <a:r>
              <a:rPr lang="en-US" altLang="zh-CN" sz="2400" dirty="0"/>
              <a:t>then apply our querying model (e.g. TF-IDF) based on </a:t>
            </a:r>
            <a:r>
              <a:rPr lang="en-US" altLang="zh-CN" sz="2400" dirty="0" smtClean="0"/>
              <a:t>the information </a:t>
            </a:r>
            <a:r>
              <a:rPr lang="en-US" altLang="zh-CN" sz="2400" dirty="0"/>
              <a:t>in the inverted index, to come up with a document </a:t>
            </a:r>
            <a:r>
              <a:rPr lang="en-US" altLang="zh-CN" sz="2400" dirty="0" smtClean="0"/>
              <a:t>ranking.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1465065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2686" y="506551"/>
            <a:ext cx="79030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Exercise </a:t>
            </a:r>
            <a:r>
              <a:rPr lang="en-US" altLang="zh-CN" sz="2800" dirty="0"/>
              <a:t>2</a:t>
            </a:r>
            <a:r>
              <a:rPr lang="en-US" altLang="zh-CN" sz="2800" dirty="0" smtClean="0"/>
              <a:t>. </a:t>
            </a:r>
            <a:r>
              <a:rPr lang="en-US" altLang="zh-CN" sz="2800" dirty="0"/>
              <a:t>When parsing Web pages</a:t>
            </a:r>
            <a:r>
              <a:rPr lang="en-US" altLang="zh-CN" sz="2800" dirty="0" smtClean="0"/>
              <a:t>:</a:t>
            </a:r>
            <a:endParaRPr lang="en-US" altLang="zh-CN" sz="2800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/>
              <a:t>What is </a:t>
            </a:r>
            <a:r>
              <a:rPr lang="en-US" altLang="zh-CN" sz="2800" dirty="0" smtClean="0"/>
              <a:t>“</a:t>
            </a:r>
            <a:r>
              <a:rPr lang="en-US" altLang="zh-CN" sz="2800" dirty="0" err="1" smtClean="0"/>
              <a:t>tokenisation</a:t>
            </a:r>
            <a:r>
              <a:rPr lang="en-US" altLang="zh-CN" sz="2800" dirty="0"/>
              <a:t>"? What are some common problems that arise in </a:t>
            </a:r>
            <a:r>
              <a:rPr lang="en-US" altLang="zh-CN" sz="2800" dirty="0" err="1"/>
              <a:t>tokenisation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of English </a:t>
            </a:r>
            <a:r>
              <a:rPr lang="en-US" altLang="zh-CN" sz="2800" dirty="0"/>
              <a:t>text? What about other languages</a:t>
            </a:r>
            <a:r>
              <a:rPr lang="en-US" altLang="zh-CN" sz="2800" dirty="0" smtClean="0"/>
              <a:t>?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/>
              <a:t>What is </a:t>
            </a:r>
            <a:r>
              <a:rPr lang="en-US" altLang="zh-CN" sz="2800" dirty="0" smtClean="0"/>
              <a:t>“stemming</a:t>
            </a:r>
            <a:r>
              <a:rPr lang="en-US" altLang="zh-CN" sz="2800" dirty="0"/>
              <a:t>"? How might it be </a:t>
            </a:r>
            <a:r>
              <a:rPr lang="en-US" altLang="zh-CN" sz="2800" dirty="0" smtClean="0"/>
              <a:t>different </a:t>
            </a:r>
            <a:r>
              <a:rPr lang="en-US" altLang="zh-CN" sz="2800" dirty="0"/>
              <a:t>in languages other than English?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4474883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7400" y="1246138"/>
            <a:ext cx="703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2800" dirty="0" err="1" smtClean="0"/>
              <a:t>Tokenisation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is the act of turning the raw text of a document into tokens that we will </a:t>
            </a:r>
            <a:r>
              <a:rPr lang="en-US" altLang="zh-CN" sz="2800" dirty="0" smtClean="0"/>
              <a:t>use to </a:t>
            </a:r>
            <a:r>
              <a:rPr lang="en-US" altLang="zh-CN" sz="2800" dirty="0"/>
              <a:t>compare against the </a:t>
            </a:r>
            <a:r>
              <a:rPr lang="en-US" altLang="zh-CN" sz="2800" dirty="0" smtClean="0"/>
              <a:t>query</a:t>
            </a:r>
            <a:r>
              <a:rPr lang="en-US" altLang="zh-CN" sz="2800" dirty="0"/>
              <a:t>, for example, by removing </a:t>
            </a:r>
            <a:r>
              <a:rPr lang="en-US" altLang="zh-CN" sz="2800" dirty="0" smtClean="0"/>
              <a:t>punctuation</a:t>
            </a:r>
            <a:r>
              <a:rPr lang="en-US" altLang="zh-CN" sz="2800" dirty="0"/>
              <a:t>, folding </a:t>
            </a:r>
            <a:r>
              <a:rPr lang="en-US" altLang="zh-CN" sz="2800" dirty="0" smtClean="0"/>
              <a:t>case and </a:t>
            </a:r>
            <a:r>
              <a:rPr lang="en-US" altLang="zh-CN" sz="2800" dirty="0"/>
              <a:t>so on</a:t>
            </a:r>
            <a:r>
              <a:rPr lang="en-US" altLang="zh-CN" sz="2800" dirty="0" smtClean="0"/>
              <a:t>.</a:t>
            </a: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/>
              <a:t>In </a:t>
            </a:r>
            <a:r>
              <a:rPr lang="en-US" altLang="zh-CN" sz="2800" dirty="0"/>
              <a:t>English, there are many issues: for example, contractions </a:t>
            </a:r>
            <a:r>
              <a:rPr lang="en-US" altLang="zh-CN" sz="2800" dirty="0" smtClean="0"/>
              <a:t>- </a:t>
            </a:r>
            <a:r>
              <a:rPr lang="en-US" altLang="zh-CN" sz="2800" dirty="0"/>
              <a:t>is </a:t>
            </a:r>
            <a:r>
              <a:rPr lang="en-US" altLang="zh-CN" sz="2800" dirty="0" smtClean="0"/>
              <a:t>“can't”  </a:t>
            </a:r>
            <a:r>
              <a:rPr lang="en-US" altLang="zh-CN" sz="2800" dirty="0"/>
              <a:t>one </a:t>
            </a:r>
            <a:r>
              <a:rPr lang="en-US" altLang="zh-CN" sz="2800" dirty="0" smtClean="0"/>
              <a:t>token or </a:t>
            </a:r>
            <a:r>
              <a:rPr lang="en-US" altLang="zh-CN" sz="2800" dirty="0"/>
              <a:t>two? The lectures discuss many examples of this.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071207741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7400" y="1246138"/>
            <a:ext cx="7035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/>
              <a:t>The </a:t>
            </a:r>
            <a:r>
              <a:rPr lang="en-US" altLang="zh-CN" sz="2800" dirty="0"/>
              <a:t>lectures discuss stemming </a:t>
            </a:r>
            <a:r>
              <a:rPr lang="en-US" altLang="zh-CN" sz="2800" dirty="0" smtClean="0"/>
              <a:t>- </a:t>
            </a:r>
            <a:r>
              <a:rPr lang="en-US" altLang="zh-CN" sz="2800" dirty="0"/>
              <a:t>the process of removing morphological </a:t>
            </a:r>
            <a:r>
              <a:rPr lang="en-US" altLang="zh-CN" sz="2800" dirty="0" smtClean="0"/>
              <a:t>affixes </a:t>
            </a:r>
            <a:r>
              <a:rPr lang="en-US" altLang="zh-CN" sz="2800" dirty="0"/>
              <a:t>to </a:t>
            </a:r>
            <a:r>
              <a:rPr lang="en-US" altLang="zh-CN" sz="2800" dirty="0" smtClean="0"/>
              <a:t>arrive a </a:t>
            </a:r>
            <a:r>
              <a:rPr lang="en-US" altLang="zh-CN" sz="2800" dirty="0"/>
              <a:t>sort-of </a:t>
            </a:r>
            <a:r>
              <a:rPr lang="en-US" altLang="zh-CN" sz="2800" dirty="0" smtClean="0"/>
              <a:t>“base </a:t>
            </a:r>
            <a:r>
              <a:rPr lang="en-US" altLang="zh-CN" sz="2800" dirty="0"/>
              <a:t>form" for a </a:t>
            </a:r>
            <a:r>
              <a:rPr lang="en-US" altLang="zh-CN" sz="2800" dirty="0" smtClean="0"/>
              <a:t>token.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/>
              <a:t>The </a:t>
            </a:r>
            <a:r>
              <a:rPr lang="en-US" altLang="zh-CN" sz="2800" dirty="0"/>
              <a:t>problem, of course, is that </a:t>
            </a:r>
            <a:r>
              <a:rPr lang="en-US" altLang="zh-CN" sz="2800" dirty="0" err="1"/>
              <a:t>dierent</a:t>
            </a:r>
            <a:r>
              <a:rPr lang="en-US" altLang="zh-CN" sz="2800" dirty="0"/>
              <a:t> languages use </a:t>
            </a:r>
            <a:r>
              <a:rPr lang="en-US" altLang="zh-CN" sz="2800" dirty="0" err="1"/>
              <a:t>dierent</a:t>
            </a:r>
            <a:r>
              <a:rPr lang="en-US" altLang="zh-CN" sz="2800" dirty="0"/>
              <a:t> approaches for </a:t>
            </a:r>
            <a:r>
              <a:rPr lang="en-US" altLang="zh-CN" sz="2800" dirty="0" smtClean="0"/>
              <a:t>stemming.</a:t>
            </a:r>
          </a:p>
        </p:txBody>
      </p:sp>
    </p:spTree>
    <p:extLst>
      <p:ext uri="{BB962C8B-B14F-4D97-AF65-F5344CB8AC3E}">
        <p14:creationId xmlns:p14="http://schemas.microsoft.com/office/powerpoint/2010/main" val="145708771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13" y="1422937"/>
            <a:ext cx="9293013" cy="392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5826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19308</TotalTime>
  <Words>486</Words>
  <Application>Microsoft Macintosh PowerPoint</Application>
  <PresentationFormat>全屏显示(4:3)</PresentationFormat>
  <Paragraphs>39</Paragraphs>
  <Slides>31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Calibri</vt:lpstr>
      <vt:lpstr>Calibri Light</vt:lpstr>
      <vt:lpstr>Cambria Math</vt:lpstr>
      <vt:lpstr>Times New Roman</vt:lpstr>
      <vt:lpstr>楷体</vt:lpstr>
      <vt:lpstr>宋体</vt:lpstr>
      <vt:lpstr>新細明體</vt:lpstr>
      <vt:lpstr>Arial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ang li</cp:lastModifiedBy>
  <cp:revision>751</cp:revision>
  <dcterms:created xsi:type="dcterms:W3CDTF">2015-02-19T23:46:49Z</dcterms:created>
  <dcterms:modified xsi:type="dcterms:W3CDTF">2018-08-30T00:45:18Z</dcterms:modified>
</cp:coreProperties>
</file>