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1"/>
  </p:notesMasterIdLst>
  <p:sldIdLst>
    <p:sldId id="260" r:id="rId3"/>
    <p:sldId id="266" r:id="rId4"/>
    <p:sldId id="368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9" r:id="rId14"/>
    <p:sldId id="398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307" r:id="rId30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EDB3D1C-B5E5-4ECA-B3C6-D6408E7A79F8}">
          <p14:sldIdLst>
            <p14:sldId id="260"/>
            <p14:sldId id="266"/>
          </p14:sldIdLst>
        </p14:section>
        <p14:section name="Introduction" id="{10FE8694-ECC3-4FF5-A559-9ADC46B6947B}">
          <p14:sldIdLst>
            <p14:sldId id="368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9"/>
            <p14:sldId id="398"/>
            <p14:sldId id="400"/>
            <p14:sldId id="401"/>
            <p14:sldId id="402"/>
            <p14:sldId id="403"/>
            <p14:sldId id="404"/>
            <p14:sldId id="405"/>
            <p14:sldId id="406"/>
            <p14:sldId id="408"/>
            <p14:sldId id="409"/>
            <p14:sldId id="410"/>
            <p14:sldId id="411"/>
            <p14:sldId id="412"/>
            <p14:sldId id="413"/>
            <p14:sldId id="414"/>
          </p14:sldIdLst>
        </p14:section>
        <p14:section name="Main part" id="{131233DF-C74E-B74E-A5C4-5E8E0C795AA2}">
          <p14:sldIdLst/>
        </p14:section>
        <p14:section name="End" id="{082D579C-392F-4E72-9540-5E1376AC9F9A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42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  <p15:guide id="7" orient="horz" pos="3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33E"/>
    <a:srgbClr val="0174AB"/>
    <a:srgbClr val="ED7D31"/>
    <a:srgbClr val="666666"/>
    <a:srgbClr val="92D14F"/>
    <a:srgbClr val="BFC0C0"/>
    <a:srgbClr val="9F9D9A"/>
    <a:srgbClr val="0A377B"/>
    <a:srgbClr val="000000"/>
    <a:srgbClr val="083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5" autoAdjust="0"/>
    <p:restoredTop sz="79938" autoAdjust="0"/>
  </p:normalViewPr>
  <p:slideViewPr>
    <p:cSldViewPr snapToGrid="0" showGuides="1">
      <p:cViewPr varScale="1">
        <p:scale>
          <a:sx n="88" d="100"/>
          <a:sy n="88" d="100"/>
        </p:scale>
        <p:origin x="560" y="184"/>
      </p:cViewPr>
      <p:guideLst>
        <p:guide orient="horz" pos="255"/>
        <p:guide pos="5125"/>
        <p:guide pos="1542"/>
        <p:guide orient="horz" pos="1162"/>
        <p:guide orient="horz" pos="2341"/>
        <p:guide orient="horz" pos="3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2D8B-A91F-44CB-A5BF-2F1CEFFD67D8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AEAF-921B-41CB-8A4D-6C5CC66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7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File Transfer Protocol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Shell</a:t>
            </a:r>
            <a:endParaRPr lang="en-AU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1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1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13/09/18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13/09/18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13/09/18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13/09/18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13/09/18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13/09/18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13/09/18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13/09/18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13/09/18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13/09/18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13/09/18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13/09/18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13/09/18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881188"/>
            <a:ext cx="9144000" cy="2340000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0505" y="1912864"/>
            <a:ext cx="808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4800" b="1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Knowledge Technologies</a:t>
            </a:r>
          </a:p>
          <a:p>
            <a:pPr algn="ctr"/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Week </a:t>
            </a:r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endParaRPr lang="en-US" altLang="zh-CN" sz="48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99787" y="5707226"/>
            <a:ext cx="2046978" cy="4278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Tutor</a:t>
            </a:r>
            <a:endParaRPr lang="zh-HK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1088" y="5628753"/>
            <a:ext cx="23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HK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Ang</a:t>
            </a:r>
            <a:r>
              <a:rPr lang="en-AU" altLang="zh-HK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Li</a:t>
            </a:r>
            <a:endParaRPr lang="zh-HK" altLang="en-US" sz="32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24"/>
          <p:cNvSpPr txBox="1"/>
          <p:nvPr/>
        </p:nvSpPr>
        <p:spPr>
          <a:xfrm>
            <a:off x="261408" y="1206358"/>
            <a:ext cx="463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COMP 90049</a:t>
            </a:r>
            <a:endParaRPr lang="zh-HK" altLang="en-US" sz="2800" b="1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9144000" cy="242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247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 smtClean="0"/>
              <a:t>2. </a:t>
            </a:r>
            <a:r>
              <a:rPr lang="en-US" altLang="zh-CN" sz="2800" dirty="0"/>
              <a:t>Perform agglomerative clustering  of the above dataset (excluding the id  and label  attributes),</a:t>
            </a:r>
          </a:p>
          <a:p>
            <a:r>
              <a:rPr lang="en-US" altLang="zh-CN" sz="2800" dirty="0"/>
              <a:t>using the Euclidean distance and calculating the group average  as the cluster centroid. 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3445329"/>
            <a:ext cx="5753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8162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9315" y="508001"/>
            <a:ext cx="571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 agglomerative clustering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700"/>
            <a:ext cx="9144000" cy="30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021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0"/>
            <a:ext cx="9144000" cy="381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53285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00"/>
            <a:ext cx="9144000" cy="24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1154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500"/>
            <a:ext cx="9144000" cy="28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33289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700"/>
            <a:ext cx="9144000" cy="35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711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What is </a:t>
            </a:r>
            <a:r>
              <a:rPr lang="en-US" altLang="zh-CN" sz="2800" dirty="0" smtClean="0"/>
              <a:t>overfitting </a:t>
            </a:r>
            <a:r>
              <a:rPr lang="en-US" altLang="zh-CN" sz="2800" dirty="0"/>
              <a:t>? What does it mean for a classier to </a:t>
            </a:r>
            <a:r>
              <a:rPr lang="en-US" altLang="zh-CN" sz="2800" dirty="0" smtClean="0"/>
              <a:t>generalize 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5599314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172" y="314181"/>
            <a:ext cx="81207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800" dirty="0" smtClean="0"/>
              <a:t>A </a:t>
            </a:r>
            <a:r>
              <a:rPr lang="en-US" altLang="zh-CN" sz="2800" dirty="0"/>
              <a:t>classier </a:t>
            </a:r>
            <a:r>
              <a:rPr lang="en-US" altLang="zh-CN" sz="2800" dirty="0" smtClean="0"/>
              <a:t>“generalizes" </a:t>
            </a:r>
            <a:r>
              <a:rPr lang="en-US" altLang="zh-CN" sz="2800" dirty="0"/>
              <a:t>when it learns the target function well, rather than the </a:t>
            </a:r>
            <a:r>
              <a:rPr lang="en-US" altLang="zh-CN" sz="2800" dirty="0" smtClean="0"/>
              <a:t>specifics </a:t>
            </a:r>
            <a:r>
              <a:rPr lang="en-US" altLang="zh-CN" sz="2800" dirty="0"/>
              <a:t>of the training set. </a:t>
            </a:r>
            <a:endParaRPr lang="en-US" altLang="zh-CN" sz="28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800" dirty="0" smtClean="0"/>
              <a:t>Overfitting </a:t>
            </a:r>
            <a:r>
              <a:rPr lang="en-US" altLang="zh-CN" sz="2800" dirty="0"/>
              <a:t>is when the classier fails to </a:t>
            </a:r>
            <a:r>
              <a:rPr lang="en-US" altLang="zh-CN" sz="2800" dirty="0" smtClean="0"/>
              <a:t>generalize: it </a:t>
            </a:r>
            <a:r>
              <a:rPr lang="en-US" altLang="zh-CN" sz="2800" dirty="0"/>
              <a:t>builds a model which describes the training data very well, but doesn't describe the </a:t>
            </a:r>
            <a:r>
              <a:rPr lang="en-US" altLang="zh-CN" sz="2800" dirty="0" smtClean="0"/>
              <a:t>test data </a:t>
            </a:r>
            <a:r>
              <a:rPr lang="en-US" altLang="zh-CN" sz="2800" dirty="0"/>
              <a:t>well.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41" y="2991837"/>
            <a:ext cx="5687787" cy="375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37826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 smtClean="0"/>
              <a:t>4. A </a:t>
            </a:r>
            <a:r>
              <a:rPr lang="en-US" altLang="zh-CN" sz="2800" dirty="0" smtClean="0"/>
              <a:t>confusion </a:t>
            </a:r>
            <a:r>
              <a:rPr lang="en-US" altLang="zh-CN" sz="2800" dirty="0"/>
              <a:t>matrix is a summary of the performance of a (supervised) classier over a set of</a:t>
            </a:r>
          </a:p>
          <a:p>
            <a:r>
              <a:rPr lang="en-US" altLang="zh-CN" sz="2800" dirty="0"/>
              <a:t>development </a:t>
            </a:r>
            <a:r>
              <a:rPr lang="en-US" altLang="zh-CN" sz="2800" dirty="0" smtClean="0"/>
              <a:t>(“test</a:t>
            </a:r>
            <a:r>
              <a:rPr lang="en-US" altLang="zh-CN" sz="2800" dirty="0"/>
              <a:t>") data, by counting the various instances</a:t>
            </a:r>
            <a:r>
              <a:rPr lang="en-US" altLang="zh-CN" sz="2800" dirty="0" smtClean="0"/>
              <a:t>: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 Calculate the </a:t>
            </a:r>
            <a:r>
              <a:rPr lang="en-US" altLang="zh-CN" sz="2800" dirty="0" smtClean="0"/>
              <a:t>classification </a:t>
            </a:r>
            <a:r>
              <a:rPr lang="en-US" altLang="zh-CN" sz="2800" dirty="0"/>
              <a:t>accuracy  of the system. Find the error rate  for the system</a:t>
            </a:r>
            <a:r>
              <a:rPr lang="en-US" altLang="zh-CN" sz="2800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15" y="3991576"/>
            <a:ext cx="5181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6443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142060" y="1625857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43901" y="2309306"/>
            <a:ext cx="482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Name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</a:t>
            </a:r>
            <a:r>
              <a:rPr lang="en-AU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Ang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 Li</a:t>
            </a:r>
            <a:endParaRPr lang="zh-HK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43901" y="3093814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E-mail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angl4@student.unimelb.edu.au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37831" y="2404320"/>
            <a:ext cx="1485724" cy="1480272"/>
            <a:chOff x="1709739" y="2636838"/>
            <a:chExt cx="1590160" cy="1584325"/>
          </a:xfrm>
          <a:solidFill>
            <a:srgbClr val="7C23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84585" y="3921218"/>
            <a:ext cx="265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Contact information</a:t>
            </a:r>
            <a:endParaRPr lang="zh-HK" altLang="en-US" sz="2000" b="1" spc="300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3900" y="3923579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Research topic: 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computer vision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57"/>
            <a:ext cx="9144000" cy="580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38111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42686" y="506551"/>
                <a:ext cx="7903028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/>
                  <a:t>Exercise </a:t>
                </a:r>
                <a:r>
                  <a:rPr lang="en-US" altLang="zh-CN" sz="2800" dirty="0" smtClean="0"/>
                  <a:t>4. A </a:t>
                </a:r>
                <a:r>
                  <a:rPr lang="en-US" altLang="zh-CN" sz="2800" dirty="0" smtClean="0"/>
                  <a:t>confusion </a:t>
                </a:r>
                <a:r>
                  <a:rPr lang="en-US" altLang="zh-CN" sz="2800" dirty="0"/>
                  <a:t>matrix is a summary of the performance of a (supervised) classier over a set of</a:t>
                </a:r>
              </a:p>
              <a:p>
                <a:r>
                  <a:rPr lang="en-US" altLang="zh-CN" sz="2800" dirty="0"/>
                  <a:t>development </a:t>
                </a:r>
                <a:r>
                  <a:rPr lang="en-US" altLang="zh-CN" sz="2800" dirty="0" smtClean="0"/>
                  <a:t>(“test</a:t>
                </a:r>
                <a:r>
                  <a:rPr lang="en-US" altLang="zh-CN" sz="2800" dirty="0"/>
                  <a:t>") data, by counting the various </a:t>
                </a:r>
                <a:r>
                  <a:rPr lang="en-US" altLang="zh-CN" sz="2800" dirty="0" smtClean="0"/>
                  <a:t>instances:</a:t>
                </a:r>
              </a:p>
              <a:p>
                <a:r>
                  <a:rPr lang="en-US" altLang="zh-CN" sz="2800" dirty="0" smtClean="0"/>
                  <a:t>b) </a:t>
                </a:r>
                <a:r>
                  <a:rPr lang="en-US" altLang="zh-CN" sz="2800" dirty="0"/>
                  <a:t>Calculate the Precision , Recall , F-score  (</a:t>
                </a:r>
                <a:r>
                  <a:rPr lang="en-US" altLang="zh-CN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= 1), Sensitivity , and </a:t>
                </a:r>
                <a:r>
                  <a:rPr lang="en-US" altLang="zh-CN" sz="2800" dirty="0" smtClean="0"/>
                  <a:t>Specificity  for class </a:t>
                </a:r>
                <a:r>
                  <a:rPr lang="en-US" altLang="zh-CN" sz="2800" dirty="0"/>
                  <a:t>d .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6" y="506551"/>
                <a:ext cx="7903028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1620" t="-2050" b="-5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15" y="3991576"/>
            <a:ext cx="51816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70281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999" y="222907"/>
            <a:ext cx="86868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Precision </a:t>
            </a:r>
            <a:r>
              <a:rPr lang="en-US" altLang="zh-CN" sz="2800" dirty="0"/>
              <a:t>for a given class is </a:t>
            </a:r>
            <a:r>
              <a:rPr lang="en-US" altLang="zh-CN" sz="2800" dirty="0" smtClean="0"/>
              <a:t>defined </a:t>
            </a:r>
            <a:r>
              <a:rPr lang="en-US" altLang="zh-CN" sz="2800" dirty="0"/>
              <a:t>as the fraction of correctly </a:t>
            </a:r>
            <a:r>
              <a:rPr lang="en-US" altLang="zh-CN" sz="2800" dirty="0" smtClean="0"/>
              <a:t>identified </a:t>
            </a:r>
            <a:r>
              <a:rPr lang="en-US" altLang="zh-CN" sz="2800" dirty="0"/>
              <a:t>instances of </a:t>
            </a:r>
            <a:r>
              <a:rPr lang="en-US" altLang="zh-CN" sz="2800" dirty="0" smtClean="0"/>
              <a:t>that class.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The true </a:t>
            </a:r>
            <a:r>
              <a:rPr lang="en-US" altLang="zh-CN" sz="2800" dirty="0"/>
              <a:t>positives (TP) where we attempted to classify an item as an instance of </a:t>
            </a:r>
            <a:r>
              <a:rPr lang="en-US" altLang="zh-CN" sz="2800" dirty="0" smtClean="0"/>
              <a:t>the said class (here, d), </a:t>
            </a:r>
            <a:r>
              <a:rPr lang="en-US" altLang="zh-CN" sz="2800" dirty="0"/>
              <a:t>and it was actually of that class (d </a:t>
            </a:r>
            <a:r>
              <a:rPr lang="en-US" altLang="zh-CN" sz="2800" dirty="0" smtClean="0"/>
              <a:t>), there are 5 here.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false positives (FP) are those items that we attempted to classify as being of class d </a:t>
            </a:r>
            <a:r>
              <a:rPr lang="en-US" altLang="zh-CN" sz="2800" dirty="0" smtClean="0"/>
              <a:t>, but </a:t>
            </a:r>
            <a:r>
              <a:rPr lang="en-US" altLang="zh-CN" sz="2800" dirty="0"/>
              <a:t>they were actually of some other class: there are 3 + 0 + 3 = 6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4136571"/>
            <a:ext cx="3975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999" y="222907"/>
            <a:ext cx="86868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Recall </a:t>
            </a:r>
            <a:r>
              <a:rPr lang="en-US" altLang="zh-CN" sz="2800" dirty="0"/>
              <a:t>for a given class is </a:t>
            </a:r>
            <a:r>
              <a:rPr lang="en-US" altLang="zh-CN" sz="2800" dirty="0" err="1"/>
              <a:t>dened</a:t>
            </a:r>
            <a:r>
              <a:rPr lang="en-US" altLang="zh-CN" sz="2800" dirty="0"/>
              <a:t> as the fraction </a:t>
            </a:r>
            <a:r>
              <a:rPr lang="en-US" altLang="zh-CN" sz="2800" dirty="0" smtClean="0"/>
              <a:t>of correctly identified </a:t>
            </a:r>
            <a:r>
              <a:rPr lang="en-US" altLang="zh-CN" sz="2800" dirty="0"/>
              <a:t>instance of </a:t>
            </a:r>
            <a:r>
              <a:rPr lang="en-US" altLang="zh-CN" sz="2800" dirty="0" smtClean="0"/>
              <a:t>that class.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The true </a:t>
            </a:r>
            <a:r>
              <a:rPr lang="en-US" altLang="zh-CN" sz="2800" dirty="0"/>
              <a:t>positives (TP) where we attempted to classify an item as an instance of </a:t>
            </a:r>
            <a:r>
              <a:rPr lang="en-US" altLang="zh-CN" sz="2800" dirty="0" smtClean="0"/>
              <a:t>the said class (here, d), </a:t>
            </a:r>
            <a:r>
              <a:rPr lang="en-US" altLang="zh-CN" sz="2800" dirty="0"/>
              <a:t>and it was actually of that class (d </a:t>
            </a:r>
            <a:r>
              <a:rPr lang="en-US" altLang="zh-CN" sz="2800" dirty="0" smtClean="0"/>
              <a:t>), there are 5 here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The </a:t>
            </a:r>
            <a:r>
              <a:rPr lang="en-US" altLang="zh-CN" sz="2800" dirty="0"/>
              <a:t>false negatives (FN): those items that were actually of class d , but </a:t>
            </a:r>
            <a:r>
              <a:rPr lang="en-US" altLang="zh-CN" sz="2800" dirty="0" smtClean="0"/>
              <a:t>we </a:t>
            </a:r>
            <a:r>
              <a:rPr lang="en-US" altLang="zh-CN" sz="2800" dirty="0" err="1" smtClean="0"/>
              <a:t>classied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as being of some other class; there are 1 + 1 + 1 = 3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49" y="3889828"/>
            <a:ext cx="3644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09400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542" y="527707"/>
            <a:ext cx="8686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F-score </a:t>
            </a:r>
            <a:r>
              <a:rPr lang="en-US" altLang="zh-CN" sz="2800" dirty="0"/>
              <a:t>is a measure which attempts to </a:t>
            </a:r>
            <a:r>
              <a:rPr lang="en-US" altLang="zh-CN" sz="2800"/>
              <a:t>combine </a:t>
            </a:r>
            <a:r>
              <a:rPr lang="en-US" altLang="zh-CN" sz="2800" smtClean="0"/>
              <a:t>Precision </a:t>
            </a:r>
            <a:r>
              <a:rPr lang="en-US" altLang="zh-CN" sz="2800" dirty="0"/>
              <a:t>(P) and Recall (R) into a </a:t>
            </a:r>
            <a:r>
              <a:rPr lang="en-US" altLang="zh-CN" sz="2800" dirty="0" smtClean="0"/>
              <a:t>single score</a:t>
            </a:r>
            <a:r>
              <a:rPr lang="en-US" altLang="zh-CN" sz="2800" dirty="0"/>
              <a:t>. 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7" y="1770743"/>
            <a:ext cx="3568700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7" y="3129643"/>
            <a:ext cx="3492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52850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300"/>
            <a:ext cx="9144000" cy="27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4792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 smtClean="0"/>
              <a:t>5. </a:t>
            </a:r>
            <a:r>
              <a:rPr lang="en-US" altLang="zh-CN" sz="2800" dirty="0"/>
              <a:t>How is holdout </a:t>
            </a:r>
            <a:r>
              <a:rPr lang="en-US" altLang="zh-CN" sz="2800" dirty="0" smtClean="0"/>
              <a:t>evaluation different </a:t>
            </a:r>
            <a:r>
              <a:rPr lang="en-US" altLang="zh-CN" sz="2800" dirty="0"/>
              <a:t>to cross-validation  evaluation?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496286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4285" y="687364"/>
            <a:ext cx="796108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>
                <a:latin typeface=""/>
              </a:rPr>
              <a:t>In </a:t>
            </a:r>
            <a:r>
              <a:rPr lang="en-US" altLang="zh-CN" sz="2800" dirty="0">
                <a:latin typeface=""/>
              </a:rPr>
              <a:t>a holdout evaluation strategy, we partition our data into a training set and a test set: </a:t>
            </a:r>
            <a:r>
              <a:rPr lang="en-US" altLang="zh-CN" sz="2800" dirty="0" smtClean="0">
                <a:latin typeface=""/>
              </a:rPr>
              <a:t>we build </a:t>
            </a:r>
            <a:r>
              <a:rPr lang="en-US" altLang="zh-CN" sz="2800" dirty="0">
                <a:latin typeface=""/>
              </a:rPr>
              <a:t>the model on the former, and evaluate on the latter</a:t>
            </a:r>
            <a:r>
              <a:rPr lang="en-US" altLang="zh-CN" sz="2800" dirty="0" smtClean="0">
                <a:latin typeface="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800" dirty="0" smtClean="0"/>
              <a:t>In </a:t>
            </a:r>
            <a:r>
              <a:rPr lang="en-US" altLang="zh-CN" sz="2800" dirty="0"/>
              <a:t>a cross-validation evaluation strategy, we do the same as above, but a number of </a:t>
            </a:r>
            <a:r>
              <a:rPr lang="en-US" altLang="zh-CN" sz="2800" dirty="0" smtClean="0"/>
              <a:t>times, where </a:t>
            </a:r>
            <a:r>
              <a:rPr lang="en-US" altLang="zh-CN" sz="2800" dirty="0"/>
              <a:t>each iteration uses one partition of the data as a test set and the rest as a training </a:t>
            </a:r>
            <a:r>
              <a:rPr lang="en-US" altLang="zh-CN" sz="2800" dirty="0" smtClean="0"/>
              <a:t>set (and </a:t>
            </a:r>
            <a:r>
              <a:rPr lang="en-US" altLang="zh-CN" sz="2800" dirty="0"/>
              <a:t>the partition is </a:t>
            </a:r>
            <a:r>
              <a:rPr lang="en-US" altLang="zh-CN" sz="2800" dirty="0" smtClean="0"/>
              <a:t>different </a:t>
            </a:r>
            <a:r>
              <a:rPr lang="en-US" altLang="zh-CN" sz="2800" dirty="0"/>
              <a:t>each time). The evaluation metric is typically averaged </a:t>
            </a:r>
            <a:r>
              <a:rPr lang="en-US" altLang="zh-CN" sz="2800" dirty="0" smtClean="0"/>
              <a:t>across the </a:t>
            </a:r>
            <a:r>
              <a:rPr lang="en-US" altLang="zh-CN" sz="2800" dirty="0"/>
              <a:t>various partitions.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794966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0225" y="2622245"/>
            <a:ext cx="4495800" cy="1203071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6600" b="1" dirty="0">
                <a:ea typeface="楷体" panose="02010609060101010101" pitchFamily="49" charset="-122"/>
              </a:rPr>
              <a:t>Thanks!</a:t>
            </a:r>
            <a:endParaRPr lang="zh-HK" altLang="en-US" sz="6600" b="1" dirty="0">
              <a:ea typeface="楷体" panose="02010609060101010101" pitchFamily="49" charset="-122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395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567518" y="702819"/>
            <a:ext cx="456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Summery</a:t>
            </a:r>
            <a:endParaRPr lang="zh-HK" altLang="en-US" sz="4000" b="1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" y="1944914"/>
            <a:ext cx="7547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Work through this week’s exercise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23210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79030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1. </a:t>
            </a:r>
            <a:r>
              <a:rPr lang="en-US" altLang="zh-CN" sz="2800" dirty="0"/>
              <a:t>Treat the problem as an unsupervised machine learning problem (excluding the id </a:t>
            </a:r>
            <a:r>
              <a:rPr lang="en-US" altLang="zh-CN" sz="2800" dirty="0" smtClean="0"/>
              <a:t>and label attributes</a:t>
            </a:r>
            <a:r>
              <a:rPr lang="en-US" altLang="zh-CN" sz="2800" dirty="0"/>
              <a:t>), and calculate the clusters according to k -means  with k  = 2, using the Manhattan</a:t>
            </a:r>
          </a:p>
          <a:p>
            <a:r>
              <a:rPr lang="en-US" altLang="zh-CN" sz="2800" dirty="0"/>
              <a:t>distance</a:t>
            </a:r>
            <a:r>
              <a:rPr lang="en-US" altLang="zh-CN" sz="2800" dirty="0" smtClean="0"/>
              <a:t>: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sz="2800" dirty="0"/>
              <a:t>Starting with seeds A  and D .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0" y="3445329"/>
            <a:ext cx="5753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2284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0452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9315" y="508001"/>
            <a:ext cx="2177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/>
              <a:t>K-means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850188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0399" y="1137307"/>
            <a:ext cx="79030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3200" dirty="0" smtClean="0"/>
              <a:t>We </a:t>
            </a:r>
            <a:r>
              <a:rPr lang="en-US" altLang="zh-CN" sz="3200" dirty="0"/>
              <a:t>begin by setting the initial centroids for our two clusters, let's say cluster 1 has </a:t>
            </a:r>
            <a:r>
              <a:rPr lang="en-US" altLang="zh-CN" sz="3200" dirty="0" smtClean="0"/>
              <a:t>centroid </a:t>
            </a:r>
            <a:r>
              <a:rPr lang="mr-IN" altLang="zh-CN" sz="3200" dirty="0" smtClean="0"/>
              <a:t>C</a:t>
            </a:r>
            <a:r>
              <a:rPr lang="mr-IN" altLang="zh-CN" b="1" dirty="0" smtClean="0"/>
              <a:t>1</a:t>
            </a:r>
            <a:r>
              <a:rPr lang="mr-IN" altLang="zh-CN" sz="1100" dirty="0" smtClean="0"/>
              <a:t> </a:t>
            </a:r>
            <a:r>
              <a:rPr lang="mr-IN" altLang="zh-CN" sz="3200" dirty="0" smtClean="0"/>
              <a:t> </a:t>
            </a:r>
            <a:r>
              <a:rPr lang="mr-IN" altLang="zh-CN" sz="3200" dirty="0"/>
              <a:t>= </a:t>
            </a:r>
            <a:r>
              <a:rPr lang="en-US" altLang="zh-CN" sz="3200" dirty="0" smtClean="0"/>
              <a:t>&lt;</a:t>
            </a:r>
            <a:r>
              <a:rPr lang="mr-IN" altLang="zh-CN" sz="3200" dirty="0" smtClean="0"/>
              <a:t> 4</a:t>
            </a:r>
            <a:r>
              <a:rPr lang="en-US" altLang="zh-CN" sz="3200" dirty="0" smtClean="0"/>
              <a:t>,</a:t>
            </a:r>
            <a:r>
              <a:rPr lang="mr-IN" altLang="zh-CN" sz="3200" dirty="0" smtClean="0"/>
              <a:t> 0</a:t>
            </a:r>
            <a:r>
              <a:rPr lang="en-US" altLang="zh-CN" sz="3200" dirty="0" smtClean="0"/>
              <a:t>,</a:t>
            </a:r>
            <a:r>
              <a:rPr lang="mr-IN" altLang="zh-CN" sz="3200" dirty="0" smtClean="0"/>
              <a:t> 1</a:t>
            </a:r>
            <a:r>
              <a:rPr lang="en-US" altLang="zh-CN" sz="3200" dirty="0" smtClean="0"/>
              <a:t>,</a:t>
            </a:r>
            <a:r>
              <a:rPr lang="mr-IN" altLang="zh-CN" sz="3200" dirty="0" smtClean="0"/>
              <a:t> 1</a:t>
            </a:r>
            <a:r>
              <a:rPr lang="en-US" altLang="zh-CN" sz="3200" dirty="0" smtClean="0"/>
              <a:t>&gt;</a:t>
            </a:r>
            <a:r>
              <a:rPr lang="mr-IN" altLang="zh-CN" sz="3200" dirty="0" smtClean="0"/>
              <a:t>  </a:t>
            </a:r>
            <a:r>
              <a:rPr lang="mr-IN" altLang="zh-CN" sz="3200" dirty="0" err="1"/>
              <a:t>and</a:t>
            </a:r>
            <a:r>
              <a:rPr lang="mr-IN" altLang="zh-CN" sz="3200" dirty="0"/>
              <a:t> </a:t>
            </a:r>
            <a:r>
              <a:rPr lang="mr-IN" altLang="zh-CN" sz="3200" dirty="0" err="1"/>
              <a:t>cluster</a:t>
            </a:r>
            <a:r>
              <a:rPr lang="mr-IN" altLang="zh-CN" sz="3200" dirty="0"/>
              <a:t> 2 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      </a:t>
            </a:r>
            <a:r>
              <a:rPr lang="mr-IN" altLang="zh-CN" sz="3200" dirty="0" smtClean="0"/>
              <a:t>C</a:t>
            </a:r>
            <a:r>
              <a:rPr lang="mr-IN" altLang="zh-CN" sz="1600" b="1" dirty="0" smtClean="0"/>
              <a:t>2 </a:t>
            </a:r>
            <a:r>
              <a:rPr lang="mr-IN" altLang="zh-CN" sz="3200" dirty="0" smtClean="0"/>
              <a:t> </a:t>
            </a:r>
            <a:r>
              <a:rPr lang="mr-IN" altLang="zh-CN" sz="3200" dirty="0"/>
              <a:t>= </a:t>
            </a:r>
            <a:r>
              <a:rPr lang="en-US" altLang="zh-CN" sz="3200" dirty="0" smtClean="0"/>
              <a:t>&lt;</a:t>
            </a:r>
            <a:r>
              <a:rPr lang="mr-IN" altLang="zh-CN" sz="3200" dirty="0" smtClean="0"/>
              <a:t> 1</a:t>
            </a:r>
            <a:r>
              <a:rPr lang="en-US" altLang="zh-CN" sz="3200" dirty="0" smtClean="0"/>
              <a:t>,</a:t>
            </a:r>
            <a:r>
              <a:rPr lang="mr-IN" altLang="zh-CN" sz="3200" dirty="0" smtClean="0"/>
              <a:t> 2</a:t>
            </a:r>
            <a:r>
              <a:rPr lang="en-US" altLang="zh-CN" sz="3200" dirty="0"/>
              <a:t>,</a:t>
            </a:r>
            <a:r>
              <a:rPr lang="mr-IN" altLang="zh-CN" sz="3200" dirty="0" smtClean="0"/>
              <a:t> 1</a:t>
            </a:r>
            <a:r>
              <a:rPr lang="en-US" altLang="zh-CN" sz="3200" dirty="0" smtClean="0"/>
              <a:t>,</a:t>
            </a:r>
            <a:r>
              <a:rPr lang="mr-IN" altLang="zh-CN" sz="3200" dirty="0" smtClean="0"/>
              <a:t> 7</a:t>
            </a:r>
            <a:r>
              <a:rPr lang="en-US" altLang="zh-CN" sz="3200" dirty="0" smtClean="0"/>
              <a:t>&gt;</a:t>
            </a:r>
            <a:r>
              <a:rPr lang="mr-IN" altLang="zh-CN" sz="3200" dirty="0" smtClean="0"/>
              <a:t> </a:t>
            </a:r>
            <a:endParaRPr lang="en-US" altLang="zh-CN" sz="3200" dirty="0"/>
          </a:p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We now calculate the distance for each instance to the centroids of each cluster: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4" y="4425042"/>
            <a:ext cx="7226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096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0422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29" y="-1"/>
            <a:ext cx="4339771" cy="13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6110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457"/>
            <a:ext cx="9144000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5197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900"/>
            <a:ext cx="9144000" cy="56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77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19449</TotalTime>
  <Words>679</Words>
  <Application>Microsoft Macintosh PowerPoint</Application>
  <PresentationFormat>全屏显示(4:3)</PresentationFormat>
  <Paragraphs>49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Calibri</vt:lpstr>
      <vt:lpstr>Calibri Light</vt:lpstr>
      <vt:lpstr>Cambria Math</vt:lpstr>
      <vt:lpstr>Mangal</vt:lpstr>
      <vt:lpstr>Times New Roman</vt:lpstr>
      <vt:lpstr>楷体</vt:lpstr>
      <vt:lpstr>宋体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ang li</cp:lastModifiedBy>
  <cp:revision>795</cp:revision>
  <dcterms:created xsi:type="dcterms:W3CDTF">2015-02-19T23:46:49Z</dcterms:created>
  <dcterms:modified xsi:type="dcterms:W3CDTF">2018-09-13T00:52:20Z</dcterms:modified>
</cp:coreProperties>
</file>