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60" r:id="rId3"/>
    <p:sldId id="266" r:id="rId4"/>
    <p:sldId id="368" r:id="rId5"/>
    <p:sldId id="408" r:id="rId6"/>
    <p:sldId id="409" r:id="rId7"/>
    <p:sldId id="410" r:id="rId8"/>
    <p:sldId id="411" r:id="rId9"/>
    <p:sldId id="412" r:id="rId10"/>
    <p:sldId id="413" r:id="rId11"/>
    <p:sldId id="418" r:id="rId12"/>
    <p:sldId id="414" r:id="rId13"/>
    <p:sldId id="415" r:id="rId14"/>
    <p:sldId id="416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307" r:id="rId2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408"/>
            <p14:sldId id="409"/>
            <p14:sldId id="410"/>
            <p14:sldId id="411"/>
            <p14:sldId id="412"/>
            <p14:sldId id="413"/>
            <p14:sldId id="418"/>
            <p14:sldId id="414"/>
            <p14:sldId id="415"/>
            <p14:sldId id="416"/>
            <p14:sldId id="417"/>
            <p14:sldId id="419"/>
            <p14:sldId id="420"/>
            <p14:sldId id="421"/>
            <p14:sldId id="422"/>
            <p14:sldId id="423"/>
            <p14:sldId id="424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1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1424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20/09/18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3885" y="957720"/>
            <a:ext cx="70321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/>
              <a:t>KNN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Classify </a:t>
            </a:r>
            <a:r>
              <a:rPr lang="en-US" altLang="zh-CN" sz="3600" dirty="0"/>
              <a:t>the test input according to the majority class of the </a:t>
            </a:r>
            <a:r>
              <a:rPr lang="en-US" altLang="zh-CN" sz="3600" i="1" dirty="0"/>
              <a:t>k </a:t>
            </a:r>
            <a:r>
              <a:rPr lang="en-US" altLang="zh-CN" sz="3600" dirty="0"/>
              <a:t>nearest training </a:t>
            </a:r>
            <a:r>
              <a:rPr lang="en-US" altLang="zh-CN" sz="3600" dirty="0" smtClean="0"/>
              <a:t>instances.</a:t>
            </a:r>
            <a:endParaRPr lang="en-US" altLang="zh-C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36513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0"/>
            <a:ext cx="785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9330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1029" y="737552"/>
            <a:ext cx="72934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We're </a:t>
            </a:r>
            <a:r>
              <a:rPr lang="en-US" altLang="zh-CN" sz="2800" dirty="0"/>
              <a:t>looking for the </a:t>
            </a:r>
            <a:r>
              <a:rPr lang="en-US" altLang="zh-CN" sz="2800" dirty="0" smtClean="0"/>
              <a:t>3 best </a:t>
            </a:r>
            <a:r>
              <a:rPr lang="en-US" altLang="zh-CN" sz="2800" dirty="0"/>
              <a:t>nearest </a:t>
            </a:r>
            <a:r>
              <a:rPr lang="en-US" altLang="zh-CN" sz="2800" dirty="0" err="1"/>
              <a:t>neighbours</a:t>
            </a:r>
            <a:r>
              <a:rPr lang="en-US" altLang="zh-CN" sz="2800" dirty="0"/>
              <a:t>: for the cosine measure, these are the instance with the </a:t>
            </a:r>
            <a:r>
              <a:rPr lang="en-US" altLang="zh-CN" sz="2800" dirty="0" smtClean="0"/>
              <a:t>greatest values</a:t>
            </a:r>
            <a:r>
              <a:rPr lang="en-US" altLang="zh-CN" sz="2800" dirty="0"/>
              <a:t>. For T1 , this is F2  with a score of 0: 9820, and F1  and C2 </a:t>
            </a:r>
            <a:r>
              <a:rPr lang="en-US" altLang="zh-CN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Two </a:t>
            </a:r>
            <a:r>
              <a:rPr lang="en-US" altLang="zh-CN" sz="2800" dirty="0"/>
              <a:t>of the 3-best </a:t>
            </a:r>
            <a:r>
              <a:rPr lang="en-US" altLang="zh-CN" sz="2800" dirty="0" err="1"/>
              <a:t>neighbours</a:t>
            </a:r>
            <a:r>
              <a:rPr lang="en-US" altLang="zh-CN" sz="2800" dirty="0"/>
              <a:t> are of class fruit , whereas only one is of class computer </a:t>
            </a:r>
            <a:r>
              <a:rPr lang="en-US" altLang="zh-CN" sz="2800" dirty="0" smtClean="0"/>
              <a:t>: we </a:t>
            </a:r>
            <a:r>
              <a:rPr lang="en-US" altLang="zh-CN" sz="2800" dirty="0"/>
              <a:t>apply a voting procedure, and here fruit  (with 2) out-votes computer  (with 1), </a:t>
            </a:r>
            <a:r>
              <a:rPr lang="en-US" altLang="zh-CN" sz="2800" dirty="0" smtClean="0"/>
              <a:t>so we </a:t>
            </a:r>
            <a:r>
              <a:rPr lang="en-US" altLang="zh-CN" sz="2800" dirty="0"/>
              <a:t>classify T1  as fruit 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843104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1029" y="737552"/>
            <a:ext cx="72934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if we were using </a:t>
            </a:r>
            <a:r>
              <a:rPr lang="en-US" altLang="zh-CN" sz="2800" dirty="0" smtClean="0"/>
              <a:t>“weighted</a:t>
            </a:r>
            <a:r>
              <a:rPr lang="en-US" altLang="zh-CN" sz="2800" dirty="0"/>
              <a:t>" k -nearest </a:t>
            </a:r>
            <a:r>
              <a:rPr lang="en-US" altLang="zh-CN" sz="2800" dirty="0" err="1"/>
              <a:t>neigbour</a:t>
            </a:r>
            <a:r>
              <a:rPr lang="en-US" altLang="zh-CN" sz="2800" dirty="0"/>
              <a:t>? Well, each of the k  best </a:t>
            </a:r>
            <a:r>
              <a:rPr lang="en-US" altLang="zh-CN" sz="2800" dirty="0" err="1" smtClean="0"/>
              <a:t>neighbours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gets </a:t>
            </a:r>
            <a:r>
              <a:rPr lang="en-US" altLang="zh-CN" sz="2800" dirty="0"/>
              <a:t>a weighted vote, according to the cosine similarity score we calculated above. </a:t>
            </a:r>
            <a:r>
              <a:rPr lang="en-US" altLang="zh-CN" sz="2800" dirty="0" smtClean="0"/>
              <a:t>We then </a:t>
            </a:r>
            <a:r>
              <a:rPr lang="en-US" altLang="zh-CN" sz="2800" dirty="0"/>
              <a:t>accumulate these weighted votes, and the class with the greater weighting is the </a:t>
            </a:r>
            <a:r>
              <a:rPr lang="en-US" altLang="zh-CN" sz="2800" dirty="0" smtClean="0"/>
              <a:t>one that </a:t>
            </a:r>
            <a:r>
              <a:rPr lang="en-US" altLang="zh-CN" sz="2800" dirty="0"/>
              <a:t>we choose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In this case, fruit  has a total weight of 1.7379 (from F2  and F1 ) and computer  </a:t>
            </a:r>
            <a:r>
              <a:rPr lang="en-US" altLang="zh-CN" sz="2800" dirty="0" smtClean="0"/>
              <a:t>only 0.4324 </a:t>
            </a:r>
            <a:r>
              <a:rPr lang="en-US" altLang="zh-CN" sz="2800" dirty="0"/>
              <a:t>(from C2 ), so we choose fruit 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315240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</a:p>
          <a:p>
            <a:r>
              <a:rPr lang="en-US" altLang="zh-CN" sz="2800" dirty="0" smtClean="0"/>
              <a:t>Use </a:t>
            </a:r>
            <a:r>
              <a:rPr lang="en-US" altLang="zh-CN" sz="2800" dirty="0"/>
              <a:t>the method of Naive Bayes </a:t>
            </a:r>
            <a:r>
              <a:rPr lang="en-US" altLang="zh-CN" sz="2800" dirty="0" smtClean="0"/>
              <a:t>classification to </a:t>
            </a:r>
            <a:r>
              <a:rPr lang="en-US" altLang="zh-CN" sz="2800" dirty="0"/>
              <a:t>classify the test </a:t>
            </a:r>
            <a:r>
              <a:rPr lang="en-US" altLang="zh-CN" sz="2800" dirty="0" smtClean="0"/>
              <a:t>instances. Revise </a:t>
            </a:r>
            <a:r>
              <a:rPr lang="en-US" altLang="zh-CN" sz="2800" dirty="0"/>
              <a:t>some of the assumptions that are built into the model.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" y="2429130"/>
            <a:ext cx="6763657" cy="40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58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68"/>
            <a:ext cx="9144000" cy="6267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"/>
            <a:ext cx="9144000" cy="5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506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742" y="987255"/>
            <a:ext cx="79102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The </a:t>
            </a:r>
            <a:r>
              <a:rPr lang="en-US" altLang="zh-CN" sz="3600" dirty="0"/>
              <a:t>assumption most central to the formulation of the Naive Bayes classier that we </a:t>
            </a:r>
            <a:r>
              <a:rPr lang="en-US" altLang="zh-CN" sz="3600" dirty="0" smtClean="0"/>
              <a:t>have discussed </a:t>
            </a:r>
            <a:r>
              <a:rPr lang="en-US" altLang="zh-CN" sz="3600" dirty="0"/>
              <a:t>is the </a:t>
            </a:r>
            <a:r>
              <a:rPr lang="en-US" altLang="zh-CN" sz="3600" b="1" dirty="0"/>
              <a:t>conditional independence </a:t>
            </a:r>
            <a:r>
              <a:rPr lang="en-US" altLang="zh-CN" sz="3600" b="1" dirty="0" smtClean="0"/>
              <a:t>assumption: </a:t>
            </a:r>
          </a:p>
          <a:p>
            <a:r>
              <a:rPr lang="en-US" altLang="zh-CN" sz="3600" dirty="0" smtClean="0"/>
              <a:t>each </a:t>
            </a:r>
            <a:r>
              <a:rPr lang="en-US" altLang="zh-CN" sz="3600" dirty="0"/>
              <a:t>attribute </a:t>
            </a:r>
            <a:r>
              <a:rPr lang="en-US" altLang="zh-CN" sz="3600" dirty="0" smtClean="0"/>
              <a:t>is independent </a:t>
            </a:r>
            <a:r>
              <a:rPr lang="en-US" altLang="zh-CN" sz="3600" dirty="0"/>
              <a:t>to all of the other attributes, given the class under consideration.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537142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229"/>
            <a:ext cx="9144000" cy="51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90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0"/>
            <a:ext cx="8202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4920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14"/>
            <a:ext cx="9144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0020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9144000" cy="42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52074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686" y="506551"/>
                <a:ext cx="790302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/>
                  <a:t>Exercise 4. A confusion </a:t>
                </a:r>
                <a:r>
                  <a:rPr lang="en-US" altLang="zh-CN" sz="2800" dirty="0"/>
                  <a:t>matrix is a summary of the performance of a (supervised) classier over a set of</a:t>
                </a:r>
              </a:p>
              <a:p>
                <a:r>
                  <a:rPr lang="en-US" altLang="zh-CN" sz="2800" dirty="0"/>
                  <a:t>development </a:t>
                </a:r>
                <a:r>
                  <a:rPr lang="en-US" altLang="zh-CN" sz="2800" dirty="0" smtClean="0"/>
                  <a:t>(“test</a:t>
                </a:r>
                <a:r>
                  <a:rPr lang="en-US" altLang="zh-CN" sz="2800" dirty="0"/>
                  <a:t>") data, by counting the various </a:t>
                </a:r>
                <a:r>
                  <a:rPr lang="en-US" altLang="zh-CN" sz="2800" dirty="0" smtClean="0"/>
                  <a:t>instances:</a:t>
                </a:r>
              </a:p>
              <a:p>
                <a:r>
                  <a:rPr lang="en-US" altLang="zh-CN" sz="2800" dirty="0" smtClean="0"/>
                  <a:t>b) </a:t>
                </a:r>
                <a:r>
                  <a:rPr lang="en-US" altLang="zh-CN" sz="2800" dirty="0"/>
                  <a:t>Calculate the Precision , Recall , F-score  (</a:t>
                </a:r>
                <a:r>
                  <a:rPr lang="en-US" altLang="zh-CN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= 1), Sensitivity , and </a:t>
                </a:r>
                <a:r>
                  <a:rPr lang="en-US" altLang="zh-CN" sz="2800" dirty="0" smtClean="0"/>
                  <a:t>Specificity  for class </a:t>
                </a:r>
                <a:r>
                  <a:rPr lang="en-US" altLang="zh-CN" sz="2800" dirty="0"/>
                  <a:t>d 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" y="506551"/>
                <a:ext cx="7903028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620" t="-2050" b="-5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5" y="3991576"/>
            <a:ext cx="5181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028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222907"/>
            <a:ext cx="86868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Precision </a:t>
            </a:r>
            <a:r>
              <a:rPr lang="en-US" altLang="zh-CN" sz="2800" dirty="0"/>
              <a:t>for a given class is </a:t>
            </a:r>
            <a:r>
              <a:rPr lang="en-US" altLang="zh-CN" sz="2800" dirty="0" smtClean="0"/>
              <a:t>defined </a:t>
            </a:r>
            <a:r>
              <a:rPr lang="en-US" altLang="zh-CN" sz="2800" dirty="0"/>
              <a:t>as the fraction of correctly </a:t>
            </a:r>
            <a:r>
              <a:rPr lang="en-US" altLang="zh-CN" sz="2800" dirty="0" smtClean="0"/>
              <a:t>identified </a:t>
            </a:r>
            <a:r>
              <a:rPr lang="en-US" altLang="zh-CN" sz="2800" dirty="0"/>
              <a:t>instances of </a:t>
            </a:r>
            <a:r>
              <a:rPr lang="en-US" altLang="zh-CN" sz="2800" dirty="0" smtClean="0"/>
              <a:t>that class.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true </a:t>
            </a:r>
            <a:r>
              <a:rPr lang="en-US" altLang="zh-CN" sz="2800" dirty="0"/>
              <a:t>positives (TP) where we attempted to classify an item as an instance of </a:t>
            </a:r>
            <a:r>
              <a:rPr lang="en-US" altLang="zh-CN" sz="2800" dirty="0" smtClean="0"/>
              <a:t>the said class (here, d), </a:t>
            </a:r>
            <a:r>
              <a:rPr lang="en-US" altLang="zh-CN" sz="2800" dirty="0"/>
              <a:t>and it was actually of that class (d </a:t>
            </a:r>
            <a:r>
              <a:rPr lang="en-US" altLang="zh-CN" sz="2800" dirty="0" smtClean="0"/>
              <a:t>), there are 5 here.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false positives (FP) are those items that we attempted to classify as being of class d </a:t>
            </a:r>
            <a:r>
              <a:rPr lang="en-US" altLang="zh-CN" sz="2800" dirty="0" smtClean="0"/>
              <a:t>, but </a:t>
            </a:r>
            <a:r>
              <a:rPr lang="en-US" altLang="zh-CN" sz="2800" dirty="0"/>
              <a:t>they were actually of some other class: there are 3 + 0 + 3 = 6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4136571"/>
            <a:ext cx="3975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222907"/>
            <a:ext cx="86868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Recall </a:t>
            </a:r>
            <a:r>
              <a:rPr lang="en-US" altLang="zh-CN" sz="2800" dirty="0"/>
              <a:t>for a given class is </a:t>
            </a:r>
            <a:r>
              <a:rPr lang="en-US" altLang="zh-CN" sz="2800" dirty="0" err="1"/>
              <a:t>dened</a:t>
            </a:r>
            <a:r>
              <a:rPr lang="en-US" altLang="zh-CN" sz="2800" dirty="0"/>
              <a:t> as the fraction </a:t>
            </a:r>
            <a:r>
              <a:rPr lang="en-US" altLang="zh-CN" sz="2800" dirty="0" smtClean="0"/>
              <a:t>of correctly identified </a:t>
            </a:r>
            <a:r>
              <a:rPr lang="en-US" altLang="zh-CN" sz="2800" dirty="0"/>
              <a:t>instance of </a:t>
            </a:r>
            <a:r>
              <a:rPr lang="en-US" altLang="zh-CN" sz="2800" dirty="0" smtClean="0"/>
              <a:t>that class.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true </a:t>
            </a:r>
            <a:r>
              <a:rPr lang="en-US" altLang="zh-CN" sz="2800" dirty="0"/>
              <a:t>positives (TP) where we attempted to classify an item as an instance of </a:t>
            </a:r>
            <a:r>
              <a:rPr lang="en-US" altLang="zh-CN" sz="2800" dirty="0" smtClean="0"/>
              <a:t>the said class (here, d), </a:t>
            </a:r>
            <a:r>
              <a:rPr lang="en-US" altLang="zh-CN" sz="2800" dirty="0"/>
              <a:t>and it was actually of that class (d </a:t>
            </a:r>
            <a:r>
              <a:rPr lang="en-US" altLang="zh-CN" sz="2800" dirty="0" smtClean="0"/>
              <a:t>), there are 5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false negatives (FN): those items that were actually of class d , but </a:t>
            </a:r>
            <a:r>
              <a:rPr lang="en-US" altLang="zh-CN" sz="2800" dirty="0" smtClean="0"/>
              <a:t>we </a:t>
            </a:r>
            <a:r>
              <a:rPr lang="en-US" altLang="zh-CN" sz="2800" dirty="0" err="1" smtClean="0"/>
              <a:t>classied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as being of some other class; there are 1 + 1 + 1 = 3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49" y="3889828"/>
            <a:ext cx="3644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940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542" y="527707"/>
            <a:ext cx="8686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F-score </a:t>
            </a:r>
            <a:r>
              <a:rPr lang="en-US" altLang="zh-CN" sz="2800" dirty="0"/>
              <a:t>is a measure which attempts to </a:t>
            </a:r>
            <a:r>
              <a:rPr lang="en-US" altLang="zh-CN" sz="2800"/>
              <a:t>combine </a:t>
            </a:r>
            <a:r>
              <a:rPr lang="en-US" altLang="zh-CN" sz="2800" smtClean="0"/>
              <a:t>Precision </a:t>
            </a:r>
            <a:r>
              <a:rPr lang="en-US" altLang="zh-CN" sz="2800" dirty="0"/>
              <a:t>(P) and Recall (R) into a </a:t>
            </a:r>
            <a:r>
              <a:rPr lang="en-US" altLang="zh-CN" sz="2800" dirty="0" smtClean="0"/>
              <a:t>single score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1770743"/>
            <a:ext cx="35687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3129643"/>
            <a:ext cx="3492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5285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9144000" cy="27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4792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 smtClean="0"/>
              <a:t>1. </a:t>
            </a:r>
          </a:p>
          <a:p>
            <a:r>
              <a:rPr lang="en-US" altLang="zh-CN" sz="2800" dirty="0" smtClean="0"/>
              <a:t>(b) Using </a:t>
            </a:r>
            <a:r>
              <a:rPr lang="en-US" altLang="zh-CN" sz="2800" dirty="0"/>
              <a:t>the cosine similarity  measure, classify the test instances using the 3-NN method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541814"/>
            <a:ext cx="79883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628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19517</TotalTime>
  <Words>594</Words>
  <Application>Microsoft Macintosh PowerPoint</Application>
  <PresentationFormat>全屏显示(4:3)</PresentationFormat>
  <Paragraphs>46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Calibri</vt:lpstr>
      <vt:lpstr>Calibri Light</vt:lpstr>
      <vt:lpstr>Cambria Math</vt:lpstr>
      <vt:lpstr>Times New Roman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812</cp:revision>
  <dcterms:created xsi:type="dcterms:W3CDTF">2015-02-19T23:46:49Z</dcterms:created>
  <dcterms:modified xsi:type="dcterms:W3CDTF">2018-09-20T00:54:52Z</dcterms:modified>
</cp:coreProperties>
</file>