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260" r:id="rId3"/>
    <p:sldId id="266" r:id="rId4"/>
    <p:sldId id="368" r:id="rId5"/>
    <p:sldId id="408" r:id="rId6"/>
    <p:sldId id="410" r:id="rId7"/>
    <p:sldId id="425" r:id="rId8"/>
    <p:sldId id="426" r:id="rId9"/>
    <p:sldId id="427" r:id="rId10"/>
    <p:sldId id="428" r:id="rId11"/>
    <p:sldId id="429" r:id="rId12"/>
    <p:sldId id="413" r:id="rId13"/>
    <p:sldId id="414" r:id="rId14"/>
    <p:sldId id="430" r:id="rId15"/>
    <p:sldId id="431" r:id="rId16"/>
    <p:sldId id="432" r:id="rId17"/>
    <p:sldId id="433" r:id="rId18"/>
    <p:sldId id="307" r:id="rId1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408"/>
            <p14:sldId id="410"/>
            <p14:sldId id="425"/>
            <p14:sldId id="426"/>
            <p14:sldId id="427"/>
            <p14:sldId id="428"/>
            <p14:sldId id="429"/>
            <p14:sldId id="413"/>
            <p14:sldId id="414"/>
            <p14:sldId id="430"/>
            <p14:sldId id="431"/>
            <p14:sldId id="432"/>
            <p14:sldId id="433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1" autoAdjust="0"/>
    <p:restoredTop sz="79938" autoAdjust="0"/>
  </p:normalViewPr>
  <p:slideViewPr>
    <p:cSldViewPr snapToGrid="0" showGuides="1">
      <p:cViewPr varScale="1">
        <p:scale>
          <a:sx n="88" d="100"/>
          <a:sy n="88" d="100"/>
        </p:scale>
        <p:origin x="1424" y="184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1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11/10/18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</a:t>
            </a:r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0"/>
            <a:ext cx="9144000" cy="30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419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Review the concepts of Recommendation Systems 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What </a:t>
            </a:r>
            <a:r>
              <a:rPr lang="en-US" altLang="zh-CN" sz="2800" dirty="0"/>
              <a:t>is Content-based Recommendation</a:t>
            </a:r>
            <a:r>
              <a:rPr lang="en-US" altLang="zh-CN" sz="2800" dirty="0" smtClean="0"/>
              <a:t>?</a:t>
            </a:r>
          </a:p>
          <a:p>
            <a:r>
              <a:rPr lang="en-US" altLang="zh-CN" sz="2800" dirty="0"/>
              <a:t> As you might expect, this describes methods </a:t>
            </a:r>
            <a:r>
              <a:rPr lang="en-US" altLang="zh-CN" sz="2800" dirty="0" smtClean="0"/>
              <a:t>of making </a:t>
            </a:r>
            <a:r>
              <a:rPr lang="en-US" altLang="zh-CN" sz="2800" dirty="0"/>
              <a:t>recommendation based on </a:t>
            </a:r>
            <a:r>
              <a:rPr lang="en-US" altLang="zh-CN" sz="2800" dirty="0" smtClean="0"/>
              <a:t>the content </a:t>
            </a:r>
            <a:r>
              <a:rPr lang="en-US" altLang="zh-CN" sz="2800" dirty="0"/>
              <a:t>of items, usually by comparing them to items that the users has seen or enjoyed.</a:t>
            </a: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 What is Collaborative Filtering?</a:t>
            </a:r>
            <a:endParaRPr lang="en-US" altLang="zh-CN" sz="2800" dirty="0" smtClean="0"/>
          </a:p>
          <a:p>
            <a:r>
              <a:rPr lang="en-US" altLang="zh-CN" sz="2800" dirty="0"/>
              <a:t> Collaborative Filtering is a strategy for recommender systems where the </a:t>
            </a:r>
            <a:r>
              <a:rPr lang="en-US" altLang="zh-CN" sz="2800" dirty="0" smtClean="0"/>
              <a:t>recommendations for </a:t>
            </a:r>
            <a:r>
              <a:rPr lang="en-US" altLang="zh-CN" sz="2800" dirty="0"/>
              <a:t>one user are based on </a:t>
            </a:r>
            <a:r>
              <a:rPr lang="en-US" altLang="zh-CN" sz="2800" dirty="0" smtClean="0"/>
              <a:t>different  </a:t>
            </a:r>
            <a:r>
              <a:rPr lang="en-US" altLang="zh-CN" sz="2800" dirty="0"/>
              <a:t>users' preferences.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436407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82949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Consider the following rating </a:t>
            </a:r>
            <a:r>
              <a:rPr lang="en-US" altLang="zh-CN" sz="2800" dirty="0" smtClean="0"/>
              <a:t>table between </a:t>
            </a:r>
            <a:r>
              <a:rPr lang="en-US" altLang="zh-CN" sz="2800" dirty="0" err="1"/>
              <a:t>ve</a:t>
            </a:r>
            <a:r>
              <a:rPr lang="en-US" altLang="zh-CN" sz="2800" dirty="0"/>
              <a:t> users and six items: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Predict </a:t>
            </a:r>
            <a:r>
              <a:rPr lang="en-US" altLang="zh-CN" sz="2800" dirty="0"/>
              <a:t>the value of the unknown rating for User 4 using User-based Collaborative Filtering</a:t>
            </a:r>
            <a:r>
              <a:rPr lang="en-US" altLang="zh-CN" sz="2800" dirty="0" smtClean="0"/>
              <a:t>. (</a:t>
            </a:r>
            <a:r>
              <a:rPr lang="en-US" altLang="zh-CN" sz="2800" dirty="0"/>
              <a:t>i.e. Find the Pearson correlation between users, and adjust User 4's mean score).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8"/>
          <a:stretch/>
        </p:blipFill>
        <p:spPr>
          <a:xfrm>
            <a:off x="997857" y="1625599"/>
            <a:ext cx="7184571" cy="29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569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660"/>
            <a:ext cx="9144000" cy="18445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729"/>
            <a:ext cx="9144000" cy="53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529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442"/>
            <a:ext cx="9144000" cy="6845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988"/>
            <a:ext cx="9144000" cy="34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2513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400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034"/>
            <a:ext cx="9144000" cy="29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29569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9144000" cy="42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273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Work through this week’s exercise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1. 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/>
              <a:t>Classify the test instances using a Decision Tree:</a:t>
            </a:r>
            <a:endParaRPr lang="en-US" altLang="zh-CN" sz="2800" dirty="0" smtClean="0"/>
          </a:p>
          <a:p>
            <a:r>
              <a:rPr lang="en-US" altLang="zh-CN" sz="2800" dirty="0" smtClean="0"/>
              <a:t>a) </a:t>
            </a:r>
            <a:r>
              <a:rPr lang="en-US" altLang="zh-CN" sz="2800" dirty="0"/>
              <a:t>Using the Information Gain as a splitting criterion</a:t>
            </a: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193800"/>
            <a:ext cx="6273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028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256" y="368557"/>
            <a:ext cx="86940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a) For </a:t>
            </a:r>
            <a:r>
              <a:rPr lang="en-US" altLang="zh-CN" sz="2800" dirty="0"/>
              <a:t>Information Gain, at each level of the decision tree, we're going to choose the </a:t>
            </a:r>
            <a:r>
              <a:rPr lang="en-US" altLang="zh-CN" sz="2800" dirty="0" smtClean="0"/>
              <a:t>attribute that </a:t>
            </a:r>
            <a:r>
              <a:rPr lang="en-US" altLang="zh-CN" sz="2800" dirty="0"/>
              <a:t>has the largest </a:t>
            </a:r>
            <a:r>
              <a:rPr lang="en-US" altLang="zh-CN" sz="2800" dirty="0" smtClean="0"/>
              <a:t>difference </a:t>
            </a:r>
            <a:r>
              <a:rPr lang="en-US" altLang="zh-CN" sz="2800" dirty="0"/>
              <a:t>between the entropy of the class distribution at the </a:t>
            </a:r>
            <a:r>
              <a:rPr lang="en-US" altLang="zh-CN" sz="2800" dirty="0" smtClean="0"/>
              <a:t>parent node</a:t>
            </a:r>
            <a:r>
              <a:rPr lang="en-US" altLang="zh-CN" sz="2800" dirty="0"/>
              <a:t>, and the average entropy across its daughter </a:t>
            </a:r>
            <a:r>
              <a:rPr lang="en-US" altLang="zh-CN" sz="2800" dirty="0" smtClean="0"/>
              <a:t>nodes.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3009900"/>
            <a:ext cx="6007100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406971"/>
            <a:ext cx="5245100" cy="571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1256" y="4174197"/>
            <a:ext cx="8686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"/>
              </a:rPr>
              <a:t> In this dataset, we have 6 instances </a:t>
            </a:r>
            <a:r>
              <a:rPr lang="en-US" altLang="zh-CN" sz="2400" dirty="0" smtClean="0">
                <a:latin typeface=""/>
              </a:rPr>
              <a:t>total: 3 </a:t>
            </a:r>
            <a:r>
              <a:rPr lang="en-US" altLang="zh-CN" sz="2400" dirty="0">
                <a:latin typeface=""/>
              </a:rPr>
              <a:t>y </a:t>
            </a:r>
            <a:r>
              <a:rPr lang="en-US" altLang="zh-CN" sz="2400" dirty="0" smtClean="0">
                <a:latin typeface=""/>
              </a:rPr>
              <a:t>and </a:t>
            </a:r>
            <a:r>
              <a:rPr lang="en-US" altLang="zh-CN" sz="2400" dirty="0">
                <a:latin typeface=""/>
              </a:rPr>
              <a:t>3 n . The entropy at the top level </a:t>
            </a:r>
            <a:r>
              <a:rPr lang="en-US" altLang="zh-CN" sz="2400" dirty="0" smtClean="0">
                <a:latin typeface=""/>
              </a:rPr>
              <a:t>of our </a:t>
            </a:r>
            <a:r>
              <a:rPr lang="en-US" altLang="zh-CN" sz="2400" dirty="0">
                <a:latin typeface=""/>
              </a:rPr>
              <a:t>tree </a:t>
            </a:r>
            <a:r>
              <a:rPr lang="en-US" altLang="zh-CN" sz="2400" dirty="0" smtClean="0">
                <a:latin typeface=""/>
              </a:rPr>
              <a:t>is: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120940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1715" y="365596"/>
            <a:ext cx="80046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This </a:t>
            </a:r>
            <a:r>
              <a:rPr lang="en-US" altLang="zh-CN" sz="2400" dirty="0">
                <a:latin typeface=""/>
              </a:rPr>
              <a:t>is a very even distribution. We're going to hope that by branching the tree </a:t>
            </a:r>
            <a:r>
              <a:rPr lang="en-US" altLang="zh-CN" sz="2400" dirty="0" smtClean="0">
                <a:latin typeface=""/>
              </a:rPr>
              <a:t>according to </a:t>
            </a:r>
            <a:r>
              <a:rPr lang="en-US" altLang="zh-CN" sz="2400" dirty="0">
                <a:latin typeface=""/>
              </a:rPr>
              <a:t>an attribute, that will cause the daughters to have an uneven distribution </a:t>
            </a:r>
            <a:r>
              <a:rPr lang="en-US" altLang="zh-CN" sz="2400" dirty="0" smtClean="0">
                <a:latin typeface=""/>
              </a:rPr>
              <a:t>--- which means </a:t>
            </a:r>
            <a:r>
              <a:rPr lang="en-US" altLang="zh-CN" sz="2400" dirty="0">
                <a:latin typeface=""/>
              </a:rPr>
              <a:t>that we will be able to select a class with more </a:t>
            </a:r>
            <a:r>
              <a:rPr lang="en-US" altLang="zh-CN" sz="2400" dirty="0" err="1">
                <a:latin typeface=""/>
              </a:rPr>
              <a:t>condence</a:t>
            </a:r>
            <a:r>
              <a:rPr lang="en-US" altLang="zh-CN" sz="2400" dirty="0">
                <a:latin typeface=""/>
              </a:rPr>
              <a:t> </a:t>
            </a:r>
            <a:r>
              <a:rPr lang="en-US" altLang="zh-CN" sz="2400" dirty="0" smtClean="0">
                <a:latin typeface=""/>
              </a:rPr>
              <a:t>--- </a:t>
            </a:r>
            <a:r>
              <a:rPr lang="en-US" altLang="zh-CN" sz="2400" dirty="0">
                <a:latin typeface=""/>
              </a:rPr>
              <a:t>which means </a:t>
            </a:r>
            <a:r>
              <a:rPr lang="en-US" altLang="zh-CN" sz="2400" dirty="0" smtClean="0">
                <a:latin typeface=""/>
              </a:rPr>
              <a:t>that the </a:t>
            </a:r>
            <a:r>
              <a:rPr lang="en-US" altLang="zh-CN" sz="2400" dirty="0">
                <a:latin typeface=""/>
              </a:rPr>
              <a:t>entropy will go down</a:t>
            </a:r>
            <a:r>
              <a:rPr lang="en-US" altLang="zh-CN" sz="2400" dirty="0" smtClean="0">
                <a:latin typeface="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For example, for the attribute </a:t>
            </a:r>
            <a:r>
              <a:rPr lang="en-US" altLang="zh-CN" sz="2400" dirty="0" err="1"/>
              <a:t>Outl</a:t>
            </a:r>
            <a:r>
              <a:rPr lang="en-US" altLang="zh-CN" sz="2400" dirty="0"/>
              <a:t> , we have three attribute values: s , o , r </a:t>
            </a:r>
            <a:r>
              <a:rPr lang="en-US" altLang="zh-CN" sz="2400" dirty="0" smtClean="0"/>
              <a:t>.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altLang="zh-CN" sz="2400" dirty="0"/>
              <a:t>When </a:t>
            </a:r>
            <a:r>
              <a:rPr lang="en-US" altLang="zh-CN" sz="2400" dirty="0" err="1"/>
              <a:t>Outl</a:t>
            </a:r>
            <a:r>
              <a:rPr lang="en-US" altLang="zh-CN" sz="2400" dirty="0"/>
              <a:t> =s , there are 2 instances, which are both n . The entropy of this </a:t>
            </a:r>
            <a:r>
              <a:rPr lang="en-US" altLang="zh-CN" sz="2400" dirty="0" smtClean="0"/>
              <a:t>distribution is</a:t>
            </a:r>
          </a:p>
          <a:p>
            <a:pPr marL="742950" lvl="1" indent="-285750">
              <a:buFont typeface="Wingdings" charset="2"/>
              <a:buChar char="Ø"/>
            </a:pPr>
            <a:endParaRPr lang="en-US" altLang="zh-CN" sz="2400" dirty="0"/>
          </a:p>
          <a:p>
            <a:pPr marL="742950" lvl="1" indent="-285750">
              <a:buFont typeface="Wingdings" charset="2"/>
              <a:buChar char="Ø"/>
            </a:pPr>
            <a:r>
              <a:rPr lang="en-US" altLang="zh-CN" sz="2400" dirty="0" smtClean="0"/>
              <a:t>When </a:t>
            </a:r>
            <a:r>
              <a:rPr lang="en-US" altLang="zh-CN" sz="2400" dirty="0" err="1"/>
              <a:t>Outl</a:t>
            </a:r>
            <a:r>
              <a:rPr lang="en-US" altLang="zh-CN" sz="2400" dirty="0"/>
              <a:t> =o , there is a single instance, of class y . The entropy here is going to </a:t>
            </a:r>
            <a:r>
              <a:rPr lang="en-US" altLang="zh-CN" sz="2400" dirty="0" smtClean="0"/>
              <a:t>be 0 </a:t>
            </a:r>
            <a:r>
              <a:rPr lang="en-US" altLang="zh-CN" sz="2400" dirty="0"/>
              <a:t>as well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altLang="zh-CN" sz="2400" dirty="0" smtClean="0"/>
              <a:t>When </a:t>
            </a:r>
            <a:r>
              <a:rPr lang="en-US" altLang="zh-CN" sz="2400" dirty="0" err="1"/>
              <a:t>Outl</a:t>
            </a:r>
            <a:r>
              <a:rPr lang="en-US" altLang="zh-CN" sz="2400" dirty="0"/>
              <a:t> =r , there are 2 y  instances and 1 n  instance. The entropy here </a:t>
            </a:r>
            <a:r>
              <a:rPr lang="en-US" altLang="zh-CN" sz="2400" dirty="0" smtClean="0"/>
              <a:t>is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4087808"/>
            <a:ext cx="4508500" cy="406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22" y="5962093"/>
            <a:ext cx="3681185" cy="4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3959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772" y="530163"/>
            <a:ext cx="787087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The </a:t>
            </a:r>
            <a:r>
              <a:rPr lang="en-US" altLang="zh-CN" sz="2400" dirty="0">
                <a:latin typeface=""/>
              </a:rPr>
              <a:t>overall information gain here </a:t>
            </a:r>
            <a:r>
              <a:rPr lang="en-US" altLang="zh-CN" sz="2400" dirty="0" smtClean="0">
                <a:latin typeface=""/>
              </a:rPr>
              <a:t>is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>
              <a:latin typeface="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Now please calculate the IG of “Temp”, “</a:t>
            </a:r>
            <a:r>
              <a:rPr lang="en-US" altLang="zh-CN" sz="2400" dirty="0" err="1" smtClean="0">
                <a:latin typeface=""/>
              </a:rPr>
              <a:t>Humi</a:t>
            </a:r>
            <a:r>
              <a:rPr lang="en-US" altLang="zh-CN" sz="2400" dirty="0" smtClean="0">
                <a:latin typeface=""/>
              </a:rPr>
              <a:t>”, “Wind”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107942"/>
            <a:ext cx="6311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4056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14"/>
            <a:ext cx="9144000" cy="2657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0915" y="3656656"/>
            <a:ext cx="8534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latin typeface=""/>
              </a:rPr>
              <a:t>The table </a:t>
            </a:r>
            <a:r>
              <a:rPr lang="en-US" altLang="zh-CN" sz="2000" dirty="0">
                <a:latin typeface=""/>
              </a:rPr>
              <a:t>lists the Mean Information (MI ) and Information Gain (IG ), for each </a:t>
            </a:r>
            <a:r>
              <a:rPr lang="en-US" altLang="zh-CN" sz="2000" dirty="0" smtClean="0">
                <a:latin typeface=""/>
              </a:rPr>
              <a:t>of the </a:t>
            </a:r>
            <a:r>
              <a:rPr lang="en-US" altLang="zh-CN" sz="2000" dirty="0">
                <a:latin typeface=""/>
              </a:rPr>
              <a:t>5 attributes.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latin typeface=""/>
              </a:rPr>
              <a:t>At </a:t>
            </a:r>
            <a:r>
              <a:rPr lang="en-US" altLang="zh-CN" sz="2000" dirty="0">
                <a:latin typeface=""/>
              </a:rPr>
              <a:t>this point, ID  has the best information gain, so hypothetically we would use that </a:t>
            </a:r>
            <a:r>
              <a:rPr lang="en-US" altLang="zh-CN" sz="2000" dirty="0" smtClean="0">
                <a:latin typeface=""/>
              </a:rPr>
              <a:t>to split </a:t>
            </a:r>
            <a:r>
              <a:rPr lang="en-US" altLang="zh-CN" sz="2000" dirty="0">
                <a:latin typeface=""/>
              </a:rPr>
              <a:t>the root node. </a:t>
            </a:r>
            <a:r>
              <a:rPr lang="en-US" altLang="zh-CN" sz="2000" dirty="0" smtClean="0">
                <a:latin typeface=""/>
              </a:rPr>
              <a:t>however</a:t>
            </a:r>
            <a:r>
              <a:rPr lang="en-US" altLang="zh-CN" sz="2000" dirty="0">
                <a:latin typeface=""/>
              </a:rPr>
              <a:t>, we would be left with a completely useless classier! (</a:t>
            </a:r>
            <a:r>
              <a:rPr lang="en-US" altLang="zh-CN" sz="2000" dirty="0" smtClean="0">
                <a:latin typeface=""/>
              </a:rPr>
              <a:t>Because the </a:t>
            </a:r>
            <a:r>
              <a:rPr lang="en-US" altLang="zh-CN" sz="2000" dirty="0">
                <a:latin typeface=""/>
              </a:rPr>
              <a:t>IDs of the test instances won't have been observed in the training data</a:t>
            </a:r>
            <a:r>
              <a:rPr lang="en-US" altLang="zh-CN" sz="2000" dirty="0" smtClean="0">
                <a:latin typeface=""/>
              </a:rPr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Instead, let's take the second best attribute: </a:t>
            </a:r>
            <a:r>
              <a:rPr lang="en-US" altLang="zh-CN" sz="2400" dirty="0" err="1"/>
              <a:t>Outl</a:t>
            </a:r>
            <a:r>
              <a:rPr lang="en-US" altLang="zh-CN" sz="2400" dirty="0"/>
              <a:t> 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740369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5886" y="621436"/>
            <a:ext cx="72934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There </a:t>
            </a:r>
            <a:r>
              <a:rPr lang="en-US" altLang="zh-CN" sz="2400" dirty="0">
                <a:latin typeface=""/>
              </a:rPr>
              <a:t>are now three branches from our root node: for s , for o , and for r . The </a:t>
            </a:r>
            <a:r>
              <a:rPr lang="en-US" altLang="zh-CN" sz="2400" dirty="0" smtClean="0">
                <a:latin typeface=""/>
              </a:rPr>
              <a:t>first two are </a:t>
            </a:r>
            <a:r>
              <a:rPr lang="en-US" altLang="zh-CN" sz="2400" dirty="0">
                <a:latin typeface=""/>
              </a:rPr>
              <a:t>pure, so we can't improve them any more. Let's examine the third branch (</a:t>
            </a:r>
            <a:r>
              <a:rPr lang="en-US" altLang="zh-CN" sz="2400" dirty="0" err="1">
                <a:latin typeface=""/>
              </a:rPr>
              <a:t>Outl</a:t>
            </a:r>
            <a:r>
              <a:rPr lang="en-US" altLang="zh-CN" sz="2400" dirty="0">
                <a:latin typeface=""/>
              </a:rPr>
              <a:t> =r </a:t>
            </a:r>
            <a:r>
              <a:rPr lang="en-US" altLang="zh-CN" sz="2400" dirty="0" smtClean="0">
                <a:latin typeface=""/>
              </a:rPr>
              <a:t>):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400" dirty="0">
                <a:latin typeface=""/>
              </a:rPr>
              <a:t>Three instances (D, E, and F) have the attribute value r ; we've already calculated the entropy here to be </a:t>
            </a:r>
            <a:r>
              <a:rPr lang="en-US" altLang="zh-CN" sz="2400" dirty="0" smtClean="0">
                <a:latin typeface=""/>
              </a:rPr>
              <a:t>0.9183.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we split now according to Temp , we observe that there is a single instance for </a:t>
            </a:r>
            <a:r>
              <a:rPr lang="en-US" altLang="zh-CN" sz="2400" dirty="0" smtClean="0"/>
              <a:t>the value </a:t>
            </a:r>
            <a:r>
              <a:rPr lang="en-US" altLang="zh-CN" sz="2400" dirty="0"/>
              <a:t>m  (of class n , the entropy is clearly 0); there are two instances for the value c </a:t>
            </a:r>
            <a:r>
              <a:rPr lang="en-US" altLang="zh-CN" sz="2400" dirty="0" smtClean="0"/>
              <a:t>, one </a:t>
            </a:r>
            <a:r>
              <a:rPr lang="en-US" altLang="zh-CN" sz="2400" dirty="0"/>
              <a:t>of class y  and one of class n  (so the entropy here is 1). The mean </a:t>
            </a:r>
            <a:r>
              <a:rPr lang="en-US" altLang="zh-CN" sz="2400" dirty="0" smtClean="0"/>
              <a:t>information is                                                                          </a:t>
            </a:r>
            <a:r>
              <a:rPr lang="en-US" altLang="zh-CN" sz="2400" dirty="0"/>
              <a:t> and the information gain at this point </a:t>
            </a:r>
            <a:r>
              <a:rPr lang="en-US" altLang="zh-CN" sz="2400" dirty="0" smtClean="0"/>
              <a:t>is</a:t>
            </a:r>
          </a:p>
          <a:p>
            <a:pPr marL="800100" lvl="1" indent="-342900">
              <a:buFont typeface="Wingdings" charset="2"/>
              <a:buChar char="Ø"/>
            </a:pPr>
            <a:endParaRPr lang="en-US" altLang="zh-CN" sz="2400" dirty="0"/>
          </a:p>
          <a:p>
            <a:endParaRPr lang="zh-CN" altLang="en-US" sz="4800" dirty="0"/>
          </a:p>
          <a:p>
            <a:pPr marL="800100" lvl="1" indent="-342900">
              <a:buFont typeface="Wingdings" charset="2"/>
              <a:buChar char="Ø"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43" y="5072743"/>
            <a:ext cx="27178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6" y="5867993"/>
            <a:ext cx="2425700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86" y="5918793"/>
            <a:ext cx="850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985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19654</TotalTime>
  <Words>658</Words>
  <Application>Microsoft Macintosh PowerPoint</Application>
  <PresentationFormat>全屏显示(4:3)</PresentationFormat>
  <Paragraphs>72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楷体</vt:lpstr>
      <vt:lpstr>宋体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837</cp:revision>
  <dcterms:created xsi:type="dcterms:W3CDTF">2015-02-19T23:46:49Z</dcterms:created>
  <dcterms:modified xsi:type="dcterms:W3CDTF">2018-10-10T23:57:28Z</dcterms:modified>
</cp:coreProperties>
</file>