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5"/>
  </p:notesMasterIdLst>
  <p:sldIdLst>
    <p:sldId id="260" r:id="rId3"/>
    <p:sldId id="266" r:id="rId4"/>
    <p:sldId id="368" r:id="rId5"/>
    <p:sldId id="408" r:id="rId6"/>
    <p:sldId id="415" r:id="rId7"/>
    <p:sldId id="416" r:id="rId8"/>
    <p:sldId id="417" r:id="rId9"/>
    <p:sldId id="418" r:id="rId10"/>
    <p:sldId id="414" r:id="rId11"/>
    <p:sldId id="419" r:id="rId12"/>
    <p:sldId id="420" r:id="rId13"/>
    <p:sldId id="307" r:id="rId14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FEDB3D1C-B5E5-4ECA-B3C6-D6408E7A79F8}">
          <p14:sldIdLst>
            <p14:sldId id="260"/>
            <p14:sldId id="266"/>
          </p14:sldIdLst>
        </p14:section>
        <p14:section name="Introduction" id="{10FE8694-ECC3-4FF5-A559-9ADC46B6947B}">
          <p14:sldIdLst>
            <p14:sldId id="368"/>
            <p14:sldId id="408"/>
            <p14:sldId id="415"/>
            <p14:sldId id="416"/>
            <p14:sldId id="417"/>
            <p14:sldId id="418"/>
            <p14:sldId id="414"/>
            <p14:sldId id="419"/>
            <p14:sldId id="420"/>
          </p14:sldIdLst>
        </p14:section>
        <p14:section name="Main part" id="{131233DF-C74E-B74E-A5C4-5E8E0C795AA2}">
          <p14:sldIdLst/>
        </p14:section>
        <p14:section name="End" id="{082D579C-392F-4E72-9540-5E1376AC9F9A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42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2341" userDrawn="1">
          <p15:clr>
            <a:srgbClr val="A4A3A4"/>
          </p15:clr>
        </p15:guide>
        <p15:guide id="7" orient="horz" pos="3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33E"/>
    <a:srgbClr val="0174AB"/>
    <a:srgbClr val="ED7D31"/>
    <a:srgbClr val="666666"/>
    <a:srgbClr val="92D14F"/>
    <a:srgbClr val="BFC0C0"/>
    <a:srgbClr val="9F9D9A"/>
    <a:srgbClr val="0A377B"/>
    <a:srgbClr val="000000"/>
    <a:srgbClr val="083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0" autoAdjust="0"/>
    <p:restoredTop sz="79938" autoAdjust="0"/>
  </p:normalViewPr>
  <p:slideViewPr>
    <p:cSldViewPr snapToGrid="0" showGuides="1">
      <p:cViewPr varScale="1">
        <p:scale>
          <a:sx n="88" d="100"/>
          <a:sy n="88" d="100"/>
        </p:scale>
        <p:origin x="2296" y="184"/>
      </p:cViewPr>
      <p:guideLst>
        <p:guide orient="horz" pos="255"/>
        <p:guide pos="5125"/>
        <p:guide pos="1542"/>
        <p:guide orient="horz" pos="1162"/>
        <p:guide orient="horz" pos="2341"/>
        <p:guide orient="horz" pos="3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2D8B-A91F-44CB-A5BF-2F1CEFFD67D8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3AEAF-921B-41CB-8A4D-6C5CC664A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8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6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7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File Transfer Protocol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Secure Shell</a:t>
            </a:r>
            <a:endParaRPr lang="en-AU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1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AEAF-921B-41CB-8A4D-6C5CC664A31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19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18/10/18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18/10/18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18/10/18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18/10/18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18/10/18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18/10/18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18/10/18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18/10/18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18/10/18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18/10/18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18/10/18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18/10/18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18/10/18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881188"/>
            <a:ext cx="9144000" cy="2340000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0505" y="1912864"/>
            <a:ext cx="8082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4800" b="1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Knowledge Technologies</a:t>
            </a:r>
          </a:p>
          <a:p>
            <a:pPr algn="ctr"/>
            <a:r>
              <a:rPr lang="en-AU" altLang="zh-CN" sz="4800" b="1" spc="3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Week </a:t>
            </a:r>
            <a:r>
              <a:rPr lang="en-AU" altLang="zh-CN" sz="4800" b="1" spc="3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4800" b="1" spc="300" dirty="0" smtClean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4800" b="1" spc="300" dirty="0">
              <a:solidFill>
                <a:schemeClr val="bg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99787" y="5707226"/>
            <a:ext cx="2046978" cy="4278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Tutor</a:t>
            </a:r>
            <a:endParaRPr lang="zh-HK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61088" y="5628753"/>
            <a:ext cx="2303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HK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Ang</a:t>
            </a:r>
            <a:r>
              <a:rPr lang="en-AU" altLang="zh-HK" sz="32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Li</a:t>
            </a:r>
            <a:endParaRPr lang="zh-HK" altLang="en-US" sz="32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24"/>
          <p:cNvSpPr txBox="1"/>
          <p:nvPr/>
        </p:nvSpPr>
        <p:spPr>
          <a:xfrm>
            <a:off x="261408" y="1206358"/>
            <a:ext cx="463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b="1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COMP 90049</a:t>
            </a:r>
            <a:endParaRPr lang="zh-HK" altLang="en-US" sz="2800" b="1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9714" y="823410"/>
            <a:ext cx="76562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/>
              <a:t>In </a:t>
            </a:r>
            <a:r>
              <a:rPr lang="en-US" altLang="zh-CN" sz="2800" dirty="0"/>
              <a:t>the training phase, we attempt to determine the weights on the branches in the </a:t>
            </a:r>
            <a:r>
              <a:rPr lang="en-US" altLang="zh-CN" sz="2800" dirty="0" smtClean="0"/>
              <a:t>network,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 </a:t>
            </a:r>
            <a:r>
              <a:rPr lang="en-US" altLang="zh-CN" sz="2800" dirty="0"/>
              <a:t>as to </a:t>
            </a:r>
            <a:r>
              <a:rPr lang="en-US" altLang="zh-CN" sz="2800" dirty="0" smtClean="0"/>
              <a:t>minimize </a:t>
            </a:r>
            <a:r>
              <a:rPr lang="en-US" altLang="zh-CN" sz="2800" dirty="0"/>
              <a:t>the calculated </a:t>
            </a:r>
            <a:r>
              <a:rPr lang="en-US" altLang="zh-CN" sz="2800" b="1" dirty="0"/>
              <a:t>error function  </a:t>
            </a:r>
            <a:r>
              <a:rPr lang="en-US" altLang="zh-CN" sz="2800" dirty="0"/>
              <a:t>between our predicted values at the </a:t>
            </a:r>
            <a:r>
              <a:rPr lang="en-US" altLang="zh-CN" sz="2800" dirty="0" smtClean="0"/>
              <a:t>output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node(s</a:t>
            </a:r>
            <a:r>
              <a:rPr lang="en-US" altLang="zh-CN" sz="2800" dirty="0"/>
              <a:t>), and the actual (true) values, across the training </a:t>
            </a:r>
            <a:r>
              <a:rPr lang="en-US" altLang="zh-CN" sz="2800" dirty="0" smtClean="0"/>
              <a:t>data.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sz="2800" dirty="0" smtClean="0"/>
              <a:t>Typically </a:t>
            </a:r>
            <a:r>
              <a:rPr lang="en-US" altLang="zh-CN" sz="2800" dirty="0"/>
              <a:t>we use some gradient descent method over the partial derivatives of the error </a:t>
            </a:r>
            <a:r>
              <a:rPr lang="en-US" altLang="zh-CN" sz="2800" dirty="0" smtClean="0"/>
              <a:t>function </a:t>
            </a:r>
            <a:r>
              <a:rPr lang="en-US" altLang="zh-CN" sz="2800" dirty="0"/>
              <a:t>(with respect to the various weights) to estimate the optimal weights iteratively.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283087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2285" y="908040"/>
            <a:ext cx="762725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Once </a:t>
            </a:r>
            <a:r>
              <a:rPr lang="en-US" altLang="zh-CN" sz="2800" dirty="0"/>
              <a:t>we have our weights, we make predictions for a test instances </a:t>
            </a:r>
            <a:r>
              <a:rPr lang="en-US" altLang="zh-CN" sz="2800" dirty="0" smtClean="0"/>
              <a:t>by: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800" dirty="0" smtClean="0"/>
              <a:t>Multiplying </a:t>
            </a:r>
            <a:r>
              <a:rPr lang="en-US" altLang="zh-CN" sz="2800" dirty="0"/>
              <a:t>the input node values by the corresponding weights to </a:t>
            </a:r>
            <a:r>
              <a:rPr lang="en-US" altLang="zh-CN" sz="2800" dirty="0" smtClean="0"/>
              <a:t>find </a:t>
            </a:r>
            <a:r>
              <a:rPr lang="en-US" altLang="zh-CN" sz="2800" dirty="0"/>
              <a:t>the </a:t>
            </a:r>
            <a:r>
              <a:rPr lang="en-US" altLang="zh-CN" sz="2800" dirty="0" smtClean="0"/>
              <a:t>pre-activation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values </a:t>
            </a:r>
            <a:r>
              <a:rPr lang="en-US" altLang="zh-CN" sz="2800" dirty="0"/>
              <a:t>of the hidden </a:t>
            </a:r>
            <a:r>
              <a:rPr lang="en-US" altLang="zh-CN" sz="2800" dirty="0" smtClean="0"/>
              <a:t>nodes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800" dirty="0" smtClean="0"/>
              <a:t>Applying </a:t>
            </a:r>
            <a:r>
              <a:rPr lang="en-US" altLang="zh-CN" sz="2800" dirty="0"/>
              <a:t>the activation function at the hidden </a:t>
            </a:r>
            <a:r>
              <a:rPr lang="en-US" altLang="zh-CN" sz="2800" dirty="0" smtClean="0"/>
              <a:t>nodes;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800" dirty="0" smtClean="0"/>
              <a:t>Iterating </a:t>
            </a:r>
            <a:r>
              <a:rPr lang="en-US" altLang="zh-CN" sz="2800" dirty="0"/>
              <a:t>through each hidden </a:t>
            </a:r>
            <a:r>
              <a:rPr lang="en-US" altLang="zh-CN" sz="2800" dirty="0" smtClean="0"/>
              <a:t>layer;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zh-CN" sz="2800" dirty="0" smtClean="0"/>
              <a:t>Finally</a:t>
            </a:r>
            <a:r>
              <a:rPr lang="en-US" altLang="zh-CN" sz="2800" dirty="0"/>
              <a:t>, applying the activation function at the output node(s) to observe the </a:t>
            </a:r>
            <a:r>
              <a:rPr lang="en-US" altLang="zh-CN" sz="2800" dirty="0" smtClean="0"/>
              <a:t>predicted value(s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666340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0225" y="2622245"/>
            <a:ext cx="4495800" cy="1203071"/>
          </a:xfrm>
          <a:prstGeom prst="rect">
            <a:avLst/>
          </a:prstGeom>
          <a:solidFill>
            <a:srgbClr val="7C2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6600" b="1" dirty="0">
                <a:ea typeface="楷体" panose="02010609060101010101" pitchFamily="49" charset="-122"/>
              </a:rPr>
              <a:t>Thanks!</a:t>
            </a:r>
            <a:endParaRPr lang="zh-HK" altLang="en-US" sz="6600" b="1" dirty="0">
              <a:ea typeface="楷体" panose="02010609060101010101" pitchFamily="49" charset="-122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2392" y="170535"/>
            <a:ext cx="1742234" cy="78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395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142060" y="1625857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43901" y="2309306"/>
            <a:ext cx="4825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Name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</a:t>
            </a:r>
            <a:r>
              <a:rPr lang="en-AU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Ang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 Li</a:t>
            </a:r>
            <a:endParaRPr lang="zh-HK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43901" y="3093814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E-mail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: angl4@student.unimelb.edu.au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37831" y="2404320"/>
            <a:ext cx="1485724" cy="1480272"/>
            <a:chOff x="1709739" y="2636838"/>
            <a:chExt cx="1590160" cy="1584325"/>
          </a:xfrm>
          <a:solidFill>
            <a:srgbClr val="7C23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ea typeface="楷体" panose="02010609060101010101" pitchFamily="49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84585" y="3921218"/>
            <a:ext cx="2657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spc="300" dirty="0" smtClean="0">
                <a:solidFill>
                  <a:srgbClr val="7C233E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Contact information</a:t>
            </a:r>
            <a:endParaRPr lang="zh-HK" altLang="en-US" sz="2000" b="1" spc="300" dirty="0">
              <a:solidFill>
                <a:srgbClr val="7C233E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43900" y="3923579"/>
            <a:ext cx="5700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Research topic: </a:t>
            </a:r>
            <a:r>
              <a:rPr lang="en-AU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computer vision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567518" y="702819"/>
            <a:ext cx="4564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楷体" panose="02010609060101010101" pitchFamily="49" charset="-122"/>
              </a:rPr>
              <a:t>Summery</a:t>
            </a:r>
            <a:endParaRPr lang="zh-HK" altLang="en-US" sz="4000" b="1" dirty="0">
              <a:solidFill>
                <a:schemeClr val="tx1">
                  <a:lumMod val="85000"/>
                  <a:lumOff val="15000"/>
                </a:schemeClr>
              </a:solidFill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800" y="1944914"/>
            <a:ext cx="75474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kumimoji="1" lang="en-US" altLang="zh-CN" sz="32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/>
              <a:t>Work through this week’s exercise 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5232105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5" y="506551"/>
            <a:ext cx="825137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1. 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Construct </a:t>
            </a:r>
            <a:r>
              <a:rPr lang="en-US" altLang="zh-CN" sz="2800" dirty="0"/>
              <a:t>all of the 1-itemsets  and calculate their </a:t>
            </a:r>
            <a:r>
              <a:rPr lang="en-US" altLang="zh-CN" sz="2800" b="1" dirty="0" smtClean="0"/>
              <a:t>confidences</a:t>
            </a:r>
            <a:r>
              <a:rPr lang="en-US" altLang="zh-CN" sz="2800" dirty="0" smtClean="0"/>
              <a:t>  </a:t>
            </a:r>
            <a:r>
              <a:rPr lang="en-US" altLang="zh-CN" sz="2800" dirty="0"/>
              <a:t>and </a:t>
            </a:r>
            <a:r>
              <a:rPr lang="en-US" altLang="zh-CN" sz="2800" b="1" dirty="0" smtClean="0"/>
              <a:t>supports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using</a:t>
            </a:r>
            <a:r>
              <a:rPr lang="zh-CN" altLang="en-US" sz="2800" dirty="0" smtClean="0"/>
              <a:t> </a:t>
            </a:r>
            <a:r>
              <a:rPr lang="en-US" altLang="zh-CN" sz="2800" b="1" dirty="0" smtClean="0"/>
              <a:t>Association Rules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43" y="1001485"/>
            <a:ext cx="41148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7028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0055" y="812578"/>
            <a:ext cx="764177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altLang="zh-CN" sz="2800" b="1" dirty="0" err="1" smtClean="0">
                <a:latin typeface="Arial" charset="0"/>
              </a:rPr>
              <a:t>Itemset</a:t>
            </a:r>
            <a:endParaRPr lang="en-US" altLang="zh-CN" sz="2800" b="1" dirty="0">
              <a:latin typeface="Arial" charset="0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2800" dirty="0" smtClean="0"/>
              <a:t>A collection of one or more items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2800" dirty="0" smtClean="0"/>
              <a:t>k-</a:t>
            </a:r>
            <a:r>
              <a:rPr lang="en-US" altLang="zh-CN" sz="2800" dirty="0" err="1" smtClean="0"/>
              <a:t>itemset</a:t>
            </a:r>
            <a:r>
              <a:rPr lang="en-US" altLang="zh-CN" sz="2800" dirty="0" smtClean="0"/>
              <a:t>: </a:t>
            </a:r>
            <a:r>
              <a:rPr lang="en-US" altLang="zh-CN" sz="2800" dirty="0"/>
              <a:t>An </a:t>
            </a:r>
            <a:r>
              <a:rPr lang="en-US" altLang="zh-CN" sz="2800" dirty="0" err="1"/>
              <a:t>itemset</a:t>
            </a:r>
            <a:r>
              <a:rPr lang="en-US" altLang="zh-CN" sz="2800" dirty="0"/>
              <a:t> that contains k </a:t>
            </a:r>
            <a:r>
              <a:rPr lang="en-US" altLang="zh-CN" sz="2800" dirty="0" smtClean="0"/>
              <a:t>items </a:t>
            </a:r>
            <a:endParaRPr lang="en-US" altLang="zh-CN" sz="2800" dirty="0"/>
          </a:p>
          <a:p>
            <a:pPr marL="457200" indent="-457200">
              <a:buFont typeface="Wingdings" charset="2"/>
              <a:buChar char="Ø"/>
            </a:pPr>
            <a:r>
              <a:rPr lang="en-US" altLang="zh-CN" sz="2800" b="1" dirty="0" smtClean="0"/>
              <a:t>Confidence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2800" dirty="0"/>
              <a:t>Measures how often items in A appear in transactions that contain </a:t>
            </a:r>
            <a:r>
              <a:rPr lang="en-US" altLang="zh-CN" sz="2800" dirty="0" smtClean="0"/>
              <a:t>B.</a:t>
            </a:r>
            <a:endParaRPr lang="en-US" altLang="zh-CN" sz="2800" dirty="0"/>
          </a:p>
          <a:p>
            <a:pPr marL="457200" indent="-457200">
              <a:buFont typeface="Wingdings" charset="2"/>
              <a:buChar char="Ø"/>
            </a:pPr>
            <a:r>
              <a:rPr lang="en-US" altLang="zh-CN" sz="2800" b="1" dirty="0" smtClean="0"/>
              <a:t>Support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2800" dirty="0"/>
              <a:t>Fraction of transactions that contain both A and B </a:t>
            </a:r>
            <a:r>
              <a:rPr lang="en-US" altLang="zh-CN" sz="2800" b="1" dirty="0"/>
              <a:t/>
            </a:r>
            <a:br>
              <a:rPr lang="en-US" altLang="zh-CN" sz="2800" b="1" dirty="0"/>
            </a:br>
            <a:endParaRPr lang="en-US" altLang="zh-CN" sz="2800" dirty="0"/>
          </a:p>
          <a:p>
            <a:pPr marL="457200" indent="-457200">
              <a:buFont typeface="Wingdings" charset="2"/>
              <a:buChar char="Ø"/>
            </a:pPr>
            <a:endParaRPr lang="en-US" altLang="zh-CN" sz="2800" dirty="0"/>
          </a:p>
          <a:p>
            <a:pPr marL="914400" lvl="1" indent="-457200">
              <a:buFont typeface="Arial" charset="0"/>
              <a:buChar char="•"/>
            </a:pPr>
            <a:endParaRPr lang="en-US" altLang="zh-CN" sz="2800" b="1" dirty="0" smtClean="0">
              <a:latin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b="1" dirty="0"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63499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7827" y="2079508"/>
            <a:ext cx="783045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3200" dirty="0" smtClean="0"/>
              <a:t>The </a:t>
            </a:r>
            <a:r>
              <a:rPr lang="en-US" altLang="zh-CN" sz="3200" dirty="0"/>
              <a:t>1-itemsets are all of the values each of the attributes can take. </a:t>
            </a:r>
            <a:r>
              <a:rPr lang="en-US" altLang="zh-CN" sz="3200" dirty="0" smtClean="0"/>
              <a:t>Counting the</a:t>
            </a:r>
            <a:r>
              <a:rPr lang="zh-CN" altLang="en-US" sz="3200" dirty="0" smtClean="0"/>
              <a:t>“</a:t>
            </a:r>
            <a:r>
              <a:rPr lang="en-US" altLang="zh-CN" sz="3200" dirty="0" smtClean="0"/>
              <a:t>class</a:t>
            </a:r>
            <a:r>
              <a:rPr lang="zh-CN" altLang="en-US" sz="3200" dirty="0" smtClean="0"/>
              <a:t>”</a:t>
            </a:r>
            <a:r>
              <a:rPr lang="en-US" altLang="zh-CN" sz="3200" dirty="0" smtClean="0"/>
              <a:t>values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there </a:t>
            </a:r>
            <a:r>
              <a:rPr lang="en-US" altLang="zh-CN" sz="3200" dirty="0"/>
              <a:t>are 9 such </a:t>
            </a:r>
            <a:r>
              <a:rPr lang="en-US" altLang="zh-CN" sz="3200" dirty="0" err="1"/>
              <a:t>itemsets</a:t>
            </a:r>
            <a:r>
              <a:rPr lang="en-US" altLang="zh-CN" sz="3200" dirty="0"/>
              <a:t>: </a:t>
            </a:r>
            <a:r>
              <a:rPr lang="en-US" altLang="zh-CN" sz="3200" dirty="0" smtClean="0"/>
              <a:t>{hot}, {mild}, {cool}, </a:t>
            </a:r>
            <a:r>
              <a:rPr lang="en-US" altLang="zh-CN" sz="3200" dirty="0"/>
              <a:t>{</a:t>
            </a:r>
            <a:r>
              <a:rPr lang="en-US" altLang="zh-CN" sz="3200" dirty="0" smtClean="0"/>
              <a:t>windy}, {still}, </a:t>
            </a:r>
            <a:r>
              <a:rPr lang="en-US" altLang="zh-CN" sz="3200" dirty="0"/>
              <a:t>{</a:t>
            </a:r>
            <a:r>
              <a:rPr lang="en-US" altLang="zh-CN" sz="3200" dirty="0" smtClean="0"/>
              <a:t>dry}, </a:t>
            </a:r>
            <a:r>
              <a:rPr lang="en-US" altLang="zh-CN" sz="3200" dirty="0"/>
              <a:t>{</a:t>
            </a:r>
            <a:r>
              <a:rPr lang="en-US" altLang="zh-CN" sz="3200" dirty="0" smtClean="0"/>
              <a:t>rainy}, {Yes}, </a:t>
            </a:r>
            <a:r>
              <a:rPr lang="en-US" altLang="zh-CN" sz="3200" dirty="0"/>
              <a:t>and </a:t>
            </a:r>
            <a:r>
              <a:rPr lang="en-US" altLang="zh-CN" sz="3200" dirty="0" smtClean="0"/>
              <a:t>{No}.</a:t>
            </a:r>
          </a:p>
          <a:p>
            <a:pPr marL="457200" indent="-457200">
              <a:buFont typeface="Arial" charset="0"/>
              <a:buChar char="•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399307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9713" y="380110"/>
            <a:ext cx="70176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When </a:t>
            </a:r>
            <a:r>
              <a:rPr lang="en-US" altLang="zh-CN" sz="2800" dirty="0"/>
              <a:t>we consider support and </a:t>
            </a:r>
            <a:r>
              <a:rPr lang="en-US" altLang="zh-CN" sz="2800" dirty="0" smtClean="0"/>
              <a:t>confidence</a:t>
            </a:r>
            <a:r>
              <a:rPr lang="en-US" altLang="zh-CN" sz="2800" dirty="0"/>
              <a:t>, it's typically over an </a:t>
            </a:r>
            <a:r>
              <a:rPr lang="en-US" altLang="zh-CN" sz="2800" b="1" dirty="0"/>
              <a:t>association </a:t>
            </a:r>
            <a:r>
              <a:rPr lang="en-US" altLang="zh-CN" sz="2800" b="1" dirty="0" smtClean="0"/>
              <a:t>rule</a:t>
            </a:r>
            <a:r>
              <a:rPr lang="en-US" altLang="zh-CN" sz="2800" dirty="0" smtClean="0"/>
              <a:t>, </a:t>
            </a:r>
            <a:r>
              <a:rPr lang="en-US" altLang="zh-CN" sz="2800" dirty="0"/>
              <a:t>not </a:t>
            </a:r>
            <a:r>
              <a:rPr lang="en-US" altLang="zh-CN" sz="2800" dirty="0" smtClean="0"/>
              <a:t>an </a:t>
            </a:r>
            <a:r>
              <a:rPr lang="en-US" altLang="zh-CN" sz="2800" dirty="0" err="1" smtClean="0"/>
              <a:t>itemset</a:t>
            </a:r>
            <a:r>
              <a:rPr lang="en-US" altLang="zh-CN" sz="2800" dirty="0"/>
              <a:t>. There are two </a:t>
            </a:r>
            <a:r>
              <a:rPr lang="en-US" altLang="zh-CN" sz="2800" dirty="0" smtClean="0"/>
              <a:t>association </a:t>
            </a:r>
            <a:r>
              <a:rPr lang="en-US" altLang="zh-CN" sz="2800" dirty="0"/>
              <a:t>rules that we can generate for a given </a:t>
            </a:r>
            <a:r>
              <a:rPr lang="en-US" altLang="zh-CN" sz="2800" dirty="0" smtClean="0"/>
              <a:t>1-itemset, say {hot}: </a:t>
            </a:r>
            <a:r>
              <a:rPr lang="en-US" altLang="zh-CN" sz="2800" dirty="0"/>
              <a:t>one with the item in the antecedent and one with the item in the consequent: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7" r="39331"/>
          <a:stretch/>
        </p:blipFill>
        <p:spPr>
          <a:xfrm>
            <a:off x="2093799" y="3725423"/>
            <a:ext cx="3488583" cy="13921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55"/>
          <a:stretch/>
        </p:blipFill>
        <p:spPr>
          <a:xfrm>
            <a:off x="5582382" y="3725422"/>
            <a:ext cx="1080879" cy="139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5420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6858" y="420692"/>
            <a:ext cx="7467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Recall </a:t>
            </a:r>
            <a:r>
              <a:rPr lang="en-US" altLang="zh-CN" sz="2800" dirty="0"/>
              <a:t>the </a:t>
            </a:r>
            <a:r>
              <a:rPr lang="en-US" altLang="zh-CN" sz="2800" dirty="0" smtClean="0"/>
              <a:t>formulas </a:t>
            </a:r>
            <a:r>
              <a:rPr lang="en-US" altLang="zh-CN" sz="2800" dirty="0"/>
              <a:t>for </a:t>
            </a:r>
            <a:r>
              <a:rPr lang="en-US" altLang="zh-CN" sz="2800" dirty="0" smtClean="0"/>
              <a:t>confidence </a:t>
            </a:r>
            <a:r>
              <a:rPr lang="en-US" altLang="zh-CN" sz="2800" dirty="0"/>
              <a:t>and support, for N  instances in total: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5"/>
          <a:stretch/>
        </p:blipFill>
        <p:spPr>
          <a:xfrm>
            <a:off x="2585357" y="1374799"/>
            <a:ext cx="3829957" cy="139724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6858" y="2772041"/>
            <a:ext cx="84400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For </a:t>
            </a:r>
            <a:r>
              <a:rPr lang="en-US" altLang="zh-CN" sz="2800" dirty="0"/>
              <a:t>rules of type (1) (with an empty consequent), the </a:t>
            </a:r>
            <a:r>
              <a:rPr lang="en-US" altLang="zh-CN" sz="2800" dirty="0" smtClean="0"/>
              <a:t>confidence </a:t>
            </a:r>
            <a:r>
              <a:rPr lang="en-US" altLang="zh-CN" sz="2800" dirty="0"/>
              <a:t>will be 1 (because n (</a:t>
            </a:r>
            <a:r>
              <a:rPr lang="en-US" altLang="zh-CN" sz="2800" dirty="0" smtClean="0"/>
              <a:t>A, *) = n 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A)). </a:t>
            </a:r>
            <a:r>
              <a:rPr lang="en-US" altLang="zh-CN" sz="2800" dirty="0"/>
              <a:t>For rules of type (2) (with an empty antecedent), the </a:t>
            </a:r>
            <a:r>
              <a:rPr lang="en-US" altLang="zh-CN" sz="2800" dirty="0" smtClean="0"/>
              <a:t>confidence </a:t>
            </a:r>
            <a:r>
              <a:rPr lang="en-US" altLang="zh-CN" sz="2800" dirty="0"/>
              <a:t>will be equal to </a:t>
            </a:r>
            <a:r>
              <a:rPr lang="en-US" altLang="zh-CN" sz="2800" dirty="0" smtClean="0"/>
              <a:t>the support </a:t>
            </a:r>
            <a:r>
              <a:rPr lang="en-US" altLang="zh-CN" sz="2800" dirty="0"/>
              <a:t>(because n </a:t>
            </a:r>
            <a:r>
              <a:rPr lang="en-US" altLang="zh-CN" sz="2800" dirty="0" smtClean="0"/>
              <a:t>(*) </a:t>
            </a:r>
            <a:r>
              <a:rPr lang="en-US" altLang="zh-CN" sz="2800" dirty="0"/>
              <a:t>= N ). Hence, the only interesting value we need to calculate at </a:t>
            </a:r>
            <a:r>
              <a:rPr lang="en-US" altLang="zh-CN" sz="2800" dirty="0" smtClean="0"/>
              <a:t>this point </a:t>
            </a:r>
            <a:r>
              <a:rPr lang="en-US" altLang="zh-CN" sz="2800" dirty="0"/>
              <a:t>is </a:t>
            </a:r>
            <a:r>
              <a:rPr lang="en-US" altLang="zh-CN" sz="2800" b="1" dirty="0"/>
              <a:t>support</a:t>
            </a:r>
            <a:r>
              <a:rPr lang="en-US" altLang="zh-CN" sz="2800" dirty="0" smtClean="0"/>
              <a:t>: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9697"/>
            <a:ext cx="9144000" cy="112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4539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2686" y="506551"/>
            <a:ext cx="82949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Exercise </a:t>
            </a:r>
            <a:r>
              <a:rPr lang="en-US" altLang="zh-CN" sz="2800" dirty="0"/>
              <a:t>3</a:t>
            </a:r>
            <a:r>
              <a:rPr lang="en-US" altLang="zh-CN" sz="2800" dirty="0" smtClean="0"/>
              <a:t>. </a:t>
            </a:r>
            <a:r>
              <a:rPr lang="en-US" altLang="zh-CN" sz="2800" dirty="0"/>
              <a:t>What occurs in the training phase of a neural network? What occurs in the test phase?</a:t>
            </a:r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110175698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19732</TotalTime>
  <Words>468</Words>
  <Application>Microsoft Macintosh PowerPoint</Application>
  <PresentationFormat>全屏显示(4:3)</PresentationFormat>
  <Paragraphs>52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Calibri</vt:lpstr>
      <vt:lpstr>Calibri Light</vt:lpstr>
      <vt:lpstr>Times New Roman</vt:lpstr>
      <vt:lpstr>Wingdings</vt:lpstr>
      <vt:lpstr>楷体</vt:lpstr>
      <vt:lpstr>宋体</vt:lpstr>
      <vt:lpstr>新細明體</vt:lpstr>
      <vt:lpstr>Arial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ang li</cp:lastModifiedBy>
  <cp:revision>846</cp:revision>
  <dcterms:created xsi:type="dcterms:W3CDTF">2015-02-19T23:46:49Z</dcterms:created>
  <dcterms:modified xsi:type="dcterms:W3CDTF">2018-10-17T23:54:36Z</dcterms:modified>
</cp:coreProperties>
</file>