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5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0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4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84C8-48BF-4AA5-847A-0457DE1426A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0EEFF4-B89F-4DA8-A744-65A347FEB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968552"/>
            <a:ext cx="8637073" cy="2541431"/>
          </a:xfrm>
        </p:spPr>
        <p:txBody>
          <a:bodyPr/>
          <a:lstStyle/>
          <a:p>
            <a:pPr algn="ctr"/>
            <a:r>
              <a:rPr lang="en-US" dirty="0" err="1" smtClean="0"/>
              <a:t>Algoritmet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njohja</a:t>
            </a:r>
            <a:r>
              <a:rPr lang="en-US" dirty="0" smtClean="0"/>
              <a:t> </a:t>
            </a:r>
            <a:r>
              <a:rPr lang="en-US" smtClean="0"/>
              <a:t>me 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Pseudokodi</a:t>
            </a:r>
            <a:r>
              <a:rPr lang="en-US" dirty="0"/>
              <a:t> &amp; </a:t>
            </a:r>
            <a:r>
              <a:rPr lang="en-US" dirty="0" err="1"/>
              <a:t>Bllokskemat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09" y="1355006"/>
            <a:ext cx="10843491" cy="47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Pseudokodi</a:t>
            </a:r>
            <a:r>
              <a:rPr lang="en-US" dirty="0"/>
              <a:t> &amp; </a:t>
            </a:r>
            <a:r>
              <a:rPr lang="en-US" dirty="0" err="1"/>
              <a:t>Bllokskemat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7" y="1372550"/>
            <a:ext cx="10516325" cy="47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6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Pseudokodi</a:t>
            </a:r>
            <a:r>
              <a:rPr lang="en-US" dirty="0"/>
              <a:t> &amp; </a:t>
            </a:r>
            <a:r>
              <a:rPr lang="en-US" dirty="0" err="1"/>
              <a:t>Bllokskemat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45" y="1243006"/>
            <a:ext cx="10704946" cy="48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9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Detyrë</a:t>
            </a:r>
            <a:r>
              <a:rPr lang="en-US" dirty="0" smtClean="0"/>
              <a:t> </a:t>
            </a:r>
            <a:r>
              <a:rPr lang="en-US" dirty="0" err="1" smtClean="0"/>
              <a:t>Shtëpie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Shkruaj</a:t>
            </a:r>
            <a:r>
              <a:rPr lang="en-US" dirty="0" smtClean="0"/>
              <a:t> </a:t>
            </a:r>
            <a:r>
              <a:rPr lang="en-US" dirty="0" err="1" smtClean="0"/>
              <a:t>nëj</a:t>
            </a:r>
            <a:r>
              <a:rPr lang="en-US" dirty="0" smtClean="0"/>
              <a:t> </a:t>
            </a:r>
            <a:r>
              <a:rPr lang="en-US" dirty="0" err="1" smtClean="0"/>
              <a:t>algoritëm</a:t>
            </a:r>
            <a:r>
              <a:rPr lang="en-US" dirty="0" smtClean="0"/>
              <a:t>, duke </a:t>
            </a:r>
            <a:r>
              <a:rPr lang="en-US" dirty="0" err="1" smtClean="0"/>
              <a:t>përfshirë</a:t>
            </a:r>
            <a:r>
              <a:rPr lang="en-US" dirty="0" smtClean="0"/>
              <a:t> </a:t>
            </a:r>
            <a:r>
              <a:rPr lang="en-US" dirty="0" err="1" smtClean="0"/>
              <a:t>pseudokodin</a:t>
            </a:r>
            <a:r>
              <a:rPr lang="en-US" dirty="0" smtClean="0"/>
              <a:t> e </a:t>
            </a:r>
            <a:r>
              <a:rPr lang="en-US" dirty="0" err="1" smtClean="0"/>
              <a:t>gjithashtu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bllokskemën</a:t>
            </a:r>
            <a:r>
              <a:rPr lang="en-US" dirty="0" smtClean="0"/>
              <a:t> e </a:t>
            </a:r>
            <a:r>
              <a:rPr lang="en-US" dirty="0" err="1" smtClean="0"/>
              <a:t>tij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njejtin</a:t>
            </a:r>
            <a:r>
              <a:rPr lang="en-US" dirty="0" smtClean="0"/>
              <a:t> </a:t>
            </a:r>
            <a:r>
              <a:rPr lang="en-US" dirty="0" err="1" smtClean="0"/>
              <a:t>dërgoje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e-</a:t>
            </a:r>
            <a:r>
              <a:rPr lang="en-US" dirty="0" err="1" smtClean="0"/>
              <a:t>mailin</a:t>
            </a:r>
            <a:r>
              <a:rPr lang="en-US" dirty="0" smtClean="0"/>
              <a:t> e </a:t>
            </a:r>
            <a:r>
              <a:rPr lang="en-US" dirty="0" err="1" smtClean="0"/>
              <a:t>arsimtarit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0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b="1" dirty="0"/>
              <a:t>Shkrimi i </a:t>
            </a:r>
            <a:r>
              <a:rPr lang="sq-AL" b="1" dirty="0" smtClean="0"/>
              <a:t>Algoritm</a:t>
            </a:r>
            <a:r>
              <a:rPr lang="en-US" b="1" dirty="0" smtClean="0"/>
              <a:t>e</a:t>
            </a:r>
            <a:r>
              <a:rPr lang="sq-AL" b="1" dirty="0" smtClean="0"/>
              <a:t>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5625"/>
            <a:ext cx="10744200" cy="4351338"/>
          </a:xfrm>
        </p:spPr>
        <p:txBody>
          <a:bodyPr>
            <a:normAutofit lnSpcReduction="10000"/>
          </a:bodyPr>
          <a:lstStyle/>
          <a:p>
            <a:r>
              <a:rPr lang="sq-AL" sz="2800" dirty="0"/>
              <a:t>Nga ideja e një algoritmi, ai duhet të përkthehet në një kod </a:t>
            </a:r>
            <a:r>
              <a:rPr lang="sq-AL" sz="2800" dirty="0" smtClean="0"/>
              <a:t>komp</a:t>
            </a:r>
            <a:r>
              <a:rPr lang="en-US" sz="2800" dirty="0" smtClean="0"/>
              <a:t>j</a:t>
            </a:r>
            <a:r>
              <a:rPr lang="sq-AL" sz="2800" dirty="0" smtClean="0"/>
              <a:t>uterik </a:t>
            </a:r>
            <a:r>
              <a:rPr lang="sq-AL" sz="2800" dirty="0"/>
              <a:t>apo program </a:t>
            </a:r>
            <a:r>
              <a:rPr lang="sq-AL" sz="2800" dirty="0" smtClean="0"/>
              <a:t>komp</a:t>
            </a:r>
            <a:r>
              <a:rPr lang="en-US" sz="2800" dirty="0" smtClean="0"/>
              <a:t>j</a:t>
            </a:r>
            <a:r>
              <a:rPr lang="sq-AL" sz="2800" dirty="0" smtClean="0"/>
              <a:t>uterik</a:t>
            </a:r>
            <a:r>
              <a:rPr lang="sq-AL" sz="2800" dirty="0"/>
              <a:t>. </a:t>
            </a:r>
            <a:endParaRPr lang="en-US" sz="2800" dirty="0" smtClean="0"/>
          </a:p>
          <a:p>
            <a:r>
              <a:rPr lang="sq-AL" sz="2800" dirty="0"/>
              <a:t>Kështu që programet në fillim shkruhen në një gjuhë programimi si C, Pascal, C++ </a:t>
            </a:r>
            <a:r>
              <a:rPr lang="sq-AL" sz="2800" dirty="0" smtClean="0"/>
              <a:t>et</a:t>
            </a:r>
            <a:r>
              <a:rPr lang="en-US" sz="2800" dirty="0" smtClean="0"/>
              <a:t>j</a:t>
            </a:r>
            <a:r>
              <a:rPr lang="sq-AL" sz="2800" dirty="0" smtClean="0"/>
              <a:t>, </a:t>
            </a:r>
            <a:r>
              <a:rPr lang="en-US" sz="2800" dirty="0" smtClean="0"/>
              <a:t> </a:t>
            </a:r>
            <a:r>
              <a:rPr lang="sq-AL" sz="2800" dirty="0" smtClean="0"/>
              <a:t>gjuhë </a:t>
            </a:r>
            <a:r>
              <a:rPr lang="sq-AL" sz="2800" dirty="0"/>
              <a:t>e cila përkthehet në gjuhë makine që të egzekutohet nga </a:t>
            </a:r>
            <a:r>
              <a:rPr lang="sq-AL" sz="2800" dirty="0" smtClean="0"/>
              <a:t>komp</a:t>
            </a:r>
            <a:r>
              <a:rPr lang="en-US" sz="2800" dirty="0" smtClean="0"/>
              <a:t>j</a:t>
            </a:r>
            <a:r>
              <a:rPr lang="sq-AL" sz="2800" dirty="0" smtClean="0"/>
              <a:t>uteri</a:t>
            </a:r>
            <a:r>
              <a:rPr lang="sq-AL" sz="2800" dirty="0"/>
              <a:t>. </a:t>
            </a:r>
            <a:endParaRPr lang="en-US" sz="2800" dirty="0" smtClean="0"/>
          </a:p>
          <a:p>
            <a:r>
              <a:rPr lang="sq-AL" sz="2800" dirty="0" smtClean="0"/>
              <a:t>Përpara </a:t>
            </a:r>
            <a:r>
              <a:rPr lang="sq-AL" sz="2800" dirty="0"/>
              <a:t>së të shkruajme në gjuhën C do duhet të </a:t>
            </a:r>
            <a:r>
              <a:rPr lang="sq-AL" sz="2800" dirty="0" smtClean="0"/>
              <a:t>dizenjojm</a:t>
            </a:r>
            <a:r>
              <a:rPr lang="en-US" sz="2800" dirty="0" smtClean="0"/>
              <a:t>ë</a:t>
            </a:r>
            <a:r>
              <a:rPr lang="sq-AL" sz="2800" dirty="0" smtClean="0"/>
              <a:t> </a:t>
            </a:r>
            <a:r>
              <a:rPr lang="sq-AL" sz="2800" dirty="0"/>
              <a:t>algoritmet për të implementuar </a:t>
            </a:r>
            <a:r>
              <a:rPr lang="sq-AL" sz="2800" dirty="0" smtClean="0"/>
              <a:t>strategjit</a:t>
            </a:r>
            <a:r>
              <a:rPr lang="en-US" sz="2800" dirty="0" smtClean="0"/>
              <a:t>ë</a:t>
            </a:r>
            <a:r>
              <a:rPr lang="sq-AL" sz="2800" dirty="0" smtClean="0"/>
              <a:t>, </a:t>
            </a:r>
            <a:r>
              <a:rPr lang="sq-AL" sz="2800" dirty="0"/>
              <a:t>duke përdorur teknika si </a:t>
            </a:r>
            <a:r>
              <a:rPr lang="sq-AL" sz="2800" b="1" dirty="0"/>
              <a:t>Pseudokod</a:t>
            </a:r>
            <a:r>
              <a:rPr lang="sq-AL" sz="2800" dirty="0"/>
              <a:t> apo </a:t>
            </a:r>
            <a:r>
              <a:rPr lang="sq-AL" sz="2800" b="1" dirty="0"/>
              <a:t>Bllokskema</a:t>
            </a:r>
            <a:r>
              <a:rPr lang="sq-AL" sz="2800" dirty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543" y="1155501"/>
            <a:ext cx="9603275" cy="1049235"/>
          </a:xfrm>
        </p:spPr>
        <p:txBody>
          <a:bodyPr/>
          <a:lstStyle/>
          <a:p>
            <a:r>
              <a:rPr lang="en-US" b="1" dirty="0" smtClean="0"/>
              <a:t>Ç</a:t>
            </a:r>
            <a:r>
              <a:rPr lang="sq-AL" b="1" dirty="0" smtClean="0"/>
              <a:t>farë </a:t>
            </a:r>
            <a:r>
              <a:rPr lang="sq-AL" b="1" dirty="0"/>
              <a:t>janë Bllokskemat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015732"/>
            <a:ext cx="11397673" cy="4375832"/>
          </a:xfrm>
        </p:spPr>
        <p:txBody>
          <a:bodyPr>
            <a:noAutofit/>
          </a:bodyPr>
          <a:lstStyle/>
          <a:p>
            <a:r>
              <a:rPr lang="sq-AL" sz="2400" i="1" dirty="0"/>
              <a:t>Bllokskemat</a:t>
            </a:r>
            <a:r>
              <a:rPr lang="sq-AL" sz="2400" dirty="0"/>
              <a:t> janë mjeti fillestar i dizenjimit të një algoritmi. </a:t>
            </a:r>
            <a:endParaRPr lang="en-US" sz="2400" dirty="0" smtClean="0"/>
          </a:p>
          <a:p>
            <a:r>
              <a:rPr lang="sq-AL" sz="2400" dirty="0" smtClean="0"/>
              <a:t>Është </a:t>
            </a:r>
            <a:r>
              <a:rPr lang="sq-AL" sz="2400" dirty="0"/>
              <a:t>në formë të një diagrame me simbole që përcaktojnë hapat që ndodhin në procesin që po </a:t>
            </a:r>
            <a:r>
              <a:rPr lang="sq-AL" sz="2400" dirty="0" smtClean="0"/>
              <a:t>p</a:t>
            </a:r>
            <a:r>
              <a:rPr lang="en-US" sz="2400" dirty="0" smtClean="0"/>
              <a:t>ë</a:t>
            </a:r>
            <a:r>
              <a:rPr lang="sq-AL" sz="2400" dirty="0" smtClean="0"/>
              <a:t>rshkruajm</a:t>
            </a:r>
            <a:r>
              <a:rPr lang="en-US" sz="2400" dirty="0" smtClean="0"/>
              <a:t>ë</a:t>
            </a:r>
            <a:r>
              <a:rPr lang="sq-AL" sz="2400" dirty="0" smtClean="0"/>
              <a:t>, </a:t>
            </a:r>
            <a:r>
              <a:rPr lang="sq-AL" sz="2400" dirty="0"/>
              <a:t>apo edhe pika vendimarrje dhe vija që tregojne drejtimin e rrjedhjes së procesit. </a:t>
            </a:r>
            <a:endParaRPr lang="en-US" sz="2400" dirty="0" smtClean="0"/>
          </a:p>
          <a:p>
            <a:r>
              <a:rPr lang="sq-AL" sz="2400" dirty="0" smtClean="0"/>
              <a:t>Për </a:t>
            </a:r>
            <a:r>
              <a:rPr lang="sq-AL" sz="2400" dirty="0"/>
              <a:t>ti vizatuar mund të përdoret laps dhe letër, ose </a:t>
            </a:r>
            <a:r>
              <a:rPr lang="sq-AL" sz="2400" dirty="0" smtClean="0"/>
              <a:t>soft</a:t>
            </a:r>
            <a:r>
              <a:rPr lang="en-US" sz="2400" dirty="0" smtClean="0"/>
              <a:t>w</a:t>
            </a:r>
            <a:r>
              <a:rPr lang="sq-AL" sz="2400" dirty="0" smtClean="0"/>
              <a:t>are </a:t>
            </a:r>
            <a:r>
              <a:rPr lang="sq-AL" sz="2400" dirty="0"/>
              <a:t>në </a:t>
            </a:r>
            <a:r>
              <a:rPr lang="sq-AL" sz="2400" dirty="0" smtClean="0"/>
              <a:t>komp</a:t>
            </a:r>
            <a:r>
              <a:rPr lang="en-US" sz="2400" smtClean="0"/>
              <a:t>j</a:t>
            </a:r>
            <a:r>
              <a:rPr lang="sq-AL" sz="2400" smtClean="0"/>
              <a:t>uter</a:t>
            </a:r>
            <a:r>
              <a:rPr lang="sq-AL" sz="2400" dirty="0"/>
              <a:t>. </a:t>
            </a:r>
            <a:endParaRPr lang="en-US" sz="2400" dirty="0" smtClean="0"/>
          </a:p>
          <a:p>
            <a:r>
              <a:rPr lang="sq-AL" sz="2400" dirty="0" smtClean="0"/>
              <a:t>Pasi </a:t>
            </a:r>
            <a:r>
              <a:rPr lang="sq-AL" sz="2400" dirty="0"/>
              <a:t>arrihen të lexohen me thjështësi, bllokskemat janë një mjet shumë i fuqishëm për të treguar në mënyrë formale procesin apo algoritmin që </a:t>
            </a:r>
            <a:r>
              <a:rPr lang="sq-AL" sz="2400" dirty="0" smtClean="0"/>
              <a:t>përmbajnë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00082"/>
            <a:ext cx="9603275" cy="1049235"/>
          </a:xfrm>
        </p:spPr>
        <p:txBody>
          <a:bodyPr/>
          <a:lstStyle/>
          <a:p>
            <a:r>
              <a:rPr lang="en-US" b="1" dirty="0"/>
              <a:t>Ç</a:t>
            </a:r>
            <a:r>
              <a:rPr lang="sq-AL" b="1" dirty="0"/>
              <a:t>farë janë </a:t>
            </a:r>
            <a:r>
              <a:rPr lang="sq-AL" b="1" dirty="0" smtClean="0"/>
              <a:t>Bllokskemat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73" y="1801093"/>
            <a:ext cx="5061527" cy="429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4182" y="2004291"/>
            <a:ext cx="6576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800" dirty="0"/>
              <a:t>Simbolet bazë të përdorur në </a:t>
            </a:r>
            <a:r>
              <a:rPr lang="sq-AL" sz="2800" i="1" dirty="0"/>
              <a:t>bllokskema</a:t>
            </a:r>
            <a:r>
              <a:rPr lang="sq-AL" sz="2800" dirty="0"/>
              <a:t> janë 6, dhe pershkruajne Piken e Fillimit, të Fundit, Hapin në Proces brenda procesorit apo memories së kompiuterit, Input- të te dhënave në komputer dhe Output apo rezultatin, Vendimmarrjen me Po/Jo, Shigjetat e rrjedhës së procesit dhe Lidhesin që sherben për të ndare një algoritëm të nderlikuar në disa pjesë me të lexueshme.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13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01682"/>
            <a:ext cx="9603275" cy="1049235"/>
          </a:xfrm>
        </p:spPr>
        <p:txBody>
          <a:bodyPr/>
          <a:lstStyle/>
          <a:p>
            <a:r>
              <a:rPr lang="en-US" b="1" dirty="0" err="1" smtClean="0"/>
              <a:t>ÇfarË</a:t>
            </a:r>
            <a:r>
              <a:rPr lang="en-US" b="1" dirty="0" smtClean="0"/>
              <a:t> </a:t>
            </a:r>
            <a:r>
              <a:rPr lang="sq-AL" b="1" dirty="0" smtClean="0"/>
              <a:t>është </a:t>
            </a:r>
            <a:r>
              <a:rPr lang="sq-AL" b="1" dirty="0"/>
              <a:t>Pseudokodi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2015732"/>
            <a:ext cx="11480799" cy="4071032"/>
          </a:xfrm>
        </p:spPr>
        <p:txBody>
          <a:bodyPr>
            <a:normAutofit/>
          </a:bodyPr>
          <a:lstStyle/>
          <a:p>
            <a:r>
              <a:rPr lang="sq-AL" sz="2800" i="1" dirty="0"/>
              <a:t>Pseudokodi</a:t>
            </a:r>
            <a:r>
              <a:rPr lang="sq-AL" sz="2800" dirty="0"/>
              <a:t> është një gjuhë artificiale (dhe jo formale) që ndihmon programuesit që të zhvillojnë </a:t>
            </a:r>
            <a:r>
              <a:rPr lang="sq-AL" sz="2800" dirty="0" smtClean="0"/>
              <a:t>algoritm</a:t>
            </a:r>
            <a:r>
              <a:rPr lang="en-US" sz="2800" dirty="0" smtClean="0"/>
              <a:t>e</a:t>
            </a:r>
            <a:r>
              <a:rPr lang="sq-AL" sz="2800" dirty="0" smtClean="0"/>
              <a:t>.</a:t>
            </a:r>
            <a:endParaRPr lang="en-US" sz="2800" dirty="0" smtClean="0"/>
          </a:p>
          <a:p>
            <a:r>
              <a:rPr lang="sq-AL" sz="2800" dirty="0" smtClean="0"/>
              <a:t>Është </a:t>
            </a:r>
            <a:r>
              <a:rPr lang="sq-AL" sz="2800" dirty="0"/>
              <a:t>një kombinim i gjuhëve </a:t>
            </a:r>
            <a:r>
              <a:rPr lang="sq-AL" sz="2800" dirty="0" smtClean="0"/>
              <a:t>komp</a:t>
            </a:r>
            <a:r>
              <a:rPr lang="en-US" sz="2800" dirty="0" smtClean="0"/>
              <a:t>j</a:t>
            </a:r>
            <a:r>
              <a:rPr lang="sq-AL" sz="2800" dirty="0" smtClean="0"/>
              <a:t>uterike </a:t>
            </a:r>
            <a:r>
              <a:rPr lang="sq-AL" sz="2800" dirty="0"/>
              <a:t>me gjuhën e folur. </a:t>
            </a:r>
            <a:endParaRPr lang="en-US" sz="2800" dirty="0" smtClean="0"/>
          </a:p>
          <a:p>
            <a:r>
              <a:rPr lang="en-US" sz="2800" dirty="0" smtClean="0"/>
              <a:t>Ç</a:t>
            </a:r>
            <a:r>
              <a:rPr lang="sq-AL" sz="2800" dirty="0" smtClean="0"/>
              <a:t>do </a:t>
            </a:r>
            <a:r>
              <a:rPr lang="sq-AL" sz="2800" dirty="0"/>
              <a:t>simbol në një bllokskemë mund të përkthehet në një rrjesht në pseudokod. </a:t>
            </a:r>
            <a:endParaRPr lang="en-US" sz="2800" dirty="0" smtClean="0"/>
          </a:p>
          <a:p>
            <a:r>
              <a:rPr lang="sq-AL" sz="2800" dirty="0"/>
              <a:t>Po kështu pseudokodi mund të përkthehet shumë thjesht në një gjuhë programimi formale</a:t>
            </a:r>
            <a:r>
              <a:rPr lang="sq-AL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34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57100"/>
            <a:ext cx="9603275" cy="1049235"/>
          </a:xfrm>
        </p:spPr>
        <p:txBody>
          <a:bodyPr/>
          <a:lstStyle/>
          <a:p>
            <a:r>
              <a:rPr lang="en-US" b="1" dirty="0" err="1"/>
              <a:t>ÇfarË</a:t>
            </a:r>
            <a:r>
              <a:rPr lang="en-US" b="1" dirty="0"/>
              <a:t> </a:t>
            </a:r>
            <a:r>
              <a:rPr lang="sq-AL" b="1" dirty="0"/>
              <a:t>është Pseudokodi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Një pseudokod që shpreh algoritmin e shfaqjes në ekran të numrit me të madh ndërmjet dy numrave të ndryshëm do ishte: </a:t>
            </a:r>
            <a:endParaRPr lang="en-US" dirty="0"/>
          </a:p>
          <a:p>
            <a:r>
              <a:rPr lang="sq-AL" i="1" dirty="0"/>
              <a:t>[lexo numrin e parë Nr1] </a:t>
            </a:r>
            <a:endParaRPr lang="en-US" dirty="0"/>
          </a:p>
          <a:p>
            <a:r>
              <a:rPr lang="sq-AL" i="1" dirty="0"/>
              <a:t>[lexo numrin e dytë Nr2] </a:t>
            </a:r>
            <a:endParaRPr lang="en-US" dirty="0"/>
          </a:p>
          <a:p>
            <a:r>
              <a:rPr lang="sq-AL" i="1" dirty="0"/>
              <a:t>[nëse Nr1 &gt; Nr2] </a:t>
            </a:r>
            <a:endParaRPr lang="en-US" dirty="0"/>
          </a:p>
          <a:p>
            <a:r>
              <a:rPr lang="sq-AL" i="1" dirty="0"/>
              <a:t>[shfaq në ekran Nr1], </a:t>
            </a:r>
            <a:endParaRPr lang="en-US" dirty="0"/>
          </a:p>
          <a:p>
            <a:r>
              <a:rPr lang="sq-AL" i="1" dirty="0"/>
              <a:t>[në të kundërt] [shfaq në Nr2].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6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Pseudokodi</a:t>
            </a:r>
            <a:r>
              <a:rPr lang="en-US" dirty="0" smtClean="0"/>
              <a:t> &amp; </a:t>
            </a:r>
            <a:r>
              <a:rPr lang="en-US" dirty="0" err="1" smtClean="0"/>
              <a:t>Bllokskemat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2" y="2015732"/>
            <a:ext cx="7158181" cy="3950959"/>
          </a:xfrm>
        </p:spPr>
        <p:txBody>
          <a:bodyPr/>
          <a:lstStyle/>
          <a:p>
            <a:r>
              <a:rPr lang="sq-AL" dirty="0"/>
              <a:t>Bllokskema e këtij algoritmi jepet në figurë. </a:t>
            </a:r>
            <a:endParaRPr lang="en-US" dirty="0" smtClean="0"/>
          </a:p>
          <a:p>
            <a:r>
              <a:rPr lang="sq-AL" dirty="0" smtClean="0"/>
              <a:t>Duke </a:t>
            </a:r>
            <a:r>
              <a:rPr lang="sq-AL" dirty="0"/>
              <a:t>parë simbolet e përdorur vemë re së ka një Fillim sipër dhe një Mbarim në fund. </a:t>
            </a:r>
            <a:endParaRPr lang="en-US" dirty="0" smtClean="0"/>
          </a:p>
          <a:p>
            <a:r>
              <a:rPr lang="sq-AL" dirty="0" smtClean="0"/>
              <a:t>Instruksionet </a:t>
            </a:r>
            <a:r>
              <a:rPr lang="sq-AL" dirty="0"/>
              <a:t>e vlerëdhënies apo hapat në proces janë shprehur me drejtkëndësha, leximi apo input nga përdoruesi  me rombe po kështu dhe output apo printimi i shumës.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33" y="0"/>
            <a:ext cx="3201294" cy="60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Pseudokodi</a:t>
            </a:r>
            <a:r>
              <a:rPr lang="en-US" dirty="0"/>
              <a:t> &amp; </a:t>
            </a:r>
            <a:r>
              <a:rPr lang="en-US" dirty="0" err="1"/>
              <a:t>Bllokskemat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579" y="1994779"/>
            <a:ext cx="6990457" cy="400637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sq-AL" dirty="0"/>
              <a:t>Fillim</a:t>
            </a:r>
            <a:endParaRPr lang="en-US" dirty="0"/>
          </a:p>
          <a:p>
            <a:pPr lvl="0"/>
            <a:r>
              <a:rPr lang="sq-AL" dirty="0"/>
              <a:t>Shuma = 0</a:t>
            </a:r>
            <a:endParaRPr lang="en-US" dirty="0"/>
          </a:p>
          <a:p>
            <a:pPr lvl="0"/>
            <a:r>
              <a:rPr lang="sq-AL" dirty="0"/>
              <a:t>Lexojmë Nr1</a:t>
            </a:r>
            <a:endParaRPr lang="en-US" dirty="0"/>
          </a:p>
          <a:p>
            <a:pPr lvl="0"/>
            <a:r>
              <a:rPr lang="sq-AL" dirty="0"/>
              <a:t>Shuma= Shuma+Nr1 (i shtojmë Shumës Nr1 e lexuar)</a:t>
            </a:r>
            <a:endParaRPr lang="en-US" dirty="0"/>
          </a:p>
          <a:p>
            <a:pPr lvl="0"/>
            <a:r>
              <a:rPr lang="sq-AL" dirty="0"/>
              <a:t>Lexojmë Nr2</a:t>
            </a:r>
            <a:endParaRPr lang="en-US" dirty="0"/>
          </a:p>
          <a:p>
            <a:pPr lvl="0"/>
            <a:r>
              <a:rPr lang="sq-AL" dirty="0"/>
              <a:t>Shuma= Shuma+Nr2 (i shtojmë Shumës Nr2 e lexuar)</a:t>
            </a:r>
            <a:endParaRPr lang="en-US" dirty="0"/>
          </a:p>
          <a:p>
            <a:pPr lvl="0"/>
            <a:r>
              <a:rPr lang="sq-AL" dirty="0"/>
              <a:t>Lexojmë Nr3</a:t>
            </a:r>
            <a:endParaRPr lang="en-US" dirty="0"/>
          </a:p>
          <a:p>
            <a:pPr lvl="0"/>
            <a:r>
              <a:rPr lang="sq-AL" dirty="0"/>
              <a:t>Shuma= Shuma+Nr3 (i shtojmë Shumës Nr3 e lexuar)</a:t>
            </a:r>
            <a:endParaRPr lang="en-US" dirty="0"/>
          </a:p>
          <a:p>
            <a:pPr lvl="0"/>
            <a:r>
              <a:rPr lang="sq-AL" dirty="0"/>
              <a:t>Printo Shuma në Ekran apo Printer</a:t>
            </a:r>
            <a:endParaRPr lang="en-US" dirty="0"/>
          </a:p>
          <a:p>
            <a:pPr lvl="0"/>
            <a:r>
              <a:rPr lang="sq-AL" dirty="0" smtClean="0"/>
              <a:t>Mbarim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33" y="83127"/>
            <a:ext cx="3201294" cy="60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Pseudokodi</a:t>
            </a:r>
            <a:r>
              <a:rPr lang="en-US" dirty="0"/>
              <a:t> &amp; </a:t>
            </a:r>
            <a:r>
              <a:rPr lang="en-US" dirty="0" err="1"/>
              <a:t>Bllokskemat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422" b="8422"/>
          <a:stretch/>
        </p:blipFill>
        <p:spPr>
          <a:xfrm>
            <a:off x="720436" y="1060882"/>
            <a:ext cx="10621819" cy="50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1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532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Algoritmet dhe njohja me  to</vt:lpstr>
      <vt:lpstr>Shkrimi i Algoritmeve</vt:lpstr>
      <vt:lpstr>Çfarë janë Bllokskemat </vt:lpstr>
      <vt:lpstr>Çfarë janë Bllokskemat</vt:lpstr>
      <vt:lpstr>ÇfarË është Pseudokodi </vt:lpstr>
      <vt:lpstr>ÇfarË është Pseudokodi</vt:lpstr>
      <vt:lpstr>Pseudokodi &amp; Bllokskemat</vt:lpstr>
      <vt:lpstr>Pseudokodi &amp; Bllokskemat</vt:lpstr>
      <vt:lpstr>Pseudokodi &amp; Bllokskemat</vt:lpstr>
      <vt:lpstr>Pseudokodi &amp; Bllokskemat</vt:lpstr>
      <vt:lpstr>Pseudokodi &amp; Bllokskemat</vt:lpstr>
      <vt:lpstr>Pseudokodi &amp; Bllokskemat</vt:lpstr>
      <vt:lpstr>Detyrë Shtëpie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Algoritmet dhe njohja me to</dc:title>
  <dc:creator>Jetmir Zendeli</dc:creator>
  <cp:lastModifiedBy>Jetmir Zendeli</cp:lastModifiedBy>
  <cp:revision>22</cp:revision>
  <dcterms:created xsi:type="dcterms:W3CDTF">2021-09-13T17:20:58Z</dcterms:created>
  <dcterms:modified xsi:type="dcterms:W3CDTF">2022-09-22T10:21:49Z</dcterms:modified>
</cp:coreProperties>
</file>