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Lst>
  <p:sldSz cx="219456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5A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486"/>
    <p:restoredTop sz="94694"/>
  </p:normalViewPr>
  <p:slideViewPr>
    <p:cSldViewPr snapToGrid="0" snapToObjects="1">
      <p:cViewPr>
        <p:scale>
          <a:sx n="39" d="100"/>
          <a:sy n="39" d="100"/>
        </p:scale>
        <p:origin x="688" y="768"/>
      </p:cViewPr>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2693671"/>
            <a:ext cx="1865376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8644891"/>
            <a:ext cx="164592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D848CB-D574-6A49-8B5B-29BEDBFF00EE}" type="datetimeFigureOut">
              <a:rPr lang="en-JP" smtClean="0"/>
              <a:t>2025/01/27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62428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48CB-D574-6A49-8B5B-29BEDBFF00EE}" type="datetimeFigureOut">
              <a:rPr lang="en-JP" smtClean="0"/>
              <a:t>2025/01/27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152540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876300"/>
            <a:ext cx="473202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876300"/>
            <a:ext cx="13921740" cy="13948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48CB-D574-6A49-8B5B-29BEDBFF00EE}" type="datetimeFigureOut">
              <a:rPr lang="en-JP" smtClean="0"/>
              <a:t>2025/01/27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224122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848CB-D574-6A49-8B5B-29BEDBFF00EE}" type="datetimeFigureOut">
              <a:rPr lang="en-JP" smtClean="0"/>
              <a:t>2025/01/27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1533337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4103375"/>
            <a:ext cx="1892808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1014715"/>
            <a:ext cx="18928080" cy="3600449"/>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848CB-D574-6A49-8B5B-29BEDBFF00EE}" type="datetimeFigureOut">
              <a:rPr lang="en-JP" smtClean="0"/>
              <a:t>2025/01/27</a:t>
            </a:fld>
            <a:endParaRPr lang="en-JP"/>
          </a:p>
        </p:txBody>
      </p:sp>
      <p:sp>
        <p:nvSpPr>
          <p:cNvPr id="5" name="Footer Placeholder 4"/>
          <p:cNvSpPr>
            <a:spLocks noGrp="1"/>
          </p:cNvSpPr>
          <p:nvPr>
            <p:ph type="ftr" sz="quarter" idx="11"/>
          </p:nvPr>
        </p:nvSpPr>
        <p:spPr/>
        <p:txBody>
          <a:bodyPr/>
          <a:lstStyle/>
          <a:p>
            <a:endParaRPr lang="en-JP"/>
          </a:p>
        </p:txBody>
      </p:sp>
      <p:sp>
        <p:nvSpPr>
          <p:cNvPr id="6" name="Slide Number Placeholder 5"/>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214264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4381500"/>
            <a:ext cx="9326880" cy="104432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D848CB-D574-6A49-8B5B-29BEDBFF00EE}" type="datetimeFigureOut">
              <a:rPr lang="en-JP" smtClean="0"/>
              <a:t>2025/01/27</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2128708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876304"/>
            <a:ext cx="1892808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4034791"/>
            <a:ext cx="9284016"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1511621" y="6012180"/>
            <a:ext cx="9284016"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4034791"/>
            <a:ext cx="932973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6" name="Content Placeholder 5"/>
          <p:cNvSpPr>
            <a:spLocks noGrp="1"/>
          </p:cNvSpPr>
          <p:nvPr>
            <p:ph sz="quarter" idx="4"/>
          </p:nvPr>
        </p:nvSpPr>
        <p:spPr>
          <a:xfrm>
            <a:off x="11109961" y="6012180"/>
            <a:ext cx="9329738" cy="88430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848CB-D574-6A49-8B5B-29BEDBFF00EE}" type="datetimeFigureOut">
              <a:rPr lang="en-JP" smtClean="0"/>
              <a:t>2025/01/27</a:t>
            </a:fld>
            <a:endParaRPr lang="en-JP"/>
          </a:p>
        </p:txBody>
      </p:sp>
      <p:sp>
        <p:nvSpPr>
          <p:cNvPr id="8" name="Footer Placeholder 7"/>
          <p:cNvSpPr>
            <a:spLocks noGrp="1"/>
          </p:cNvSpPr>
          <p:nvPr>
            <p:ph type="ftr" sz="quarter" idx="11"/>
          </p:nvPr>
        </p:nvSpPr>
        <p:spPr/>
        <p:txBody>
          <a:bodyPr/>
          <a:lstStyle/>
          <a:p>
            <a:endParaRPr lang="en-JP"/>
          </a:p>
        </p:txBody>
      </p:sp>
      <p:sp>
        <p:nvSpPr>
          <p:cNvPr id="9" name="Slide Number Placeholder 8"/>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419544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848CB-D574-6A49-8B5B-29BEDBFF00EE}" type="datetimeFigureOut">
              <a:rPr lang="en-JP" smtClean="0"/>
              <a:t>2025/01/27</a:t>
            </a:fld>
            <a:endParaRPr lang="en-JP"/>
          </a:p>
        </p:txBody>
      </p:sp>
      <p:sp>
        <p:nvSpPr>
          <p:cNvPr id="4" name="Footer Placeholder 3"/>
          <p:cNvSpPr>
            <a:spLocks noGrp="1"/>
          </p:cNvSpPr>
          <p:nvPr>
            <p:ph type="ftr" sz="quarter" idx="11"/>
          </p:nvPr>
        </p:nvSpPr>
        <p:spPr/>
        <p:txBody>
          <a:bodyPr/>
          <a:lstStyle/>
          <a:p>
            <a:endParaRPr lang="en-JP"/>
          </a:p>
        </p:txBody>
      </p:sp>
      <p:sp>
        <p:nvSpPr>
          <p:cNvPr id="5" name="Slide Number Placeholder 4"/>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741202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848CB-D574-6A49-8B5B-29BEDBFF00EE}" type="datetimeFigureOut">
              <a:rPr lang="en-JP" smtClean="0"/>
              <a:t>2025/01/27</a:t>
            </a:fld>
            <a:endParaRPr lang="en-JP"/>
          </a:p>
        </p:txBody>
      </p:sp>
      <p:sp>
        <p:nvSpPr>
          <p:cNvPr id="3" name="Footer Placeholder 2"/>
          <p:cNvSpPr>
            <a:spLocks noGrp="1"/>
          </p:cNvSpPr>
          <p:nvPr>
            <p:ph type="ftr" sz="quarter" idx="11"/>
          </p:nvPr>
        </p:nvSpPr>
        <p:spPr/>
        <p:txBody>
          <a:bodyPr/>
          <a:lstStyle/>
          <a:p>
            <a:endParaRPr lang="en-JP"/>
          </a:p>
        </p:txBody>
      </p:sp>
      <p:sp>
        <p:nvSpPr>
          <p:cNvPr id="4" name="Slide Number Placeholder 3"/>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120634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2369824"/>
            <a:ext cx="1110996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4ED848CB-D574-6A49-8B5B-29BEDBFF00EE}" type="datetimeFigureOut">
              <a:rPr lang="en-JP" smtClean="0"/>
              <a:t>2025/01/27</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338947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097280"/>
            <a:ext cx="7078027"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2369824"/>
            <a:ext cx="1110996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4937760"/>
            <a:ext cx="7078027"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4ED848CB-D574-6A49-8B5B-29BEDBFF00EE}" type="datetimeFigureOut">
              <a:rPr lang="en-JP" smtClean="0"/>
              <a:t>2025/01/27</a:t>
            </a:fld>
            <a:endParaRPr lang="en-JP"/>
          </a:p>
        </p:txBody>
      </p:sp>
      <p:sp>
        <p:nvSpPr>
          <p:cNvPr id="6" name="Footer Placeholder 5"/>
          <p:cNvSpPr>
            <a:spLocks noGrp="1"/>
          </p:cNvSpPr>
          <p:nvPr>
            <p:ph type="ftr" sz="quarter" idx="11"/>
          </p:nvPr>
        </p:nvSpPr>
        <p:spPr/>
        <p:txBody>
          <a:bodyPr/>
          <a:lstStyle/>
          <a:p>
            <a:endParaRPr lang="en-JP"/>
          </a:p>
        </p:txBody>
      </p:sp>
      <p:sp>
        <p:nvSpPr>
          <p:cNvPr id="7" name="Slide Number Placeholder 6"/>
          <p:cNvSpPr>
            <a:spLocks noGrp="1"/>
          </p:cNvSpPr>
          <p:nvPr>
            <p:ph type="sldNum" sz="quarter" idx="12"/>
          </p:nvPr>
        </p:nvSpPr>
        <p:spPr/>
        <p:txBody>
          <a:bodyPr/>
          <a:lstStyle/>
          <a:p>
            <a:fld id="{2DD72CDC-27B9-C048-B79E-EC0A76BDC2CA}" type="slidenum">
              <a:rPr lang="en-JP" smtClean="0"/>
              <a:t>‹#›</a:t>
            </a:fld>
            <a:endParaRPr lang="en-JP"/>
          </a:p>
        </p:txBody>
      </p:sp>
    </p:spTree>
    <p:extLst>
      <p:ext uri="{BB962C8B-B14F-4D97-AF65-F5344CB8AC3E}">
        <p14:creationId xmlns:p14="http://schemas.microsoft.com/office/powerpoint/2010/main" val="3664521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876304"/>
            <a:ext cx="1892808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4381500"/>
            <a:ext cx="18928080" cy="104432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15255244"/>
            <a:ext cx="493776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4ED848CB-D574-6A49-8B5B-29BEDBFF00EE}" type="datetimeFigureOut">
              <a:rPr lang="en-JP" smtClean="0"/>
              <a:t>2025/01/27</a:t>
            </a:fld>
            <a:endParaRPr lang="en-JP"/>
          </a:p>
        </p:txBody>
      </p:sp>
      <p:sp>
        <p:nvSpPr>
          <p:cNvPr id="5" name="Footer Placeholder 4"/>
          <p:cNvSpPr>
            <a:spLocks noGrp="1"/>
          </p:cNvSpPr>
          <p:nvPr>
            <p:ph type="ftr" sz="quarter" idx="3"/>
          </p:nvPr>
        </p:nvSpPr>
        <p:spPr>
          <a:xfrm>
            <a:off x="7269480" y="15255244"/>
            <a:ext cx="740664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JP"/>
          </a:p>
        </p:txBody>
      </p:sp>
      <p:sp>
        <p:nvSpPr>
          <p:cNvPr id="6" name="Slide Number Placeholder 5"/>
          <p:cNvSpPr>
            <a:spLocks noGrp="1"/>
          </p:cNvSpPr>
          <p:nvPr>
            <p:ph type="sldNum" sz="quarter" idx="4"/>
          </p:nvPr>
        </p:nvSpPr>
        <p:spPr>
          <a:xfrm>
            <a:off x="15499080" y="15255244"/>
            <a:ext cx="493776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DD72CDC-27B9-C048-B79E-EC0A76BDC2CA}" type="slidenum">
              <a:rPr lang="en-JP" smtClean="0"/>
              <a:t>‹#›</a:t>
            </a:fld>
            <a:endParaRPr lang="en-JP"/>
          </a:p>
        </p:txBody>
      </p:sp>
    </p:spTree>
    <p:extLst>
      <p:ext uri="{BB962C8B-B14F-4D97-AF65-F5344CB8AC3E}">
        <p14:creationId xmlns:p14="http://schemas.microsoft.com/office/powerpoint/2010/main" val="40898304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kaggle.com/datasets/kukuroo3/nyc-motor-vehicle-collisions-to-person/data"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B5C0C12-6C31-9445-ABC2-270EA3D4EF99}"/>
              </a:ext>
            </a:extLst>
          </p:cNvPr>
          <p:cNvGrpSpPr/>
          <p:nvPr/>
        </p:nvGrpSpPr>
        <p:grpSpPr>
          <a:xfrm>
            <a:off x="-21869" y="-5676"/>
            <a:ext cx="21967469" cy="16284557"/>
            <a:chOff x="-43740" y="-18788"/>
            <a:chExt cx="21967469" cy="16284557"/>
          </a:xfrm>
        </p:grpSpPr>
        <p:sp>
          <p:nvSpPr>
            <p:cNvPr id="7" name="Rectangle 6">
              <a:extLst>
                <a:ext uri="{FF2B5EF4-FFF2-40B4-BE49-F238E27FC236}">
                  <a16:creationId xmlns:a16="http://schemas.microsoft.com/office/drawing/2014/main" id="{9101B07F-0FD3-B044-B988-4031F12925E7}"/>
                </a:ext>
              </a:extLst>
            </p:cNvPr>
            <p:cNvSpPr/>
            <p:nvPr/>
          </p:nvSpPr>
          <p:spPr>
            <a:xfrm>
              <a:off x="-43740" y="-18788"/>
              <a:ext cx="21967469" cy="1895774"/>
            </a:xfrm>
            <a:prstGeom prst="rect">
              <a:avLst/>
            </a:prstGeom>
            <a:solidFill>
              <a:srgbClr val="C75A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 name="TextBox 4">
              <a:extLst>
                <a:ext uri="{FF2B5EF4-FFF2-40B4-BE49-F238E27FC236}">
                  <a16:creationId xmlns:a16="http://schemas.microsoft.com/office/drawing/2014/main" id="{5FD3CD13-A28C-A34B-95B8-4A4993F96A55}"/>
                </a:ext>
              </a:extLst>
            </p:cNvPr>
            <p:cNvSpPr txBox="1"/>
            <p:nvPr/>
          </p:nvSpPr>
          <p:spPr>
            <a:xfrm>
              <a:off x="3054825" y="303973"/>
              <a:ext cx="15835947" cy="795924"/>
            </a:xfrm>
            <a:prstGeom prst="rect">
              <a:avLst/>
            </a:prstGeom>
            <a:noFill/>
          </p:spPr>
          <p:txBody>
            <a:bodyPr wrap="square" rtlCol="0">
              <a:spAutoFit/>
            </a:bodyPr>
            <a:lstStyle/>
            <a:p>
              <a:r>
                <a:rPr lang="en-JP" sz="4572" dirty="0"/>
                <a:t>Analysis of pedestrian injuries and deaths in New York City in 2021</a:t>
              </a:r>
            </a:p>
          </p:txBody>
        </p:sp>
        <p:sp>
          <p:nvSpPr>
            <p:cNvPr id="6" name="TextBox 5">
              <a:extLst>
                <a:ext uri="{FF2B5EF4-FFF2-40B4-BE49-F238E27FC236}">
                  <a16:creationId xmlns:a16="http://schemas.microsoft.com/office/drawing/2014/main" id="{DBF9E1DA-27E1-3643-ABAA-FC953B28D68F}"/>
                </a:ext>
              </a:extLst>
            </p:cNvPr>
            <p:cNvSpPr txBox="1"/>
            <p:nvPr/>
          </p:nvSpPr>
          <p:spPr>
            <a:xfrm>
              <a:off x="9789749" y="1130702"/>
              <a:ext cx="2366098" cy="523220"/>
            </a:xfrm>
            <a:prstGeom prst="rect">
              <a:avLst/>
            </a:prstGeom>
            <a:noFill/>
          </p:spPr>
          <p:txBody>
            <a:bodyPr wrap="square" rtlCol="0">
              <a:spAutoFit/>
            </a:bodyPr>
            <a:lstStyle/>
            <a:p>
              <a:r>
                <a:rPr lang="en-JP" sz="2800" dirty="0"/>
                <a:t>By Sahil Jartare</a:t>
              </a:r>
            </a:p>
          </p:txBody>
        </p:sp>
        <p:sp>
          <p:nvSpPr>
            <p:cNvPr id="16" name="Rectangle 15">
              <a:extLst>
                <a:ext uri="{FF2B5EF4-FFF2-40B4-BE49-F238E27FC236}">
                  <a16:creationId xmlns:a16="http://schemas.microsoft.com/office/drawing/2014/main" id="{0D849E36-8689-8748-91B0-2E184F381999}"/>
                </a:ext>
              </a:extLst>
            </p:cNvPr>
            <p:cNvSpPr/>
            <p:nvPr/>
          </p:nvSpPr>
          <p:spPr>
            <a:xfrm>
              <a:off x="163681" y="2118134"/>
              <a:ext cx="7017458" cy="141476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BEFA33B4-2304-B749-B95B-540C3D824FDD}"/>
                </a:ext>
              </a:extLst>
            </p:cNvPr>
            <p:cNvSpPr/>
            <p:nvPr/>
          </p:nvSpPr>
          <p:spPr>
            <a:xfrm>
              <a:off x="7420329" y="2118136"/>
              <a:ext cx="7061200" cy="141476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E385ECDD-95BE-D143-8B25-18AAB9819836}"/>
                </a:ext>
              </a:extLst>
            </p:cNvPr>
            <p:cNvSpPr/>
            <p:nvPr/>
          </p:nvSpPr>
          <p:spPr>
            <a:xfrm>
              <a:off x="14720718" y="2118133"/>
              <a:ext cx="7061199" cy="141476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9" name="TextBox 18">
              <a:extLst>
                <a:ext uri="{FF2B5EF4-FFF2-40B4-BE49-F238E27FC236}">
                  <a16:creationId xmlns:a16="http://schemas.microsoft.com/office/drawing/2014/main" id="{D58AB768-BAC5-E74B-9F69-45C10E213F84}"/>
                </a:ext>
              </a:extLst>
            </p:cNvPr>
            <p:cNvSpPr txBox="1"/>
            <p:nvPr/>
          </p:nvSpPr>
          <p:spPr>
            <a:xfrm>
              <a:off x="371475" y="2266294"/>
              <a:ext cx="6655322" cy="2585323"/>
            </a:xfrm>
            <a:prstGeom prst="rect">
              <a:avLst/>
            </a:prstGeom>
            <a:noFill/>
          </p:spPr>
          <p:txBody>
            <a:bodyPr wrap="square" rtlCol="0">
              <a:spAutoFit/>
            </a:bodyPr>
            <a:lstStyle/>
            <a:p>
              <a:r>
                <a:rPr lang="en-JP" dirty="0"/>
                <a:t>According to The Nation Health, in 2024 more than 20 people were struck and killed by vehicles every day. About 7,520 pedestrians died after being hit by cars in 2022. Pedestrian deaths are at an all time high and I would like research on the possible causes. </a:t>
              </a:r>
            </a:p>
            <a:p>
              <a:r>
                <a:rPr lang="en-JP" dirty="0"/>
                <a:t>My research focuses on analysing the New York City Motor Vehicle Collisions to Person for 2021. Only cases of injuries or death over $1000 are filtered out.I will try to understand the reasons why pedestrian deaths occur using pandas, matplotlib and seaborn libraries in python. </a:t>
              </a:r>
            </a:p>
          </p:txBody>
        </p:sp>
        <p:sp>
          <p:nvSpPr>
            <p:cNvPr id="20" name="TextBox 19">
              <a:extLst>
                <a:ext uri="{FF2B5EF4-FFF2-40B4-BE49-F238E27FC236}">
                  <a16:creationId xmlns:a16="http://schemas.microsoft.com/office/drawing/2014/main" id="{97949DF4-6BED-A44E-9D9E-53EFAF9DD521}"/>
                </a:ext>
              </a:extLst>
            </p:cNvPr>
            <p:cNvSpPr txBox="1"/>
            <p:nvPr/>
          </p:nvSpPr>
          <p:spPr>
            <a:xfrm>
              <a:off x="371475" y="4760559"/>
              <a:ext cx="6655322" cy="646331"/>
            </a:xfrm>
            <a:prstGeom prst="rect">
              <a:avLst/>
            </a:prstGeom>
            <a:noFill/>
          </p:spPr>
          <p:txBody>
            <a:bodyPr wrap="square" rtlCol="0">
              <a:spAutoFit/>
            </a:bodyPr>
            <a:lstStyle/>
            <a:p>
              <a:r>
                <a:rPr lang="en-JP" dirty="0"/>
                <a:t>First, we will analyse in what situation pedestrians are more prone to get into accidents</a:t>
              </a:r>
            </a:p>
          </p:txBody>
        </p:sp>
        <p:sp>
          <p:nvSpPr>
            <p:cNvPr id="22" name="TextBox 21">
              <a:extLst>
                <a:ext uri="{FF2B5EF4-FFF2-40B4-BE49-F238E27FC236}">
                  <a16:creationId xmlns:a16="http://schemas.microsoft.com/office/drawing/2014/main" id="{E53394EE-A7A0-FC42-8EE6-3FEC6D2B2040}"/>
                </a:ext>
              </a:extLst>
            </p:cNvPr>
            <p:cNvSpPr txBox="1"/>
            <p:nvPr/>
          </p:nvSpPr>
          <p:spPr>
            <a:xfrm>
              <a:off x="369046" y="11966755"/>
              <a:ext cx="6606726" cy="2308324"/>
            </a:xfrm>
            <a:prstGeom prst="rect">
              <a:avLst/>
            </a:prstGeom>
            <a:noFill/>
          </p:spPr>
          <p:txBody>
            <a:bodyPr wrap="square" rtlCol="0">
              <a:spAutoFit/>
            </a:bodyPr>
            <a:lstStyle/>
            <a:p>
              <a:r>
                <a:rPr lang="en-JP" dirty="0"/>
                <a:t>As observed from the above graph, most pedestrians are involved in accidents when crossing the streets when the street light is green. In fact, over 35% of pedestrian deaths or injuries are attributed when they are crossing the street. Only 6% of the accidents were caused when crossing against the signal. </a:t>
              </a:r>
            </a:p>
            <a:p>
              <a:r>
                <a:rPr lang="en-JP" dirty="0"/>
                <a:t>From the chart above, it is less likely for pedestrians to get into an accident if they are crossing against the signal but more likely if they are crossing against it. </a:t>
              </a:r>
            </a:p>
          </p:txBody>
        </p:sp>
        <p:pic>
          <p:nvPicPr>
            <p:cNvPr id="23" name="Picture 22">
              <a:extLst>
                <a:ext uri="{FF2B5EF4-FFF2-40B4-BE49-F238E27FC236}">
                  <a16:creationId xmlns:a16="http://schemas.microsoft.com/office/drawing/2014/main" id="{26111D80-C54F-8748-8FC4-EFB90C11983D}"/>
                </a:ext>
              </a:extLst>
            </p:cNvPr>
            <p:cNvPicPr>
              <a:picLocks noChangeAspect="1"/>
            </p:cNvPicPr>
            <p:nvPr/>
          </p:nvPicPr>
          <p:blipFill>
            <a:blip r:embed="rId2"/>
            <a:stretch>
              <a:fillRect/>
            </a:stretch>
          </p:blipFill>
          <p:spPr>
            <a:xfrm>
              <a:off x="620315" y="5722336"/>
              <a:ext cx="6104189" cy="6104189"/>
            </a:xfrm>
            <a:prstGeom prst="rect">
              <a:avLst/>
            </a:prstGeom>
          </p:spPr>
        </p:pic>
        <p:sp>
          <p:nvSpPr>
            <p:cNvPr id="24" name="TextBox 23">
              <a:extLst>
                <a:ext uri="{FF2B5EF4-FFF2-40B4-BE49-F238E27FC236}">
                  <a16:creationId xmlns:a16="http://schemas.microsoft.com/office/drawing/2014/main" id="{B7FAB99E-D27F-5844-97E5-CA30F290B57A}"/>
                </a:ext>
              </a:extLst>
            </p:cNvPr>
            <p:cNvSpPr txBox="1"/>
            <p:nvPr/>
          </p:nvSpPr>
          <p:spPr>
            <a:xfrm>
              <a:off x="7699513" y="2266294"/>
              <a:ext cx="6427304" cy="1477328"/>
            </a:xfrm>
            <a:prstGeom prst="rect">
              <a:avLst/>
            </a:prstGeom>
            <a:noFill/>
          </p:spPr>
          <p:txBody>
            <a:bodyPr wrap="square" rtlCol="0">
              <a:spAutoFit/>
            </a:bodyPr>
            <a:lstStyle/>
            <a:p>
              <a:r>
                <a:rPr lang="en-JP" dirty="0"/>
                <a:t>Now lets look at the age group of pedestrians that get injured and killed by motor vehicles. According to the Nations Health pedestrians are at highest rick include older adults and people with disabilities. Through my analysis we will look at the age group that in injured and killed in New York City. </a:t>
              </a:r>
            </a:p>
          </p:txBody>
        </p:sp>
        <p:pic>
          <p:nvPicPr>
            <p:cNvPr id="25" name="Picture 24" descr="Graph 2&#10;">
              <a:extLst>
                <a:ext uri="{FF2B5EF4-FFF2-40B4-BE49-F238E27FC236}">
                  <a16:creationId xmlns:a16="http://schemas.microsoft.com/office/drawing/2014/main" id="{C960BB6C-54CD-BB40-9B6B-44EA3E47733C}"/>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7851741" y="4068231"/>
              <a:ext cx="6427304" cy="4795649"/>
            </a:xfrm>
            <a:prstGeom prst="rect">
              <a:avLst/>
            </a:prstGeom>
            <a:ln>
              <a:solidFill>
                <a:schemeClr val="tx1"/>
              </a:solidFill>
            </a:ln>
          </p:spPr>
        </p:pic>
        <p:pic>
          <p:nvPicPr>
            <p:cNvPr id="26" name="Picture 25">
              <a:extLst>
                <a:ext uri="{FF2B5EF4-FFF2-40B4-BE49-F238E27FC236}">
                  <a16:creationId xmlns:a16="http://schemas.microsoft.com/office/drawing/2014/main" id="{5AAA6FC3-4708-4043-AB23-CE07DD5287DF}"/>
                </a:ext>
              </a:extLst>
            </p:cNvPr>
            <p:cNvPicPr>
              <a:picLocks noChangeAspect="1"/>
            </p:cNvPicPr>
            <p:nvPr/>
          </p:nvPicPr>
          <p:blipFill>
            <a:blip r:embed="rId4"/>
            <a:stretch>
              <a:fillRect/>
            </a:stretch>
          </p:blipFill>
          <p:spPr>
            <a:xfrm>
              <a:off x="7851741" y="9229316"/>
              <a:ext cx="6427304" cy="4795649"/>
            </a:xfrm>
            <a:prstGeom prst="rect">
              <a:avLst/>
            </a:prstGeom>
            <a:ln>
              <a:solidFill>
                <a:schemeClr val="tx1"/>
              </a:solidFill>
            </a:ln>
          </p:spPr>
        </p:pic>
        <p:sp>
          <p:nvSpPr>
            <p:cNvPr id="27" name="TextBox 26">
              <a:extLst>
                <a:ext uri="{FF2B5EF4-FFF2-40B4-BE49-F238E27FC236}">
                  <a16:creationId xmlns:a16="http://schemas.microsoft.com/office/drawing/2014/main" id="{89DD822A-95A9-194D-866C-70E5DD5B4B30}"/>
                </a:ext>
              </a:extLst>
            </p:cNvPr>
            <p:cNvSpPr txBox="1"/>
            <p:nvPr/>
          </p:nvSpPr>
          <p:spPr>
            <a:xfrm>
              <a:off x="7762030" y="14123642"/>
              <a:ext cx="6606726" cy="1754326"/>
            </a:xfrm>
            <a:prstGeom prst="rect">
              <a:avLst/>
            </a:prstGeom>
            <a:noFill/>
          </p:spPr>
          <p:txBody>
            <a:bodyPr wrap="square" rtlCol="0">
              <a:spAutoFit/>
            </a:bodyPr>
            <a:lstStyle/>
            <a:p>
              <a:r>
                <a:rPr lang="en-JP" dirty="0"/>
                <a:t>As observed from graph 2 and 3 we can see that pedestrian injuries are most common in the age group from 30-50 while deaths are more common from the age of 60-70. In general most frequent injuries and death are from the age group 30-40, with 40-50 and 60-70 following. We can conclude that people from the age group of 30-50 are faced with more accidents then the rest of the age group.</a:t>
              </a:r>
            </a:p>
          </p:txBody>
        </p:sp>
        <p:sp>
          <p:nvSpPr>
            <p:cNvPr id="28" name="TextBox 27">
              <a:extLst>
                <a:ext uri="{FF2B5EF4-FFF2-40B4-BE49-F238E27FC236}">
                  <a16:creationId xmlns:a16="http://schemas.microsoft.com/office/drawing/2014/main" id="{63C8B6EF-67E4-E14A-A115-2EEFCB244B5C}"/>
                </a:ext>
              </a:extLst>
            </p:cNvPr>
            <p:cNvSpPr txBox="1"/>
            <p:nvPr/>
          </p:nvSpPr>
          <p:spPr>
            <a:xfrm rot="10800000" flipV="1">
              <a:off x="7814293" y="3752038"/>
              <a:ext cx="2091090" cy="307777"/>
            </a:xfrm>
            <a:prstGeom prst="rect">
              <a:avLst/>
            </a:prstGeom>
            <a:noFill/>
          </p:spPr>
          <p:txBody>
            <a:bodyPr wrap="square" rtlCol="0">
              <a:spAutoFit/>
            </a:bodyPr>
            <a:lstStyle/>
            <a:p>
              <a:r>
                <a:rPr lang="en-JP" sz="1400" i="1" dirty="0">
                  <a:solidFill>
                    <a:schemeClr val="bg1">
                      <a:lumMod val="50000"/>
                    </a:schemeClr>
                  </a:solidFill>
                </a:rPr>
                <a:t>Graph 2</a:t>
              </a:r>
            </a:p>
          </p:txBody>
        </p:sp>
        <p:sp>
          <p:nvSpPr>
            <p:cNvPr id="29" name="TextBox 28">
              <a:extLst>
                <a:ext uri="{FF2B5EF4-FFF2-40B4-BE49-F238E27FC236}">
                  <a16:creationId xmlns:a16="http://schemas.microsoft.com/office/drawing/2014/main" id="{E58A2C41-7000-644B-A8E6-6761B5CB194C}"/>
                </a:ext>
              </a:extLst>
            </p:cNvPr>
            <p:cNvSpPr txBox="1"/>
            <p:nvPr/>
          </p:nvSpPr>
          <p:spPr>
            <a:xfrm rot="10800000" flipV="1">
              <a:off x="7772579" y="8937840"/>
              <a:ext cx="2091090" cy="307777"/>
            </a:xfrm>
            <a:prstGeom prst="rect">
              <a:avLst/>
            </a:prstGeom>
            <a:noFill/>
          </p:spPr>
          <p:txBody>
            <a:bodyPr wrap="square" rtlCol="0">
              <a:spAutoFit/>
            </a:bodyPr>
            <a:lstStyle/>
            <a:p>
              <a:r>
                <a:rPr lang="en-JP" sz="1400" i="1" dirty="0">
                  <a:solidFill>
                    <a:schemeClr val="bg1">
                      <a:lumMod val="50000"/>
                    </a:schemeClr>
                  </a:solidFill>
                </a:rPr>
                <a:t>Graph 3</a:t>
              </a:r>
            </a:p>
          </p:txBody>
        </p:sp>
        <p:sp>
          <p:nvSpPr>
            <p:cNvPr id="30" name="TextBox 29">
              <a:extLst>
                <a:ext uri="{FF2B5EF4-FFF2-40B4-BE49-F238E27FC236}">
                  <a16:creationId xmlns:a16="http://schemas.microsoft.com/office/drawing/2014/main" id="{EB059416-5450-2B40-B61D-099D1FD1B873}"/>
                </a:ext>
              </a:extLst>
            </p:cNvPr>
            <p:cNvSpPr txBox="1"/>
            <p:nvPr/>
          </p:nvSpPr>
          <p:spPr>
            <a:xfrm rot="10800000" flipV="1">
              <a:off x="620315" y="5515465"/>
              <a:ext cx="2091090" cy="307777"/>
            </a:xfrm>
            <a:prstGeom prst="rect">
              <a:avLst/>
            </a:prstGeom>
            <a:noFill/>
          </p:spPr>
          <p:txBody>
            <a:bodyPr wrap="square" rtlCol="0">
              <a:spAutoFit/>
            </a:bodyPr>
            <a:lstStyle/>
            <a:p>
              <a:r>
                <a:rPr lang="en-JP" sz="1400" i="1" dirty="0">
                  <a:solidFill>
                    <a:schemeClr val="bg1">
                      <a:lumMod val="50000"/>
                    </a:schemeClr>
                  </a:solidFill>
                </a:rPr>
                <a:t>Graph 1</a:t>
              </a:r>
            </a:p>
          </p:txBody>
        </p:sp>
        <p:sp>
          <p:nvSpPr>
            <p:cNvPr id="31" name="TextBox 30">
              <a:extLst>
                <a:ext uri="{FF2B5EF4-FFF2-40B4-BE49-F238E27FC236}">
                  <a16:creationId xmlns:a16="http://schemas.microsoft.com/office/drawing/2014/main" id="{A37C8D9B-F82B-0D49-9746-89433C6E77D9}"/>
                </a:ext>
              </a:extLst>
            </p:cNvPr>
            <p:cNvSpPr txBox="1"/>
            <p:nvPr/>
          </p:nvSpPr>
          <p:spPr>
            <a:xfrm>
              <a:off x="14912941" y="2320006"/>
              <a:ext cx="6606726" cy="1200329"/>
            </a:xfrm>
            <a:prstGeom prst="rect">
              <a:avLst/>
            </a:prstGeom>
            <a:noFill/>
          </p:spPr>
          <p:txBody>
            <a:bodyPr wrap="square" rtlCol="0">
              <a:spAutoFit/>
            </a:bodyPr>
            <a:lstStyle/>
            <a:p>
              <a:r>
                <a:rPr lang="en-JP" dirty="0"/>
                <a:t>We looked at reasons and age group, now let us look at the time the accidents occur to make our hypothesis and suggest what the Department of Transportation and Federal Highway Authority can do to possibly reduce the deaths.</a:t>
              </a:r>
            </a:p>
          </p:txBody>
        </p:sp>
        <p:pic>
          <p:nvPicPr>
            <p:cNvPr id="32" name="Picture 31">
              <a:extLst>
                <a:ext uri="{FF2B5EF4-FFF2-40B4-BE49-F238E27FC236}">
                  <a16:creationId xmlns:a16="http://schemas.microsoft.com/office/drawing/2014/main" id="{B7BDA5BC-4C2A-B64A-B71E-DF323D521816}"/>
                </a:ext>
              </a:extLst>
            </p:cNvPr>
            <p:cNvPicPr>
              <a:picLocks noChangeAspect="1"/>
            </p:cNvPicPr>
            <p:nvPr/>
          </p:nvPicPr>
          <p:blipFill>
            <a:blip r:embed="rId5"/>
            <a:stretch>
              <a:fillRect/>
            </a:stretch>
          </p:blipFill>
          <p:spPr>
            <a:xfrm>
              <a:off x="14954187" y="3905927"/>
              <a:ext cx="6524233" cy="3526855"/>
            </a:xfrm>
            <a:prstGeom prst="rect">
              <a:avLst/>
            </a:prstGeom>
          </p:spPr>
        </p:pic>
        <p:sp>
          <p:nvSpPr>
            <p:cNvPr id="33" name="TextBox 32">
              <a:extLst>
                <a:ext uri="{FF2B5EF4-FFF2-40B4-BE49-F238E27FC236}">
                  <a16:creationId xmlns:a16="http://schemas.microsoft.com/office/drawing/2014/main" id="{9ABEEEC1-0AA0-EF47-B308-FAC875D09957}"/>
                </a:ext>
              </a:extLst>
            </p:cNvPr>
            <p:cNvSpPr txBox="1"/>
            <p:nvPr/>
          </p:nvSpPr>
          <p:spPr>
            <a:xfrm rot="10800000" flipV="1">
              <a:off x="14954187" y="3598150"/>
              <a:ext cx="2091090" cy="307777"/>
            </a:xfrm>
            <a:prstGeom prst="rect">
              <a:avLst/>
            </a:prstGeom>
            <a:noFill/>
          </p:spPr>
          <p:txBody>
            <a:bodyPr wrap="square" rtlCol="0">
              <a:spAutoFit/>
            </a:bodyPr>
            <a:lstStyle/>
            <a:p>
              <a:r>
                <a:rPr lang="en-JP" sz="1400" i="1" dirty="0">
                  <a:solidFill>
                    <a:schemeClr val="bg1">
                      <a:lumMod val="50000"/>
                    </a:schemeClr>
                  </a:solidFill>
                </a:rPr>
                <a:t>Graph 4</a:t>
              </a:r>
            </a:p>
          </p:txBody>
        </p:sp>
        <p:sp>
          <p:nvSpPr>
            <p:cNvPr id="34" name="TextBox 33">
              <a:extLst>
                <a:ext uri="{FF2B5EF4-FFF2-40B4-BE49-F238E27FC236}">
                  <a16:creationId xmlns:a16="http://schemas.microsoft.com/office/drawing/2014/main" id="{D97269C7-A93A-104E-98E8-A373E2125635}"/>
                </a:ext>
              </a:extLst>
            </p:cNvPr>
            <p:cNvSpPr txBox="1"/>
            <p:nvPr/>
          </p:nvSpPr>
          <p:spPr>
            <a:xfrm>
              <a:off x="14947954" y="7460512"/>
              <a:ext cx="6606726" cy="1477328"/>
            </a:xfrm>
            <a:prstGeom prst="rect">
              <a:avLst/>
            </a:prstGeom>
            <a:noFill/>
          </p:spPr>
          <p:txBody>
            <a:bodyPr wrap="square" rtlCol="0">
              <a:spAutoFit/>
            </a:bodyPr>
            <a:lstStyle/>
            <a:p>
              <a:r>
                <a:rPr lang="en-JP" dirty="0"/>
                <a:t>From Graph 4, we can observe that most accidents on pedestrians occur during the morning at 12 am, 2 am, 8 am and 1 pm. During these hours it is highly likely that there is extreme foot traffic to go to office or lunch, or people in the city going home late at night drunk are ignorant of the traffic laws. </a:t>
              </a:r>
            </a:p>
          </p:txBody>
        </p:sp>
        <p:sp>
          <p:nvSpPr>
            <p:cNvPr id="35" name="TextBox 34">
              <a:extLst>
                <a:ext uri="{FF2B5EF4-FFF2-40B4-BE49-F238E27FC236}">
                  <a16:creationId xmlns:a16="http://schemas.microsoft.com/office/drawing/2014/main" id="{CBB5F300-13B5-8944-9868-31DA1DB5E96D}"/>
                </a:ext>
              </a:extLst>
            </p:cNvPr>
            <p:cNvSpPr txBox="1"/>
            <p:nvPr/>
          </p:nvSpPr>
          <p:spPr>
            <a:xfrm>
              <a:off x="14947954" y="12058435"/>
              <a:ext cx="6606726" cy="1200329"/>
            </a:xfrm>
            <a:prstGeom prst="rect">
              <a:avLst/>
            </a:prstGeom>
            <a:noFill/>
          </p:spPr>
          <p:txBody>
            <a:bodyPr wrap="square" rtlCol="0">
              <a:spAutoFit/>
            </a:bodyPr>
            <a:lstStyle/>
            <a:p>
              <a:r>
                <a:rPr lang="en-JP" dirty="0"/>
                <a:t>Limitations of the analysis include the inability to pinpoint the location of the most frequent accidents. Along with that the data only focuses on the year 2021, making it unable to graph trends to make a more firmer conclusion.</a:t>
              </a:r>
            </a:p>
          </p:txBody>
        </p:sp>
        <p:sp>
          <p:nvSpPr>
            <p:cNvPr id="36" name="TextBox 35">
              <a:extLst>
                <a:ext uri="{FF2B5EF4-FFF2-40B4-BE49-F238E27FC236}">
                  <a16:creationId xmlns:a16="http://schemas.microsoft.com/office/drawing/2014/main" id="{C1F6BF91-E136-0647-BC9B-AF863FCFD614}"/>
                </a:ext>
              </a:extLst>
            </p:cNvPr>
            <p:cNvSpPr txBox="1"/>
            <p:nvPr/>
          </p:nvSpPr>
          <p:spPr>
            <a:xfrm>
              <a:off x="14947954" y="8937840"/>
              <a:ext cx="6606726" cy="3139321"/>
            </a:xfrm>
            <a:prstGeom prst="rect">
              <a:avLst/>
            </a:prstGeom>
            <a:noFill/>
          </p:spPr>
          <p:txBody>
            <a:bodyPr wrap="square" rtlCol="0">
              <a:spAutoFit/>
            </a:bodyPr>
            <a:lstStyle/>
            <a:p>
              <a:r>
                <a:rPr lang="en-US" dirty="0"/>
                <a:t>The analysis shows that pedestrians generally follow traffic rules and most accidents occur during a timeframe where foot traffic is extremely high. Second in place, accidents occur in crossings where there is no signal. </a:t>
              </a:r>
            </a:p>
            <a:p>
              <a:r>
                <a:rPr lang="en-US" dirty="0"/>
                <a:t>I suggest the department to install signals on crossings where there is no crosswalk but pedestrians choose to cross the street from there. Let the traffic police be aware of the locations where most accidents are likely to happen so that they can surveil these locations more tightly. </a:t>
              </a:r>
            </a:p>
            <a:p>
              <a:r>
                <a:rPr lang="en-US" dirty="0"/>
                <a:t>Educate new drivers about the etiquette of following traffic laws and the consequences of not following them. </a:t>
              </a:r>
              <a:endParaRPr lang="en-JP" dirty="0"/>
            </a:p>
          </p:txBody>
        </p:sp>
        <p:sp>
          <p:nvSpPr>
            <p:cNvPr id="37" name="TextBox 36">
              <a:extLst>
                <a:ext uri="{FF2B5EF4-FFF2-40B4-BE49-F238E27FC236}">
                  <a16:creationId xmlns:a16="http://schemas.microsoft.com/office/drawing/2014/main" id="{B06C728F-BCDE-8647-95D2-92B7E9C88523}"/>
                </a:ext>
              </a:extLst>
            </p:cNvPr>
            <p:cNvSpPr txBox="1"/>
            <p:nvPr/>
          </p:nvSpPr>
          <p:spPr>
            <a:xfrm>
              <a:off x="14912941" y="13378634"/>
              <a:ext cx="6606726" cy="2031325"/>
            </a:xfrm>
            <a:prstGeom prst="rect">
              <a:avLst/>
            </a:prstGeom>
            <a:noFill/>
          </p:spPr>
          <p:txBody>
            <a:bodyPr wrap="square" rtlCol="0">
              <a:spAutoFit/>
            </a:bodyPr>
            <a:lstStyle/>
            <a:p>
              <a:r>
                <a:rPr lang="en-JP" b="1" dirty="0">
                  <a:latin typeface="Aharoni" panose="02010803020104030203" pitchFamily="2" charset="-79"/>
                  <a:cs typeface="Aharoni" panose="02010803020104030203" pitchFamily="2" charset="-79"/>
                </a:rPr>
                <a:t>References:</a:t>
              </a:r>
            </a:p>
            <a:p>
              <a:pPr marL="342900" indent="-342900">
                <a:buAutoNum type="arabicPeriod"/>
              </a:pPr>
              <a:r>
                <a:rPr lang="en-JP" b="1" dirty="0">
                  <a:latin typeface="+mj-lt"/>
                  <a:cs typeface="Aharoni" panose="02010803020104030203" pitchFamily="2" charset="-79"/>
                </a:rPr>
                <a:t>“NYC Motor Vehicle Collisions to Person”, </a:t>
              </a:r>
              <a:r>
                <a:rPr lang="en-JP" b="1" i="1" dirty="0">
                  <a:latin typeface="+mj-lt"/>
                  <a:cs typeface="Aharoni" panose="02010803020104030203" pitchFamily="2" charset="-79"/>
                </a:rPr>
                <a:t>NYC Open Data, </a:t>
              </a:r>
              <a:r>
                <a:rPr lang="en-JP" b="1" dirty="0">
                  <a:latin typeface="+mj-lt"/>
                  <a:cs typeface="Aharoni" panose="02010803020104030203" pitchFamily="2" charset="-79"/>
                </a:rPr>
                <a:t>version 4, 2022, </a:t>
              </a:r>
              <a:r>
                <a:rPr lang="en-US" b="1" dirty="0">
                  <a:latin typeface="+mj-lt"/>
                  <a:cs typeface="Aharoni" panose="02010803020104030203" pitchFamily="2" charset="-79"/>
                  <a:hlinkClick r:id="rId6"/>
                </a:rPr>
                <a:t>https://www.kaggle.com/datasets/kukuroo3/nyc-motor-vehicle-collisions-to-person/data</a:t>
              </a:r>
              <a:r>
                <a:rPr lang="en-US" b="1" dirty="0">
                  <a:latin typeface="+mj-lt"/>
                  <a:cs typeface="Aharoni" panose="02010803020104030203" pitchFamily="2" charset="-79"/>
                </a:rPr>
                <a:t>.</a:t>
              </a:r>
            </a:p>
            <a:p>
              <a:pPr marL="342900" indent="-342900">
                <a:buAutoNum type="arabicPeriod"/>
              </a:pPr>
              <a:r>
                <a:rPr lang="en-US" b="1" dirty="0">
                  <a:latin typeface="+mj-lt"/>
                  <a:cs typeface="Aharoni" panose="02010803020104030203" pitchFamily="2" charset="-79"/>
                </a:rPr>
                <a:t>Michele Late, “US pedestrian deaths reach four-decade high, report says”, </a:t>
              </a:r>
              <a:r>
                <a:rPr lang="en-US" b="1" i="1" dirty="0">
                  <a:latin typeface="+mj-lt"/>
                  <a:cs typeface="Aharoni" panose="02010803020104030203" pitchFamily="2" charset="-79"/>
                </a:rPr>
                <a:t>The Nation’s Health,</a:t>
              </a:r>
              <a:r>
                <a:rPr lang="en-US" b="1" dirty="0">
                  <a:latin typeface="+mj-lt"/>
                  <a:cs typeface="Aharoni" panose="02010803020104030203" pitchFamily="2" charset="-79"/>
                </a:rPr>
                <a:t> 2024, https://</a:t>
              </a:r>
              <a:r>
                <a:rPr lang="en-US" b="1" dirty="0" err="1">
                  <a:latin typeface="+mj-lt"/>
                  <a:cs typeface="Aharoni" panose="02010803020104030203" pitchFamily="2" charset="-79"/>
                </a:rPr>
                <a:t>www.thenationshealth.org</a:t>
              </a:r>
              <a:r>
                <a:rPr lang="en-US" b="1" dirty="0">
                  <a:latin typeface="+mj-lt"/>
                  <a:cs typeface="Aharoni" panose="02010803020104030203" pitchFamily="2" charset="-79"/>
                </a:rPr>
                <a:t>/content/54/6/9.1</a:t>
              </a:r>
              <a:endParaRPr lang="en-JP" b="1" dirty="0">
                <a:latin typeface="+mj-lt"/>
                <a:cs typeface="Aharoni" panose="02010803020104030203" pitchFamily="2" charset="-79"/>
              </a:endParaRPr>
            </a:p>
          </p:txBody>
        </p:sp>
      </p:grpSp>
    </p:spTree>
    <p:extLst>
      <p:ext uri="{BB962C8B-B14F-4D97-AF65-F5344CB8AC3E}">
        <p14:creationId xmlns:p14="http://schemas.microsoft.com/office/powerpoint/2010/main" val="1246463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686</Words>
  <Application>Microsoft Macintosh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Shreekant Jartare</dc:creator>
  <cp:lastModifiedBy>Sahil Shreekant Jartare</cp:lastModifiedBy>
  <cp:revision>4</cp:revision>
  <dcterms:created xsi:type="dcterms:W3CDTF">2025-01-27T23:56:06Z</dcterms:created>
  <dcterms:modified xsi:type="dcterms:W3CDTF">2025-01-28T03:35:50Z</dcterms:modified>
</cp:coreProperties>
</file>