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B0CB9-8590-4284-9491-700E59D5CD34}" v="1626" dt="2025-05-31T10:43:1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63" d="100"/>
          <a:sy n="16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tt munnings" userId="e9195e5b83ef683d" providerId="LiveId" clId="{E93B0CB9-8590-4284-9491-700E59D5CD34}"/>
    <pc:docChg chg="undo custSel addSld delSld modSld">
      <pc:chgData name="jett munnings" userId="e9195e5b83ef683d" providerId="LiveId" clId="{E93B0CB9-8590-4284-9491-700E59D5CD34}" dt="2025-05-31T10:58:41.800" v="6085" actId="14100"/>
      <pc:docMkLst>
        <pc:docMk/>
      </pc:docMkLst>
      <pc:sldChg chg="addSp delSp modSp mod setBg delDesignElem">
        <pc:chgData name="jett munnings" userId="e9195e5b83ef683d" providerId="LiveId" clId="{E93B0CB9-8590-4284-9491-700E59D5CD34}" dt="2025-05-31T10:43:16.089" v="6079" actId="20577"/>
        <pc:sldMkLst>
          <pc:docMk/>
          <pc:sldMk cId="3555236890" sldId="256"/>
        </pc:sldMkLst>
        <pc:spChg chg="mod">
          <ac:chgData name="jett munnings" userId="e9195e5b83ef683d" providerId="LiveId" clId="{E93B0CB9-8590-4284-9491-700E59D5CD34}" dt="2025-05-31T10:43:16.089" v="6079" actId="20577"/>
          <ac:spMkLst>
            <pc:docMk/>
            <pc:sldMk cId="3555236890" sldId="256"/>
            <ac:spMk id="2" creationId="{B9994DA0-1501-0F1D-491A-E851CD11A30E}"/>
          </ac:spMkLst>
        </pc:spChg>
        <pc:spChg chg="add del">
          <ac:chgData name="jett munnings" userId="e9195e5b83ef683d" providerId="LiveId" clId="{E93B0CB9-8590-4284-9491-700E59D5CD34}" dt="2025-05-29T12:07:03.191" v="3399"/>
          <ac:spMkLst>
            <pc:docMk/>
            <pc:sldMk cId="3555236890" sldId="256"/>
            <ac:spMk id="53" creationId="{281148B8-58D0-4E9A-A32C-B3B181A3A850}"/>
          </ac:spMkLst>
        </pc:spChg>
        <pc:spChg chg="add del">
          <ac:chgData name="jett munnings" userId="e9195e5b83ef683d" providerId="LiveId" clId="{E93B0CB9-8590-4284-9491-700E59D5CD34}" dt="2025-05-29T12:07:03.191" v="3399"/>
          <ac:spMkLst>
            <pc:docMk/>
            <pc:sldMk cId="3555236890" sldId="256"/>
            <ac:spMk id="55" creationId="{3B8154F5-2E4B-4EB4-9BE5-A38ED12389CA}"/>
          </ac:spMkLst>
        </pc:spChg>
        <pc:spChg chg="add del">
          <ac:chgData name="jett munnings" userId="e9195e5b83ef683d" providerId="LiveId" clId="{E93B0CB9-8590-4284-9491-700E59D5CD34}" dt="2025-05-29T12:07:03.191" v="3399"/>
          <ac:spMkLst>
            <pc:docMk/>
            <pc:sldMk cId="3555236890" sldId="256"/>
            <ac:spMk id="57" creationId="{F0A5ACD4-8016-403B-BEED-5B03EF655B8F}"/>
          </ac:spMkLst>
        </pc:spChg>
      </pc:sldChg>
      <pc:sldChg chg="addSp delSp modSp mod setBg delDesignElem">
        <pc:chgData name="jett munnings" userId="e9195e5b83ef683d" providerId="LiveId" clId="{E93B0CB9-8590-4284-9491-700E59D5CD34}" dt="2025-05-29T12:07:03.191" v="3399"/>
        <pc:sldMkLst>
          <pc:docMk/>
          <pc:sldMk cId="84913733" sldId="257"/>
        </pc:sldMkLst>
        <pc:spChg chg="mod">
          <ac:chgData name="jett munnings" userId="e9195e5b83ef683d" providerId="LiveId" clId="{E93B0CB9-8590-4284-9491-700E59D5CD34}" dt="2025-05-29T12:07:03.191" v="3399"/>
          <ac:spMkLst>
            <pc:docMk/>
            <pc:sldMk cId="84913733" sldId="257"/>
            <ac:spMk id="2" creationId="{1D977AA8-E8F2-79EC-2810-6A97A486C83E}"/>
          </ac:spMkLst>
        </pc:spChg>
        <pc:spChg chg="mod">
          <ac:chgData name="jett munnings" userId="e9195e5b83ef683d" providerId="LiveId" clId="{E93B0CB9-8590-4284-9491-700E59D5CD34}" dt="2025-05-26T09:49:12.727" v="258" actId="20577"/>
          <ac:spMkLst>
            <pc:docMk/>
            <pc:sldMk cId="84913733" sldId="257"/>
            <ac:spMk id="28" creationId="{6B39B2A3-058E-ECE4-74F0-082A60579441}"/>
          </ac:spMkLst>
        </pc:spChg>
        <pc:spChg chg="add del">
          <ac:chgData name="jett munnings" userId="e9195e5b83ef683d" providerId="LiveId" clId="{E93B0CB9-8590-4284-9491-700E59D5CD34}" dt="2025-05-29T12:07:03.191" v="3399"/>
          <ac:spMkLst>
            <pc:docMk/>
            <pc:sldMk cId="84913733" sldId="257"/>
            <ac:spMk id="1033" creationId="{C868C70C-E5C4-CD47-888C-FCB3373B6D38}"/>
          </ac:spMkLst>
        </pc:spChg>
        <pc:spChg chg="add del">
          <ac:chgData name="jett munnings" userId="e9195e5b83ef683d" providerId="LiveId" clId="{E93B0CB9-8590-4284-9491-700E59D5CD34}" dt="2025-05-29T12:07:03.191" v="3399"/>
          <ac:spMkLst>
            <pc:docMk/>
            <pc:sldMk cId="84913733" sldId="257"/>
            <ac:spMk id="1035" creationId="{D8C68F39-5E8A-844C-A8FD-394F253C1E5F}"/>
          </ac:spMkLst>
        </pc:spChg>
        <pc:spChg chg="add del">
          <ac:chgData name="jett munnings" userId="e9195e5b83ef683d" providerId="LiveId" clId="{E93B0CB9-8590-4284-9491-700E59D5CD34}" dt="2025-05-29T12:07:03.191" v="3399"/>
          <ac:spMkLst>
            <pc:docMk/>
            <pc:sldMk cId="84913733" sldId="257"/>
            <ac:spMk id="1037" creationId="{BC583CEB-AC2B-2640-94F6-5958E6BC5BAB}"/>
          </ac:spMkLst>
        </pc:spChg>
        <pc:picChg chg="mod">
          <ac:chgData name="jett munnings" userId="e9195e5b83ef683d" providerId="LiveId" clId="{E93B0CB9-8590-4284-9491-700E59D5CD34}" dt="2025-05-29T11:47:38.982" v="3121" actId="14100"/>
          <ac:picMkLst>
            <pc:docMk/>
            <pc:sldMk cId="84913733" sldId="257"/>
            <ac:picMk id="19" creationId="{D8B33F13-F2C3-A07F-6C2C-47D5FCC8595B}"/>
          </ac:picMkLst>
        </pc:picChg>
      </pc:sldChg>
      <pc:sldChg chg="addSp delSp modSp mod">
        <pc:chgData name="jett munnings" userId="e9195e5b83ef683d" providerId="LiveId" clId="{E93B0CB9-8590-4284-9491-700E59D5CD34}" dt="2025-05-31T04:54:07.390" v="6045" actId="2085"/>
        <pc:sldMkLst>
          <pc:docMk/>
          <pc:sldMk cId="3147913201" sldId="258"/>
        </pc:sldMkLst>
        <pc:spChg chg="mod">
          <ac:chgData name="jett munnings" userId="e9195e5b83ef683d" providerId="LiveId" clId="{E93B0CB9-8590-4284-9491-700E59D5CD34}" dt="2025-05-31T04:08:52.392" v="5286" actId="1076"/>
          <ac:spMkLst>
            <pc:docMk/>
            <pc:sldMk cId="3147913201" sldId="258"/>
            <ac:spMk id="2" creationId="{CB09BFCF-CB0A-FE7F-644C-BB62F8A24072}"/>
          </ac:spMkLst>
        </pc:spChg>
        <pc:spChg chg="mod">
          <ac:chgData name="jett munnings" userId="e9195e5b83ef683d" providerId="LiveId" clId="{E93B0CB9-8590-4284-9491-700E59D5CD34}" dt="2025-05-31T04:03:24" v="5233" actId="14100"/>
          <ac:spMkLst>
            <pc:docMk/>
            <pc:sldMk cId="3147913201" sldId="258"/>
            <ac:spMk id="3" creationId="{EF3CDC73-02B0-4331-38E4-25436D26CC6F}"/>
          </ac:spMkLst>
        </pc:spChg>
        <pc:graphicFrameChg chg="add mod">
          <ac:chgData name="jett munnings" userId="e9195e5b83ef683d" providerId="LiveId" clId="{E93B0CB9-8590-4284-9491-700E59D5CD34}" dt="2025-05-31T04:54:07.390" v="6045" actId="2085"/>
          <ac:graphicFrameMkLst>
            <pc:docMk/>
            <pc:sldMk cId="3147913201" sldId="258"/>
            <ac:graphicFrameMk id="4" creationId="{7FE00910-1F90-493B-A258-3EF1F935709E}"/>
          </ac:graphicFrameMkLst>
        </pc:graphicFrameChg>
        <pc:graphicFrameChg chg="add mod">
          <ac:chgData name="jett munnings" userId="e9195e5b83ef683d" providerId="LiveId" clId="{E93B0CB9-8590-4284-9491-700E59D5CD34}" dt="2025-05-31T04:08:27.120" v="5281" actId="14100"/>
          <ac:graphicFrameMkLst>
            <pc:docMk/>
            <pc:sldMk cId="3147913201" sldId="258"/>
            <ac:graphicFrameMk id="8" creationId="{814D0013-61FF-464F-3F83-387A7A865CAE}"/>
          </ac:graphicFrameMkLst>
        </pc:graphicFrameChg>
        <pc:picChg chg="add mod">
          <ac:chgData name="jett munnings" userId="e9195e5b83ef683d" providerId="LiveId" clId="{E93B0CB9-8590-4284-9491-700E59D5CD34}" dt="2025-05-31T04:07:48.238" v="5273" actId="1076"/>
          <ac:picMkLst>
            <pc:docMk/>
            <pc:sldMk cId="3147913201" sldId="258"/>
            <ac:picMk id="7" creationId="{30FD1AB2-83AB-9467-18A1-9033B3E68D48}"/>
          </ac:picMkLst>
        </pc:picChg>
      </pc:sldChg>
      <pc:sldChg chg="addSp modSp mod setBg">
        <pc:chgData name="jett munnings" userId="e9195e5b83ef683d" providerId="LiveId" clId="{E93B0CB9-8590-4284-9491-700E59D5CD34}" dt="2025-05-31T10:58:32.025" v="6084" actId="1076"/>
        <pc:sldMkLst>
          <pc:docMk/>
          <pc:sldMk cId="3077909839" sldId="259"/>
        </pc:sldMkLst>
        <pc:spChg chg="mod">
          <ac:chgData name="jett munnings" userId="e9195e5b83ef683d" providerId="LiveId" clId="{E93B0CB9-8590-4284-9491-700E59D5CD34}" dt="2025-05-31T10:58:32.025" v="6084" actId="1076"/>
          <ac:spMkLst>
            <pc:docMk/>
            <pc:sldMk cId="3077909839" sldId="259"/>
            <ac:spMk id="2" creationId="{D9629697-649D-6822-0A7B-2B8BD61AFB9F}"/>
          </ac:spMkLst>
        </pc:spChg>
        <pc:spChg chg="add mod">
          <ac:chgData name="jett munnings" userId="e9195e5b83ef683d" providerId="LiveId" clId="{E93B0CB9-8590-4284-9491-700E59D5CD34}" dt="2025-05-31T04:06:03.163" v="5264" actId="1076"/>
          <ac:spMkLst>
            <pc:docMk/>
            <pc:sldMk cId="3077909839" sldId="259"/>
            <ac:spMk id="4" creationId="{5D897B2A-E645-1640-58DC-4EEEF9253A4D}"/>
          </ac:spMkLst>
        </pc:spChg>
        <pc:graphicFrameChg chg="mod">
          <ac:chgData name="jett munnings" userId="e9195e5b83ef683d" providerId="LiveId" clId="{E93B0CB9-8590-4284-9491-700E59D5CD34}" dt="2025-05-31T10:58:24.114" v="6083" actId="1076"/>
          <ac:graphicFrameMkLst>
            <pc:docMk/>
            <pc:sldMk cId="3077909839" sldId="259"/>
            <ac:graphicFrameMk id="3" creationId="{340D4FB6-4ADE-42A3-43D7-DC97602F16B7}"/>
          </ac:graphicFrameMkLst>
        </pc:graphicFrameChg>
      </pc:sldChg>
      <pc:sldChg chg="addSp delSp modSp mod setBg">
        <pc:chgData name="jett munnings" userId="e9195e5b83ef683d" providerId="LiveId" clId="{E93B0CB9-8590-4284-9491-700E59D5CD34}" dt="2025-05-31T10:58:41.800" v="6085" actId="14100"/>
        <pc:sldMkLst>
          <pc:docMk/>
          <pc:sldMk cId="1341778755" sldId="260"/>
        </pc:sldMkLst>
        <pc:spChg chg="mod">
          <ac:chgData name="jett munnings" userId="e9195e5b83ef683d" providerId="LiveId" clId="{E93B0CB9-8590-4284-9491-700E59D5CD34}" dt="2025-05-29T12:11:28.600" v="3489" actId="1076"/>
          <ac:spMkLst>
            <pc:docMk/>
            <pc:sldMk cId="1341778755" sldId="260"/>
            <ac:spMk id="2" creationId="{89154D32-8643-6922-1489-CCD0A64D2C8B}"/>
          </ac:spMkLst>
        </pc:spChg>
        <pc:spChg chg="add mod">
          <ac:chgData name="jett munnings" userId="e9195e5b83ef683d" providerId="LiveId" clId="{E93B0CB9-8590-4284-9491-700E59D5CD34}" dt="2025-05-31T10:58:41.800" v="6085" actId="14100"/>
          <ac:spMkLst>
            <pc:docMk/>
            <pc:sldMk cId="1341778755" sldId="260"/>
            <ac:spMk id="10" creationId="{7630FB4E-3775-C474-AA63-E06D92B25782}"/>
          </ac:spMkLst>
        </pc:spChg>
        <pc:graphicFrameChg chg="add mod modGraphic">
          <ac:chgData name="jett munnings" userId="e9195e5b83ef683d" providerId="LiveId" clId="{E93B0CB9-8590-4284-9491-700E59D5CD34}" dt="2025-05-31T04:47:13.289" v="5653" actId="1076"/>
          <ac:graphicFrameMkLst>
            <pc:docMk/>
            <pc:sldMk cId="1341778755" sldId="260"/>
            <ac:graphicFrameMk id="3" creationId="{34D1E578-8225-91F0-C6AC-34AA8F281ACF}"/>
          </ac:graphicFrameMkLst>
        </pc:graphicFrameChg>
        <pc:graphicFrameChg chg="mod">
          <ac:chgData name="jett munnings" userId="e9195e5b83ef683d" providerId="LiveId" clId="{E93B0CB9-8590-4284-9491-700E59D5CD34}" dt="2025-05-31T04:29:02.167" v="5352" actId="20577"/>
          <ac:graphicFrameMkLst>
            <pc:docMk/>
            <pc:sldMk cId="1341778755" sldId="260"/>
            <ac:graphicFrameMk id="4" creationId="{4394F9EC-6DC8-0977-1565-9DA1A8D2677E}"/>
          </ac:graphicFrameMkLst>
        </pc:graphicFrameChg>
        <pc:graphicFrameChg chg="add mod modGraphic">
          <ac:chgData name="jett munnings" userId="e9195e5b83ef683d" providerId="LiveId" clId="{E93B0CB9-8590-4284-9491-700E59D5CD34}" dt="2025-05-31T04:47:15.625" v="5654" actId="1076"/>
          <ac:graphicFrameMkLst>
            <pc:docMk/>
            <pc:sldMk cId="1341778755" sldId="260"/>
            <ac:graphicFrameMk id="6" creationId="{D7A8E16C-2D1F-A36B-CC92-5B831AE046EC}"/>
          </ac:graphicFrameMkLst>
        </pc:graphicFrameChg>
        <pc:graphicFrameChg chg="add mod">
          <ac:chgData name="jett munnings" userId="e9195e5b83ef683d" providerId="LiveId" clId="{E93B0CB9-8590-4284-9491-700E59D5CD34}" dt="2025-05-31T04:29:07.245" v="5353"/>
          <ac:graphicFrameMkLst>
            <pc:docMk/>
            <pc:sldMk cId="1341778755" sldId="260"/>
            <ac:graphicFrameMk id="11" creationId="{77BA69EF-FF55-8493-F9CF-FCED7EBA4378}"/>
          </ac:graphicFrameMkLst>
        </pc:graphicFrameChg>
        <pc:picChg chg="mod">
          <ac:chgData name="jett munnings" userId="e9195e5b83ef683d" providerId="LiveId" clId="{E93B0CB9-8590-4284-9491-700E59D5CD34}" dt="2025-05-31T04:29:14.204" v="5355" actId="14100"/>
          <ac:picMkLst>
            <pc:docMk/>
            <pc:sldMk cId="1341778755" sldId="260"/>
            <ac:picMk id="5" creationId="{697D4031-32C4-A359-CDC0-4AA43561AA8D}"/>
          </ac:picMkLst>
        </pc:picChg>
      </pc:sldChg>
      <pc:sldChg chg="addSp delSp modSp mod">
        <pc:chgData name="jett munnings" userId="e9195e5b83ef683d" providerId="LiveId" clId="{E93B0CB9-8590-4284-9491-700E59D5CD34}" dt="2025-05-31T04:56:54.575" v="6048" actId="1076"/>
        <pc:sldMkLst>
          <pc:docMk/>
          <pc:sldMk cId="110193486" sldId="261"/>
        </pc:sldMkLst>
        <pc:spChg chg="mod">
          <ac:chgData name="jett munnings" userId="e9195e5b83ef683d" providerId="LiveId" clId="{E93B0CB9-8590-4284-9491-700E59D5CD34}" dt="2025-05-31T04:56:54.575" v="6048" actId="1076"/>
          <ac:spMkLst>
            <pc:docMk/>
            <pc:sldMk cId="110193486" sldId="261"/>
            <ac:spMk id="2" creationId="{09AB8ACA-599E-05C1-48D4-845E7845F0D8}"/>
          </ac:spMkLst>
        </pc:spChg>
        <pc:spChg chg="add mod">
          <ac:chgData name="jett munnings" userId="e9195e5b83ef683d" providerId="LiveId" clId="{E93B0CB9-8590-4284-9491-700E59D5CD34}" dt="2025-05-31T04:56:51.471" v="6047" actId="1076"/>
          <ac:spMkLst>
            <pc:docMk/>
            <pc:sldMk cId="110193486" sldId="261"/>
            <ac:spMk id="7" creationId="{8B2BBE29-913D-DFA4-826A-284338E569CD}"/>
          </ac:spMkLst>
        </pc:spChg>
        <pc:graphicFrameChg chg="add mod">
          <ac:chgData name="jett munnings" userId="e9195e5b83ef683d" providerId="LiveId" clId="{E93B0CB9-8590-4284-9491-700E59D5CD34}" dt="2025-05-31T04:08:42.521" v="5284" actId="1076"/>
          <ac:graphicFrameMkLst>
            <pc:docMk/>
            <pc:sldMk cId="110193486" sldId="261"/>
            <ac:graphicFrameMk id="4" creationId="{6A22F827-567E-5A5A-64FE-D66AEC4171B0}"/>
          </ac:graphicFrameMkLst>
        </pc:graphicFrameChg>
        <pc:graphicFrameChg chg="add mod">
          <ac:chgData name="jett munnings" userId="e9195e5b83ef683d" providerId="LiveId" clId="{E93B0CB9-8590-4284-9491-700E59D5CD34}" dt="2025-05-31T04:08:12.031" v="5278" actId="14100"/>
          <ac:graphicFrameMkLst>
            <pc:docMk/>
            <pc:sldMk cId="110193486" sldId="261"/>
            <ac:graphicFrameMk id="8" creationId="{D7C82CD7-4B4F-D773-7A96-2331674CA57E}"/>
          </ac:graphicFrameMkLst>
        </pc:graphicFrameChg>
        <pc:picChg chg="add mod">
          <ac:chgData name="jett munnings" userId="e9195e5b83ef683d" providerId="LiveId" clId="{E93B0CB9-8590-4284-9491-700E59D5CD34}" dt="2025-05-31T04:08:08.682" v="5277" actId="1076"/>
          <ac:picMkLst>
            <pc:docMk/>
            <pc:sldMk cId="110193486" sldId="261"/>
            <ac:picMk id="5" creationId="{C1C1FA2E-C048-3BC9-F62F-BA91A19FA745}"/>
          </ac:picMkLst>
        </pc:picChg>
      </pc:sldChg>
      <pc:sldChg chg="addSp delSp modSp new del mod">
        <pc:chgData name="jett munnings" userId="e9195e5b83ef683d" providerId="LiveId" clId="{E93B0CB9-8590-4284-9491-700E59D5CD34}" dt="2025-05-26T10:04:30.066" v="291" actId="2696"/>
        <pc:sldMkLst>
          <pc:docMk/>
          <pc:sldMk cId="3681322180" sldId="262"/>
        </pc:sldMkLst>
      </pc:sldChg>
    </pc:docChg>
  </pc:docChgLst>
  <pc:docChgLst>
    <pc:chgData name="jett munnings" userId="e9195e5b83ef683d" providerId="LiveId" clId="{5066DBC3-4D7A-4FCA-85D1-48622BED6CC6}"/>
    <pc:docChg chg="undo custSel modSld">
      <pc:chgData name="jett munnings" userId="e9195e5b83ef683d" providerId="LiveId" clId="{5066DBC3-4D7A-4FCA-85D1-48622BED6CC6}" dt="2025-05-27T17:22:49.747" v="1732" actId="1076"/>
      <pc:docMkLst>
        <pc:docMk/>
      </pc:docMkLst>
      <pc:sldChg chg="addSp delSp modSp mod setBg">
        <pc:chgData name="jett munnings" userId="e9195e5b83ef683d" providerId="LiveId" clId="{5066DBC3-4D7A-4FCA-85D1-48622BED6CC6}" dt="2025-05-27T17:22:49.747" v="1732" actId="1076"/>
        <pc:sldMkLst>
          <pc:docMk/>
          <pc:sldMk cId="3077909839" sldId="259"/>
        </pc:sldMkLst>
        <pc:spChg chg="mod">
          <ac:chgData name="jett munnings" userId="e9195e5b83ef683d" providerId="LiveId" clId="{5066DBC3-4D7A-4FCA-85D1-48622BED6CC6}" dt="2025-05-26T23:48:11.960" v="5" actId="26606"/>
          <ac:spMkLst>
            <pc:docMk/>
            <pc:sldMk cId="3077909839" sldId="259"/>
            <ac:spMk id="2" creationId="{D9629697-649D-6822-0A7B-2B8BD61AFB9F}"/>
          </ac:spMkLst>
        </pc:spChg>
        <pc:graphicFrameChg chg="add mod">
          <ac:chgData name="jett munnings" userId="e9195e5b83ef683d" providerId="LiveId" clId="{5066DBC3-4D7A-4FCA-85D1-48622BED6CC6}" dt="2025-05-27T17:22:49.747" v="1732" actId="1076"/>
          <ac:graphicFrameMkLst>
            <pc:docMk/>
            <pc:sldMk cId="3077909839" sldId="259"/>
            <ac:graphicFrameMk id="3" creationId="{340D4FB6-4ADE-42A3-43D7-DC97602F16B7}"/>
          </ac:graphicFrameMkLst>
        </pc:graphicFrameChg>
      </pc:sldChg>
      <pc:sldChg chg="addSp delSp modSp mod modNotesTx">
        <pc:chgData name="jett munnings" userId="e9195e5b83ef683d" providerId="LiveId" clId="{5066DBC3-4D7A-4FCA-85D1-48622BED6CC6}" dt="2025-05-27T16:59:56.686" v="1730" actId="33524"/>
        <pc:sldMkLst>
          <pc:docMk/>
          <pc:sldMk cId="1341778755" sldId="260"/>
        </pc:sldMkLst>
        <pc:graphicFrameChg chg="add mod">
          <ac:chgData name="jett munnings" userId="e9195e5b83ef683d" providerId="LiveId" clId="{5066DBC3-4D7A-4FCA-85D1-48622BED6CC6}" dt="2025-05-27T16:19:00.433" v="242" actId="207"/>
          <ac:graphicFrameMkLst>
            <pc:docMk/>
            <pc:sldMk cId="1341778755" sldId="260"/>
            <ac:graphicFrameMk id="4" creationId="{4394F9EC-6DC8-0977-1565-9DA1A8D2677E}"/>
          </ac:graphicFrameMkLst>
        </pc:graphicFrameChg>
        <pc:picChg chg="add mod">
          <ac:chgData name="jett munnings" userId="e9195e5b83ef683d" providerId="LiveId" clId="{5066DBC3-4D7A-4FCA-85D1-48622BED6CC6}" dt="2025-05-27T16:17:46.573" v="111" actId="1076"/>
          <ac:picMkLst>
            <pc:docMk/>
            <pc:sldMk cId="1341778755" sldId="260"/>
            <ac:picMk id="5" creationId="{697D4031-32C4-A359-CDC0-4AA43561AA8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9195E5B83EF683D/Documents/BUSA3015%20Report%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9195E5B83EF683D/Documents/BUSA3015%20Report%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9195E5B83EF683D/Documents/BUSA3015%20Report%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9195E5B83EF683D/Documents/BUSA3015%20Report%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9195E5B83EF683D/Documents/BUSA3015%20Report%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9195E5B83EF683D/Documents/BUSA3015%20Assignmen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9195E5B83EF683D/Documents/BUSA3015%20Assignment%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AU"/>
              <a:t>Original and Forecasted Sales</a:t>
            </a:r>
            <a:r>
              <a:rPr lang="en-AU" baseline="0"/>
              <a:t> Volume</a:t>
            </a:r>
            <a:endParaRPr lang="en-AU"/>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AU"/>
        </a:p>
      </c:txPr>
    </c:title>
    <c:autoTitleDeleted val="0"/>
    <c:plotArea>
      <c:layout>
        <c:manualLayout>
          <c:layoutTarget val="inner"/>
          <c:xMode val="edge"/>
          <c:yMode val="edge"/>
          <c:x val="8.4657934874542137E-2"/>
          <c:y val="0.13888274180091137"/>
          <c:w val="0.90008622069722855"/>
          <c:h val="0.68016958335791344"/>
        </c:manualLayout>
      </c:layout>
      <c:lineChart>
        <c:grouping val="standard"/>
        <c:varyColors val="0"/>
        <c:ser>
          <c:idx val="0"/>
          <c:order val="0"/>
          <c:tx>
            <c:strRef>
              <c:f>'Original Values'!$V$2</c:f>
              <c:strCache>
                <c:ptCount val="1"/>
                <c:pt idx="0">
                  <c:v>Within Sample Forecast</c:v>
                </c:pt>
              </c:strCache>
            </c:strRef>
          </c:tx>
          <c:spPr>
            <a:ln w="22225" cap="rnd" cmpd="sng" algn="ctr">
              <a:solidFill>
                <a:schemeClr val="accent3"/>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Values'!$V$3:$V$50</c:f>
              <c:numCache>
                <c:formatCode>#,##0.00</c:formatCode>
                <c:ptCount val="48"/>
                <c:pt idx="0">
                  <c:v>3018.3666666666659</c:v>
                </c:pt>
                <c:pt idx="1">
                  <c:v>3382.266666666666</c:v>
                </c:pt>
                <c:pt idx="2">
                  <c:v>3198.3666666666663</c:v>
                </c:pt>
                <c:pt idx="3">
                  <c:v>3525.6333333333332</c:v>
                </c:pt>
                <c:pt idx="4">
                  <c:v>3526.0666666666666</c:v>
                </c:pt>
                <c:pt idx="5">
                  <c:v>3513.1666666666661</c:v>
                </c:pt>
                <c:pt idx="6">
                  <c:v>3539.3333333333326</c:v>
                </c:pt>
                <c:pt idx="7">
                  <c:v>3509.8666666666663</c:v>
                </c:pt>
                <c:pt idx="8">
                  <c:v>3748.2333333333327</c:v>
                </c:pt>
                <c:pt idx="9">
                  <c:v>4733.4666666666662</c:v>
                </c:pt>
                <c:pt idx="10">
                  <c:v>4616.8666666666668</c:v>
                </c:pt>
                <c:pt idx="11">
                  <c:v>3531.5333333333324</c:v>
                </c:pt>
                <c:pt idx="12">
                  <c:v>3269.9999999999991</c:v>
                </c:pt>
                <c:pt idx="13">
                  <c:v>3633.8999999999992</c:v>
                </c:pt>
                <c:pt idx="14">
                  <c:v>3449.9999999999995</c:v>
                </c:pt>
                <c:pt idx="15">
                  <c:v>3777.2666666666664</c:v>
                </c:pt>
                <c:pt idx="16">
                  <c:v>3777.7</c:v>
                </c:pt>
                <c:pt idx="17">
                  <c:v>3764.7999999999993</c:v>
                </c:pt>
                <c:pt idx="18">
                  <c:v>3790.9666666666658</c:v>
                </c:pt>
                <c:pt idx="19">
                  <c:v>3761.4999999999995</c:v>
                </c:pt>
                <c:pt idx="20">
                  <c:v>3999.8666666666659</c:v>
                </c:pt>
                <c:pt idx="21">
                  <c:v>4985.0999999999995</c:v>
                </c:pt>
                <c:pt idx="22">
                  <c:v>4868.5</c:v>
                </c:pt>
                <c:pt idx="23">
                  <c:v>3783.1666666666656</c:v>
                </c:pt>
                <c:pt idx="24">
                  <c:v>3521.6333333333323</c:v>
                </c:pt>
                <c:pt idx="25">
                  <c:v>3885.5333333333324</c:v>
                </c:pt>
                <c:pt idx="26">
                  <c:v>3701.6333333333328</c:v>
                </c:pt>
                <c:pt idx="27">
                  <c:v>4028.8999999999996</c:v>
                </c:pt>
                <c:pt idx="28">
                  <c:v>4029.333333333333</c:v>
                </c:pt>
                <c:pt idx="29">
                  <c:v>4016.4333333333325</c:v>
                </c:pt>
                <c:pt idx="30">
                  <c:v>4042.599999999999</c:v>
                </c:pt>
                <c:pt idx="31">
                  <c:v>4013.1333333333328</c:v>
                </c:pt>
                <c:pt idx="32">
                  <c:v>4251.4999999999991</c:v>
                </c:pt>
                <c:pt idx="33">
                  <c:v>5236.7333333333327</c:v>
                </c:pt>
                <c:pt idx="34">
                  <c:v>5120.1333333333332</c:v>
                </c:pt>
                <c:pt idx="35">
                  <c:v>4034.7999999999988</c:v>
                </c:pt>
              </c:numCache>
            </c:numRef>
          </c:val>
          <c:smooth val="0"/>
          <c:extLst>
            <c:ext xmlns:c16="http://schemas.microsoft.com/office/drawing/2014/chart" uri="{C3380CC4-5D6E-409C-BE32-E72D297353CC}">
              <c16:uniqueId val="{00000000-DB8D-41A7-9620-06C725C0F700}"/>
            </c:ext>
          </c:extLst>
        </c:ser>
        <c:ser>
          <c:idx val="1"/>
          <c:order val="1"/>
          <c:tx>
            <c:strRef>
              <c:f>'Original Values'!$W$2</c:f>
              <c:strCache>
                <c:ptCount val="1"/>
                <c:pt idx="0">
                  <c:v>Out of Sample Forecast</c:v>
                </c:pt>
              </c:strCache>
            </c:strRef>
          </c:tx>
          <c:spPr>
            <a:ln w="22225" cap="rnd" cmpd="sng" algn="ctr">
              <a:solidFill>
                <a:schemeClr val="accent1"/>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Values'!$W$3:$W$50</c:f>
              <c:numCache>
                <c:formatCode>General</c:formatCode>
                <c:ptCount val="48"/>
                <c:pt idx="35" formatCode="#,##0.00">
                  <c:v>4034.7999999999988</c:v>
                </c:pt>
                <c:pt idx="36">
                  <c:v>3773.2666666666701</c:v>
                </c:pt>
                <c:pt idx="37">
                  <c:v>4137.1666666666652</c:v>
                </c:pt>
                <c:pt idx="38">
                  <c:v>3953.266666666666</c:v>
                </c:pt>
                <c:pt idx="39">
                  <c:v>4280.5333333333328</c:v>
                </c:pt>
                <c:pt idx="40">
                  <c:v>4280.9666666666662</c:v>
                </c:pt>
                <c:pt idx="41">
                  <c:v>4268.0666666666666</c:v>
                </c:pt>
                <c:pt idx="42">
                  <c:v>4294.2333333333327</c:v>
                </c:pt>
                <c:pt idx="43">
                  <c:v>4264.7666666666664</c:v>
                </c:pt>
                <c:pt idx="44">
                  <c:v>4503.1333333333323</c:v>
                </c:pt>
                <c:pt idx="45">
                  <c:v>5488.3666666666668</c:v>
                </c:pt>
                <c:pt idx="46">
                  <c:v>5371.7666666666664</c:v>
                </c:pt>
                <c:pt idx="47">
                  <c:v>4286.4333333333325</c:v>
                </c:pt>
              </c:numCache>
            </c:numRef>
          </c:val>
          <c:smooth val="0"/>
          <c:extLst>
            <c:ext xmlns:c16="http://schemas.microsoft.com/office/drawing/2014/chart" uri="{C3380CC4-5D6E-409C-BE32-E72D297353CC}">
              <c16:uniqueId val="{00000001-DB8D-41A7-9620-06C725C0F700}"/>
            </c:ext>
          </c:extLst>
        </c:ser>
        <c:ser>
          <c:idx val="2"/>
          <c:order val="2"/>
          <c:tx>
            <c:strRef>
              <c:f>'Original Values'!$B$1</c:f>
              <c:strCache>
                <c:ptCount val="1"/>
                <c:pt idx="0">
                  <c:v>Original Sales Volume</c:v>
                </c:pt>
              </c:strCache>
            </c:strRef>
          </c:tx>
          <c:spPr>
            <a:ln w="22225" cap="rnd" cmpd="sng" algn="ctr">
              <a:solidFill>
                <a:schemeClr val="accent6"/>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Values'!$B$2:$B$37</c:f>
              <c:numCache>
                <c:formatCode>#,##0.00</c:formatCode>
                <c:ptCount val="36"/>
                <c:pt idx="0">
                  <c:v>3048.2</c:v>
                </c:pt>
                <c:pt idx="1">
                  <c:v>3580.7</c:v>
                </c:pt>
                <c:pt idx="2">
                  <c:v>3246.9</c:v>
                </c:pt>
                <c:pt idx="3">
                  <c:v>3505.4</c:v>
                </c:pt>
                <c:pt idx="4">
                  <c:v>3544.4</c:v>
                </c:pt>
                <c:pt idx="5">
                  <c:v>3584</c:v>
                </c:pt>
                <c:pt idx="6">
                  <c:v>3605.2</c:v>
                </c:pt>
                <c:pt idx="7">
                  <c:v>3588.5</c:v>
                </c:pt>
                <c:pt idx="8">
                  <c:v>3784.3</c:v>
                </c:pt>
                <c:pt idx="9">
                  <c:v>4752.8999999999996</c:v>
                </c:pt>
                <c:pt idx="10">
                  <c:v>4576.7</c:v>
                </c:pt>
                <c:pt idx="11">
                  <c:v>3541.5</c:v>
                </c:pt>
                <c:pt idx="12">
                  <c:v>3246.8</c:v>
                </c:pt>
                <c:pt idx="13">
                  <c:v>3620</c:v>
                </c:pt>
                <c:pt idx="14">
                  <c:v>3357.8</c:v>
                </c:pt>
                <c:pt idx="15">
                  <c:v>3779.9</c:v>
                </c:pt>
                <c:pt idx="16">
                  <c:v>3741.8</c:v>
                </c:pt>
                <c:pt idx="17">
                  <c:v>3597.4</c:v>
                </c:pt>
                <c:pt idx="18">
                  <c:v>3664.8</c:v>
                </c:pt>
                <c:pt idx="19">
                  <c:v>3664.4</c:v>
                </c:pt>
                <c:pt idx="20">
                  <c:v>3881.4</c:v>
                </c:pt>
                <c:pt idx="21">
                  <c:v>4924</c:v>
                </c:pt>
                <c:pt idx="22">
                  <c:v>4679.3999999999996</c:v>
                </c:pt>
                <c:pt idx="23">
                  <c:v>3674</c:v>
                </c:pt>
                <c:pt idx="24">
                  <c:v>3515</c:v>
                </c:pt>
                <c:pt idx="25">
                  <c:v>3701</c:v>
                </c:pt>
                <c:pt idx="26">
                  <c:v>3745.3</c:v>
                </c:pt>
                <c:pt idx="27">
                  <c:v>4046.5</c:v>
                </c:pt>
                <c:pt idx="28">
                  <c:v>4046.9</c:v>
                </c:pt>
                <c:pt idx="29">
                  <c:v>4113</c:v>
                </c:pt>
                <c:pt idx="30">
                  <c:v>4102.8999999999996</c:v>
                </c:pt>
                <c:pt idx="31">
                  <c:v>4031.6</c:v>
                </c:pt>
                <c:pt idx="32">
                  <c:v>4333.8999999999996</c:v>
                </c:pt>
                <c:pt idx="33">
                  <c:v>5278.4</c:v>
                </c:pt>
                <c:pt idx="34">
                  <c:v>5349.4</c:v>
                </c:pt>
                <c:pt idx="35">
                  <c:v>4134</c:v>
                </c:pt>
              </c:numCache>
            </c:numRef>
          </c:val>
          <c:smooth val="0"/>
          <c:extLst>
            <c:ext xmlns:c16="http://schemas.microsoft.com/office/drawing/2014/chart" uri="{C3380CC4-5D6E-409C-BE32-E72D297353CC}">
              <c16:uniqueId val="{00000002-DB8D-41A7-9620-06C725C0F700}"/>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22596847"/>
        <c:axId val="1122593007"/>
      </c:lineChart>
      <c:dateAx>
        <c:axId val="112259684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AU"/>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122593007"/>
        <c:crosses val="autoZero"/>
        <c:auto val="1"/>
        <c:lblOffset val="100"/>
        <c:baseTimeUnit val="months"/>
        <c:majorUnit val="1"/>
        <c:majorTimeUnit val="months"/>
      </c:dateAx>
      <c:valAx>
        <c:axId val="1122593007"/>
        <c:scaling>
          <c:orientation val="minMax"/>
          <c:max val="5500"/>
          <c:min val="3000"/>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AU"/>
                  <a:t>$Millions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122596847"/>
        <c:crosses val="autoZero"/>
        <c:crossBetween val="between"/>
      </c:valAx>
      <c:spPr>
        <a:solidFill>
          <a:schemeClr val="bg2"/>
        </a:solidFill>
        <a:ln>
          <a:solidFill>
            <a:schemeClr val="tx1"/>
          </a:solidFill>
        </a:ln>
        <a:effectLst/>
      </c:spPr>
    </c:plotArea>
    <c:legend>
      <c:legendPos val="t"/>
      <c:layout>
        <c:manualLayout>
          <c:xMode val="edge"/>
          <c:yMode val="edge"/>
          <c:x val="0.17818809993028178"/>
          <c:y val="6.9536743469610418E-2"/>
          <c:w val="0.75946321890617641"/>
          <c:h val="5.585417859228154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Regression </a:t>
            </a:r>
            <a:r>
              <a:rPr lang="en-AU" baseline="0" dirty="0"/>
              <a:t>Residuals </a:t>
            </a:r>
            <a:endParaRPr lang="en-A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U"/>
        </a:p>
      </c:txPr>
    </c:title>
    <c:autoTitleDeleted val="0"/>
    <c:plotArea>
      <c:layout>
        <c:manualLayout>
          <c:layoutTarget val="inner"/>
          <c:xMode val="edge"/>
          <c:yMode val="edge"/>
          <c:x val="7.4078341390389713E-2"/>
          <c:y val="0.13732889382167962"/>
          <c:w val="0.90141987232915932"/>
          <c:h val="0.82197558268590454"/>
        </c:manualLayout>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yVal>
            <c:numRef>
              <c:f>'Original Values Regression Outp'!$C$36:$C$71</c:f>
              <c:numCache>
                <c:formatCode>General</c:formatCode>
                <c:ptCount val="36"/>
                <c:pt idx="0">
                  <c:v>29.83333333333394</c:v>
                </c:pt>
                <c:pt idx="1">
                  <c:v>198.43333333333385</c:v>
                </c:pt>
                <c:pt idx="2">
                  <c:v>48.533333333333758</c:v>
                </c:pt>
                <c:pt idx="3">
                  <c:v>-20.233333333333121</c:v>
                </c:pt>
                <c:pt idx="4">
                  <c:v>18.333333333333485</c:v>
                </c:pt>
                <c:pt idx="5">
                  <c:v>70.83333333333394</c:v>
                </c:pt>
                <c:pt idx="6">
                  <c:v>65.866666666667243</c:v>
                </c:pt>
                <c:pt idx="7">
                  <c:v>78.633333333333667</c:v>
                </c:pt>
                <c:pt idx="8">
                  <c:v>36.066666666667516</c:v>
                </c:pt>
                <c:pt idx="9">
                  <c:v>19.433333333333394</c:v>
                </c:pt>
                <c:pt idx="10">
                  <c:v>-40.16666666666697</c:v>
                </c:pt>
                <c:pt idx="11">
                  <c:v>9.9666666666676065</c:v>
                </c:pt>
                <c:pt idx="12">
                  <c:v>-23.199999999998909</c:v>
                </c:pt>
                <c:pt idx="13">
                  <c:v>-13.899999999999181</c:v>
                </c:pt>
                <c:pt idx="14">
                  <c:v>-92.199999999999363</c:v>
                </c:pt>
                <c:pt idx="15">
                  <c:v>2.6333333333336668</c:v>
                </c:pt>
                <c:pt idx="16">
                  <c:v>-35.899999999999636</c:v>
                </c:pt>
                <c:pt idx="17">
                  <c:v>-167.39999999999918</c:v>
                </c:pt>
                <c:pt idx="18">
                  <c:v>-126.16666666666561</c:v>
                </c:pt>
                <c:pt idx="19">
                  <c:v>-97.099999999999454</c:v>
                </c:pt>
                <c:pt idx="20">
                  <c:v>-118.46666666666579</c:v>
                </c:pt>
                <c:pt idx="21">
                  <c:v>-61.099999999999454</c:v>
                </c:pt>
                <c:pt idx="22">
                  <c:v>-189.10000000000036</c:v>
                </c:pt>
                <c:pt idx="23">
                  <c:v>-109.16666666666561</c:v>
                </c:pt>
                <c:pt idx="24">
                  <c:v>-6.6333333333323026</c:v>
                </c:pt>
                <c:pt idx="25">
                  <c:v>-184.53333333333239</c:v>
                </c:pt>
                <c:pt idx="26">
                  <c:v>43.666666666667425</c:v>
                </c:pt>
                <c:pt idx="27">
                  <c:v>17.600000000000364</c:v>
                </c:pt>
                <c:pt idx="28">
                  <c:v>17.566666666667061</c:v>
                </c:pt>
                <c:pt idx="29">
                  <c:v>96.566666666667516</c:v>
                </c:pt>
                <c:pt idx="30">
                  <c:v>60.300000000000637</c:v>
                </c:pt>
                <c:pt idx="31">
                  <c:v>18.466666666667152</c:v>
                </c:pt>
                <c:pt idx="32">
                  <c:v>82.400000000000546</c:v>
                </c:pt>
                <c:pt idx="33">
                  <c:v>41.66666666666697</c:v>
                </c:pt>
                <c:pt idx="34">
                  <c:v>229.26666666666642</c:v>
                </c:pt>
                <c:pt idx="35">
                  <c:v>99.200000000001182</c:v>
                </c:pt>
              </c:numCache>
            </c:numRef>
          </c:yVal>
          <c:smooth val="0"/>
          <c:extLst>
            <c:ext xmlns:c16="http://schemas.microsoft.com/office/drawing/2014/chart" uri="{C3380CC4-5D6E-409C-BE32-E72D297353CC}">
              <c16:uniqueId val="{00000001-1AA5-4437-991B-F76EFF3C4295}"/>
            </c:ext>
          </c:extLst>
        </c:ser>
        <c:dLbls>
          <c:showLegendKey val="0"/>
          <c:showVal val="0"/>
          <c:showCatName val="0"/>
          <c:showSerName val="0"/>
          <c:showPercent val="0"/>
          <c:showBubbleSize val="0"/>
        </c:dLbls>
        <c:axId val="1294133183"/>
        <c:axId val="1294137023"/>
      </c:scatterChart>
      <c:valAx>
        <c:axId val="1294133183"/>
        <c:scaling>
          <c:orientation val="minMax"/>
        </c:scaling>
        <c:delete val="0"/>
        <c:axPos val="b"/>
        <c:majorGridlines>
          <c:spPr>
            <a:ln w="9525" cap="flat" cmpd="sng" algn="ctr">
              <a:solidFill>
                <a:schemeClr val="bg2">
                  <a:lumMod val="90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137023"/>
        <c:crosses val="autoZero"/>
        <c:crossBetween val="midCat"/>
      </c:valAx>
      <c:valAx>
        <c:axId val="1294137023"/>
        <c:scaling>
          <c:orientation val="minMax"/>
        </c:scaling>
        <c:delete val="0"/>
        <c:axPos val="l"/>
        <c:majorGridlines>
          <c:spPr>
            <a:ln w="9525" cap="flat" cmpd="sng" algn="ctr">
              <a:solidFill>
                <a:schemeClr val="bg2">
                  <a:lumMod val="7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133183"/>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Predicted</a:t>
            </a:r>
            <a:r>
              <a:rPr lang="en-AU" baseline="0"/>
              <a:t> Y vs Residuals</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U"/>
        </a:p>
      </c:txPr>
    </c:title>
    <c:autoTitleDeleted val="0"/>
    <c:plotArea>
      <c:layout>
        <c:manualLayout>
          <c:layoutTarget val="inner"/>
          <c:xMode val="edge"/>
          <c:yMode val="edge"/>
          <c:x val="0.12877590575321127"/>
          <c:y val="0.16767345359687269"/>
          <c:w val="0.79101333864675338"/>
          <c:h val="0.76673593510989835"/>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'Original Values'!$T$3:$T$38</c:f>
              <c:numCache>
                <c:formatCode>General</c:formatCode>
                <c:ptCount val="36"/>
                <c:pt idx="0">
                  <c:v>3018.3666666666659</c:v>
                </c:pt>
                <c:pt idx="1">
                  <c:v>3382.266666666666</c:v>
                </c:pt>
                <c:pt idx="2">
                  <c:v>3198.3666666666663</c:v>
                </c:pt>
                <c:pt idx="3">
                  <c:v>3525.6333333333332</c:v>
                </c:pt>
                <c:pt idx="4">
                  <c:v>3526.0666666666666</c:v>
                </c:pt>
                <c:pt idx="5">
                  <c:v>3513.1666666666661</c:v>
                </c:pt>
                <c:pt idx="6">
                  <c:v>3539.3333333333326</c:v>
                </c:pt>
                <c:pt idx="7">
                  <c:v>3509.8666666666663</c:v>
                </c:pt>
                <c:pt idx="8">
                  <c:v>3748.2333333333327</c:v>
                </c:pt>
                <c:pt idx="9">
                  <c:v>4733.4666666666662</c:v>
                </c:pt>
                <c:pt idx="10">
                  <c:v>4616.8666666666668</c:v>
                </c:pt>
                <c:pt idx="11">
                  <c:v>3531.5333333333324</c:v>
                </c:pt>
                <c:pt idx="12">
                  <c:v>3269.9999999999991</c:v>
                </c:pt>
                <c:pt idx="13">
                  <c:v>3633.8999999999992</c:v>
                </c:pt>
                <c:pt idx="14">
                  <c:v>3449.9999999999995</c:v>
                </c:pt>
                <c:pt idx="15">
                  <c:v>3777.2666666666664</c:v>
                </c:pt>
                <c:pt idx="16">
                  <c:v>3777.7</c:v>
                </c:pt>
                <c:pt idx="17">
                  <c:v>3764.7999999999993</c:v>
                </c:pt>
                <c:pt idx="18">
                  <c:v>3790.9666666666658</c:v>
                </c:pt>
                <c:pt idx="19">
                  <c:v>3761.4999999999995</c:v>
                </c:pt>
                <c:pt idx="20">
                  <c:v>3999.8666666666659</c:v>
                </c:pt>
                <c:pt idx="21">
                  <c:v>4985.0999999999995</c:v>
                </c:pt>
                <c:pt idx="22">
                  <c:v>4868.5</c:v>
                </c:pt>
                <c:pt idx="23">
                  <c:v>3783.1666666666656</c:v>
                </c:pt>
                <c:pt idx="24">
                  <c:v>3521.6333333333323</c:v>
                </c:pt>
                <c:pt idx="25">
                  <c:v>3885.5333333333324</c:v>
                </c:pt>
                <c:pt idx="26">
                  <c:v>3701.6333333333328</c:v>
                </c:pt>
                <c:pt idx="27">
                  <c:v>4028.8999999999996</c:v>
                </c:pt>
                <c:pt idx="28">
                  <c:v>4029.333333333333</c:v>
                </c:pt>
                <c:pt idx="29">
                  <c:v>4016.4333333333325</c:v>
                </c:pt>
                <c:pt idx="30">
                  <c:v>4042.599999999999</c:v>
                </c:pt>
                <c:pt idx="31">
                  <c:v>4013.1333333333328</c:v>
                </c:pt>
                <c:pt idx="32">
                  <c:v>4251.4999999999991</c:v>
                </c:pt>
                <c:pt idx="33">
                  <c:v>5236.7333333333327</c:v>
                </c:pt>
                <c:pt idx="34">
                  <c:v>5120.1333333333332</c:v>
                </c:pt>
                <c:pt idx="35">
                  <c:v>4034.7999999999988</c:v>
                </c:pt>
              </c:numCache>
            </c:numRef>
          </c:xVal>
          <c:yVal>
            <c:numRef>
              <c:f>'Original Values'!$U$3:$U$38</c:f>
              <c:numCache>
                <c:formatCode>General</c:formatCode>
                <c:ptCount val="36"/>
                <c:pt idx="0">
                  <c:v>29.83333333333394</c:v>
                </c:pt>
                <c:pt idx="1">
                  <c:v>198.43333333333385</c:v>
                </c:pt>
                <c:pt idx="2">
                  <c:v>48.533333333333758</c:v>
                </c:pt>
                <c:pt idx="3">
                  <c:v>-20.233333333333121</c:v>
                </c:pt>
                <c:pt idx="4">
                  <c:v>18.333333333333485</c:v>
                </c:pt>
                <c:pt idx="5">
                  <c:v>70.83333333333394</c:v>
                </c:pt>
                <c:pt idx="6">
                  <c:v>65.866666666667243</c:v>
                </c:pt>
                <c:pt idx="7">
                  <c:v>78.633333333333667</c:v>
                </c:pt>
                <c:pt idx="8">
                  <c:v>36.066666666667516</c:v>
                </c:pt>
                <c:pt idx="9">
                  <c:v>19.433333333333394</c:v>
                </c:pt>
                <c:pt idx="10">
                  <c:v>-40.16666666666697</c:v>
                </c:pt>
                <c:pt idx="11">
                  <c:v>9.9666666666676065</c:v>
                </c:pt>
                <c:pt idx="12">
                  <c:v>-23.199999999998909</c:v>
                </c:pt>
                <c:pt idx="13">
                  <c:v>-13.899999999999181</c:v>
                </c:pt>
                <c:pt idx="14">
                  <c:v>-92.199999999999363</c:v>
                </c:pt>
                <c:pt idx="15">
                  <c:v>2.6333333333336668</c:v>
                </c:pt>
                <c:pt idx="16">
                  <c:v>-35.899999999999636</c:v>
                </c:pt>
                <c:pt idx="17">
                  <c:v>-167.39999999999918</c:v>
                </c:pt>
                <c:pt idx="18">
                  <c:v>-126.16666666666561</c:v>
                </c:pt>
                <c:pt idx="19">
                  <c:v>-97.099999999999454</c:v>
                </c:pt>
                <c:pt idx="20">
                  <c:v>-118.46666666666579</c:v>
                </c:pt>
                <c:pt idx="21">
                  <c:v>-61.099999999999454</c:v>
                </c:pt>
                <c:pt idx="22">
                  <c:v>-189.10000000000036</c:v>
                </c:pt>
                <c:pt idx="23">
                  <c:v>-109.16666666666561</c:v>
                </c:pt>
                <c:pt idx="24">
                  <c:v>-6.6333333333323026</c:v>
                </c:pt>
                <c:pt idx="25">
                  <c:v>-184.53333333333239</c:v>
                </c:pt>
                <c:pt idx="26">
                  <c:v>43.666666666667425</c:v>
                </c:pt>
                <c:pt idx="27">
                  <c:v>17.600000000000364</c:v>
                </c:pt>
                <c:pt idx="28">
                  <c:v>17.566666666667061</c:v>
                </c:pt>
                <c:pt idx="29">
                  <c:v>96.566666666667516</c:v>
                </c:pt>
                <c:pt idx="30">
                  <c:v>60.300000000000637</c:v>
                </c:pt>
                <c:pt idx="31">
                  <c:v>18.466666666667152</c:v>
                </c:pt>
                <c:pt idx="32">
                  <c:v>82.400000000000546</c:v>
                </c:pt>
                <c:pt idx="33">
                  <c:v>41.66666666666697</c:v>
                </c:pt>
                <c:pt idx="34">
                  <c:v>229.26666666666642</c:v>
                </c:pt>
                <c:pt idx="35">
                  <c:v>99.200000000001182</c:v>
                </c:pt>
              </c:numCache>
            </c:numRef>
          </c:yVal>
          <c:smooth val="0"/>
          <c:extLst>
            <c:ext xmlns:c16="http://schemas.microsoft.com/office/drawing/2014/chart" uri="{C3380CC4-5D6E-409C-BE32-E72D297353CC}">
              <c16:uniqueId val="{00000000-D76A-4A12-ADF6-0DD4A80DAE0C}"/>
            </c:ext>
          </c:extLst>
        </c:ser>
        <c:dLbls>
          <c:showLegendKey val="0"/>
          <c:showVal val="0"/>
          <c:showCatName val="0"/>
          <c:showSerName val="0"/>
          <c:showPercent val="0"/>
          <c:showBubbleSize val="0"/>
        </c:dLbls>
        <c:axId val="669882016"/>
        <c:axId val="669876736"/>
      </c:scatterChart>
      <c:valAx>
        <c:axId val="669882016"/>
        <c:scaling>
          <c:orientation val="minMax"/>
          <c:min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876736"/>
        <c:crosses val="autoZero"/>
        <c:crossBetween val="midCat"/>
      </c:valAx>
      <c:valAx>
        <c:axId val="66987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882016"/>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AU"/>
              <a:t>Original and Forecasted Sales</a:t>
            </a:r>
            <a:r>
              <a:rPr lang="en-AU" baseline="0"/>
              <a:t> Volume</a:t>
            </a:r>
            <a:endParaRPr lang="en-AU"/>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AU"/>
        </a:p>
      </c:txPr>
    </c:title>
    <c:autoTitleDeleted val="0"/>
    <c:plotArea>
      <c:layout>
        <c:manualLayout>
          <c:layoutTarget val="inner"/>
          <c:xMode val="edge"/>
          <c:yMode val="edge"/>
          <c:x val="0.1378371594100066"/>
          <c:y val="0.14491650581118642"/>
          <c:w val="0.84201477326353913"/>
          <c:h val="0.61757525655367862"/>
        </c:manualLayout>
      </c:layout>
      <c:lineChart>
        <c:grouping val="standard"/>
        <c:varyColors val="0"/>
        <c:ser>
          <c:idx val="0"/>
          <c:order val="0"/>
          <c:tx>
            <c:strRef>
              <c:f>'Original Values'!$V$2</c:f>
              <c:strCache>
                <c:ptCount val="1"/>
                <c:pt idx="0">
                  <c:v>Within Sample Forecast</c:v>
                </c:pt>
              </c:strCache>
            </c:strRef>
          </c:tx>
          <c:spPr>
            <a:ln w="22225" cap="rnd" cmpd="sng" algn="ctr">
              <a:solidFill>
                <a:schemeClr val="accent3"/>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Values'!$V$3:$V$50</c:f>
              <c:numCache>
                <c:formatCode>#,##0.00</c:formatCode>
                <c:ptCount val="48"/>
                <c:pt idx="0">
                  <c:v>3018.3666666666659</c:v>
                </c:pt>
                <c:pt idx="1">
                  <c:v>3382.266666666666</c:v>
                </c:pt>
                <c:pt idx="2">
                  <c:v>3198.3666666666663</c:v>
                </c:pt>
                <c:pt idx="3">
                  <c:v>3525.6333333333332</c:v>
                </c:pt>
                <c:pt idx="4">
                  <c:v>3526.0666666666666</c:v>
                </c:pt>
                <c:pt idx="5">
                  <c:v>3513.1666666666661</c:v>
                </c:pt>
                <c:pt idx="6">
                  <c:v>3539.3333333333326</c:v>
                </c:pt>
                <c:pt idx="7">
                  <c:v>3509.8666666666663</c:v>
                </c:pt>
                <c:pt idx="8">
                  <c:v>3748.2333333333327</c:v>
                </c:pt>
                <c:pt idx="9">
                  <c:v>4733.4666666666662</c:v>
                </c:pt>
                <c:pt idx="10">
                  <c:v>4616.8666666666668</c:v>
                </c:pt>
                <c:pt idx="11">
                  <c:v>3531.5333333333324</c:v>
                </c:pt>
                <c:pt idx="12">
                  <c:v>3269.9999999999991</c:v>
                </c:pt>
                <c:pt idx="13">
                  <c:v>3633.8999999999992</c:v>
                </c:pt>
                <c:pt idx="14">
                  <c:v>3449.9999999999995</c:v>
                </c:pt>
                <c:pt idx="15">
                  <c:v>3777.2666666666664</c:v>
                </c:pt>
                <c:pt idx="16">
                  <c:v>3777.7</c:v>
                </c:pt>
                <c:pt idx="17">
                  <c:v>3764.7999999999993</c:v>
                </c:pt>
                <c:pt idx="18">
                  <c:v>3790.9666666666658</c:v>
                </c:pt>
                <c:pt idx="19">
                  <c:v>3761.4999999999995</c:v>
                </c:pt>
                <c:pt idx="20">
                  <c:v>3999.8666666666659</c:v>
                </c:pt>
                <c:pt idx="21">
                  <c:v>4985.0999999999995</c:v>
                </c:pt>
                <c:pt idx="22">
                  <c:v>4868.5</c:v>
                </c:pt>
                <c:pt idx="23">
                  <c:v>3783.1666666666656</c:v>
                </c:pt>
                <c:pt idx="24">
                  <c:v>3521.6333333333323</c:v>
                </c:pt>
                <c:pt idx="25">
                  <c:v>3885.5333333333324</c:v>
                </c:pt>
                <c:pt idx="26">
                  <c:v>3701.6333333333328</c:v>
                </c:pt>
                <c:pt idx="27">
                  <c:v>4028.8999999999996</c:v>
                </c:pt>
                <c:pt idx="28">
                  <c:v>4029.333333333333</c:v>
                </c:pt>
                <c:pt idx="29">
                  <c:v>4016.4333333333325</c:v>
                </c:pt>
                <c:pt idx="30">
                  <c:v>4042.599999999999</c:v>
                </c:pt>
                <c:pt idx="31">
                  <c:v>4013.1333333333328</c:v>
                </c:pt>
                <c:pt idx="32">
                  <c:v>4251.4999999999991</c:v>
                </c:pt>
                <c:pt idx="33">
                  <c:v>5236.7333333333327</c:v>
                </c:pt>
                <c:pt idx="34">
                  <c:v>5120.1333333333332</c:v>
                </c:pt>
                <c:pt idx="35">
                  <c:v>4034.7999999999988</c:v>
                </c:pt>
              </c:numCache>
            </c:numRef>
          </c:val>
          <c:smooth val="0"/>
          <c:extLst>
            <c:ext xmlns:c16="http://schemas.microsoft.com/office/drawing/2014/chart" uri="{C3380CC4-5D6E-409C-BE32-E72D297353CC}">
              <c16:uniqueId val="{00000000-53D6-4493-995F-DB8359F46E5E}"/>
            </c:ext>
          </c:extLst>
        </c:ser>
        <c:ser>
          <c:idx val="1"/>
          <c:order val="1"/>
          <c:tx>
            <c:strRef>
              <c:f>'Original Values'!$W$2</c:f>
              <c:strCache>
                <c:ptCount val="1"/>
                <c:pt idx="0">
                  <c:v>Out of Sample Forecast</c:v>
                </c:pt>
              </c:strCache>
            </c:strRef>
          </c:tx>
          <c:spPr>
            <a:ln w="22225" cap="rnd" cmpd="sng" algn="ctr">
              <a:solidFill>
                <a:schemeClr val="accent1"/>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Values'!$W$3:$W$50</c:f>
              <c:numCache>
                <c:formatCode>General</c:formatCode>
                <c:ptCount val="48"/>
                <c:pt idx="35" formatCode="#,##0.00">
                  <c:v>4034.7999999999988</c:v>
                </c:pt>
                <c:pt idx="36">
                  <c:v>3773.2666666666701</c:v>
                </c:pt>
                <c:pt idx="37">
                  <c:v>4137.1666666666652</c:v>
                </c:pt>
                <c:pt idx="38">
                  <c:v>3953.266666666666</c:v>
                </c:pt>
                <c:pt idx="39">
                  <c:v>4280.5333333333328</c:v>
                </c:pt>
                <c:pt idx="40">
                  <c:v>4280.9666666666662</c:v>
                </c:pt>
                <c:pt idx="41">
                  <c:v>4268.0666666666666</c:v>
                </c:pt>
                <c:pt idx="42">
                  <c:v>4294.2333333333327</c:v>
                </c:pt>
                <c:pt idx="43">
                  <c:v>4264.7666666666664</c:v>
                </c:pt>
                <c:pt idx="44">
                  <c:v>4503.1333333333323</c:v>
                </c:pt>
                <c:pt idx="45">
                  <c:v>5488.3666666666668</c:v>
                </c:pt>
                <c:pt idx="46">
                  <c:v>5371.7666666666664</c:v>
                </c:pt>
                <c:pt idx="47">
                  <c:v>4286.4333333333325</c:v>
                </c:pt>
              </c:numCache>
            </c:numRef>
          </c:val>
          <c:smooth val="0"/>
          <c:extLst>
            <c:ext xmlns:c16="http://schemas.microsoft.com/office/drawing/2014/chart" uri="{C3380CC4-5D6E-409C-BE32-E72D297353CC}">
              <c16:uniqueId val="{00000001-53D6-4493-995F-DB8359F46E5E}"/>
            </c:ext>
          </c:extLst>
        </c:ser>
        <c:ser>
          <c:idx val="2"/>
          <c:order val="2"/>
          <c:tx>
            <c:strRef>
              <c:f>'Original Values'!$B$1</c:f>
              <c:strCache>
                <c:ptCount val="1"/>
                <c:pt idx="0">
                  <c:v>Original Sales Volume</c:v>
                </c:pt>
              </c:strCache>
            </c:strRef>
          </c:tx>
          <c:spPr>
            <a:ln w="22225" cap="rnd" cmpd="sng" algn="ctr">
              <a:solidFill>
                <a:schemeClr val="accent6"/>
              </a:solidFill>
              <a:round/>
            </a:ln>
            <a:effectLst/>
          </c:spPr>
          <c:marker>
            <c:symbol val="none"/>
          </c:marker>
          <c:cat>
            <c:numRef>
              <c:f>'Original Values'!$A$2:$A$49</c:f>
              <c:numCache>
                <c:formatCode>mmm\-yy</c:formatCode>
                <c:ptCount val="48"/>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'Original Values'!$B$2:$B$37</c:f>
              <c:numCache>
                <c:formatCode>#,##0.00</c:formatCode>
                <c:ptCount val="36"/>
                <c:pt idx="0">
                  <c:v>3048.2</c:v>
                </c:pt>
                <c:pt idx="1">
                  <c:v>3580.7</c:v>
                </c:pt>
                <c:pt idx="2">
                  <c:v>3246.9</c:v>
                </c:pt>
                <c:pt idx="3">
                  <c:v>3505.4</c:v>
                </c:pt>
                <c:pt idx="4">
                  <c:v>3544.4</c:v>
                </c:pt>
                <c:pt idx="5">
                  <c:v>3584</c:v>
                </c:pt>
                <c:pt idx="6">
                  <c:v>3605.2</c:v>
                </c:pt>
                <c:pt idx="7">
                  <c:v>3588.5</c:v>
                </c:pt>
                <c:pt idx="8">
                  <c:v>3784.3</c:v>
                </c:pt>
                <c:pt idx="9">
                  <c:v>4752.8999999999996</c:v>
                </c:pt>
                <c:pt idx="10">
                  <c:v>4576.7</c:v>
                </c:pt>
                <c:pt idx="11">
                  <c:v>3541.5</c:v>
                </c:pt>
                <c:pt idx="12">
                  <c:v>3246.8</c:v>
                </c:pt>
                <c:pt idx="13">
                  <c:v>3620</c:v>
                </c:pt>
                <c:pt idx="14">
                  <c:v>3357.8</c:v>
                </c:pt>
                <c:pt idx="15">
                  <c:v>3779.9</c:v>
                </c:pt>
                <c:pt idx="16">
                  <c:v>3741.8</c:v>
                </c:pt>
                <c:pt idx="17">
                  <c:v>3597.4</c:v>
                </c:pt>
                <c:pt idx="18">
                  <c:v>3664.8</c:v>
                </c:pt>
                <c:pt idx="19">
                  <c:v>3664.4</c:v>
                </c:pt>
                <c:pt idx="20">
                  <c:v>3881.4</c:v>
                </c:pt>
                <c:pt idx="21">
                  <c:v>4924</c:v>
                </c:pt>
                <c:pt idx="22">
                  <c:v>4679.3999999999996</c:v>
                </c:pt>
                <c:pt idx="23">
                  <c:v>3674</c:v>
                </c:pt>
                <c:pt idx="24">
                  <c:v>3515</c:v>
                </c:pt>
                <c:pt idx="25">
                  <c:v>3701</c:v>
                </c:pt>
                <c:pt idx="26">
                  <c:v>3745.3</c:v>
                </c:pt>
                <c:pt idx="27">
                  <c:v>4046.5</c:v>
                </c:pt>
                <c:pt idx="28">
                  <c:v>4046.9</c:v>
                </c:pt>
                <c:pt idx="29">
                  <c:v>4113</c:v>
                </c:pt>
                <c:pt idx="30">
                  <c:v>4102.8999999999996</c:v>
                </c:pt>
                <c:pt idx="31">
                  <c:v>4031.6</c:v>
                </c:pt>
                <c:pt idx="32">
                  <c:v>4333.8999999999996</c:v>
                </c:pt>
                <c:pt idx="33">
                  <c:v>5278.4</c:v>
                </c:pt>
                <c:pt idx="34">
                  <c:v>5349.4</c:v>
                </c:pt>
                <c:pt idx="35">
                  <c:v>4134</c:v>
                </c:pt>
              </c:numCache>
            </c:numRef>
          </c:val>
          <c:smooth val="0"/>
          <c:extLst>
            <c:ext xmlns:c16="http://schemas.microsoft.com/office/drawing/2014/chart" uri="{C3380CC4-5D6E-409C-BE32-E72D297353CC}">
              <c16:uniqueId val="{00000002-53D6-4493-995F-DB8359F46E5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122596847"/>
        <c:axId val="1122593007"/>
      </c:lineChart>
      <c:dateAx>
        <c:axId val="112259684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AU"/>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122593007"/>
        <c:crosses val="autoZero"/>
        <c:auto val="1"/>
        <c:lblOffset val="100"/>
        <c:baseTimeUnit val="months"/>
        <c:majorUnit val="1"/>
        <c:majorTimeUnit val="months"/>
      </c:dateAx>
      <c:valAx>
        <c:axId val="1122593007"/>
        <c:scaling>
          <c:orientation val="minMax"/>
          <c:max val="5500"/>
          <c:min val="3000"/>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AU"/>
                  <a:t>$Millions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122596847"/>
        <c:crosses val="autoZero"/>
        <c:crossBetween val="between"/>
      </c:valAx>
      <c:spPr>
        <a:solidFill>
          <a:schemeClr val="bg2"/>
        </a:solidFill>
        <a:ln>
          <a:solidFill>
            <a:schemeClr val="tx1"/>
          </a:solidFill>
        </a:ln>
        <a:effectLst/>
      </c:spPr>
    </c:plotArea>
    <c:legend>
      <c:legendPos val="t"/>
      <c:layout>
        <c:manualLayout>
          <c:xMode val="edge"/>
          <c:yMode val="edge"/>
          <c:x val="0.1004027011349532"/>
          <c:y val="8.3730588624121721E-2"/>
          <c:w val="0.7991945977300936"/>
          <c:h val="6.118591718706468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w="3175">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Regression </a:t>
            </a:r>
            <a:r>
              <a:rPr lang="en-AU" baseline="0"/>
              <a:t>Residuals</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U"/>
        </a:p>
      </c:txPr>
    </c:title>
    <c:autoTitleDeleted val="0"/>
    <c:plotArea>
      <c:layout>
        <c:manualLayout>
          <c:layoutTarget val="inner"/>
          <c:xMode val="edge"/>
          <c:yMode val="edge"/>
          <c:x val="7.4078341390389713E-2"/>
          <c:y val="0.13732889382167962"/>
          <c:w val="0.90141987232915932"/>
          <c:h val="0.82197558268590454"/>
        </c:manualLayout>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yVal>
            <c:numRef>
              <c:f>'Original Values Regression Outp'!$C$36:$C$71</c:f>
              <c:numCache>
                <c:formatCode>General</c:formatCode>
                <c:ptCount val="36"/>
                <c:pt idx="0">
                  <c:v>29.83333333333394</c:v>
                </c:pt>
                <c:pt idx="1">
                  <c:v>198.43333333333385</c:v>
                </c:pt>
                <c:pt idx="2">
                  <c:v>48.533333333333758</c:v>
                </c:pt>
                <c:pt idx="3">
                  <c:v>-20.233333333333121</c:v>
                </c:pt>
                <c:pt idx="4">
                  <c:v>18.333333333333485</c:v>
                </c:pt>
                <c:pt idx="5">
                  <c:v>70.83333333333394</c:v>
                </c:pt>
                <c:pt idx="6">
                  <c:v>65.866666666667243</c:v>
                </c:pt>
                <c:pt idx="7">
                  <c:v>78.633333333333667</c:v>
                </c:pt>
                <c:pt idx="8">
                  <c:v>36.066666666667516</c:v>
                </c:pt>
                <c:pt idx="9">
                  <c:v>19.433333333333394</c:v>
                </c:pt>
                <c:pt idx="10">
                  <c:v>-40.16666666666697</c:v>
                </c:pt>
                <c:pt idx="11">
                  <c:v>9.9666666666676065</c:v>
                </c:pt>
                <c:pt idx="12">
                  <c:v>-23.199999999998909</c:v>
                </c:pt>
                <c:pt idx="13">
                  <c:v>-13.899999999999181</c:v>
                </c:pt>
                <c:pt idx="14">
                  <c:v>-92.199999999999363</c:v>
                </c:pt>
                <c:pt idx="15">
                  <c:v>2.6333333333336668</c:v>
                </c:pt>
                <c:pt idx="16">
                  <c:v>-35.899999999999636</c:v>
                </c:pt>
                <c:pt idx="17">
                  <c:v>-167.39999999999918</c:v>
                </c:pt>
                <c:pt idx="18">
                  <c:v>-126.16666666666561</c:v>
                </c:pt>
                <c:pt idx="19">
                  <c:v>-97.099999999999454</c:v>
                </c:pt>
                <c:pt idx="20">
                  <c:v>-118.46666666666579</c:v>
                </c:pt>
                <c:pt idx="21">
                  <c:v>-61.099999999999454</c:v>
                </c:pt>
                <c:pt idx="22">
                  <c:v>-189.10000000000036</c:v>
                </c:pt>
                <c:pt idx="23">
                  <c:v>-109.16666666666561</c:v>
                </c:pt>
                <c:pt idx="24">
                  <c:v>-6.6333333333323026</c:v>
                </c:pt>
                <c:pt idx="25">
                  <c:v>-184.53333333333239</c:v>
                </c:pt>
                <c:pt idx="26">
                  <c:v>43.666666666667425</c:v>
                </c:pt>
                <c:pt idx="27">
                  <c:v>17.600000000000364</c:v>
                </c:pt>
                <c:pt idx="28">
                  <c:v>17.566666666667061</c:v>
                </c:pt>
                <c:pt idx="29">
                  <c:v>96.566666666667516</c:v>
                </c:pt>
                <c:pt idx="30">
                  <c:v>60.300000000000637</c:v>
                </c:pt>
                <c:pt idx="31">
                  <c:v>18.466666666667152</c:v>
                </c:pt>
                <c:pt idx="32">
                  <c:v>82.400000000000546</c:v>
                </c:pt>
                <c:pt idx="33">
                  <c:v>41.66666666666697</c:v>
                </c:pt>
                <c:pt idx="34">
                  <c:v>229.26666666666642</c:v>
                </c:pt>
                <c:pt idx="35">
                  <c:v>99.200000000001182</c:v>
                </c:pt>
              </c:numCache>
            </c:numRef>
          </c:yVal>
          <c:smooth val="0"/>
          <c:extLst>
            <c:ext xmlns:c16="http://schemas.microsoft.com/office/drawing/2014/chart" uri="{C3380CC4-5D6E-409C-BE32-E72D297353CC}">
              <c16:uniqueId val="{00000001-AF81-45F3-B1C1-459595C64116}"/>
            </c:ext>
          </c:extLst>
        </c:ser>
        <c:dLbls>
          <c:showLegendKey val="0"/>
          <c:showVal val="0"/>
          <c:showCatName val="0"/>
          <c:showSerName val="0"/>
          <c:showPercent val="0"/>
          <c:showBubbleSize val="0"/>
        </c:dLbls>
        <c:axId val="1294133183"/>
        <c:axId val="1294137023"/>
      </c:scatterChart>
      <c:valAx>
        <c:axId val="1294133183"/>
        <c:scaling>
          <c:orientation val="minMax"/>
        </c:scaling>
        <c:delete val="0"/>
        <c:axPos val="b"/>
        <c:majorGridlines>
          <c:spPr>
            <a:ln w="9525" cap="flat" cmpd="sng" algn="ctr">
              <a:solidFill>
                <a:schemeClr val="bg2">
                  <a:lumMod val="90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137023"/>
        <c:crosses val="autoZero"/>
        <c:crossBetween val="midCat"/>
      </c:valAx>
      <c:valAx>
        <c:axId val="1294137023"/>
        <c:scaling>
          <c:orientation val="minMax"/>
        </c:scaling>
        <c:delete val="0"/>
        <c:axPos val="l"/>
        <c:majorGridlines>
          <c:spPr>
            <a:ln w="9525" cap="flat" cmpd="sng" algn="ctr">
              <a:solidFill>
                <a:schemeClr val="bg2">
                  <a:lumMod val="7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4133183"/>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AU"/>
              <a:t>Total Sale Volume of Online Retail Businesses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7104738726039906"/>
          <c:y val="0.19521398942817822"/>
          <c:w val="0.80923943197518788"/>
          <c:h val="0.56923414950043172"/>
        </c:manualLayout>
      </c:layout>
      <c:lineChart>
        <c:grouping val="standard"/>
        <c:varyColors val="0"/>
        <c:ser>
          <c:idx val="0"/>
          <c:order val="0"/>
          <c:tx>
            <c:v>Original</c:v>
          </c:tx>
          <c:spPr>
            <a:ln w="22225" cap="rnd" cmpd="sng" algn="ctr">
              <a:solidFill>
                <a:schemeClr val="accent6"/>
              </a:solidFill>
              <a:round/>
            </a:ln>
            <a:effectLst/>
          </c:spPr>
          <c:marker>
            <c:symbol val="none"/>
          </c:marker>
          <c:cat>
            <c:numRef>
              <c:f>'Winters (3)'!$A$2:$A$50</c:f>
              <c:numCache>
                <c:formatCode>mmm\-yy</c:formatCode>
                <c:ptCount val="49"/>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'Winters (3)'!$B$2:$B$38</c:f>
              <c:numCache>
                <c:formatCode>#,##0.00</c:formatCode>
                <c:ptCount val="37"/>
                <c:pt idx="0">
                  <c:v>3048.2</c:v>
                </c:pt>
                <c:pt idx="1">
                  <c:v>3580.7</c:v>
                </c:pt>
                <c:pt idx="2">
                  <c:v>3246.9</c:v>
                </c:pt>
                <c:pt idx="3">
                  <c:v>3505.4</c:v>
                </c:pt>
                <c:pt idx="4">
                  <c:v>3544.4</c:v>
                </c:pt>
                <c:pt idx="5">
                  <c:v>3584</c:v>
                </c:pt>
                <c:pt idx="6">
                  <c:v>3605.2</c:v>
                </c:pt>
                <c:pt idx="7">
                  <c:v>3588.5</c:v>
                </c:pt>
                <c:pt idx="8">
                  <c:v>3784.3</c:v>
                </c:pt>
                <c:pt idx="9">
                  <c:v>4752.8999999999996</c:v>
                </c:pt>
                <c:pt idx="10">
                  <c:v>4576.7</c:v>
                </c:pt>
                <c:pt idx="11">
                  <c:v>3541.5</c:v>
                </c:pt>
                <c:pt idx="12">
                  <c:v>3246.8</c:v>
                </c:pt>
                <c:pt idx="13">
                  <c:v>3620</c:v>
                </c:pt>
                <c:pt idx="14">
                  <c:v>3357.8</c:v>
                </c:pt>
                <c:pt idx="15">
                  <c:v>3779.9</c:v>
                </c:pt>
                <c:pt idx="16">
                  <c:v>3741.8</c:v>
                </c:pt>
                <c:pt idx="17">
                  <c:v>3597.4</c:v>
                </c:pt>
                <c:pt idx="18">
                  <c:v>3664.8</c:v>
                </c:pt>
                <c:pt idx="19">
                  <c:v>3664.4</c:v>
                </c:pt>
                <c:pt idx="20">
                  <c:v>3881.4</c:v>
                </c:pt>
                <c:pt idx="21">
                  <c:v>4924</c:v>
                </c:pt>
                <c:pt idx="22">
                  <c:v>4679.3999999999996</c:v>
                </c:pt>
                <c:pt idx="23">
                  <c:v>3674</c:v>
                </c:pt>
                <c:pt idx="24">
                  <c:v>3515</c:v>
                </c:pt>
                <c:pt idx="25">
                  <c:v>3701</c:v>
                </c:pt>
                <c:pt idx="26">
                  <c:v>3745.3</c:v>
                </c:pt>
                <c:pt idx="27">
                  <c:v>4046.5</c:v>
                </c:pt>
                <c:pt idx="28">
                  <c:v>4046.9</c:v>
                </c:pt>
                <c:pt idx="29">
                  <c:v>4113</c:v>
                </c:pt>
                <c:pt idx="30">
                  <c:v>4102.8999999999996</c:v>
                </c:pt>
                <c:pt idx="31">
                  <c:v>4031.6</c:v>
                </c:pt>
                <c:pt idx="32">
                  <c:v>4333.8999999999996</c:v>
                </c:pt>
                <c:pt idx="33">
                  <c:v>5278.4</c:v>
                </c:pt>
                <c:pt idx="34">
                  <c:v>5349.4</c:v>
                </c:pt>
                <c:pt idx="35">
                  <c:v>4134</c:v>
                </c:pt>
              </c:numCache>
            </c:numRef>
          </c:val>
          <c:smooth val="0"/>
          <c:extLst>
            <c:ext xmlns:c16="http://schemas.microsoft.com/office/drawing/2014/chart" uri="{C3380CC4-5D6E-409C-BE32-E72D297353CC}">
              <c16:uniqueId val="{00000000-8BF7-4E63-891F-0C745D3625A2}"/>
            </c:ext>
          </c:extLst>
        </c:ser>
        <c:ser>
          <c:idx val="1"/>
          <c:order val="1"/>
          <c:tx>
            <c:v>Forecast</c:v>
          </c:tx>
          <c:spPr>
            <a:ln w="22225" cap="rnd" cmpd="sng" algn="ctr">
              <a:solidFill>
                <a:schemeClr val="accent2"/>
              </a:solidFill>
              <a:round/>
            </a:ln>
            <a:effectLst/>
          </c:spPr>
          <c:marker>
            <c:symbol val="none"/>
          </c:marker>
          <c:cat>
            <c:numRef>
              <c:f>'Winters (3)'!$A$2:$A$50</c:f>
              <c:numCache>
                <c:formatCode>mmm\-yy</c:formatCode>
                <c:ptCount val="49"/>
                <c:pt idx="0">
                  <c:v>44593</c:v>
                </c:pt>
                <c:pt idx="1">
                  <c:v>44621</c:v>
                </c:pt>
                <c:pt idx="2">
                  <c:v>44652</c:v>
                </c:pt>
                <c:pt idx="3">
                  <c:v>44682</c:v>
                </c:pt>
                <c:pt idx="4">
                  <c:v>44713</c:v>
                </c:pt>
                <c:pt idx="5">
                  <c:v>44743</c:v>
                </c:pt>
                <c:pt idx="6">
                  <c:v>44774</c:v>
                </c:pt>
                <c:pt idx="7">
                  <c:v>44805</c:v>
                </c:pt>
                <c:pt idx="8">
                  <c:v>44835</c:v>
                </c:pt>
                <c:pt idx="9">
                  <c:v>44866</c:v>
                </c:pt>
                <c:pt idx="10">
                  <c:v>44896</c:v>
                </c:pt>
                <c:pt idx="11">
                  <c:v>44927</c:v>
                </c:pt>
                <c:pt idx="12">
                  <c:v>44958</c:v>
                </c:pt>
                <c:pt idx="13">
                  <c:v>44986</c:v>
                </c:pt>
                <c:pt idx="14">
                  <c:v>45017</c:v>
                </c:pt>
                <c:pt idx="15">
                  <c:v>45047</c:v>
                </c:pt>
                <c:pt idx="16">
                  <c:v>45078</c:v>
                </c:pt>
                <c:pt idx="17">
                  <c:v>45108</c:v>
                </c:pt>
                <c:pt idx="18">
                  <c:v>45139</c:v>
                </c:pt>
                <c:pt idx="19">
                  <c:v>45170</c:v>
                </c:pt>
                <c:pt idx="20">
                  <c:v>45200</c:v>
                </c:pt>
                <c:pt idx="21">
                  <c:v>45231</c:v>
                </c:pt>
                <c:pt idx="22">
                  <c:v>45261</c:v>
                </c:pt>
                <c:pt idx="23">
                  <c:v>45292</c:v>
                </c:pt>
                <c:pt idx="24">
                  <c:v>45323</c:v>
                </c:pt>
                <c:pt idx="25">
                  <c:v>45352</c:v>
                </c:pt>
                <c:pt idx="26">
                  <c:v>45383</c:v>
                </c:pt>
                <c:pt idx="27">
                  <c:v>45413</c:v>
                </c:pt>
                <c:pt idx="28">
                  <c:v>45444</c:v>
                </c:pt>
                <c:pt idx="29">
                  <c:v>45474</c:v>
                </c:pt>
                <c:pt idx="30">
                  <c:v>45505</c:v>
                </c:pt>
                <c:pt idx="31">
                  <c:v>45536</c:v>
                </c:pt>
                <c:pt idx="32">
                  <c:v>45566</c:v>
                </c:pt>
                <c:pt idx="33">
                  <c:v>45597</c:v>
                </c:pt>
                <c:pt idx="34">
                  <c:v>45627</c:v>
                </c:pt>
                <c:pt idx="35">
                  <c:v>45658</c:v>
                </c:pt>
                <c:pt idx="36">
                  <c:v>45689</c:v>
                </c:pt>
                <c:pt idx="37">
                  <c:v>45717</c:v>
                </c:pt>
                <c:pt idx="38">
                  <c:v>45748</c:v>
                </c:pt>
                <c:pt idx="39">
                  <c:v>45778</c:v>
                </c:pt>
                <c:pt idx="40">
                  <c:v>45809</c:v>
                </c:pt>
                <c:pt idx="41">
                  <c:v>45839</c:v>
                </c:pt>
                <c:pt idx="42">
                  <c:v>45870</c:v>
                </c:pt>
                <c:pt idx="43">
                  <c:v>45901</c:v>
                </c:pt>
                <c:pt idx="44">
                  <c:v>45931</c:v>
                </c:pt>
                <c:pt idx="45">
                  <c:v>45962</c:v>
                </c:pt>
                <c:pt idx="46">
                  <c:v>45992</c:v>
                </c:pt>
                <c:pt idx="47">
                  <c:v>46023</c:v>
                </c:pt>
              </c:numCache>
            </c:numRef>
          </c:cat>
          <c:val>
            <c:numRef>
              <c:f>'Winters (3)'!$G$2:$G$50</c:f>
              <c:numCache>
                <c:formatCode>General</c:formatCode>
                <c:ptCount val="49"/>
                <c:pt idx="12" formatCode="0.00">
                  <c:v>3056.6350206385669</c:v>
                </c:pt>
                <c:pt idx="13" formatCode="0.00">
                  <c:v>3695.8262953149433</c:v>
                </c:pt>
                <c:pt idx="14" formatCode="0.00">
                  <c:v>3331.0059442124193</c:v>
                </c:pt>
                <c:pt idx="15" formatCode="0.00">
                  <c:v>3618.2891852372809</c:v>
                </c:pt>
                <c:pt idx="16" formatCode="0.00">
                  <c:v>3738.1275003423652</c:v>
                </c:pt>
                <c:pt idx="17" formatCode="0.00">
                  <c:v>3791.5006559382368</c:v>
                </c:pt>
                <c:pt idx="18" formatCode="0.00">
                  <c:v>3740.7084165163892</c:v>
                </c:pt>
                <c:pt idx="19" formatCode="0.00">
                  <c:v>3701.1213813762538</c:v>
                </c:pt>
                <c:pt idx="20" formatCode="0.00">
                  <c:v>3897.041196824804</c:v>
                </c:pt>
                <c:pt idx="21" formatCode="0.00">
                  <c:v>4899.2848324455626</c:v>
                </c:pt>
                <c:pt idx="22" formatCode="0.00">
                  <c:v>4740.4867468879493</c:v>
                </c:pt>
                <c:pt idx="23" formatCode="0.00">
                  <c:v>3657.8855827858761</c:v>
                </c:pt>
                <c:pt idx="24" formatCode="0.00">
                  <c:v>3264.2982075961754</c:v>
                </c:pt>
                <c:pt idx="25" formatCode="0.00">
                  <c:v>3804.6929563780332</c:v>
                </c:pt>
                <c:pt idx="26" formatCode="0.00">
                  <c:v>3471.4615347710842</c:v>
                </c:pt>
                <c:pt idx="27" formatCode="0.00">
                  <c:v>3957.1717774060294</c:v>
                </c:pt>
                <c:pt idx="28" formatCode="0.00">
                  <c:v>3960.0579355428772</c:v>
                </c:pt>
                <c:pt idx="29" formatCode="0.00">
                  <c:v>3937.4526367459771</c:v>
                </c:pt>
                <c:pt idx="30" formatCode="0.00">
                  <c:v>4116.2586770991502</c:v>
                </c:pt>
                <c:pt idx="31" formatCode="0.00">
                  <c:v>4124.6873749055603</c:v>
                </c:pt>
                <c:pt idx="32" formatCode="0.00">
                  <c:v>4332.2237112554913</c:v>
                </c:pt>
                <c:pt idx="33" formatCode="0.00">
                  <c:v>5481.6256759709313</c:v>
                </c:pt>
                <c:pt idx="34" formatCode="0.00">
                  <c:v>5158.394769229345</c:v>
                </c:pt>
                <c:pt idx="35" formatCode="0.00">
                  <c:v>4102.2339417715184</c:v>
                </c:pt>
                <c:pt idx="36" formatCode="0.00">
                  <c:v>3800.7707116175829</c:v>
                </c:pt>
                <c:pt idx="37" formatCode="0.00">
                  <c:v>4065.9116150104928</c:v>
                </c:pt>
                <c:pt idx="38" formatCode="0.00">
                  <c:v>3962.3650688304206</c:v>
                </c:pt>
                <c:pt idx="39" formatCode="0.00">
                  <c:v>4249.1746910618403</c:v>
                </c:pt>
                <c:pt idx="40" formatCode="0.00">
                  <c:v>4209.8881421685346</c:v>
                </c:pt>
                <c:pt idx="41" formatCode="0.00">
                  <c:v>4194.5526733803099</c:v>
                </c:pt>
                <c:pt idx="42" formatCode="0.00">
                  <c:v>4198.2433845939322</c:v>
                </c:pt>
                <c:pt idx="43" formatCode="0.00">
                  <c:v>4168.7289339101771</c:v>
                </c:pt>
                <c:pt idx="44" formatCode="0.00">
                  <c:v>4475.6324796616773</c:v>
                </c:pt>
                <c:pt idx="45" formatCode="0.00">
                  <c:v>5547.5677194305363</c:v>
                </c:pt>
                <c:pt idx="46" formatCode="0.00">
                  <c:v>5516.3033179378908</c:v>
                </c:pt>
                <c:pt idx="47" formatCode="0.00">
                  <c:v>4253.8505031966251</c:v>
                </c:pt>
              </c:numCache>
            </c:numRef>
          </c:val>
          <c:smooth val="0"/>
          <c:extLst>
            <c:ext xmlns:c16="http://schemas.microsoft.com/office/drawing/2014/chart" uri="{C3380CC4-5D6E-409C-BE32-E72D297353CC}">
              <c16:uniqueId val="{00000001-8BF7-4E63-891F-0C745D3625A2}"/>
            </c:ext>
          </c:extLst>
        </c:ser>
        <c:dLbls>
          <c:showLegendKey val="0"/>
          <c:showVal val="0"/>
          <c:showCatName val="0"/>
          <c:showSerName val="0"/>
          <c:showPercent val="0"/>
          <c:showBubbleSize val="0"/>
        </c:dLbls>
        <c:dropLines>
          <c:spPr>
            <a:ln w="9525" cap="flat" cmpd="sng" algn="ctr">
              <a:solidFill>
                <a:schemeClr val="tx1">
                  <a:alpha val="33000"/>
                </a:schemeClr>
              </a:solidFill>
              <a:round/>
            </a:ln>
            <a:effectLst/>
          </c:spPr>
        </c:dropLines>
        <c:smooth val="0"/>
        <c:axId val="1096765568"/>
        <c:axId val="1096767488"/>
      </c:lineChart>
      <c:dateAx>
        <c:axId val="1096765568"/>
        <c:scaling>
          <c:orientation val="minMax"/>
        </c:scaling>
        <c:delete val="0"/>
        <c:axPos val="b"/>
        <c:minorGridlines>
          <c:spPr>
            <a:ln>
              <a:noFill/>
            </a:ln>
            <a:effectLst/>
          </c:spPr>
        </c:minorGridlines>
        <c:numFmt formatCode="mmm\-yy" sourceLinked="1"/>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6767488"/>
        <c:crosses val="autoZero"/>
        <c:auto val="0"/>
        <c:lblOffset val="100"/>
        <c:baseTimeUnit val="months"/>
        <c:majorUnit val="1"/>
        <c:majorTimeUnit val="months"/>
      </c:dateAx>
      <c:valAx>
        <c:axId val="1096767488"/>
        <c:scaling>
          <c:orientation val="minMax"/>
          <c:min val="3000"/>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AU"/>
                  <a:t>$m</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6765568"/>
        <c:crossesAt val="44593"/>
        <c:crossBetween val="between"/>
      </c:valAx>
      <c:spPr>
        <a:solidFill>
          <a:schemeClr val="bg2"/>
        </a:solidFill>
        <a:ln>
          <a:solidFill>
            <a:schemeClr val="tx1"/>
          </a:solidFill>
        </a:ln>
        <a:effectLst/>
      </c:spPr>
    </c:plotArea>
    <c:legend>
      <c:legendPos val="t"/>
      <c:layout>
        <c:manualLayout>
          <c:xMode val="edge"/>
          <c:yMode val="edge"/>
          <c:x val="0.35722613190941255"/>
          <c:y val="0.11081169888995177"/>
          <c:w val="0.28995791950306166"/>
          <c:h val="6.691129968802897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Residuals of Within</a:t>
            </a:r>
            <a:r>
              <a:rPr lang="en-AU" baseline="0"/>
              <a:t> Sample Forecasts</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U"/>
        </a:p>
      </c:txPr>
    </c:title>
    <c:autoTitleDeleted val="0"/>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yVal>
            <c:numRef>
              <c:f>'Winters (3)'!$I$14:$I$38</c:f>
              <c:numCache>
                <c:formatCode>General</c:formatCode>
                <c:ptCount val="25"/>
                <c:pt idx="0">
                  <c:v>190.16497936143332</c:v>
                </c:pt>
                <c:pt idx="1">
                  <c:v>-75.826295314943309</c:v>
                </c:pt>
                <c:pt idx="2">
                  <c:v>26.794055787580874</c:v>
                </c:pt>
                <c:pt idx="3">
                  <c:v>161.6108147627192</c:v>
                </c:pt>
                <c:pt idx="4">
                  <c:v>3.672499657634944</c:v>
                </c:pt>
                <c:pt idx="5">
                  <c:v>-194.10065593823674</c:v>
                </c:pt>
                <c:pt idx="6">
                  <c:v>-75.908416516389025</c:v>
                </c:pt>
                <c:pt idx="7">
                  <c:v>-36.721381376253703</c:v>
                </c:pt>
                <c:pt idx="8" formatCode="#,##0.00">
                  <c:v>-15.641196824803956</c:v>
                </c:pt>
                <c:pt idx="9">
                  <c:v>24.715167554437357</c:v>
                </c:pt>
                <c:pt idx="10">
                  <c:v>-61.08674688794963</c:v>
                </c:pt>
                <c:pt idx="11">
                  <c:v>16.114417214123932</c:v>
                </c:pt>
                <c:pt idx="12">
                  <c:v>250.70179240382458</c:v>
                </c:pt>
                <c:pt idx="13">
                  <c:v>-103.69295637803316</c:v>
                </c:pt>
                <c:pt idx="14">
                  <c:v>273.83846522891599</c:v>
                </c:pt>
                <c:pt idx="15">
                  <c:v>89.328222593970622</c:v>
                </c:pt>
                <c:pt idx="16">
                  <c:v>86.842064457122888</c:v>
                </c:pt>
                <c:pt idx="17">
                  <c:v>175.54736325402291</c:v>
                </c:pt>
                <c:pt idx="18">
                  <c:v>-13.358677099150555</c:v>
                </c:pt>
                <c:pt idx="19">
                  <c:v>-93.087374905560409</c:v>
                </c:pt>
                <c:pt idx="20">
                  <c:v>1.6762887445083834</c:v>
                </c:pt>
                <c:pt idx="21">
                  <c:v>-203.22567597093166</c:v>
                </c:pt>
                <c:pt idx="22">
                  <c:v>191.00523077065463</c:v>
                </c:pt>
                <c:pt idx="23">
                  <c:v>31.766058228481597</c:v>
                </c:pt>
              </c:numCache>
            </c:numRef>
          </c:yVal>
          <c:smooth val="0"/>
          <c:extLst>
            <c:ext xmlns:c16="http://schemas.microsoft.com/office/drawing/2014/chart" uri="{C3380CC4-5D6E-409C-BE32-E72D297353CC}">
              <c16:uniqueId val="{00000001-9304-4773-8631-176B78FA9872}"/>
            </c:ext>
          </c:extLst>
        </c:ser>
        <c:dLbls>
          <c:showLegendKey val="0"/>
          <c:showVal val="0"/>
          <c:showCatName val="0"/>
          <c:showSerName val="0"/>
          <c:showPercent val="0"/>
          <c:showBubbleSize val="0"/>
        </c:dLbls>
        <c:axId val="973091904"/>
        <c:axId val="973093344"/>
      </c:scatterChart>
      <c:valAx>
        <c:axId val="97309190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093344"/>
        <c:crosses val="autoZero"/>
        <c:crossBetween val="midCat"/>
      </c:valAx>
      <c:valAx>
        <c:axId val="97309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091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05BCD-301A-4C3D-B848-D5FC05294CA4}" type="datetimeFigureOut">
              <a:rPr lang="en-AU" smtClean="0"/>
              <a:t>29/05/2025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A5927-AB62-4402-86AA-691450AED5CB}" type="slidenum">
              <a:rPr lang="en-AU" smtClean="0"/>
              <a:t>‹#›</a:t>
            </a:fld>
            <a:endParaRPr lang="en-AU"/>
          </a:p>
        </p:txBody>
      </p:sp>
    </p:spTree>
    <p:extLst>
      <p:ext uri="{BB962C8B-B14F-4D97-AF65-F5344CB8AC3E}">
        <p14:creationId xmlns:p14="http://schemas.microsoft.com/office/powerpoint/2010/main" val="205697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While the trendline for our residuals is consistently across 0, there is a clear cyclic pattern of residuals. This indicating potential autocorrelation</a:t>
            </a:r>
          </a:p>
          <a:p>
            <a:pPr marL="171450" indent="-171450">
              <a:buFontTx/>
              <a:buChar char="-"/>
            </a:pPr>
            <a:r>
              <a:rPr lang="en-AU" dirty="0"/>
              <a:t>This finding is confirmed through our autocorrelation plot, where lags 1-3 are exceeding the 95% significance boundaries. This meaning residuals are not independent thus violating a key assumption of the regression model.</a:t>
            </a:r>
          </a:p>
          <a:p>
            <a:pPr marL="171450" indent="-171450">
              <a:buFontTx/>
              <a:buChar char="-"/>
            </a:pPr>
            <a:r>
              <a:rPr lang="en-AU" dirty="0"/>
              <a:t>Looking into the regression output itself, we can deduce through the regressions F significance that the overall model is highly significant, with an F statistic of 1.27e-14.</a:t>
            </a:r>
          </a:p>
          <a:p>
            <a:pPr marL="171450" indent="-171450">
              <a:buFontTx/>
              <a:buChar char="-"/>
            </a:pPr>
            <a:r>
              <a:rPr lang="en-AU" dirty="0"/>
              <a:t>however, only 5 out of 12 dummy variables are found to be statistically significant, this including time, February, October, November and December. This meaning we cannot make predictions within the months March through to September with 95% confidence.</a:t>
            </a:r>
          </a:p>
          <a:p>
            <a:pPr marL="171450" indent="-171450">
              <a:buFontTx/>
              <a:buChar char="-"/>
            </a:pPr>
            <a:r>
              <a:rPr lang="en-AU" dirty="0"/>
              <a:t>Overall, our regression model exhibits critical issues: this including autocorrelation in residuals as well as most explanatory variables within the model being statistically insignificant. This compromising the model's ability to make reliable forecasts </a:t>
            </a:r>
          </a:p>
        </p:txBody>
      </p:sp>
      <p:sp>
        <p:nvSpPr>
          <p:cNvPr id="4" name="Slide Number Placeholder 3"/>
          <p:cNvSpPr>
            <a:spLocks noGrp="1"/>
          </p:cNvSpPr>
          <p:nvPr>
            <p:ph type="sldNum" sz="quarter" idx="5"/>
          </p:nvPr>
        </p:nvSpPr>
        <p:spPr/>
        <p:txBody>
          <a:bodyPr/>
          <a:lstStyle/>
          <a:p>
            <a:fld id="{529A5927-AB62-4402-86AA-691450AED5CB}" type="slidenum">
              <a:rPr lang="en-AU" smtClean="0"/>
              <a:t>4</a:t>
            </a:fld>
            <a:endParaRPr lang="en-AU"/>
          </a:p>
        </p:txBody>
      </p:sp>
    </p:spTree>
    <p:extLst>
      <p:ext uri="{BB962C8B-B14F-4D97-AF65-F5344CB8AC3E}">
        <p14:creationId xmlns:p14="http://schemas.microsoft.com/office/powerpoint/2010/main" val="140336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Evaluation:</a:t>
            </a:r>
          </a:p>
          <a:p>
            <a:r>
              <a:rPr lang="en-US" sz="1200" dirty="0"/>
              <a:t>Model is significant as indicated by our F significance statistic, confirming the model is able to explain a large proportion of how the sales volume fluctuates across previous years.</a:t>
            </a:r>
          </a:p>
          <a:p>
            <a:r>
              <a:rPr lang="en-US" sz="1200" dirty="0"/>
              <a:t>However statistical insignificance of dummy variables (March – September) with p-values &gt; 0.05  indicate we cannot make predictions within these months with 95% confidence. This meaning only months February, October, November and December are significant within this specific model.</a:t>
            </a:r>
          </a:p>
          <a:p>
            <a:r>
              <a:rPr lang="en-US" sz="1200" dirty="0"/>
              <a:t>As previously mentioned, a key assumption of the regression model has also been violated. With evident autocorrelation of errors/residuals being present within lags 1-3. Showing that the model does not capture the complete relationships between the dependent and independent variables within the regression.</a:t>
            </a:r>
          </a:p>
          <a:p>
            <a:r>
              <a:rPr lang="en-US" sz="1200" dirty="0"/>
              <a:t>Without several months being statistically significant, as well as evident autocorrelation within residuals. We can conclude that it is not appropriate to utilize this model for forecasting purposes extending from Feb-25 – Jan-26. This as its predictive power is severely limited by these violations and components of statistical insignificance.</a:t>
            </a:r>
            <a:endParaRPr lang="en-AU" dirty="0"/>
          </a:p>
          <a:p>
            <a:endParaRPr lang="en-AU" dirty="0"/>
          </a:p>
        </p:txBody>
      </p:sp>
      <p:sp>
        <p:nvSpPr>
          <p:cNvPr id="4" name="Slide Number Placeholder 3"/>
          <p:cNvSpPr>
            <a:spLocks noGrp="1"/>
          </p:cNvSpPr>
          <p:nvPr>
            <p:ph type="sldNum" sz="quarter" idx="5"/>
          </p:nvPr>
        </p:nvSpPr>
        <p:spPr/>
        <p:txBody>
          <a:bodyPr/>
          <a:lstStyle/>
          <a:p>
            <a:fld id="{529A5927-AB62-4402-86AA-691450AED5CB}" type="slidenum">
              <a:rPr lang="en-AU" smtClean="0"/>
              <a:t>5</a:t>
            </a:fld>
            <a:endParaRPr lang="en-AU"/>
          </a:p>
        </p:txBody>
      </p:sp>
    </p:spTree>
    <p:extLst>
      <p:ext uri="{BB962C8B-B14F-4D97-AF65-F5344CB8AC3E}">
        <p14:creationId xmlns:p14="http://schemas.microsoft.com/office/powerpoint/2010/main" val="382241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29A5927-AB62-4402-86AA-691450AED5CB}" type="slidenum">
              <a:rPr lang="en-AU" smtClean="0"/>
              <a:t>6</a:t>
            </a:fld>
            <a:endParaRPr lang="en-AU"/>
          </a:p>
        </p:txBody>
      </p:sp>
    </p:spTree>
    <p:extLst>
      <p:ext uri="{BB962C8B-B14F-4D97-AF65-F5344CB8AC3E}">
        <p14:creationId xmlns:p14="http://schemas.microsoft.com/office/powerpoint/2010/main" val="264519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5/29/2025</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1439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45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85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43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89540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78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8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23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48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66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5/29/2025</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0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5/29/2025</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528959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3.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5.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7.xml"/><Relationship Id="rId5" Type="http://schemas.microsoft.com/office/2007/relationships/hdphoto" Target="../media/hdphoto3.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94DA0-1501-0F1D-491A-E851CD11A30E}"/>
              </a:ext>
            </a:extLst>
          </p:cNvPr>
          <p:cNvSpPr>
            <a:spLocks noGrp="1"/>
          </p:cNvSpPr>
          <p:nvPr>
            <p:ph type="ctrTitle"/>
          </p:nvPr>
        </p:nvSpPr>
        <p:spPr>
          <a:xfrm>
            <a:off x="1079090" y="1247140"/>
            <a:ext cx="7891760" cy="3450844"/>
          </a:xfrm>
        </p:spPr>
        <p:txBody>
          <a:bodyPr>
            <a:normAutofit fontScale="90000"/>
          </a:bodyPr>
          <a:lstStyle/>
          <a:p>
            <a:r>
              <a:rPr lang="en-US" dirty="0"/>
              <a:t>BUSA3015 – Regression Analysis of Online Retail Sales Data</a:t>
            </a:r>
            <a:endParaRPr lang="en-AU" dirty="0"/>
          </a:p>
        </p:txBody>
      </p:sp>
      <p:sp>
        <p:nvSpPr>
          <p:cNvPr id="3" name="Subtitle 2">
            <a:extLst>
              <a:ext uri="{FF2B5EF4-FFF2-40B4-BE49-F238E27FC236}">
                <a16:creationId xmlns:a16="http://schemas.microsoft.com/office/drawing/2014/main" id="{58452180-6BB3-3A72-03BE-CEED5D2AE5F1}"/>
              </a:ext>
            </a:extLst>
          </p:cNvPr>
          <p:cNvSpPr>
            <a:spLocks noGrp="1"/>
          </p:cNvSpPr>
          <p:nvPr>
            <p:ph type="subTitle" idx="1"/>
          </p:nvPr>
        </p:nvSpPr>
        <p:spPr>
          <a:xfrm>
            <a:off x="1079090" y="4818126"/>
            <a:ext cx="7891760" cy="1268984"/>
          </a:xfrm>
        </p:spPr>
        <p:txBody>
          <a:bodyPr>
            <a:normAutofit/>
          </a:bodyPr>
          <a:lstStyle/>
          <a:p>
            <a:r>
              <a:rPr lang="en-US" dirty="0"/>
              <a:t>Jett Munnings (47789115)</a:t>
            </a:r>
            <a:endParaRPr lang="en-AU" dirty="0"/>
          </a:p>
        </p:txBody>
      </p:sp>
      <p:sp>
        <p:nvSpPr>
          <p:cNvPr id="55" name="Rectangle 54">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Rectangle 56">
            <a:extLst>
              <a:ext uri="{FF2B5EF4-FFF2-40B4-BE49-F238E27FC236}">
                <a16:creationId xmlns:a16="http://schemas.microsoft.com/office/drawing/2014/main" id="{F0A5ACD4-8016-403B-BEED-5B03EF65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55523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77AA8-E8F2-79EC-2810-6A97A486C83E}"/>
              </a:ext>
            </a:extLst>
          </p:cNvPr>
          <p:cNvSpPr>
            <a:spLocks noGrp="1"/>
          </p:cNvSpPr>
          <p:nvPr>
            <p:ph type="title"/>
          </p:nvPr>
        </p:nvSpPr>
        <p:spPr>
          <a:xfrm>
            <a:off x="1587710" y="455362"/>
            <a:ext cx="9486690" cy="1550419"/>
          </a:xfrm>
        </p:spPr>
        <p:txBody>
          <a:bodyPr>
            <a:normAutofit/>
          </a:bodyPr>
          <a:lstStyle/>
          <a:p>
            <a:r>
              <a:rPr lang="en-US" dirty="0"/>
              <a:t>Attribution</a:t>
            </a:r>
            <a:endParaRPr lang="en-AU" dirty="0"/>
          </a:p>
        </p:txBody>
      </p:sp>
      <p:sp>
        <p:nvSpPr>
          <p:cNvPr id="28" name="Content Placeholder 27">
            <a:extLst>
              <a:ext uri="{FF2B5EF4-FFF2-40B4-BE49-F238E27FC236}">
                <a16:creationId xmlns:a16="http://schemas.microsoft.com/office/drawing/2014/main" id="{6B39B2A3-058E-ECE4-74F0-082A60579441}"/>
              </a:ext>
            </a:extLst>
          </p:cNvPr>
          <p:cNvSpPr>
            <a:spLocks noGrp="1"/>
          </p:cNvSpPr>
          <p:nvPr>
            <p:ph idx="1"/>
          </p:nvPr>
        </p:nvSpPr>
        <p:spPr>
          <a:xfrm>
            <a:off x="1585975" y="1588042"/>
            <a:ext cx="4920842" cy="4958532"/>
          </a:xfrm>
        </p:spPr>
        <p:txBody>
          <a:bodyPr>
            <a:normAutofit/>
          </a:bodyPr>
          <a:lstStyle/>
          <a:p>
            <a:r>
              <a:rPr lang="en-US" dirty="0"/>
              <a:t>Sourced from Australian Bureau of Statistics: Catalogue number 8501.0</a:t>
            </a:r>
          </a:p>
          <a:p>
            <a:r>
              <a:rPr lang="en-US" dirty="0"/>
              <a:t>Original and Seasonally Adjusted total sales volume for online retailers $millions.</a:t>
            </a:r>
          </a:p>
          <a:p>
            <a:r>
              <a:rPr lang="en-US" dirty="0"/>
              <a:t>Using values of original time series from the Feb-2022 – Jan-2025 </a:t>
            </a:r>
          </a:p>
          <a:p>
            <a:endParaRPr lang="en-AU" dirty="0"/>
          </a:p>
        </p:txBody>
      </p:sp>
      <p:pic>
        <p:nvPicPr>
          <p:cNvPr id="19" name="Content Placeholder 18" descr="A graph with blue lines and numbers&#10;&#10;AI-generated content may be incorrect.">
            <a:extLst>
              <a:ext uri="{FF2B5EF4-FFF2-40B4-BE49-F238E27FC236}">
                <a16:creationId xmlns:a16="http://schemas.microsoft.com/office/drawing/2014/main" id="{D8B33F13-F2C3-A07F-6C2C-47D5FCC859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tretch>
            <a:fillRect/>
          </a:stretch>
        </p:blipFill>
        <p:spPr>
          <a:xfrm>
            <a:off x="6714374" y="1196713"/>
            <a:ext cx="5198369" cy="2885093"/>
          </a:xfrm>
          <a:prstGeom prst="rect">
            <a:avLst/>
          </a:prstGeom>
          <a:solidFill>
            <a:schemeClr val="bg2"/>
          </a:solidFill>
          <a:ln w="22225">
            <a:solidFill>
              <a:schemeClr val="accent1"/>
            </a:solidFill>
          </a:ln>
        </p:spPr>
      </p:pic>
      <p:pic>
        <p:nvPicPr>
          <p:cNvPr id="1028" name="Picture 4" descr="Australian Bureau of Statistics | Logopedia | Fandom">
            <a:extLst>
              <a:ext uri="{FF2B5EF4-FFF2-40B4-BE49-F238E27FC236}">
                <a16:creationId xmlns:a16="http://schemas.microsoft.com/office/drawing/2014/main" id="{52E455EE-8729-3CA4-C036-35A687C21CA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458727" y="5437127"/>
            <a:ext cx="1438997" cy="129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9697-649D-6822-0A7B-2B8BD61AFB9F}"/>
              </a:ext>
            </a:extLst>
          </p:cNvPr>
          <p:cNvSpPr>
            <a:spLocks noGrp="1"/>
          </p:cNvSpPr>
          <p:nvPr>
            <p:ph type="title"/>
          </p:nvPr>
        </p:nvSpPr>
        <p:spPr>
          <a:xfrm>
            <a:off x="1308449" y="109059"/>
            <a:ext cx="9486690" cy="1550419"/>
          </a:xfrm>
        </p:spPr>
        <p:txBody>
          <a:bodyPr/>
          <a:lstStyle/>
          <a:p>
            <a:r>
              <a:rPr lang="en-US" dirty="0"/>
              <a:t>Analysis</a:t>
            </a:r>
            <a:endParaRPr lang="en-AU" dirty="0"/>
          </a:p>
        </p:txBody>
      </p:sp>
      <p:graphicFrame>
        <p:nvGraphicFramePr>
          <p:cNvPr id="3" name="Chart 2">
            <a:extLst>
              <a:ext uri="{FF2B5EF4-FFF2-40B4-BE49-F238E27FC236}">
                <a16:creationId xmlns:a16="http://schemas.microsoft.com/office/drawing/2014/main" id="{340D4FB6-4ADE-42A3-43D7-DC97602F16B7}"/>
              </a:ext>
            </a:extLst>
          </p:cNvPr>
          <p:cNvGraphicFramePr>
            <a:graphicFrameLocks/>
          </p:cNvGraphicFramePr>
          <p:nvPr>
            <p:extLst>
              <p:ext uri="{D42A27DB-BD31-4B8C-83A1-F6EECF244321}">
                <p14:modId xmlns:p14="http://schemas.microsoft.com/office/powerpoint/2010/main" val="1054461052"/>
              </p:ext>
            </p:extLst>
          </p:nvPr>
        </p:nvGraphicFramePr>
        <p:xfrm>
          <a:off x="1308449" y="884269"/>
          <a:ext cx="9662088" cy="388270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D897B2A-E645-1640-58DC-4EEEF9253A4D}"/>
              </a:ext>
            </a:extLst>
          </p:cNvPr>
          <p:cNvSpPr txBox="1"/>
          <p:nvPr/>
        </p:nvSpPr>
        <p:spPr>
          <a:xfrm>
            <a:off x="1308449" y="4520750"/>
            <a:ext cx="10734261" cy="2308324"/>
          </a:xfrm>
          <a:prstGeom prst="rect">
            <a:avLst/>
          </a:prstGeom>
          <a:noFill/>
        </p:spPr>
        <p:txBody>
          <a:bodyPr wrap="square" rtlCol="0">
            <a:spAutoFit/>
          </a:bodyPr>
          <a:lstStyle/>
          <a:p>
            <a:endParaRPr lang="en-US" sz="1600" dirty="0"/>
          </a:p>
          <a:p>
            <a:pPr marL="285750" indent="-285750">
              <a:buFontTx/>
              <a:buChar char="-"/>
            </a:pPr>
            <a:r>
              <a:rPr lang="en-US" sz="1600" dirty="0"/>
              <a:t>Seasonal data and upward trend present. Series has consistent peaks within November of each year in exception to a peak in December 2024, with troughs in February</a:t>
            </a:r>
          </a:p>
          <a:p>
            <a:endParaRPr lang="en-US" sz="1600" dirty="0"/>
          </a:p>
          <a:p>
            <a:pPr marL="285750" indent="-285750">
              <a:buFontTx/>
              <a:buChar char="-"/>
            </a:pPr>
            <a:r>
              <a:rPr lang="en-US" sz="1600" dirty="0"/>
              <a:t>Within sample forecast shows poor generalization due to limited training data, only being trained on two seasonal cycles</a:t>
            </a:r>
          </a:p>
          <a:p>
            <a:endParaRPr lang="en-US" sz="1600" dirty="0"/>
          </a:p>
          <a:p>
            <a:pPr marL="285750" indent="-285750">
              <a:buFontTx/>
              <a:buChar char="-"/>
            </a:pPr>
            <a:r>
              <a:rPr lang="en-AU" sz="1600" dirty="0"/>
              <a:t>Overall model captures seasonal relationship between variables and general trend well, however, is not attuned to the external economic environment leading to inaccuracies on a month-by-month basis</a:t>
            </a:r>
          </a:p>
        </p:txBody>
      </p:sp>
    </p:spTree>
    <p:extLst>
      <p:ext uri="{BB962C8B-B14F-4D97-AF65-F5344CB8AC3E}">
        <p14:creationId xmlns:p14="http://schemas.microsoft.com/office/powerpoint/2010/main" val="307790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4D32-8643-6922-1489-CCD0A64D2C8B}"/>
              </a:ext>
            </a:extLst>
          </p:cNvPr>
          <p:cNvSpPr>
            <a:spLocks noGrp="1"/>
          </p:cNvSpPr>
          <p:nvPr>
            <p:ph type="title"/>
          </p:nvPr>
        </p:nvSpPr>
        <p:spPr>
          <a:xfrm>
            <a:off x="1372668" y="458341"/>
            <a:ext cx="9486690" cy="1550419"/>
          </a:xfrm>
        </p:spPr>
        <p:txBody>
          <a:bodyPr/>
          <a:lstStyle/>
          <a:p>
            <a:r>
              <a:rPr lang="en-US" dirty="0"/>
              <a:t>Articulation Of Issues</a:t>
            </a:r>
            <a:endParaRPr lang="en-AU" dirty="0"/>
          </a:p>
        </p:txBody>
      </p:sp>
      <p:graphicFrame>
        <p:nvGraphicFramePr>
          <p:cNvPr id="4" name="Chart 3">
            <a:extLst>
              <a:ext uri="{FF2B5EF4-FFF2-40B4-BE49-F238E27FC236}">
                <a16:creationId xmlns:a16="http://schemas.microsoft.com/office/drawing/2014/main" id="{4394F9EC-6DC8-0977-1565-9DA1A8D2677E}"/>
              </a:ext>
            </a:extLst>
          </p:cNvPr>
          <p:cNvGraphicFramePr>
            <a:graphicFrameLocks/>
          </p:cNvGraphicFramePr>
          <p:nvPr>
            <p:extLst>
              <p:ext uri="{D42A27DB-BD31-4B8C-83A1-F6EECF244321}">
                <p14:modId xmlns:p14="http://schemas.microsoft.com/office/powerpoint/2010/main" val="1018448054"/>
              </p:ext>
            </p:extLst>
          </p:nvPr>
        </p:nvGraphicFramePr>
        <p:xfrm>
          <a:off x="7875037" y="2452611"/>
          <a:ext cx="3533192" cy="2129877"/>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697D4031-32C4-A359-CDC0-4AA43561AA8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2000"/>
                    </a14:imgEffect>
                  </a14:imgLayer>
                </a14:imgProps>
              </a:ext>
            </a:extLst>
          </a:blip>
          <a:stretch>
            <a:fillRect/>
          </a:stretch>
        </p:blipFill>
        <p:spPr>
          <a:xfrm>
            <a:off x="7856149" y="4656463"/>
            <a:ext cx="3552080" cy="2085053"/>
          </a:xfrm>
          <a:prstGeom prst="rect">
            <a:avLst/>
          </a:prstGeom>
          <a:ln>
            <a:solidFill>
              <a:schemeClr val="tx1"/>
            </a:solidFill>
          </a:ln>
        </p:spPr>
      </p:pic>
      <p:graphicFrame>
        <p:nvGraphicFramePr>
          <p:cNvPr id="3" name="Table 2">
            <a:extLst>
              <a:ext uri="{FF2B5EF4-FFF2-40B4-BE49-F238E27FC236}">
                <a16:creationId xmlns:a16="http://schemas.microsoft.com/office/drawing/2014/main" id="{34D1E578-8225-91F0-C6AC-34AA8F281ACF}"/>
              </a:ext>
            </a:extLst>
          </p:cNvPr>
          <p:cNvGraphicFramePr>
            <a:graphicFrameLocks noGrp="1"/>
          </p:cNvGraphicFramePr>
          <p:nvPr>
            <p:extLst>
              <p:ext uri="{D42A27DB-BD31-4B8C-83A1-F6EECF244321}">
                <p14:modId xmlns:p14="http://schemas.microsoft.com/office/powerpoint/2010/main" val="2142829705"/>
              </p:ext>
            </p:extLst>
          </p:nvPr>
        </p:nvGraphicFramePr>
        <p:xfrm>
          <a:off x="1343330" y="4261206"/>
          <a:ext cx="5947268" cy="2480310"/>
        </p:xfrm>
        <a:graphic>
          <a:graphicData uri="http://schemas.openxmlformats.org/drawingml/2006/table">
            <a:tbl>
              <a:tblPr>
                <a:tableStyleId>{5C22544A-7EE6-4342-B048-85BDC9FD1C3A}</a:tableStyleId>
              </a:tblPr>
              <a:tblGrid>
                <a:gridCol w="674469">
                  <a:extLst>
                    <a:ext uri="{9D8B030D-6E8A-4147-A177-3AD203B41FA5}">
                      <a16:colId xmlns:a16="http://schemas.microsoft.com/office/drawing/2014/main" val="3096461401"/>
                    </a:ext>
                  </a:extLst>
                </a:gridCol>
                <a:gridCol w="2687335">
                  <a:extLst>
                    <a:ext uri="{9D8B030D-6E8A-4147-A177-3AD203B41FA5}">
                      <a16:colId xmlns:a16="http://schemas.microsoft.com/office/drawing/2014/main" val="1783503058"/>
                    </a:ext>
                  </a:extLst>
                </a:gridCol>
                <a:gridCol w="1236526">
                  <a:extLst>
                    <a:ext uri="{9D8B030D-6E8A-4147-A177-3AD203B41FA5}">
                      <a16:colId xmlns:a16="http://schemas.microsoft.com/office/drawing/2014/main" val="203630600"/>
                    </a:ext>
                  </a:extLst>
                </a:gridCol>
                <a:gridCol w="674469">
                  <a:extLst>
                    <a:ext uri="{9D8B030D-6E8A-4147-A177-3AD203B41FA5}">
                      <a16:colId xmlns:a16="http://schemas.microsoft.com/office/drawing/2014/main" val="974186473"/>
                    </a:ext>
                  </a:extLst>
                </a:gridCol>
                <a:gridCol w="674469">
                  <a:extLst>
                    <a:ext uri="{9D8B030D-6E8A-4147-A177-3AD203B41FA5}">
                      <a16:colId xmlns:a16="http://schemas.microsoft.com/office/drawing/2014/main" val="3972793875"/>
                    </a:ext>
                  </a:extLst>
                </a:gridCol>
              </a:tblGrid>
              <a:tr h="0">
                <a:tc>
                  <a:txBody>
                    <a:bodyPr/>
                    <a:lstStyle/>
                    <a:p>
                      <a:pPr algn="ctr" fontAlgn="b"/>
                      <a:r>
                        <a:rPr lang="en-AU" sz="1100" u="none" strike="noStrike" dirty="0">
                          <a:effectLst/>
                        </a:rPr>
                        <a:t> </a:t>
                      </a:r>
                      <a:endParaRPr lang="en-AU" sz="1100" b="0" i="1"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ctr" fontAlgn="b"/>
                      <a:r>
                        <a:rPr lang="en-AU" sz="1100" u="none" strike="noStrike" dirty="0">
                          <a:effectLst/>
                        </a:rPr>
                        <a:t>Coefficients</a:t>
                      </a:r>
                      <a:endParaRPr lang="en-AU" sz="1100" b="0" i="1"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ctr" fontAlgn="b"/>
                      <a:r>
                        <a:rPr lang="en-AU" sz="1100" u="none" strike="noStrike" dirty="0">
                          <a:effectLst/>
                        </a:rPr>
                        <a:t>Standard Error</a:t>
                      </a:r>
                      <a:endParaRPr lang="en-AU" sz="1100" b="0" i="1"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ctr" fontAlgn="b"/>
                      <a:r>
                        <a:rPr lang="en-AU" sz="1100" u="none" strike="noStrike">
                          <a:effectLst/>
                        </a:rPr>
                        <a:t>t Stat</a:t>
                      </a:r>
                      <a:endParaRPr lang="en-AU" sz="1100" b="0" i="1"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ctr" fontAlgn="b"/>
                      <a:r>
                        <a:rPr lang="en-AU" sz="1100" u="none" strike="noStrike" dirty="0">
                          <a:effectLst/>
                        </a:rPr>
                        <a:t>P-value</a:t>
                      </a:r>
                      <a:endParaRPr lang="en-AU" sz="1100" b="0" i="1"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2991601923"/>
                  </a:ext>
                </a:extLst>
              </a:tr>
              <a:tr h="165596">
                <a:tc>
                  <a:txBody>
                    <a:bodyPr/>
                    <a:lstStyle/>
                    <a:p>
                      <a:pPr algn="l" fontAlgn="b"/>
                      <a:r>
                        <a:rPr lang="en-AU" sz="1100" u="none" strike="noStrike" dirty="0">
                          <a:effectLst/>
                        </a:rPr>
                        <a:t>Intercept</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3279.90</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82.42144086</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39.79426</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1.03E-22</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603071862"/>
                  </a:ext>
                </a:extLst>
              </a:tr>
              <a:tr h="165596">
                <a:tc>
                  <a:txBody>
                    <a:bodyPr/>
                    <a:lstStyle/>
                    <a:p>
                      <a:pPr algn="l" fontAlgn="b"/>
                      <a:r>
                        <a:rPr lang="en-AU" sz="1100" u="none" strike="noStrike">
                          <a:effectLst/>
                        </a:rPr>
                        <a:t>Time</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20.97</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1.982751711</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10.58</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2.63E-10</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731302001"/>
                  </a:ext>
                </a:extLst>
              </a:tr>
              <a:tr h="165596">
                <a:tc>
                  <a:txBody>
                    <a:bodyPr/>
                    <a:lstStyle/>
                    <a:p>
                      <a:pPr algn="l" fontAlgn="b"/>
                      <a:r>
                        <a:rPr lang="en-AU" sz="1100" u="none" strike="noStrike">
                          <a:effectLst/>
                        </a:rPr>
                        <a:t>Feb</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-282.50</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97.63919829</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-2.89333</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0.008198</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6050905"/>
                  </a:ext>
                </a:extLst>
              </a:tr>
              <a:tr h="165596">
                <a:tc>
                  <a:txBody>
                    <a:bodyPr/>
                    <a:lstStyle/>
                    <a:p>
                      <a:pPr algn="l" fontAlgn="b"/>
                      <a:r>
                        <a:rPr lang="en-AU" sz="1100" u="none" strike="noStrike">
                          <a:effectLst/>
                        </a:rPr>
                        <a:t>Mar</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60.43</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97.21551138</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0.621586</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0.540327</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2947518080"/>
                  </a:ext>
                </a:extLst>
              </a:tr>
              <a:tr h="165596">
                <a:tc>
                  <a:txBody>
                    <a:bodyPr/>
                    <a:lstStyle/>
                    <a:p>
                      <a:pPr algn="l" fontAlgn="b"/>
                      <a:r>
                        <a:rPr lang="en-AU" sz="1100" u="none" strike="noStrike">
                          <a:effectLst/>
                        </a:rPr>
                        <a:t>Apr</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-144.44</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96.83057817</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-1.49169</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0.149369</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361772282"/>
                  </a:ext>
                </a:extLst>
              </a:tr>
              <a:tr h="165596">
                <a:tc>
                  <a:txBody>
                    <a:bodyPr/>
                    <a:lstStyle/>
                    <a:p>
                      <a:pPr algn="l" fontAlgn="b"/>
                      <a:r>
                        <a:rPr lang="en-AU" sz="1100" u="none" strike="noStrike">
                          <a:effectLst/>
                        </a:rPr>
                        <a:t>May</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161.86</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96.48486252</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1.677523</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0.10698</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3450162602"/>
                  </a:ext>
                </a:extLst>
              </a:tr>
              <a:tr h="165596">
                <a:tc>
                  <a:txBody>
                    <a:bodyPr/>
                    <a:lstStyle/>
                    <a:p>
                      <a:pPr algn="l" fontAlgn="b"/>
                      <a:r>
                        <a:rPr lang="en-AU" sz="1100" u="none" strike="noStrike">
                          <a:effectLst/>
                        </a:rPr>
                        <a:t>Jun</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141.32</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96.17878732</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1.469341</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0.155287</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407577634"/>
                  </a:ext>
                </a:extLst>
              </a:tr>
              <a:tr h="165596">
                <a:tc>
                  <a:txBody>
                    <a:bodyPr/>
                    <a:lstStyle/>
                    <a:p>
                      <a:pPr algn="l" fontAlgn="b"/>
                      <a:r>
                        <a:rPr lang="en-AU" sz="1100" u="none" strike="noStrike">
                          <a:effectLst/>
                        </a:rPr>
                        <a:t>Jul</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107.45</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95.91273207</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1.120289</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0.274153</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1115333192"/>
                  </a:ext>
                </a:extLst>
              </a:tr>
              <a:tr h="165596">
                <a:tc>
                  <a:txBody>
                    <a:bodyPr/>
                    <a:lstStyle/>
                    <a:p>
                      <a:pPr algn="l" fontAlgn="b"/>
                      <a:r>
                        <a:rPr lang="en-AU" sz="1100" u="none" strike="noStrike">
                          <a:effectLst/>
                        </a:rPr>
                        <a:t>Aug</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112.65</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95.68703061</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1.177247</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0.251136</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1277437002"/>
                  </a:ext>
                </a:extLst>
              </a:tr>
              <a:tr h="165596">
                <a:tc>
                  <a:txBody>
                    <a:bodyPr/>
                    <a:lstStyle/>
                    <a:p>
                      <a:pPr algn="l" fontAlgn="b"/>
                      <a:r>
                        <a:rPr lang="en-AU" sz="1100" u="none" strike="noStrike">
                          <a:effectLst/>
                        </a:rPr>
                        <a:t>Sep</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62.21</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95.50196902</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0.651412</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0.521237</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4051941109"/>
                  </a:ext>
                </a:extLst>
              </a:tr>
              <a:tr h="165596">
                <a:tc>
                  <a:txBody>
                    <a:bodyPr/>
                    <a:lstStyle/>
                    <a:p>
                      <a:pPr algn="l" fontAlgn="b"/>
                      <a:r>
                        <a:rPr lang="en-AU" sz="1100" u="none" strike="noStrike">
                          <a:effectLst/>
                        </a:rPr>
                        <a:t>Oct</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279.61</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95.35778393</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2.932203</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0.007489</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74108545"/>
                  </a:ext>
                </a:extLst>
              </a:tr>
              <a:tr h="165596">
                <a:tc>
                  <a:txBody>
                    <a:bodyPr/>
                    <a:lstStyle/>
                    <a:p>
                      <a:pPr algn="l" fontAlgn="b"/>
                      <a:r>
                        <a:rPr lang="en-AU" sz="1100" u="none" strike="noStrike">
                          <a:effectLst/>
                        </a:rPr>
                        <a:t>Nov</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1243.87</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95.25466096</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13.05839</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4.02E-12</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973381085"/>
                  </a:ext>
                </a:extLst>
              </a:tr>
              <a:tr h="165596">
                <a:tc>
                  <a:txBody>
                    <a:bodyPr/>
                    <a:lstStyle/>
                    <a:p>
                      <a:pPr algn="l" fontAlgn="b"/>
                      <a:r>
                        <a:rPr lang="en-AU" sz="1100" u="none" strike="noStrike">
                          <a:effectLst/>
                        </a:rPr>
                        <a:t>Dec</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a:effectLst/>
                        </a:rPr>
                        <a:t>1106.30</a:t>
                      </a:r>
                      <a:endParaRPr lang="en-AU" sz="1100" b="0" i="0" u="none" strike="noStrike">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95.19273356</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11.62171</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tc>
                  <a:txBody>
                    <a:bodyPr/>
                    <a:lstStyle/>
                    <a:p>
                      <a:pPr algn="r" fontAlgn="b"/>
                      <a:r>
                        <a:rPr lang="en-AU" sz="1100" u="none" strike="noStrike" dirty="0">
                          <a:effectLst/>
                        </a:rPr>
                        <a:t>4.18E-11</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736968334"/>
                  </a:ext>
                </a:extLst>
              </a:tr>
            </a:tbl>
          </a:graphicData>
        </a:graphic>
      </p:graphicFrame>
      <p:graphicFrame>
        <p:nvGraphicFramePr>
          <p:cNvPr id="6" name="Table 5">
            <a:extLst>
              <a:ext uri="{FF2B5EF4-FFF2-40B4-BE49-F238E27FC236}">
                <a16:creationId xmlns:a16="http://schemas.microsoft.com/office/drawing/2014/main" id="{D7A8E16C-2D1F-A36B-CC92-5B831AE046EC}"/>
              </a:ext>
            </a:extLst>
          </p:cNvPr>
          <p:cNvGraphicFramePr>
            <a:graphicFrameLocks noGrp="1"/>
          </p:cNvGraphicFramePr>
          <p:nvPr>
            <p:extLst>
              <p:ext uri="{D42A27DB-BD31-4B8C-83A1-F6EECF244321}">
                <p14:modId xmlns:p14="http://schemas.microsoft.com/office/powerpoint/2010/main" val="3908145818"/>
              </p:ext>
            </p:extLst>
          </p:nvPr>
        </p:nvGraphicFramePr>
        <p:xfrm>
          <a:off x="1372668" y="3817507"/>
          <a:ext cx="1308100" cy="381000"/>
        </p:xfrm>
        <a:graphic>
          <a:graphicData uri="http://schemas.openxmlformats.org/drawingml/2006/table">
            <a:tbl>
              <a:tblPr>
                <a:tableStyleId>{5C22544A-7EE6-4342-B048-85BDC9FD1C3A}</a:tableStyleId>
              </a:tblPr>
              <a:tblGrid>
                <a:gridCol w="1308100">
                  <a:extLst>
                    <a:ext uri="{9D8B030D-6E8A-4147-A177-3AD203B41FA5}">
                      <a16:colId xmlns:a16="http://schemas.microsoft.com/office/drawing/2014/main" val="3528165276"/>
                    </a:ext>
                  </a:extLst>
                </a:gridCol>
              </a:tblGrid>
              <a:tr h="190500">
                <a:tc>
                  <a:txBody>
                    <a:bodyPr/>
                    <a:lstStyle/>
                    <a:p>
                      <a:pPr algn="ctr" fontAlgn="b"/>
                      <a:r>
                        <a:rPr lang="en-AU" sz="1100" u="none" strike="noStrike" dirty="0">
                          <a:effectLst/>
                        </a:rPr>
                        <a:t>Significance F</a:t>
                      </a:r>
                      <a:endParaRPr lang="en-AU" sz="1100" b="0" i="1" u="none" strike="noStrike" dirty="0">
                        <a:solidFill>
                          <a:srgbClr val="000000"/>
                        </a:solidFill>
                        <a:effectLst/>
                        <a:latin typeface="Aptos Narrow" panose="020B0004020202020204" pitchFamily="34" charset="0"/>
                      </a:endParaRPr>
                    </a:p>
                  </a:txBody>
                  <a:tcPr marL="9525" marR="9525" marT="9525" marB="0" anchor="b">
                    <a:solidFill>
                      <a:schemeClr val="bg2"/>
                    </a:solidFill>
                  </a:tcPr>
                </a:tc>
                <a:extLst>
                  <a:ext uri="{0D108BD9-81ED-4DB2-BD59-A6C34878D82A}">
                    <a16:rowId xmlns:a16="http://schemas.microsoft.com/office/drawing/2014/main" val="76992640"/>
                  </a:ext>
                </a:extLst>
              </a:tr>
              <a:tr h="190500">
                <a:tc>
                  <a:txBody>
                    <a:bodyPr/>
                    <a:lstStyle/>
                    <a:p>
                      <a:pPr algn="r" fontAlgn="b"/>
                      <a:r>
                        <a:rPr lang="en-AU" sz="1100" u="none" strike="noStrike" dirty="0">
                          <a:effectLst/>
                        </a:rPr>
                        <a:t>1.27444E-14</a:t>
                      </a:r>
                      <a:endParaRPr lang="en-AU" sz="1100" b="0" i="0" u="none" strike="noStrike" dirty="0">
                        <a:solidFill>
                          <a:srgbClr val="000000"/>
                        </a:solidFill>
                        <a:effectLst/>
                        <a:latin typeface="Aptos Narrow" panose="020B000402020202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516013000"/>
                  </a:ext>
                </a:extLst>
              </a:tr>
            </a:tbl>
          </a:graphicData>
        </a:graphic>
      </p:graphicFrame>
      <p:sp>
        <p:nvSpPr>
          <p:cNvPr id="10" name="TextBox 9">
            <a:extLst>
              <a:ext uri="{FF2B5EF4-FFF2-40B4-BE49-F238E27FC236}">
                <a16:creationId xmlns:a16="http://schemas.microsoft.com/office/drawing/2014/main" id="{7630FB4E-3775-C474-AA63-E06D92B25782}"/>
              </a:ext>
            </a:extLst>
          </p:cNvPr>
          <p:cNvSpPr txBox="1"/>
          <p:nvPr/>
        </p:nvSpPr>
        <p:spPr>
          <a:xfrm>
            <a:off x="1326743" y="1176340"/>
            <a:ext cx="5812611" cy="2634632"/>
          </a:xfrm>
          <a:prstGeom prst="rect">
            <a:avLst/>
          </a:prstGeom>
          <a:noFill/>
        </p:spPr>
        <p:txBody>
          <a:bodyPr wrap="square">
            <a:spAutoFit/>
          </a:bodyPr>
          <a:lstStyle/>
          <a:p>
            <a:pPr marL="171450" indent="-171450">
              <a:lnSpc>
                <a:spcPct val="150000"/>
              </a:lnSpc>
              <a:buFontTx/>
              <a:buChar char="-"/>
            </a:pPr>
            <a:r>
              <a:rPr lang="en-AU" sz="1600" dirty="0"/>
              <a:t>Regression model exhibits critical issues: this including autocorrelation in residuals as well as most explanatory variables within the model being statistically insignificant in relation to the baseline month (January).  Predicted Y vs Residuals also indicate slight heteroskedasticity, however its impact is highly limited given the low frequency of observations for higher predicted values.</a:t>
            </a:r>
          </a:p>
        </p:txBody>
      </p:sp>
      <p:graphicFrame>
        <p:nvGraphicFramePr>
          <p:cNvPr id="11" name="Chart 10">
            <a:extLst>
              <a:ext uri="{FF2B5EF4-FFF2-40B4-BE49-F238E27FC236}">
                <a16:creationId xmlns:a16="http://schemas.microsoft.com/office/drawing/2014/main" id="{77BA69EF-FF55-8493-F9CF-FCED7EBA4378}"/>
              </a:ext>
            </a:extLst>
          </p:cNvPr>
          <p:cNvGraphicFramePr>
            <a:graphicFrameLocks/>
          </p:cNvGraphicFramePr>
          <p:nvPr>
            <p:extLst>
              <p:ext uri="{D42A27DB-BD31-4B8C-83A1-F6EECF244321}">
                <p14:modId xmlns:p14="http://schemas.microsoft.com/office/powerpoint/2010/main" val="1015199207"/>
              </p:ext>
            </p:extLst>
          </p:nvPr>
        </p:nvGraphicFramePr>
        <p:xfrm>
          <a:off x="7875037" y="248758"/>
          <a:ext cx="3533192" cy="212987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4177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8ACA-599E-05C1-48D4-845E7845F0D8}"/>
              </a:ext>
            </a:extLst>
          </p:cNvPr>
          <p:cNvSpPr>
            <a:spLocks noGrp="1"/>
          </p:cNvSpPr>
          <p:nvPr>
            <p:ph type="title"/>
          </p:nvPr>
        </p:nvSpPr>
        <p:spPr>
          <a:xfrm>
            <a:off x="1163453" y="264475"/>
            <a:ext cx="6933678" cy="1550419"/>
          </a:xfrm>
        </p:spPr>
        <p:txBody>
          <a:bodyPr/>
          <a:lstStyle/>
          <a:p>
            <a:r>
              <a:rPr lang="en-US" dirty="0"/>
              <a:t>Critique and Position</a:t>
            </a:r>
            <a:endParaRPr lang="en-AU" dirty="0"/>
          </a:p>
        </p:txBody>
      </p:sp>
      <p:graphicFrame>
        <p:nvGraphicFramePr>
          <p:cNvPr id="4" name="Chart 3">
            <a:extLst>
              <a:ext uri="{FF2B5EF4-FFF2-40B4-BE49-F238E27FC236}">
                <a16:creationId xmlns:a16="http://schemas.microsoft.com/office/drawing/2014/main" id="{6A22F827-567E-5A5A-64FE-D66AEC4171B0}"/>
              </a:ext>
            </a:extLst>
          </p:cNvPr>
          <p:cNvGraphicFramePr>
            <a:graphicFrameLocks/>
          </p:cNvGraphicFramePr>
          <p:nvPr>
            <p:extLst>
              <p:ext uri="{D42A27DB-BD31-4B8C-83A1-F6EECF244321}">
                <p14:modId xmlns:p14="http://schemas.microsoft.com/office/powerpoint/2010/main" val="2420763572"/>
              </p:ext>
            </p:extLst>
          </p:nvPr>
        </p:nvGraphicFramePr>
        <p:xfrm>
          <a:off x="5617029" y="1222323"/>
          <a:ext cx="6468134" cy="3096331"/>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C1C1FA2E-C048-3BC9-F62F-BA91A19FA74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1000"/>
                    </a14:imgEffect>
                  </a14:imgLayer>
                </a14:imgProps>
              </a:ext>
            </a:extLst>
          </a:blip>
          <a:stretch>
            <a:fillRect/>
          </a:stretch>
        </p:blipFill>
        <p:spPr>
          <a:xfrm>
            <a:off x="8671573" y="4407322"/>
            <a:ext cx="3413590" cy="2272543"/>
          </a:xfrm>
          <a:prstGeom prst="rect">
            <a:avLst/>
          </a:prstGeom>
          <a:ln>
            <a:solidFill>
              <a:schemeClr val="tx1"/>
            </a:solidFill>
          </a:ln>
        </p:spPr>
      </p:pic>
      <p:sp>
        <p:nvSpPr>
          <p:cNvPr id="7" name="TextBox 6">
            <a:extLst>
              <a:ext uri="{FF2B5EF4-FFF2-40B4-BE49-F238E27FC236}">
                <a16:creationId xmlns:a16="http://schemas.microsoft.com/office/drawing/2014/main" id="{8B2BBE29-913D-DFA4-826A-284338E569CD}"/>
              </a:ext>
            </a:extLst>
          </p:cNvPr>
          <p:cNvSpPr txBox="1"/>
          <p:nvPr/>
        </p:nvSpPr>
        <p:spPr>
          <a:xfrm>
            <a:off x="1163453" y="1039685"/>
            <a:ext cx="4528220" cy="5173789"/>
          </a:xfrm>
          <a:prstGeom prst="rect">
            <a:avLst/>
          </a:prstGeom>
          <a:noFill/>
        </p:spPr>
        <p:txBody>
          <a:bodyPr wrap="square">
            <a:spAutoFit/>
          </a:bodyPr>
          <a:lstStyle/>
          <a:p>
            <a:pPr>
              <a:lnSpc>
                <a:spcPct val="150000"/>
              </a:lnSpc>
            </a:pPr>
            <a:r>
              <a:rPr lang="en-US" sz="1400" b="1" dirty="0"/>
              <a:t>Model Evaluation:</a:t>
            </a:r>
          </a:p>
          <a:p>
            <a:pPr marL="285750" indent="-285750">
              <a:lnSpc>
                <a:spcPct val="150000"/>
              </a:lnSpc>
              <a:buFont typeface="Arial" panose="020B0604020202020204" pitchFamily="34" charset="0"/>
              <a:buChar char="•"/>
            </a:pPr>
            <a:r>
              <a:rPr lang="en-US" sz="1600" dirty="0"/>
              <a:t>Model is significant as indicated by our F significance statistic.</a:t>
            </a:r>
          </a:p>
          <a:p>
            <a:pPr marL="285750" indent="-285750">
              <a:lnSpc>
                <a:spcPct val="150000"/>
              </a:lnSpc>
              <a:buFont typeface="Arial" panose="020B0604020202020204" pitchFamily="34" charset="0"/>
              <a:buChar char="•"/>
            </a:pPr>
            <a:r>
              <a:rPr lang="en-US" sz="1600" dirty="0"/>
              <a:t>Dummy variables (March – September) with p-values &gt; 0.05  indicate we cannot make predictions within these months with 95% confidence. </a:t>
            </a:r>
          </a:p>
          <a:p>
            <a:pPr marL="285750" indent="-285750">
              <a:lnSpc>
                <a:spcPct val="150000"/>
              </a:lnSpc>
              <a:buFont typeface="Arial" panose="020B0604020202020204" pitchFamily="34" charset="0"/>
              <a:buChar char="•"/>
            </a:pPr>
            <a:r>
              <a:rPr lang="en-US" sz="1600" dirty="0"/>
              <a:t>Key assumption of the regression model has also been violated. With evident autocorrelation of errors/residuals being present within lags 1-3. </a:t>
            </a:r>
          </a:p>
          <a:p>
            <a:pPr marL="285750" indent="-285750">
              <a:lnSpc>
                <a:spcPct val="150000"/>
              </a:lnSpc>
              <a:buFont typeface="Arial" panose="020B0604020202020204" pitchFamily="34" charset="0"/>
              <a:buChar char="•"/>
            </a:pPr>
            <a:r>
              <a:rPr lang="en-US" sz="1600" dirty="0"/>
              <a:t>We can conclude that it is not appropriate to utilize this model for forecasting purposes extending from Feb-25 – Jan-26. </a:t>
            </a:r>
            <a:endParaRPr lang="en-AU" sz="1600" dirty="0"/>
          </a:p>
        </p:txBody>
      </p:sp>
      <p:graphicFrame>
        <p:nvGraphicFramePr>
          <p:cNvPr id="8" name="Chart 7">
            <a:extLst>
              <a:ext uri="{FF2B5EF4-FFF2-40B4-BE49-F238E27FC236}">
                <a16:creationId xmlns:a16="http://schemas.microsoft.com/office/drawing/2014/main" id="{D7C82CD7-4B4F-D773-7A96-2331674CA57E}"/>
              </a:ext>
            </a:extLst>
          </p:cNvPr>
          <p:cNvGraphicFramePr>
            <a:graphicFrameLocks/>
          </p:cNvGraphicFramePr>
          <p:nvPr>
            <p:extLst>
              <p:ext uri="{D42A27DB-BD31-4B8C-83A1-F6EECF244321}">
                <p14:modId xmlns:p14="http://schemas.microsoft.com/office/powerpoint/2010/main" val="1206293608"/>
              </p:ext>
            </p:extLst>
          </p:nvPr>
        </p:nvGraphicFramePr>
        <p:xfrm>
          <a:off x="5617029" y="4407322"/>
          <a:ext cx="2948474" cy="227254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019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BFCF-CB0A-FE7F-644C-BB62F8A24072}"/>
              </a:ext>
            </a:extLst>
          </p:cNvPr>
          <p:cNvSpPr>
            <a:spLocks noGrp="1"/>
          </p:cNvSpPr>
          <p:nvPr>
            <p:ph type="title"/>
          </p:nvPr>
        </p:nvSpPr>
        <p:spPr>
          <a:xfrm>
            <a:off x="1167512" y="373224"/>
            <a:ext cx="6203672" cy="1550419"/>
          </a:xfrm>
        </p:spPr>
        <p:txBody>
          <a:bodyPr/>
          <a:lstStyle/>
          <a:p>
            <a:r>
              <a:rPr lang="en-US" dirty="0"/>
              <a:t>Critique and Position </a:t>
            </a:r>
            <a:endParaRPr lang="en-AU" dirty="0"/>
          </a:p>
        </p:txBody>
      </p:sp>
      <p:sp>
        <p:nvSpPr>
          <p:cNvPr id="3" name="Content Placeholder 2">
            <a:extLst>
              <a:ext uri="{FF2B5EF4-FFF2-40B4-BE49-F238E27FC236}">
                <a16:creationId xmlns:a16="http://schemas.microsoft.com/office/drawing/2014/main" id="{EF3CDC73-02B0-4331-38E4-25436D26CC6F}"/>
              </a:ext>
            </a:extLst>
          </p:cNvPr>
          <p:cNvSpPr>
            <a:spLocks noGrp="1"/>
          </p:cNvSpPr>
          <p:nvPr>
            <p:ph idx="1"/>
          </p:nvPr>
        </p:nvSpPr>
        <p:spPr>
          <a:xfrm>
            <a:off x="1167512" y="1085399"/>
            <a:ext cx="4731213" cy="1676488"/>
          </a:xfrm>
        </p:spPr>
        <p:txBody>
          <a:bodyPr>
            <a:noAutofit/>
          </a:bodyPr>
          <a:lstStyle/>
          <a:p>
            <a:r>
              <a:rPr lang="en-US" sz="1600" dirty="0"/>
              <a:t>An optimized Winters Exponential Smoothing model is a much more appropriate model to adopt for forecasting sales volume of online retailers. This as the model effectively captures the relationship between each month and sales volume as evident through no autocorrelation of errors. </a:t>
            </a:r>
          </a:p>
          <a:p>
            <a:r>
              <a:rPr lang="en-US" sz="1600" dirty="0"/>
              <a:t>However, MSE of Winters Exponential Smoothing model is higher (16706.77) than our regression (8690.32) in our within sample forecasts. Despite this, WES is still more appropriate due to its ability to meet model assumptions and capture seasonal patterns.</a:t>
            </a:r>
          </a:p>
          <a:p>
            <a:r>
              <a:rPr lang="en-US" sz="1600" dirty="0"/>
              <a:t>Optimally, combining this model with leading indicators such as the consumer confidence index or google trend data for online retailers would alleviate some of the generalization present within the within sample and out of sample forecasts, and mitigate this higher error rate. </a:t>
            </a:r>
            <a:endParaRPr lang="en-AU" sz="1600" dirty="0"/>
          </a:p>
        </p:txBody>
      </p:sp>
      <p:graphicFrame>
        <p:nvGraphicFramePr>
          <p:cNvPr id="4" name="Chart 3">
            <a:extLst>
              <a:ext uri="{FF2B5EF4-FFF2-40B4-BE49-F238E27FC236}">
                <a16:creationId xmlns:a16="http://schemas.microsoft.com/office/drawing/2014/main" id="{7FE00910-1F90-493B-A258-3EF1F935709E}"/>
              </a:ext>
            </a:extLst>
          </p:cNvPr>
          <p:cNvGraphicFramePr>
            <a:graphicFrameLocks/>
          </p:cNvGraphicFramePr>
          <p:nvPr>
            <p:extLst>
              <p:ext uri="{D42A27DB-BD31-4B8C-83A1-F6EECF244321}">
                <p14:modId xmlns:p14="http://schemas.microsoft.com/office/powerpoint/2010/main" val="1958412478"/>
              </p:ext>
            </p:extLst>
          </p:nvPr>
        </p:nvGraphicFramePr>
        <p:xfrm>
          <a:off x="5898725" y="1148433"/>
          <a:ext cx="6198596" cy="3206708"/>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Autocorrelation for Errors">
            <a:extLst>
              <a:ext uri="{FF2B5EF4-FFF2-40B4-BE49-F238E27FC236}">
                <a16:creationId xmlns:a16="http://schemas.microsoft.com/office/drawing/2014/main" id="{30FD1AB2-83AB-9467-18A1-9033B3E68D4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3000"/>
                    </a14:imgEffect>
                  </a14:imgLayer>
                </a14:imgProps>
              </a:ext>
              <a:ext uri="{28A0092B-C50C-407E-A947-70E740481C1C}">
                <a14:useLocalDpi xmlns:a14="http://schemas.microsoft.com/office/drawing/2010/main" val="0"/>
              </a:ext>
            </a:extLst>
          </a:blip>
          <a:srcRect/>
          <a:stretch>
            <a:fillRect/>
          </a:stretch>
        </p:blipFill>
        <p:spPr bwMode="auto">
          <a:xfrm>
            <a:off x="5898725" y="4497811"/>
            <a:ext cx="3250453" cy="2167095"/>
          </a:xfrm>
          <a:prstGeom prst="rect">
            <a:avLst/>
          </a:prstGeom>
          <a:noFill/>
          <a:ln>
            <a:solidFill>
              <a:schemeClr val="tx1"/>
            </a:solidFill>
          </a:ln>
        </p:spPr>
      </p:pic>
      <p:graphicFrame>
        <p:nvGraphicFramePr>
          <p:cNvPr id="8" name="Chart 7">
            <a:extLst>
              <a:ext uri="{FF2B5EF4-FFF2-40B4-BE49-F238E27FC236}">
                <a16:creationId xmlns:a16="http://schemas.microsoft.com/office/drawing/2014/main" id="{814D0013-61FF-464F-3F83-387A7A865CAE}"/>
              </a:ext>
            </a:extLst>
          </p:cNvPr>
          <p:cNvGraphicFramePr/>
          <p:nvPr>
            <p:extLst>
              <p:ext uri="{D42A27DB-BD31-4B8C-83A1-F6EECF244321}">
                <p14:modId xmlns:p14="http://schemas.microsoft.com/office/powerpoint/2010/main" val="2056125034"/>
              </p:ext>
            </p:extLst>
          </p:nvPr>
        </p:nvGraphicFramePr>
        <p:xfrm>
          <a:off x="9223823" y="4497810"/>
          <a:ext cx="2873498" cy="216709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47913201"/>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7366</TotalTime>
  <Words>886</Words>
  <Application>Microsoft Office PowerPoint</Application>
  <PresentationFormat>Widescreen</PresentationFormat>
  <Paragraphs>122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Narrow</vt:lpstr>
      <vt:lpstr>Arial</vt:lpstr>
      <vt:lpstr>Neue Haas Grotesk Text Pro</vt:lpstr>
      <vt:lpstr>InterweaveVTI</vt:lpstr>
      <vt:lpstr>BUSA3015 – Regression Analysis of Online Retail Sales Data</vt:lpstr>
      <vt:lpstr>Attribution</vt:lpstr>
      <vt:lpstr>Analysis</vt:lpstr>
      <vt:lpstr>Articulation Of Issues</vt:lpstr>
      <vt:lpstr>Critique and Position</vt:lpstr>
      <vt:lpstr>Critique and Position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jett munnings</dc:creator>
  <cp:lastModifiedBy>jett munnings</cp:lastModifiedBy>
  <cp:revision>1</cp:revision>
  <dcterms:created xsi:type="dcterms:W3CDTF">2025-05-23T04:03:03Z</dcterms:created>
  <dcterms:modified xsi:type="dcterms:W3CDTF">2025-05-31T10:58:42Z</dcterms:modified>
</cp:coreProperties>
</file>