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36"/>
  </p:notesMasterIdLst>
  <p:handoutMasterIdLst>
    <p:handoutMasterId r:id="rId37"/>
  </p:handoutMasterIdLst>
  <p:sldIdLst>
    <p:sldId id="294" r:id="rId5"/>
    <p:sldId id="295" r:id="rId6"/>
    <p:sldId id="297" r:id="rId7"/>
    <p:sldId id="301" r:id="rId8"/>
    <p:sldId id="298" r:id="rId9"/>
    <p:sldId id="299" r:id="rId10"/>
    <p:sldId id="300" r:id="rId11"/>
    <p:sldId id="321" r:id="rId12"/>
    <p:sldId id="322" r:id="rId13"/>
    <p:sldId id="326" r:id="rId14"/>
    <p:sldId id="323" r:id="rId15"/>
    <p:sldId id="317" r:id="rId16"/>
    <p:sldId id="319" r:id="rId17"/>
    <p:sldId id="307" r:id="rId18"/>
    <p:sldId id="313" r:id="rId19"/>
    <p:sldId id="327" r:id="rId20"/>
    <p:sldId id="318" r:id="rId21"/>
    <p:sldId id="328" r:id="rId22"/>
    <p:sldId id="325" r:id="rId23"/>
    <p:sldId id="296" r:id="rId24"/>
    <p:sldId id="324" r:id="rId25"/>
    <p:sldId id="316" r:id="rId26"/>
    <p:sldId id="308" r:id="rId27"/>
    <p:sldId id="302" r:id="rId28"/>
    <p:sldId id="305" r:id="rId29"/>
    <p:sldId id="304" r:id="rId30"/>
    <p:sldId id="306" r:id="rId31"/>
    <p:sldId id="303" r:id="rId32"/>
    <p:sldId id="309" r:id="rId33"/>
    <p:sldId id="310" r:id="rId34"/>
    <p:sldId id="311" r:id="rId35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ette Gercken" initials="HG" lastIdx="3" clrIdx="0">
    <p:extLst>
      <p:ext uri="{19B8F6BF-5375-455C-9EA6-DF929625EA0E}">
        <p15:presenceInfo xmlns:p15="http://schemas.microsoft.com/office/powerpoint/2012/main" userId="S-1-5-21-1461223816-1316628144-1432544923-28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3300"/>
    <a:srgbClr val="CC9900"/>
    <a:srgbClr val="996633"/>
    <a:srgbClr val="E10219"/>
    <a:srgbClr val="00A0FF"/>
    <a:srgbClr val="E17D00"/>
    <a:srgbClr val="EEB500"/>
    <a:srgbClr val="CC00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88" autoAdjust="0"/>
  </p:normalViewPr>
  <p:slideViewPr>
    <p:cSldViewPr snapToGrid="0" snapToObjects="1">
      <p:cViewPr varScale="1">
        <p:scale>
          <a:sx n="132" d="100"/>
          <a:sy n="132" d="100"/>
        </p:scale>
        <p:origin x="1050" y="108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den aktuellen Zustand der Waldböden und deren Veränderungen und im Laufe der Zeit in als Beitrag zur Identifizierung von Ursachen der Veränderungen des Bodenzustandes sowie des Einflusses von Depositionen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Kohlenstoffvorräte und ihre Veränderung im Boden für die Kohlenstoffberichterstattung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Auswirkungen von Stoffeinträgen im Rahmen der NEC (National Emission </a:t>
            </a:r>
            <a:r>
              <a:rPr lang="de-DE" dirty="0" err="1"/>
              <a:t>Ceilings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, nationale Emissionshöchstmengen-Richtlinie);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Gefahren, die sich für den derzeitigen Waldbestand und für die nächste Waldgeneration aus dem Bodenzustand ergeben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Risiken für die Qualität von Grund-, Quell- und Oberflächenwasser</a:t>
            </a:r>
          </a:p>
          <a:p>
            <a:pPr marL="666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Planung und Durchführung von notwendigen Maßnahmen zur Erhaltung und Verbesserung des Bodenzustandes sowie des Nährstoffangebotes im Boden und der Nährstoffaufnahme durch die Baumwurzeln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44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8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Vorrat meint Biomasse aber auch Nährelement </a:t>
            </a:r>
            <a:r>
              <a:rPr lang="de-DE" dirty="0" err="1"/>
              <a:t>vorräte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LT: Vorrat in t/ha in der Baumartengruppe in dem Bestand pro </a:t>
            </a:r>
            <a:r>
              <a:rPr lang="de-DE" sz="1200" dirty="0" err="1"/>
              <a:t>plot</a:t>
            </a: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DW: Vorrat an dem Plot in der Totholzartengruppe pro Totholztypengruppe pro </a:t>
            </a:r>
            <a:r>
              <a:rPr lang="de-DE" sz="1200" dirty="0" err="1"/>
              <a:t>Totlohztyp</a:t>
            </a:r>
            <a:r>
              <a:rPr lang="de-DE" sz="1200" dirty="0"/>
              <a:t> pro Zersetzungsgrad in t/ha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RG: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Vorrat meint Biomasse aber auch Nährelement </a:t>
            </a:r>
            <a:r>
              <a:rPr lang="de-DE" dirty="0" err="1"/>
              <a:t>vorräte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LT: Vorrat in t/ha in der Baumartengruppe in dem Bestand pro </a:t>
            </a:r>
            <a:r>
              <a:rPr lang="de-DE" sz="1200" dirty="0" err="1"/>
              <a:t>plot</a:t>
            </a: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DW: Vorrat an dem Plot in der Totholzartengruppe pro Totholztypengruppe pro </a:t>
            </a:r>
            <a:r>
              <a:rPr lang="de-DE" sz="1200" dirty="0" err="1"/>
              <a:t>Totlohztyp</a:t>
            </a:r>
            <a:r>
              <a:rPr lang="de-DE" sz="1200" dirty="0"/>
              <a:t> pro Zersetzungsgrad in t/ha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RG: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9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den aktuellen Zustand der Waldböden und deren Veränderungen und im Laufe der Zeit in als Beitrag zur Identifizierung von Ursachen der Veränderungen des Bodenzustandes sowie des Einflusses von Depositionen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Kohlenstoffvorräte und ihre Veränderung im Boden für die Kohlenstoffberichterstattung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Auswirkungen von Stoffeinträgen im Rahmen der NEC (National Emission </a:t>
            </a:r>
            <a:r>
              <a:rPr lang="de-DE" dirty="0" err="1"/>
              <a:t>Ceilings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, nationale Emissionshöchstmengen-Richtlinie);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Gefahren, die sich für den derzeitigen Waldbestand und für die nächste Waldgeneration aus dem Bodenzustand ergeben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Risiken für die Qualität von Grund-, Quell- und Oberflächenwasser</a:t>
            </a:r>
          </a:p>
          <a:p>
            <a:pPr marL="666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Planung und Durchführung von notwendigen Maßnahmen zur Erhaltung und Verbesserung des Bodenzustandes sowie des Nährstoffangebotes im Boden und der Nährstoffaufnahme durch die Baumwurzeln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8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08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3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 in Kompartimenten: Kohlenstoff, Stickstoff, Biomasse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Stoffein</a:t>
            </a:r>
            <a:r>
              <a:rPr lang="de-DE" dirty="0">
                <a:sym typeface="Wingdings" panose="05000000000000000000" pitchFamily="2" charset="2"/>
              </a:rPr>
              <a:t>- &amp; Austräge ableiten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Mögliche Rückschlüsse auf Durchwurzelung, </a:t>
            </a:r>
            <a:r>
              <a:rPr lang="de-DE" sz="1800" dirty="0" err="1">
                <a:sym typeface="Wingdings" panose="05000000000000000000" pitchFamily="2" charset="2"/>
              </a:rPr>
              <a:t>Mykorizza</a:t>
            </a:r>
            <a:endParaRPr lang="de-DE" sz="18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Artenzusammensetzung: Laub- vs. Nadelholz, Artenreichtum, </a:t>
            </a: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leichter/ schwerer zersetzbare Streu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Totholzzustand: Totholztypen/ Zersetzungsstufen/ Artengruppen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Ermöglichen</a:t>
            </a:r>
            <a:r>
              <a:rPr lang="de-DE" sz="1800" dirty="0">
                <a:sym typeface="Wingdings" panose="05000000000000000000" pitchFamily="2" charset="2"/>
              </a:rPr>
              <a:t> von Biodiversität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Deckungsgrad: Grundfläche, Überschirmung (?)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Erosion, Evaporation, Auswaschung …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62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</a:t>
            </a:r>
          </a:p>
          <a:p>
            <a:r>
              <a:rPr lang="de-DE" dirty="0"/>
              <a:t>"Die Abschätzung von Nährstoffentzügen durch Holznutzung findet Anwendung in der</a:t>
            </a:r>
          </a:p>
          <a:p>
            <a:r>
              <a:rPr lang="de-DE" dirty="0"/>
              <a:t>Berechnung der Critical Loads, der langfristig tragbaren atmosphärischen Belastung für Säure</a:t>
            </a:r>
          </a:p>
          <a:p>
            <a:r>
              <a:rPr lang="de-DE" dirty="0"/>
              <a:t>und eutrophierenden Stickstoff (NAGEL &amp; GREGOR, 1999). Grundlage der Critical Loads ist</a:t>
            </a:r>
          </a:p>
          <a:p>
            <a:r>
              <a:rPr lang="de-DE" dirty="0"/>
              <a:t>eine Stoffbilanz des betrachteten Rezeptorsystems (Waldökosystem). Bilanzgrößen sind der</a:t>
            </a:r>
          </a:p>
          <a:p>
            <a:r>
              <a:rPr lang="de-DE" dirty="0"/>
              <a:t>atmosphärische Eintrag, der Eintrag in das System durch Mineralverwitterung aus dem</a:t>
            </a:r>
          </a:p>
          <a:p>
            <a:r>
              <a:rPr lang="de-DE" dirty="0"/>
              <a:t>Boden, der Nährstoffexport mit der Holzentnahme und der Austrag mit dem Sickerwasser." aus Jacobsen et al 2002 Elementgehalte, Seite 10.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dirty="0" err="1">
                <a:sym typeface="Wingdings" panose="05000000000000000000" pitchFamily="2" charset="2"/>
              </a:rPr>
              <a:t>Bestandeserhebung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Nährstoffexport durch entnommene Holzmenge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Kann nur Beitrag sein, Vollständigkeit ergibt sich erst in Bezug auf Bodendaten (Mineralverwitterung), Atmosphärischen Eintrag und Austrag durch Sickerwasser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5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Im Rahmen dieser Ziele soll die </a:t>
            </a:r>
            <a:r>
              <a:rPr lang="de-DE" dirty="0" err="1"/>
              <a:t>Bestandeserhebung</a:t>
            </a:r>
            <a:r>
              <a:rPr lang="de-DE" dirty="0"/>
              <a:t> der BZE Informationen liefern mit dem Ziel :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79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92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: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Abschätzung von Nährstoffentzügen durch die Holznutzung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Versauerung, Eutrophierung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Bilanzgrößen: Mineralien aus Boden, </a:t>
            </a:r>
            <a:r>
              <a:rPr lang="de-DE" dirty="0" err="1"/>
              <a:t>Athmosphärischer</a:t>
            </a:r>
            <a:r>
              <a:rPr lang="de-DE" dirty="0"/>
              <a:t> Eintrag, Nährstoffexport durch Holznutzung, 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Critial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: Critical Loads (CL) sind </a:t>
            </a:r>
            <a:r>
              <a:rPr lang="de-DE" b="1" dirty="0"/>
              <a:t>naturwissenschaftlich begründete Belastungsgrenzen für die Wirkung von Luftschadstoffen auf unsere Umwelt</a:t>
            </a:r>
            <a:r>
              <a:rPr lang="de-DE" dirty="0"/>
              <a:t>.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6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95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76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9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44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4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Jette Gercken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 für Waldökosysteme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Eberswalde</a:t>
            </a:r>
            <a:br>
              <a:rPr lang="de-DE" dirty="0"/>
            </a:br>
            <a:r>
              <a:rPr lang="de-DE" dirty="0"/>
              <a:t>10.04.2024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10.04.2024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Henriette Gercken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Sitzung der BLAG BZE III Wald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Auswertung BZE </a:t>
            </a:r>
            <a:r>
              <a:rPr lang="de-DE" dirty="0" err="1"/>
              <a:t>Bestandesdaten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Henriette Gercken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Thünen Institut für Waldökosysteme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Eberswalde</a:t>
            </a:r>
          </a:p>
          <a:p>
            <a:r>
              <a:rPr lang="de-DE" dirty="0"/>
              <a:t>10.04.2024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4099773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des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44608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94DC98-8FF2-4BF7-A07C-CE83A35AF30E}"/>
              </a:ext>
            </a:extLst>
          </p:cNvPr>
          <p:cNvCxnSpPr>
            <a:cxnSpLocks/>
          </p:cNvCxnSpPr>
          <p:nvPr/>
        </p:nvCxnSpPr>
        <p:spPr>
          <a:xfrm>
            <a:off x="6866339" y="1035434"/>
            <a:ext cx="0" cy="306433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51A05F7-AEA9-422D-93C7-5EBBF47BB019}"/>
              </a:ext>
            </a:extLst>
          </p:cNvPr>
          <p:cNvSpPr txBox="1"/>
          <p:nvPr/>
        </p:nvSpPr>
        <p:spPr>
          <a:xfrm>
            <a:off x="2242662" y="2787671"/>
            <a:ext cx="222354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…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242662" y="2787671"/>
            <a:ext cx="222354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…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4099773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des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44608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94DC98-8FF2-4BF7-A07C-CE83A35AF30E}"/>
              </a:ext>
            </a:extLst>
          </p:cNvPr>
          <p:cNvCxnSpPr>
            <a:cxnSpLocks/>
          </p:cNvCxnSpPr>
          <p:nvPr/>
        </p:nvCxnSpPr>
        <p:spPr>
          <a:xfrm>
            <a:off x="6866340" y="1058134"/>
            <a:ext cx="0" cy="275389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0E48A73-4FE8-43F4-934C-F5BFE37A377B}"/>
              </a:ext>
            </a:extLst>
          </p:cNvPr>
          <p:cNvSpPr txBox="1"/>
          <p:nvPr/>
        </p:nvSpPr>
        <p:spPr>
          <a:xfrm>
            <a:off x="4782914" y="2788823"/>
            <a:ext cx="193039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Grundfläche, Einzelbaumdurchmesser,</a:t>
            </a:r>
            <a:r>
              <a:rPr lang="de-DE" sz="1200" dirty="0">
                <a:solidFill>
                  <a:schemeClr val="tx2"/>
                </a:solidFill>
              </a:rPr>
              <a:t> …</a:t>
            </a:r>
          </a:p>
          <a:p>
            <a:endParaRPr lang="de-DE" sz="1200" b="0" dirty="0">
              <a:solidFill>
                <a:schemeClr val="tx2"/>
              </a:solidFill>
              <a:latin typeface="+mn-lt"/>
            </a:endParaRPr>
          </a:p>
          <a:p>
            <a:r>
              <a:rPr lang="de-DE" sz="1200" dirty="0" err="1">
                <a:solidFill>
                  <a:schemeClr val="tx2"/>
                </a:solidFill>
              </a:rPr>
              <a:t>Forstl</a:t>
            </a:r>
            <a:r>
              <a:rPr lang="de-DE" sz="1200" dirty="0">
                <a:solidFill>
                  <a:schemeClr val="tx2"/>
                </a:solidFill>
              </a:rPr>
              <a:t>. Kennwerte: Mittlerer Durchmesser &amp; Höhe,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2B2C92F-D98E-4759-970D-5282ADEC8770}"/>
              </a:ext>
            </a:extLst>
          </p:cNvPr>
          <p:cNvSpPr txBox="1"/>
          <p:nvPr/>
        </p:nvSpPr>
        <p:spPr>
          <a:xfrm>
            <a:off x="4782914" y="3825124"/>
            <a:ext cx="4070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entnommene Holzmenge (Leistung, Nährstoffexport,…)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2" y="1131095"/>
            <a:ext cx="6714976" cy="241786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Allgemeine Struktur 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des </a:t>
            </a:r>
            <a:r>
              <a:rPr lang="de-DE" sz="2000" b="0" dirty="0">
                <a:sym typeface="Wingdings" panose="05000000000000000000" pitchFamily="2" charset="2"/>
              </a:rPr>
              <a:t>Bestandes: 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Quadratischer mittlerer BHD, Standartabweichung BHD &amp; Bestandshöhe, Durchschnittlicher Durchmesser liegenden / stehenden Totholzes, Volumen von Bäumen mit DBH ≥ 40 cm,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Diversität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: Baumartenreichtum Oberstand &amp; Verjüngung,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sym typeface="Wingdings" panose="05000000000000000000" pitchFamily="2" charset="2"/>
              </a:rPr>
              <a:t>Habitat- &amp; Ernährungsangebot</a:t>
            </a:r>
            <a:r>
              <a:rPr lang="de-DE" sz="2000" b="0" dirty="0">
                <a:solidFill>
                  <a:schemeClr val="tx2"/>
                </a:solidFill>
                <a:sym typeface="Wingdings" panose="05000000000000000000" pitchFamily="2" charset="2"/>
              </a:rPr>
              <a:t>: Rinden-Diversitäts-Index, Diversität blühender &amp; fruktifizierender Bäume, Anzahl Totholzzerfallsklassen, …</a:t>
            </a:r>
            <a:endParaRPr lang="de-DE" sz="2000" b="0" dirty="0">
              <a:sym typeface="Wingdings" panose="05000000000000000000" pitchFamily="2" charset="2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8112D5B-D60E-4AA4-88CD-9C63F9F3BC2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Storch et al., 2018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7527A0-01E1-4246-A783-D6119691D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t="25086"/>
          <a:stretch/>
        </p:blipFill>
        <p:spPr>
          <a:xfrm>
            <a:off x="2017166" y="3729190"/>
            <a:ext cx="2923529" cy="6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112D5B-D60E-4AA4-88CD-9C63F9F3BC2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Storch et al.,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DAECADA-D2BE-464E-9449-12E55F930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15"/>
          <a:stretch/>
        </p:blipFill>
        <p:spPr>
          <a:xfrm>
            <a:off x="317554" y="861096"/>
            <a:ext cx="6388045" cy="390199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6EFBDCB-9368-4A12-A5EF-E8CAFCE0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2" t="33881" b="40490"/>
          <a:stretch/>
        </p:blipFill>
        <p:spPr>
          <a:xfrm>
            <a:off x="6800249" y="1607032"/>
            <a:ext cx="1721602" cy="20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Auswertungstabellen Beispiel: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1DD4340-A4E4-4E81-8233-5CBD2E2B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11773"/>
              </p:ext>
            </p:extLst>
          </p:nvPr>
        </p:nvGraphicFramePr>
        <p:xfrm>
          <a:off x="259307" y="859809"/>
          <a:ext cx="8524697" cy="3766535"/>
        </p:xfrm>
        <a:graphic>
          <a:graphicData uri="http://schemas.openxmlformats.org/drawingml/2006/table">
            <a:tbl>
              <a:tblPr/>
              <a:tblGrid>
                <a:gridCol w="370639">
                  <a:extLst>
                    <a:ext uri="{9D8B030D-6E8A-4147-A177-3AD203B41FA5}">
                      <a16:colId xmlns:a16="http://schemas.microsoft.com/office/drawing/2014/main" val="113037187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080930081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180355647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66682176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520505182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815464856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9179512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585186123"/>
                    </a:ext>
                  </a:extLst>
                </a:gridCol>
                <a:gridCol w="447866">
                  <a:extLst>
                    <a:ext uri="{9D8B030D-6E8A-4147-A177-3AD203B41FA5}">
                      <a16:colId xmlns:a16="http://schemas.microsoft.com/office/drawing/2014/main" val="364101857"/>
                    </a:ext>
                  </a:extLst>
                </a:gridCol>
                <a:gridCol w="293412">
                  <a:extLst>
                    <a:ext uri="{9D8B030D-6E8A-4147-A177-3AD203B41FA5}">
                      <a16:colId xmlns:a16="http://schemas.microsoft.com/office/drawing/2014/main" val="711577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56656877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139502534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40639106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655910694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3931552621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85733950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00014647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469390198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1168622807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923901710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2045451983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279701239"/>
                    </a:ext>
                  </a:extLst>
                </a:gridCol>
                <a:gridCol w="370639">
                  <a:extLst>
                    <a:ext uri="{9D8B030D-6E8A-4147-A177-3AD203B41FA5}">
                      <a16:colId xmlns:a16="http://schemas.microsoft.com/office/drawing/2014/main" val="417011857"/>
                    </a:ext>
                  </a:extLst>
                </a:gridCol>
              </a:tblGrid>
              <a:tr h="144350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inv_year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compartiment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SP_code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N_t_ha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BA_m2_ha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stand_component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BA_percent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dom_SP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stand_type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n_stands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mean_DBH_cm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sd_DBH_cm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Dg_cm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mean_BA_m2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mean_H_m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sd_H_m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Hg_m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n_ha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n_SP</a:t>
                      </a:r>
                      <a:endParaRPr lang="de-DE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7560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6,63703804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3,31851902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0,00968947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4595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5,18724823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2,59362412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0,00936455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3921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123,293285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61,6466423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0,17277209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03427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1,1934549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0,59672745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0,00334167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5589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0,92476331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0,46238166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0,00382852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664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25,7427191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12,8713596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0,04556461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4697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0,88902474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0,44451237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0,00360766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23556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1,28917819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0,64458909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0,0055989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939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13,5279525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6,76397624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0,05489643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8291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0,38060343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0,19030171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6856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0,66713798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0,33356899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23522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4,83828291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2,41914146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7520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0,49784017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0,24892008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0,00216013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6493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0,27104117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0,13552058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0,00131184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74561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9,43153705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4,71576853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0,04092344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678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0,01558358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0,00779179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6,76E-05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66866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0,01250683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0,00625341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6,05E-05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683483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0,31841588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0,15920794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0,00138161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846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0,17953523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0,08976761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0,00014255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6496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0,16164414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0,08082207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0,00013126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6856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3,08653821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1,5432691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0,00245071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49443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4,67445089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2,33722545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0,00371151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13693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2,78573993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1,39286996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0,00226202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86928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92,0905581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46,0452791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0,0731199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18607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7,83049293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3,91524647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0,01303115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1,0695548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4,11349379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0,1069406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4098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gfi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6,11201154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3,05600577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0,01319307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1,10461985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4,24835353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0,11044662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0596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149,036004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74,5180019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0,2183367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23,8269537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91,6381527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33,7269231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5,42214519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34,1583361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0,09163962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1,09476775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23,2025754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8439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135,117571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67,5587855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0,19182611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8704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27,8609373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13,9304687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0,05273481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0984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15,7061554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7,85307771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0,06410299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4668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5,88602431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2,94301216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99300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10,2004184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5,10020919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0,04439541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2541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0,34650629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0,17325315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0,00150976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56252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3,42771758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1,71385879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0,00272452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9207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99,5507489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49,7753745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0,07909344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67731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162,978508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81,4892541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0,24456092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1929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135,117571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67,5587855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0,19182611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34783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27,8609373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13,9304687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0,05273481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05755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15,7061554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7,85307771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0,06410299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61957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5,88602431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2,94301216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90949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10,2004184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5,10020919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0,04439541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09625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stb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0,34650629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0,17325315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0,00150976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4318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3,42771758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1,71385879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0,00272452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7580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99,5507489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49,7753745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0,07909344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92044"/>
                  </a:ext>
                </a:extLst>
              </a:tr>
              <a:tr h="80493"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162,978508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81,4892541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0,24456092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26,0011283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gki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33,975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5,30108699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34,3846155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0,09285777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1,67939121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22,9952486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279,989377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01" marR="2501" marT="250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6B5BE5-437C-4A63-9D4E-732C308C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Danke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0275332-F354-4425-B4E9-BA7851CFCA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133AAB-0F73-4FC9-A6BC-4F8BDEB477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8652C1-8063-444E-9814-3EC468E9FE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B66F47-23F3-40AA-A7F0-AECCF47CF6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Eberswalde</a:t>
            </a:r>
          </a:p>
          <a:p>
            <a:r>
              <a:rPr lang="de-DE" dirty="0"/>
              <a:t>10.04.2024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9345A4E-90BE-4B8C-BCDA-53C4E586D6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02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Auswertungstabellen Beispiel: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2DA410F-D556-44AB-B488-3B2100395FDA}"/>
              </a:ext>
            </a:extLst>
          </p:cNvPr>
          <p:cNvGraphicFramePr>
            <a:graphicFrameLocks noGrp="1"/>
          </p:cNvGraphicFramePr>
          <p:nvPr/>
        </p:nvGraphicFramePr>
        <p:xfrm>
          <a:off x="295750" y="945456"/>
          <a:ext cx="776557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5507">
                  <a:extLst>
                    <a:ext uri="{9D8B030D-6E8A-4147-A177-3AD203B41FA5}">
                      <a16:colId xmlns:a16="http://schemas.microsoft.com/office/drawing/2014/main" val="1556046765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125524530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386442065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1054461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796111">
                  <a:extLst>
                    <a:ext uri="{9D8B030D-6E8A-4147-A177-3AD203B41FA5}">
                      <a16:colId xmlns:a16="http://schemas.microsoft.com/office/drawing/2014/main" val="2529231387"/>
                    </a:ext>
                  </a:extLst>
                </a:gridCol>
                <a:gridCol w="615497">
                  <a:extLst>
                    <a:ext uri="{9D8B030D-6E8A-4147-A177-3AD203B41FA5}">
                      <a16:colId xmlns:a16="http://schemas.microsoft.com/office/drawing/2014/main" val="1541156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Bestandes-typ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Oberstand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  <p:graphicFrame>
        <p:nvGraphicFramePr>
          <p:cNvPr id="14" name="Tabelle 2">
            <a:extLst>
              <a:ext uri="{FF2B5EF4-FFF2-40B4-BE49-F238E27FC236}">
                <a16:creationId xmlns:a16="http://schemas.microsoft.com/office/drawing/2014/main" id="{594C2FD8-4338-4510-BB96-90C8A550217E}"/>
              </a:ext>
            </a:extLst>
          </p:cNvPr>
          <p:cNvGraphicFramePr>
            <a:graphicFrameLocks noGrp="1"/>
          </p:cNvGraphicFramePr>
          <p:nvPr/>
        </p:nvGraphicFramePr>
        <p:xfrm>
          <a:off x="295753" y="2385090"/>
          <a:ext cx="819510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018">
                  <a:extLst>
                    <a:ext uri="{9D8B030D-6E8A-4147-A177-3AD203B41FA5}">
                      <a16:colId xmlns:a16="http://schemas.microsoft.com/office/drawing/2014/main" val="800123742"/>
                    </a:ext>
                  </a:extLst>
                </a:gridCol>
                <a:gridCol w="631372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6810874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721195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55797">
                  <a:extLst>
                    <a:ext uri="{9D8B030D-6E8A-4147-A177-3AD203B41FA5}">
                      <a16:colId xmlns:a16="http://schemas.microsoft.com/office/drawing/2014/main" val="1761709134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31728422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840391848"/>
                    </a:ext>
                  </a:extLst>
                </a:gridCol>
                <a:gridCol w="399143">
                  <a:extLst>
                    <a:ext uri="{9D8B030D-6E8A-4147-A177-3AD203B41FA5}">
                      <a16:colId xmlns:a16="http://schemas.microsoft.com/office/drawing/2014/main" val="2942861741"/>
                    </a:ext>
                  </a:extLst>
                </a:gridCol>
              </a:tblGrid>
              <a:tr h="613974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Totholz-baumarten-gruppe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</a:t>
                      </a:r>
                    </a:p>
                    <a:p>
                      <a:r>
                        <a:rPr lang="de-DE" sz="1200" dirty="0"/>
                        <a:t>Typen-</a:t>
                      </a:r>
                    </a:p>
                    <a:p>
                      <a:r>
                        <a:rPr lang="de-DE" sz="1200" dirty="0"/>
                        <a:t>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Zersetzungs-grad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  <a:tr h="438553">
                <a:tc>
                  <a:txBody>
                    <a:bodyPr/>
                    <a:lstStyle/>
                    <a:p>
                      <a:r>
                        <a:rPr lang="de-DE" sz="1200" dirty="0"/>
                        <a:t>Totholz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Laubholz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Stehend, Buchstück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46"/>
                  </a:ext>
                </a:extLst>
              </a:tr>
            </a:tbl>
          </a:graphicData>
        </a:graphic>
      </p:graphicFrame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49930D6C-C0D5-4CF0-9460-700DEF0816E9}"/>
              </a:ext>
            </a:extLst>
          </p:cNvPr>
          <p:cNvGraphicFramePr>
            <a:graphicFrameLocks noGrp="1"/>
          </p:cNvGraphicFramePr>
          <p:nvPr/>
        </p:nvGraphicFramePr>
        <p:xfrm>
          <a:off x="295748" y="1756713"/>
          <a:ext cx="77741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4546">
                  <a:extLst>
                    <a:ext uri="{9D8B030D-6E8A-4147-A177-3AD203B41FA5}">
                      <a16:colId xmlns:a16="http://schemas.microsoft.com/office/drawing/2014/main" val="122759295"/>
                    </a:ext>
                  </a:extLst>
                </a:gridCol>
                <a:gridCol w="615077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1618342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820057">
                  <a:extLst>
                    <a:ext uri="{9D8B030D-6E8A-4147-A177-3AD203B41FA5}">
                      <a16:colId xmlns:a16="http://schemas.microsoft.com/office/drawing/2014/main" val="1971438890"/>
                    </a:ext>
                  </a:extLst>
                </a:gridCol>
                <a:gridCol w="616857">
                  <a:extLst>
                    <a:ext uri="{9D8B030D-6E8A-4147-A177-3AD203B41FA5}">
                      <a16:colId xmlns:a16="http://schemas.microsoft.com/office/drawing/2014/main" val="2181944656"/>
                    </a:ext>
                  </a:extLst>
                </a:gridCol>
              </a:tblGrid>
              <a:tr h="274088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270104">
                <a:tc>
                  <a:txBody>
                    <a:bodyPr/>
                    <a:lstStyle/>
                    <a:p>
                      <a:r>
                        <a:rPr lang="de-DE" sz="1200" dirty="0"/>
                        <a:t>Verjüngung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  <p:graphicFrame>
        <p:nvGraphicFramePr>
          <p:cNvPr id="16" name="Tabelle 2">
            <a:extLst>
              <a:ext uri="{FF2B5EF4-FFF2-40B4-BE49-F238E27FC236}">
                <a16:creationId xmlns:a16="http://schemas.microsoft.com/office/drawing/2014/main" id="{5B01EA43-9C36-4C0A-968F-DA92421D0F6A}"/>
              </a:ext>
            </a:extLst>
          </p:cNvPr>
          <p:cNvGraphicFramePr>
            <a:graphicFrameLocks noGrp="1"/>
          </p:cNvGraphicFramePr>
          <p:nvPr/>
        </p:nvGraphicFramePr>
        <p:xfrm>
          <a:off x="295748" y="3562108"/>
          <a:ext cx="8652309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1378">
                  <a:extLst>
                    <a:ext uri="{9D8B030D-6E8A-4147-A177-3AD203B41FA5}">
                      <a16:colId xmlns:a16="http://schemas.microsoft.com/office/drawing/2014/main" val="1556046765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839013">
                  <a:extLst>
                    <a:ext uri="{9D8B030D-6E8A-4147-A177-3AD203B41FA5}">
                      <a16:colId xmlns:a16="http://schemas.microsoft.com/office/drawing/2014/main" val="3864420654"/>
                    </a:ext>
                  </a:extLst>
                </a:gridCol>
                <a:gridCol w="694356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1135561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24549">
                  <a:extLst>
                    <a:ext uri="{9D8B030D-6E8A-4147-A177-3AD203B41FA5}">
                      <a16:colId xmlns:a16="http://schemas.microsoft.com/office/drawing/2014/main" val="3634264801"/>
                    </a:ext>
                  </a:extLst>
                </a:gridCol>
                <a:gridCol w="918575">
                  <a:extLst>
                    <a:ext uri="{9D8B030D-6E8A-4147-A177-3AD203B41FA5}">
                      <a16:colId xmlns:a16="http://schemas.microsoft.com/office/drawing/2014/main" val="3776728087"/>
                    </a:ext>
                  </a:extLst>
                </a:gridCol>
                <a:gridCol w="752218">
                  <a:extLst>
                    <a:ext uri="{9D8B030D-6E8A-4147-A177-3AD203B41FA5}">
                      <a16:colId xmlns:a16="http://schemas.microsoft.com/office/drawing/2014/main" val="3910603930"/>
                    </a:ext>
                  </a:extLst>
                </a:gridCol>
                <a:gridCol w="607561">
                  <a:extLst>
                    <a:ext uri="{9D8B030D-6E8A-4147-A177-3AD203B41FA5}">
                      <a16:colId xmlns:a16="http://schemas.microsoft.com/office/drawing/2014/main" val="3256199315"/>
                    </a:ext>
                  </a:extLst>
                </a:gridCol>
                <a:gridCol w="506302">
                  <a:extLst>
                    <a:ext uri="{9D8B030D-6E8A-4147-A177-3AD203B41FA5}">
                      <a16:colId xmlns:a16="http://schemas.microsoft.com/office/drawing/2014/main" val="3508460056"/>
                    </a:ext>
                  </a:extLst>
                </a:gridCol>
                <a:gridCol w="506302">
                  <a:extLst>
                    <a:ext uri="{9D8B030D-6E8A-4147-A177-3AD203B41FA5}">
                      <a16:colId xmlns:a16="http://schemas.microsoft.com/office/drawing/2014/main" val="1242089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Bestandes-typ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Nr. Bestände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Nr. Baumarten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Stück-zahl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FSI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Oberstand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2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4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5992E-2976-491E-AF21-D9C432F3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27855-5E8D-424C-9268-DA6B5F142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0" dirty="0">
                <a:latin typeface="+mn-lt"/>
              </a:rPr>
              <a:t>Storch, F., </a:t>
            </a:r>
            <a:r>
              <a:rPr lang="en-US" sz="1600" b="0" dirty="0" err="1">
                <a:latin typeface="+mn-lt"/>
              </a:rPr>
              <a:t>Dormann</a:t>
            </a:r>
            <a:r>
              <a:rPr lang="en-US" sz="1600" b="0" dirty="0">
                <a:latin typeface="+mn-lt"/>
              </a:rPr>
              <a:t>, C.F. &amp; </a:t>
            </a:r>
            <a:r>
              <a:rPr lang="en-US" sz="1600" b="0" dirty="0" err="1">
                <a:latin typeface="+mn-lt"/>
              </a:rPr>
              <a:t>Bauhus</a:t>
            </a:r>
            <a:r>
              <a:rPr lang="en-US" sz="1600" b="0" dirty="0">
                <a:latin typeface="+mn-lt"/>
              </a:rPr>
              <a:t>, J. Quantifying forest structural diversity based on large-scale inventory data: a new approach to support biodiversity monitoring. </a:t>
            </a:r>
            <a:r>
              <a:rPr lang="en-US" sz="1600" b="0" i="1" dirty="0">
                <a:latin typeface="+mn-lt"/>
              </a:rPr>
              <a:t>For. </a:t>
            </a:r>
            <a:r>
              <a:rPr lang="en-US" sz="1600" b="0" i="1" dirty="0" err="1">
                <a:latin typeface="+mn-lt"/>
              </a:rPr>
              <a:t>Ecosyst</a:t>
            </a:r>
            <a:r>
              <a:rPr lang="en-US" sz="1600" b="0" i="1" dirty="0">
                <a:latin typeface="+mn-lt"/>
              </a:rPr>
              <a:t>.</a:t>
            </a:r>
            <a:r>
              <a:rPr lang="en-US" sz="1600" b="0" dirty="0">
                <a:latin typeface="+mn-lt"/>
              </a:rPr>
              <a:t> 5, 34 (2018). https://doi.org/10.1186/s40663-018-0151-1</a:t>
            </a:r>
            <a:endParaRPr lang="de-DE" sz="1600" b="0" dirty="0">
              <a:solidFill>
                <a:schemeClr val="tx2"/>
              </a:solidFill>
              <a:latin typeface="+mn-lt"/>
              <a:sym typeface="Wingdings" panose="05000000000000000000" pitchFamily="2" charset="2"/>
            </a:endParaRPr>
          </a:p>
          <a:p>
            <a:pPr algn="l"/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Wellbrock, N., Makowski, V., Bielefeldt, J.,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Dühnelt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P., Grüneberg, E., Bienert, O., Blum, U., Drescher-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Larres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K.,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Eickenscheidt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N., Evers, J., Falk, W., Greve, M., Hartmann, P., Henry, J., Jacob, F., Martin, J.,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Milbert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, G.,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Riek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 W., </a:t>
            </a:r>
            <a:r>
              <a:rPr lang="de-DE" sz="1600" b="0" i="0" u="none" strike="noStrike" baseline="0" dirty="0" err="1">
                <a:solidFill>
                  <a:srgbClr val="37464A"/>
                </a:solidFill>
                <a:latin typeface="+mn-lt"/>
              </a:rPr>
              <a:t>Rückamp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 D., Schilli C., Schwerhoff, J., Süß, R. </a:t>
            </a:r>
            <a:r>
              <a:rPr lang="de-DE" sz="1600" b="0" i="0" u="none" strike="noStrike" baseline="0" dirty="0">
                <a:solidFill>
                  <a:srgbClr val="4D5860"/>
                </a:solidFill>
                <a:latin typeface="+mn-lt"/>
              </a:rPr>
              <a:t>Arbeitsanleitung für die dritte Bodenzustandserhebung im Wald (BZE III) - </a:t>
            </a:r>
            <a:r>
              <a:rPr lang="en-US" sz="1600" b="0" i="0" u="none" strike="noStrike" baseline="0" dirty="0">
                <a:solidFill>
                  <a:srgbClr val="4D5860"/>
                </a:solidFill>
                <a:latin typeface="+mn-lt"/>
              </a:rPr>
              <a:t>Manual on the third soil inventory in forests. </a:t>
            </a:r>
            <a:r>
              <a:rPr lang="de-DE" sz="1600" b="0" i="0" u="none" strike="noStrike" baseline="0" dirty="0">
                <a:solidFill>
                  <a:srgbClr val="37464A"/>
                </a:solidFill>
                <a:latin typeface="+mn-lt"/>
              </a:rPr>
              <a:t>Thünen Working Paper, 195, (2022)</a:t>
            </a:r>
          </a:p>
          <a:p>
            <a:pPr algn="l"/>
            <a:r>
              <a:rPr lang="de-DE" sz="1600" b="0" dirty="0" err="1">
                <a:solidFill>
                  <a:srgbClr val="37464A"/>
                </a:solidFill>
                <a:latin typeface="+mn-lt"/>
              </a:rPr>
              <a:t>Incons</a:t>
            </a:r>
            <a:r>
              <a:rPr lang="de-DE" sz="1600" b="0" dirty="0">
                <a:solidFill>
                  <a:srgbClr val="37464A"/>
                </a:solidFill>
                <a:latin typeface="+mn-lt"/>
              </a:rPr>
              <a:t>: Flaticon.com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endParaRPr lang="de-DE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56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Aktuellen </a:t>
            </a:r>
            <a:r>
              <a:rPr lang="de-DE" b="1" dirty="0"/>
              <a:t>Zustand &amp; Veränderungen </a:t>
            </a:r>
            <a:r>
              <a:rPr lang="de-DE" dirty="0"/>
              <a:t>der Waldböden abbilden: allgemein Zustand, Kohlenstoffvorrat, Biodiversität, …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Ursachen</a:t>
            </a:r>
            <a:r>
              <a:rPr lang="de-DE" dirty="0"/>
              <a:t> für mögliche Veränderungen identifizieren, z.B. Kronenzustand (WZE), Depositionen &amp; Stoffeinträge (NEC), ….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Risiken &amp; Gefahren </a:t>
            </a:r>
            <a:r>
              <a:rPr lang="de-DE" dirty="0"/>
              <a:t>einschätzen: derzeitiger &amp; zukünftiger Waldbestand, Grund-, Quell- und Oberflächenwasserqualität, …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Entscheidungshilfe für </a:t>
            </a:r>
            <a:r>
              <a:rPr lang="de-DE" b="1" dirty="0"/>
              <a:t>Maßnahmen</a:t>
            </a:r>
            <a:r>
              <a:rPr lang="de-DE" dirty="0"/>
              <a:t> um Bodenzustand sowie Nährstoffangebot &amp; -aufnahme zu verbessern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Bessere </a:t>
            </a:r>
            <a:r>
              <a:rPr lang="de-DE" b="1" dirty="0"/>
              <a:t>Übertragbarkeit</a:t>
            </a:r>
            <a:r>
              <a:rPr lang="de-DE" dirty="0"/>
              <a:t> der Ergebnisse auf größere Waldflächen herstellen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6A6ED-08A8-4CFD-ACF3-31256E7D7743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C87DF-DC3E-41F7-AA89-54F7156D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3064F-4C25-461E-9F58-EAC132155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 "</a:t>
            </a:r>
            <a:r>
              <a:rPr lang="de-DE" dirty="0" err="1"/>
              <a:t>stand_component</a:t>
            </a:r>
            <a:r>
              <a:rPr lang="de-DE" dirty="0"/>
              <a:t>" "</a:t>
            </a:r>
            <a:r>
              <a:rPr lang="de-DE" dirty="0" err="1"/>
              <a:t>plot_ID</a:t>
            </a:r>
            <a:r>
              <a:rPr lang="de-DE" dirty="0"/>
              <a:t>"         "</a:t>
            </a:r>
            <a:r>
              <a:rPr lang="de-DE" dirty="0" err="1"/>
              <a:t>inv_year</a:t>
            </a:r>
            <a:r>
              <a:rPr lang="de-DE" dirty="0"/>
              <a:t>"        "</a:t>
            </a:r>
            <a:r>
              <a:rPr lang="de-DE" dirty="0" err="1"/>
              <a:t>dom_SP</a:t>
            </a:r>
            <a:r>
              <a:rPr lang="de-DE" dirty="0"/>
              <a:t>"          "</a:t>
            </a:r>
            <a:r>
              <a:rPr lang="de-DE" dirty="0" err="1"/>
              <a:t>stand_type</a:t>
            </a:r>
            <a:r>
              <a:rPr lang="de-DE" dirty="0"/>
              <a:t>"      "</a:t>
            </a:r>
            <a:r>
              <a:rPr lang="de-DE" dirty="0" err="1"/>
              <a:t>n_stands</a:t>
            </a:r>
            <a:r>
              <a:rPr lang="de-DE" dirty="0"/>
              <a:t>"        "</a:t>
            </a:r>
            <a:r>
              <a:rPr lang="de-DE" dirty="0" err="1"/>
              <a:t>SP_code</a:t>
            </a:r>
            <a:r>
              <a:rPr lang="de-DE" dirty="0"/>
              <a:t>"        </a:t>
            </a:r>
          </a:p>
          <a:p>
            <a:r>
              <a:rPr lang="de-DE" dirty="0"/>
              <a:t>"</a:t>
            </a:r>
            <a:r>
              <a:rPr lang="de-DE" dirty="0" err="1"/>
              <a:t>compartiment</a:t>
            </a:r>
            <a:r>
              <a:rPr lang="de-DE" dirty="0"/>
              <a:t>"    "</a:t>
            </a:r>
            <a:r>
              <a:rPr lang="de-DE" dirty="0" err="1"/>
              <a:t>B_t_ha</a:t>
            </a:r>
            <a:r>
              <a:rPr lang="de-DE" dirty="0"/>
              <a:t>"          "</a:t>
            </a:r>
            <a:r>
              <a:rPr lang="de-DE" dirty="0" err="1"/>
              <a:t>C_t_ha</a:t>
            </a:r>
            <a:r>
              <a:rPr lang="de-DE" dirty="0"/>
              <a:t>"          "</a:t>
            </a:r>
            <a:r>
              <a:rPr lang="de-DE" dirty="0" err="1"/>
              <a:t>N_t_ha</a:t>
            </a:r>
            <a:r>
              <a:rPr lang="de-DE" dirty="0"/>
              <a:t>"          "BA_m2_ha"        "</a:t>
            </a:r>
            <a:r>
              <a:rPr lang="de-DE" dirty="0" err="1"/>
              <a:t>BA_percent</a:t>
            </a:r>
            <a:r>
              <a:rPr lang="de-DE" dirty="0"/>
              <a:t>"      "</a:t>
            </a:r>
            <a:r>
              <a:rPr lang="de-DE" dirty="0" err="1"/>
              <a:t>mean_DBH_cm</a:t>
            </a:r>
            <a:r>
              <a:rPr lang="de-DE" dirty="0"/>
              <a:t>"     "</a:t>
            </a:r>
            <a:r>
              <a:rPr lang="de-DE" dirty="0" err="1"/>
              <a:t>sd_DBH_cm</a:t>
            </a:r>
            <a:r>
              <a:rPr lang="de-DE" dirty="0"/>
              <a:t>"      </a:t>
            </a:r>
          </a:p>
          <a:p>
            <a:r>
              <a:rPr lang="de-DE" dirty="0"/>
              <a:t>"</a:t>
            </a:r>
            <a:r>
              <a:rPr lang="de-DE" dirty="0" err="1"/>
              <a:t>Dg_cm</a:t>
            </a:r>
            <a:r>
              <a:rPr lang="de-DE" dirty="0"/>
              <a:t>"           "mean_BA_m2"      "</a:t>
            </a:r>
            <a:r>
              <a:rPr lang="de-DE" dirty="0" err="1"/>
              <a:t>mean_H_m</a:t>
            </a:r>
            <a:r>
              <a:rPr lang="de-DE" dirty="0"/>
              <a:t>"        "</a:t>
            </a:r>
            <a:r>
              <a:rPr lang="de-DE" dirty="0" err="1"/>
              <a:t>sd_H_m</a:t>
            </a:r>
            <a:r>
              <a:rPr lang="de-DE" dirty="0"/>
              <a:t>"          "</a:t>
            </a:r>
            <a:r>
              <a:rPr lang="de-DE" dirty="0" err="1"/>
              <a:t>Hg_m</a:t>
            </a:r>
            <a:r>
              <a:rPr lang="de-DE" dirty="0"/>
              <a:t>"            "</a:t>
            </a:r>
            <a:r>
              <a:rPr lang="de-DE" dirty="0" err="1"/>
              <a:t>n_ha</a:t>
            </a:r>
            <a:r>
              <a:rPr lang="de-DE" dirty="0"/>
              <a:t>"            "</a:t>
            </a:r>
            <a:r>
              <a:rPr lang="de-DE" dirty="0" err="1"/>
              <a:t>n_SP</a:t>
            </a:r>
            <a:r>
              <a:rPr lang="de-DE" dirty="0"/>
              <a:t>"                   </a:t>
            </a:r>
          </a:p>
          <a:p>
            <a:endParaRPr lang="de-DE" dirty="0"/>
          </a:p>
          <a:p>
            <a:r>
              <a:rPr lang="de-DE" dirty="0"/>
              <a:t>"</a:t>
            </a:r>
            <a:r>
              <a:rPr lang="de-DE" dirty="0" err="1"/>
              <a:t>inv</a:t>
            </a:r>
            <a:r>
              <a:rPr lang="de-DE" dirty="0"/>
              <a:t>"   "stand"     "</a:t>
            </a:r>
            <a:r>
              <a:rPr lang="de-DE" dirty="0" err="1"/>
              <a:t>tree_ID</a:t>
            </a:r>
            <a:r>
              <a:rPr lang="de-DE" dirty="0"/>
              <a:t>"  "</a:t>
            </a:r>
            <a:r>
              <a:rPr lang="de-DE" dirty="0" err="1"/>
              <a:t>tree_inventory_status</a:t>
            </a:r>
            <a:r>
              <a:rPr lang="de-DE" dirty="0"/>
              <a:t>" "</a:t>
            </a:r>
            <a:r>
              <a:rPr lang="de-DE" dirty="0" err="1"/>
              <a:t>multi_stem</a:t>
            </a:r>
            <a:r>
              <a:rPr lang="de-DE" dirty="0"/>
              <a:t>"            "</a:t>
            </a:r>
            <a:r>
              <a:rPr lang="de-DE" dirty="0" err="1"/>
              <a:t>dist_cm</a:t>
            </a:r>
            <a:r>
              <a:rPr lang="de-DE" dirty="0"/>
              <a:t>"               "</a:t>
            </a:r>
            <a:r>
              <a:rPr lang="de-DE" dirty="0" err="1"/>
              <a:t>azi_gon</a:t>
            </a:r>
            <a:r>
              <a:rPr lang="de-DE" dirty="0"/>
              <a:t>"               "</a:t>
            </a:r>
            <a:r>
              <a:rPr lang="de-DE" dirty="0" err="1"/>
              <a:t>age</a:t>
            </a:r>
            <a:r>
              <a:rPr lang="de-DE" dirty="0"/>
              <a:t>"                  </a:t>
            </a:r>
          </a:p>
          <a:p>
            <a:r>
              <a:rPr lang="de-DE" dirty="0"/>
              <a:t>"</a:t>
            </a:r>
            <a:r>
              <a:rPr lang="de-DE" dirty="0" err="1"/>
              <a:t>age_meth</a:t>
            </a:r>
            <a:r>
              <a:rPr lang="de-DE" dirty="0"/>
              <a:t>"              "</a:t>
            </a:r>
            <a:r>
              <a:rPr lang="de-DE" dirty="0" err="1"/>
              <a:t>SP_code</a:t>
            </a:r>
            <a:r>
              <a:rPr lang="de-DE" dirty="0"/>
              <a:t>"               "</a:t>
            </a:r>
            <a:r>
              <a:rPr lang="de-DE" dirty="0" err="1"/>
              <a:t>Chr_code_ger</a:t>
            </a:r>
            <a:r>
              <a:rPr lang="de-DE" dirty="0"/>
              <a:t>"          "</a:t>
            </a:r>
            <a:r>
              <a:rPr lang="de-DE" dirty="0" err="1"/>
              <a:t>tpS_ID</a:t>
            </a:r>
            <a:r>
              <a:rPr lang="de-DE" dirty="0"/>
              <a:t>"                "LH_NH"                 "</a:t>
            </a:r>
            <a:r>
              <a:rPr lang="de-DE" dirty="0" err="1"/>
              <a:t>H_SP_group</a:t>
            </a:r>
            <a:r>
              <a:rPr lang="de-DE" dirty="0"/>
              <a:t>"           </a:t>
            </a:r>
          </a:p>
          <a:p>
            <a:r>
              <a:rPr lang="de-DE" dirty="0"/>
              <a:t>"</a:t>
            </a:r>
            <a:r>
              <a:rPr lang="de-DE" dirty="0" err="1"/>
              <a:t>BWI_SP_group</a:t>
            </a:r>
            <a:r>
              <a:rPr lang="de-DE" dirty="0"/>
              <a:t>"          "</a:t>
            </a:r>
            <a:r>
              <a:rPr lang="de-DE" dirty="0" err="1"/>
              <a:t>Bio_SP_group</a:t>
            </a:r>
            <a:r>
              <a:rPr lang="de-DE" dirty="0"/>
              <a:t>"          "</a:t>
            </a:r>
            <a:r>
              <a:rPr lang="de-DE" dirty="0" err="1"/>
              <a:t>N_SP_group</a:t>
            </a:r>
            <a:r>
              <a:rPr lang="de-DE" dirty="0"/>
              <a:t>"            "</a:t>
            </a:r>
            <a:r>
              <a:rPr lang="de-DE" dirty="0" err="1"/>
              <a:t>N_bg_SP_group</a:t>
            </a:r>
            <a:r>
              <a:rPr lang="de-DE" dirty="0"/>
              <a:t>"         "</a:t>
            </a:r>
            <a:r>
              <a:rPr lang="de-DE" dirty="0" err="1"/>
              <a:t>N_f_SP_group_MoMoK</a:t>
            </a:r>
            <a:r>
              <a:rPr lang="de-DE" dirty="0"/>
              <a:t>"    "</a:t>
            </a:r>
            <a:r>
              <a:rPr lang="de-DE" dirty="0" err="1"/>
              <a:t>DBH_class</a:t>
            </a:r>
            <a:r>
              <a:rPr lang="de-DE" dirty="0"/>
              <a:t>"            </a:t>
            </a:r>
          </a:p>
          <a:p>
            <a:r>
              <a:rPr lang="de-DE" dirty="0"/>
              <a:t>"Kraft"                 "</a:t>
            </a:r>
            <a:r>
              <a:rPr lang="de-DE" dirty="0" err="1"/>
              <a:t>C_layer</a:t>
            </a:r>
            <a:r>
              <a:rPr lang="de-DE" dirty="0"/>
              <a:t>"               "</a:t>
            </a:r>
            <a:r>
              <a:rPr lang="de-DE" dirty="0" err="1"/>
              <a:t>H_dm</a:t>
            </a:r>
            <a:r>
              <a:rPr lang="de-DE" dirty="0"/>
              <a:t>"                  "</a:t>
            </a:r>
            <a:r>
              <a:rPr lang="de-DE" dirty="0" err="1"/>
              <a:t>H_m</a:t>
            </a:r>
            <a:r>
              <a:rPr lang="de-DE" dirty="0"/>
              <a:t>"                   "</a:t>
            </a:r>
            <a:r>
              <a:rPr lang="de-DE" dirty="0" err="1"/>
              <a:t>C_h_dm</a:t>
            </a:r>
            <a:r>
              <a:rPr lang="de-DE" dirty="0"/>
              <a:t>"                "</a:t>
            </a:r>
            <a:r>
              <a:rPr lang="de-DE" dirty="0" err="1"/>
              <a:t>D_mm</a:t>
            </a:r>
            <a:r>
              <a:rPr lang="de-DE" dirty="0"/>
              <a:t>"                 </a:t>
            </a:r>
          </a:p>
          <a:p>
            <a:r>
              <a:rPr lang="de-DE" dirty="0"/>
              <a:t>"</a:t>
            </a:r>
            <a:r>
              <a:rPr lang="de-DE" dirty="0" err="1"/>
              <a:t>DBH_h_cm</a:t>
            </a:r>
            <a:r>
              <a:rPr lang="de-DE" dirty="0"/>
              <a:t>"              "</a:t>
            </a:r>
            <a:r>
              <a:rPr lang="de-DE" dirty="0" err="1"/>
              <a:t>DBH_cm</a:t>
            </a:r>
            <a:r>
              <a:rPr lang="de-DE" dirty="0"/>
              <a:t>"                "BA_m2"                 "</a:t>
            </a:r>
            <a:r>
              <a:rPr lang="de-DE" dirty="0" err="1"/>
              <a:t>CCS_r_m</a:t>
            </a:r>
            <a:r>
              <a:rPr lang="de-DE" dirty="0"/>
              <a:t>"               "</a:t>
            </a:r>
            <a:r>
              <a:rPr lang="de-DE" dirty="0" err="1"/>
              <a:t>stand_plot_A_ha</a:t>
            </a:r>
            <a:r>
              <a:rPr lang="de-DE" dirty="0"/>
              <a:t>"       "</a:t>
            </a:r>
            <a:r>
              <a:rPr lang="de-DE" dirty="0" err="1"/>
              <a:t>plot_A_ha</a:t>
            </a:r>
            <a:r>
              <a:rPr lang="de-DE" dirty="0"/>
              <a:t>"</a:t>
            </a:r>
          </a:p>
          <a:p>
            <a:r>
              <a:rPr lang="de-DE" dirty="0"/>
              <a:t>"</a:t>
            </a:r>
            <a:r>
              <a:rPr lang="de-DE" dirty="0" err="1"/>
              <a:t>B_kg_tree</a:t>
            </a:r>
            <a:r>
              <a:rPr lang="de-DE" dirty="0"/>
              <a:t>"             "</a:t>
            </a:r>
            <a:r>
              <a:rPr lang="de-DE" dirty="0" err="1"/>
              <a:t>N_kg_tree</a:t>
            </a:r>
            <a:r>
              <a:rPr lang="de-DE" dirty="0"/>
              <a:t>"             "</a:t>
            </a:r>
            <a:r>
              <a:rPr lang="de-DE" dirty="0" err="1"/>
              <a:t>C_kg_tree</a:t>
            </a:r>
            <a:r>
              <a:rPr lang="de-DE" dirty="0"/>
              <a:t>"  </a:t>
            </a:r>
          </a:p>
          <a:p>
            <a:endParaRPr lang="de-DE" dirty="0"/>
          </a:p>
          <a:p>
            <a:r>
              <a:rPr lang="de-DE" dirty="0"/>
              <a:t>"</a:t>
            </a:r>
            <a:r>
              <a:rPr lang="de-DE" dirty="0" err="1"/>
              <a:t>DBH_incl_growth</a:t>
            </a:r>
            <a:r>
              <a:rPr lang="de-DE" dirty="0"/>
              <a:t>" </a:t>
            </a:r>
            <a:r>
              <a:rPr lang="de-DE" dirty="0" err="1"/>
              <a:t>annual_growth_cm</a:t>
            </a:r>
            <a:r>
              <a:rPr lang="de-DE" dirty="0"/>
              <a:t>  </a:t>
            </a:r>
            <a:r>
              <a:rPr lang="de-DE" dirty="0" err="1"/>
              <a:t>B_t_ha_diff</a:t>
            </a:r>
            <a:r>
              <a:rPr lang="de-DE" dirty="0"/>
              <a:t>   </a:t>
            </a:r>
            <a:r>
              <a:rPr lang="de-DE" dirty="0" err="1"/>
              <a:t>C_t_ha_diff</a:t>
            </a:r>
            <a:r>
              <a:rPr lang="de-DE" dirty="0"/>
              <a:t>   </a:t>
            </a:r>
            <a:r>
              <a:rPr lang="de-DE" dirty="0" err="1"/>
              <a:t>N_t_ha_diff</a:t>
            </a:r>
            <a:r>
              <a:rPr lang="de-DE" dirty="0"/>
              <a:t>  </a:t>
            </a:r>
            <a:r>
              <a:rPr lang="de-DE" dirty="0" err="1"/>
              <a:t>BA_percent_difference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Aktuellen </a:t>
            </a:r>
            <a:r>
              <a:rPr lang="de-DE" b="1" dirty="0"/>
              <a:t>Zustand &amp; Veränderungen </a:t>
            </a:r>
            <a:r>
              <a:rPr lang="de-DE" dirty="0"/>
              <a:t>der Waldböden abbilden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Ursachen</a:t>
            </a:r>
            <a:r>
              <a:rPr lang="de-DE" dirty="0"/>
              <a:t> für mögliche Veränderungen identifizieren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Risiken &amp; Gefahren </a:t>
            </a:r>
            <a:r>
              <a:rPr lang="de-DE" dirty="0"/>
              <a:t>einschätzen: derzeitiger &amp; zukünftiger Waldbestand, Grund-, Quell- und Oberflächenwasserqualität, …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Entscheidungshilfe für </a:t>
            </a:r>
            <a:r>
              <a:rPr lang="de-DE" b="1" dirty="0"/>
              <a:t>Maßnahmen</a:t>
            </a:r>
            <a:r>
              <a:rPr lang="de-DE" dirty="0"/>
              <a:t> um Bodenzustand sowie Nährstoffangebot &amp; -aufnahme zu verbessern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Bessere </a:t>
            </a:r>
            <a:r>
              <a:rPr lang="de-DE" b="1" dirty="0"/>
              <a:t>Übertragbarkeit</a:t>
            </a:r>
            <a:r>
              <a:rPr lang="de-DE" dirty="0"/>
              <a:t> der Ergebnisse auf größere Waldflächen herstellen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6A6ED-08A8-4CFD-ACF3-31256E7D7743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4190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252834" y="2803567"/>
            <a:ext cx="222354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Überschirmung (?)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2231487" y="2306520"/>
            <a:ext cx="627842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(Oberstand, Verjüngung, Totholz) 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A2C9BE-95BF-462E-96B2-937AA323495D}"/>
              </a:ext>
            </a:extLst>
          </p:cNvPr>
          <p:cNvSpPr txBox="1"/>
          <p:nvPr/>
        </p:nvSpPr>
        <p:spPr>
          <a:xfrm>
            <a:off x="4782914" y="2788823"/>
            <a:ext cx="193039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Grundfläche, Einzelbaumdurchmesser,</a:t>
            </a:r>
            <a:r>
              <a:rPr lang="de-DE" sz="1200" dirty="0">
                <a:solidFill>
                  <a:schemeClr val="tx2"/>
                </a:solidFill>
              </a:rPr>
              <a:t> …</a:t>
            </a:r>
          </a:p>
          <a:p>
            <a:endParaRPr lang="de-DE" sz="1200" b="0" dirty="0">
              <a:solidFill>
                <a:schemeClr val="tx2"/>
              </a:solidFill>
              <a:latin typeface="+mn-lt"/>
            </a:endParaRPr>
          </a:p>
          <a:p>
            <a:r>
              <a:rPr lang="de-DE" sz="1200" dirty="0" err="1">
                <a:solidFill>
                  <a:schemeClr val="tx2"/>
                </a:solidFill>
              </a:rPr>
              <a:t>Forstl</a:t>
            </a:r>
            <a:r>
              <a:rPr lang="de-DE" sz="1200" dirty="0">
                <a:solidFill>
                  <a:schemeClr val="tx2"/>
                </a:solidFill>
              </a:rPr>
              <a:t>. Kennwerte: Mittlerer Durchmesser &amp; Höhe, …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32B257-176E-49E2-9094-6FF0DFF6B9E9}"/>
              </a:ext>
            </a:extLst>
          </p:cNvPr>
          <p:cNvSpPr txBox="1"/>
          <p:nvPr/>
        </p:nvSpPr>
        <p:spPr>
          <a:xfrm>
            <a:off x="4782914" y="3825124"/>
            <a:ext cx="40705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entnommene Holzmenge (Leistung, Nährstoffexport,…)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360000" y="4122760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biologischen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308732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778524"/>
            <a:ext cx="0" cy="134423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6889594" y="4178947"/>
            <a:ext cx="0" cy="23083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5724E38-DFAD-4A0E-87F3-952237BDD95A}"/>
              </a:ext>
            </a:extLst>
          </p:cNvPr>
          <p:cNvCxnSpPr>
            <a:cxnSpLocks/>
          </p:cNvCxnSpPr>
          <p:nvPr/>
        </p:nvCxnSpPr>
        <p:spPr>
          <a:xfrm flipH="1">
            <a:off x="6866335" y="1035434"/>
            <a:ext cx="4" cy="122910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B1FC2B9-1716-48C0-8C8D-E7B4B762187D}"/>
              </a:ext>
            </a:extLst>
          </p:cNvPr>
          <p:cNvCxnSpPr>
            <a:cxnSpLocks/>
          </p:cNvCxnSpPr>
          <p:nvPr/>
        </p:nvCxnSpPr>
        <p:spPr>
          <a:xfrm flipH="1">
            <a:off x="6875388" y="2610738"/>
            <a:ext cx="5" cy="12253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4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84" y="972936"/>
            <a:ext cx="423329" cy="42460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36" y="1090434"/>
            <a:ext cx="337700" cy="328532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451700" y="1378700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6487" y="1738884"/>
            <a:ext cx="1034572" cy="424603"/>
          </a:xfrm>
        </p:spPr>
        <p:txBody>
          <a:bodyPr/>
          <a:lstStyle/>
          <a:p>
            <a:pPr algn="ctr"/>
            <a:r>
              <a:rPr lang="de-DE" sz="1500" dirty="0"/>
              <a:t>biologischen Vielfalt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388795" y="1736170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734500" y="1729409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5023335" y="1738055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95328" y="1442471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67" y="1339298"/>
            <a:ext cx="296413" cy="29641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1" y="1101126"/>
            <a:ext cx="296413" cy="29641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2" y="1120515"/>
            <a:ext cx="253128" cy="295260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13" y="973398"/>
            <a:ext cx="233602" cy="233602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5211284" y="965031"/>
            <a:ext cx="762038" cy="729000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279B354-56B0-4228-886C-4722BBA15801}"/>
              </a:ext>
            </a:extLst>
          </p:cNvPr>
          <p:cNvSpPr txBox="1"/>
          <p:nvPr/>
        </p:nvSpPr>
        <p:spPr>
          <a:xfrm>
            <a:off x="258303" y="2337927"/>
            <a:ext cx="2223543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Vorräte in Kompartimenten: Kohlenstoff, Stickstoff, Biomasse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Artenzusammensetzung: Laub- vs. Nadelholz,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Bestandestyp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Totholzzustand: Anzahl/ Diversität Totholztypen,  Zersetzungsstufen,  Artengruppen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Deckungsgrad: Grundfläche, Überschirmung (?)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B3D0580-571D-42EA-89ED-E80F8BEC3603}"/>
              </a:ext>
            </a:extLst>
          </p:cNvPr>
          <p:cNvSpPr txBox="1"/>
          <p:nvPr/>
        </p:nvSpPr>
        <p:spPr>
          <a:xfrm>
            <a:off x="4627104" y="2332733"/>
            <a:ext cx="1930398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sz="1200" dirty="0" err="1">
                <a:solidFill>
                  <a:schemeClr val="tx2"/>
                </a:solidFill>
                <a:sym typeface="Wingdings" panose="05000000000000000000" pitchFamily="2" charset="2"/>
              </a:rPr>
              <a:t>Bestandeserhebung</a:t>
            </a:r>
            <a:endParaRPr lang="de-DE" sz="12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Nährstoffexport durch entnommene Holzmenge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6556AC-F950-47CE-95B4-463850C14417}"/>
              </a:ext>
            </a:extLst>
          </p:cNvPr>
          <p:cNvSpPr txBox="1"/>
          <p:nvPr/>
        </p:nvSpPr>
        <p:spPr>
          <a:xfrm>
            <a:off x="6557502" y="2329205"/>
            <a:ext cx="22881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Strukturindex von Storch et al.,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Veränderung Strukturindex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A2C9BE-95BF-462E-96B2-937AA323495D}"/>
              </a:ext>
            </a:extLst>
          </p:cNvPr>
          <p:cNvSpPr txBox="1"/>
          <p:nvPr/>
        </p:nvSpPr>
        <p:spPr>
          <a:xfrm>
            <a:off x="2570040" y="2336462"/>
            <a:ext cx="193039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</a:rPr>
              <a:t>Vorräte: Biomasse, Volumen, Grundfläche 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Zuwachs: </a:t>
            </a:r>
            <a:r>
              <a:rPr lang="de-DE" sz="1200" b="0" dirty="0">
                <a:solidFill>
                  <a:schemeClr val="tx2"/>
                </a:solidFill>
                <a:latin typeface="+mn-lt"/>
              </a:rPr>
              <a:t>Biomasse, Grundfläche, Einzelbaumdurchmesser, Verjüngungsbiomasse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tx2"/>
                </a:solidFill>
                <a:latin typeface="+mn-lt"/>
              </a:rPr>
              <a:t>Entnommene Holzmenge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2"/>
                </a:solidFill>
              </a:rPr>
              <a:t>Strukturdiversität </a:t>
            </a:r>
            <a:endParaRPr lang="de-DE" sz="12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F7E4C1A-9F80-49E5-8134-A31F884F11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19" y="997479"/>
            <a:ext cx="423329" cy="42332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76BA172-ACD4-4894-AA1F-25578406F1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78" y="1435215"/>
            <a:ext cx="296413" cy="29641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E03D6F3-7E7F-4295-AC33-3C6E3EA20B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718" y="936003"/>
            <a:ext cx="423329" cy="424603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74D64ED-D3C3-48DA-B32C-6A834E553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70" y="1367756"/>
            <a:ext cx="296413" cy="296413"/>
          </a:xfrm>
          <a:prstGeom prst="rect">
            <a:avLst/>
          </a:prstGeom>
        </p:spPr>
      </p:pic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61556EB5-399D-4857-AC4B-A68B07C80A8F}"/>
              </a:ext>
            </a:extLst>
          </p:cNvPr>
          <p:cNvCxnSpPr>
            <a:cxnSpLocks/>
          </p:cNvCxnSpPr>
          <p:nvPr/>
        </p:nvCxnSpPr>
        <p:spPr>
          <a:xfrm flipV="1">
            <a:off x="3691483" y="1163809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60732CA-879C-4963-892F-8BAC043917C7}"/>
              </a:ext>
            </a:extLst>
          </p:cNvPr>
          <p:cNvSpPr/>
          <p:nvPr/>
        </p:nvSpPr>
        <p:spPr>
          <a:xfrm>
            <a:off x="1195328" y="1442471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C5C53B78-C759-4202-B1D8-41818C1051E4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1547291" y="1209144"/>
            <a:ext cx="63457" cy="374278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AEF0639-C206-49A2-9439-8BED9189ADB9}"/>
              </a:ext>
            </a:extLst>
          </p:cNvPr>
          <p:cNvSpPr txBox="1"/>
          <p:nvPr/>
        </p:nvSpPr>
        <p:spPr>
          <a:xfrm>
            <a:off x="6411665" y="4488911"/>
            <a:ext cx="23368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QUELLE: BZE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working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2653114-806C-4438-892B-A089CBFACA5E}"/>
              </a:ext>
            </a:extLst>
          </p:cNvPr>
          <p:cNvSpPr/>
          <p:nvPr/>
        </p:nvSpPr>
        <p:spPr>
          <a:xfrm>
            <a:off x="3325054" y="894109"/>
            <a:ext cx="413043" cy="466497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99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8A7B-F9FF-42BB-AEFA-7F48C3A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F902E-ADFA-4317-8F07-EEF0B8D7F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7567" y="1129553"/>
            <a:ext cx="4026433" cy="3279548"/>
          </a:xfrm>
        </p:spPr>
        <p:txBody>
          <a:bodyPr numCol="1">
            <a:normAutofit fontScale="77500" lnSpcReduction="20000"/>
          </a:bodyPr>
          <a:lstStyle/>
          <a:p>
            <a:r>
              <a:rPr lang="de-DE" sz="1900" dirty="0">
                <a:sym typeface="Wingdings" panose="05000000000000000000" pitchFamily="2" charset="2"/>
              </a:rPr>
              <a:t>Biodiversität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Einzelbaumdurchmesser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Anzahl Kraftscher Klassen/ </a:t>
            </a:r>
            <a:r>
              <a:rPr lang="de-DE" sz="1500" b="0" dirty="0" err="1">
                <a:sym typeface="Wingdings" panose="05000000000000000000" pitchFamily="2" charset="2"/>
              </a:rPr>
              <a:t>Bestandesschichten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besonders </a:t>
            </a:r>
            <a:r>
              <a:rPr lang="de-DE" sz="1500" b="0" dirty="0" err="1">
                <a:sym typeface="Wingdings" panose="05000000000000000000" pitchFamily="2" charset="2"/>
              </a:rPr>
              <a:t>biodiv</a:t>
            </a:r>
            <a:r>
              <a:rPr lang="de-DE" sz="1500" b="0" dirty="0">
                <a:sym typeface="Wingdings" panose="05000000000000000000" pitchFamily="2" charset="2"/>
              </a:rPr>
              <a:t>. fördernder Baumarten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Anteil von Totholzstücken in best. Dimensionen, in best. Artengruppe, in best.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 err="1">
                <a:sym typeface="Wingdings" panose="05000000000000000000" pitchFamily="2" charset="2"/>
              </a:rPr>
              <a:t>Verhätnis</a:t>
            </a:r>
            <a:r>
              <a:rPr lang="de-DE" sz="1500" b="0" dirty="0">
                <a:sym typeface="Wingdings" panose="05000000000000000000" pitchFamily="2" charset="2"/>
              </a:rPr>
              <a:t> Laub- vs. Nadelholz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28E3F1F-B784-43A2-BE5B-27D6994B42BA}"/>
              </a:ext>
            </a:extLst>
          </p:cNvPr>
          <p:cNvSpPr txBox="1">
            <a:spLocks/>
          </p:cNvSpPr>
          <p:nvPr/>
        </p:nvSpPr>
        <p:spPr>
          <a:xfrm>
            <a:off x="322729" y="1129553"/>
            <a:ext cx="4249271" cy="327954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ym typeface="Wingdings" panose="05000000000000000000" pitchFamily="2" charset="2"/>
              </a:rPr>
              <a:t>Vorräte &amp; Zuwachs (Zustand &amp; Veränderung)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in allen Kompartimenten, </a:t>
            </a:r>
            <a:r>
              <a:rPr lang="de-DE" sz="1200" b="0" dirty="0" err="1">
                <a:sym typeface="Wingdings" panose="05000000000000000000" pitchFamily="2" charset="2"/>
              </a:rPr>
              <a:t>Bestandesebenen</a:t>
            </a:r>
            <a:r>
              <a:rPr lang="de-DE" sz="1200" b="0" dirty="0">
                <a:sym typeface="Wingdings" panose="05000000000000000000" pitchFamily="2" charset="2"/>
              </a:rPr>
              <a:t> (Oberstand OB, Verjüngung VJ, Totholz DW) und </a:t>
            </a:r>
            <a:r>
              <a:rPr lang="de-DE" sz="1200" b="0" dirty="0" err="1">
                <a:sym typeface="Wingdings" panose="05000000000000000000" pitchFamily="2" charset="2"/>
              </a:rPr>
              <a:t>Straten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Biomasse, Kohlenstoff und Stickstoff  t/ha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Grundfläche m2/ha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Durchschnittlicher Durchmesserzuwachs am Einzelbaum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Entnommene Holzmenge</a:t>
            </a:r>
          </a:p>
          <a:p>
            <a:r>
              <a:rPr lang="de-DE" sz="1500">
                <a:sym typeface="Wingdings" panose="05000000000000000000" pitchFamily="2" charset="2"/>
              </a:rPr>
              <a:t>Deckungsgrad</a:t>
            </a:r>
            <a:r>
              <a:rPr lang="de-DE" sz="1500" b="0">
                <a:sym typeface="Wingdings" panose="05000000000000000000" pitchFamily="2" charset="2"/>
              </a:rPr>
              <a:t> </a:t>
            </a:r>
            <a:endParaRPr lang="de-DE" sz="1500" b="0" dirty="0">
              <a:sym typeface="Wingdings" panose="05000000000000000000" pitchFamily="2" charset="2"/>
            </a:endParaRPr>
          </a:p>
          <a:p>
            <a:r>
              <a:rPr lang="de-DE" sz="1500" dirty="0">
                <a:sym typeface="Wingdings" panose="05000000000000000000" pitchFamily="2" charset="2"/>
              </a:rPr>
              <a:t>Artenzusammensetzung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Baumartenprozente &amp; Laub- vs. Nadelholzanteil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 err="1">
                <a:sym typeface="Wingdings" panose="05000000000000000000" pitchFamily="2" charset="2"/>
              </a:rPr>
              <a:t>Bestandestyp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269051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Indikatoren</a:t>
            </a:r>
            <a:r>
              <a:rPr lang="de-DE" dirty="0"/>
              <a:t>: Auswirkungen Bestand auf Boden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755415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 in Kompartimenten: Kohlenstoff, Stickstoff, Biomasse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Artenzusammensetzung: Laub- vs. Nadelholz, Artenreichtum, </a:t>
            </a: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Totholzzustand: Totholztypen/ Zersetzungsstufen/ Artengruppen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Deckungsgrad: Grundfläche, Überschirmung (?)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49" y="1375436"/>
            <a:ext cx="971549" cy="9715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4C0D56F-22CF-4FC4-9232-CD8FF42388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55" y="2371722"/>
            <a:ext cx="680274" cy="680274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9014A67-EFCF-486C-81BD-643C03B63740}"/>
              </a:ext>
            </a:extLst>
          </p:cNvPr>
          <p:cNvSpPr txBox="1">
            <a:spLocks/>
          </p:cNvSpPr>
          <p:nvPr/>
        </p:nvSpPr>
        <p:spPr>
          <a:xfrm>
            <a:off x="6993695" y="3204245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52AE91-C62E-4AB5-93A5-328A3DC4FDD9}"/>
              </a:ext>
            </a:extLst>
          </p:cNvPr>
          <p:cNvSpPr/>
          <p:nvPr/>
        </p:nvSpPr>
        <p:spPr>
          <a:xfrm>
            <a:off x="7487151" y="2371722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638AFB7-5237-448C-8006-E98E457D8C71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8225729" y="1861211"/>
            <a:ext cx="146269" cy="850648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Standort-Leistungs-Beziehung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630681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Vorräte: Biomasse, Volumen, Grundfläche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Zuwachs: </a:t>
            </a:r>
            <a:r>
              <a:rPr lang="de-DE" dirty="0"/>
              <a:t>Biomasse, Grundfläche, Einzelbaumdurchmesser, Verjüngungsbiomasse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47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Vollständige Stoffbilanzen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Vorräte &amp; Zuwachs an Biomasse, Kohlenstoff und Stickstoff in allen Kompartimenten und Ebenen (Oberstand, Verjüngung, Totholz) der </a:t>
            </a:r>
            <a:r>
              <a:rPr lang="de-DE" dirty="0" err="1">
                <a:sym typeface="Wingdings" panose="05000000000000000000" pitchFamily="2" charset="2"/>
              </a:rPr>
              <a:t>Bestandeserhebung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Nährstoffexport durch entnommene Holzmenge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6828B2-FD01-431F-8E8F-BE7AE5825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5" y="1591463"/>
            <a:ext cx="680274" cy="7844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A0D09B-1B62-4551-986D-97AB693BCF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24004" y="2359889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1DF5BA97-3636-45F6-B8FC-55059BD3230F}"/>
              </a:ext>
            </a:extLst>
          </p:cNvPr>
          <p:cNvSpPr txBox="1">
            <a:spLocks/>
          </p:cNvSpPr>
          <p:nvPr/>
        </p:nvSpPr>
        <p:spPr>
          <a:xfrm>
            <a:off x="7072244" y="31798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CF30A6-5D0F-4DA0-9EBA-9D7E47F4C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31" y="1832988"/>
            <a:ext cx="459617" cy="53611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18B7B2A-64AE-4A0C-8FC2-71D463C16F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43" y="1389565"/>
            <a:ext cx="536121" cy="616388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29C0C646-FA73-436A-9103-BC8F9DB75DD6}"/>
              </a:ext>
            </a:extLst>
          </p:cNvPr>
          <p:cNvSpPr/>
          <p:nvPr/>
        </p:nvSpPr>
        <p:spPr>
          <a:xfrm>
            <a:off x="7168701" y="1382038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4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 – Forest </a:t>
            </a:r>
            <a:r>
              <a:rPr lang="de-DE" dirty="0" err="1"/>
              <a:t>Structural</a:t>
            </a:r>
            <a:r>
              <a:rPr lang="de-DE" dirty="0"/>
              <a:t> Index (FSI)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Potentielle </a:t>
            </a:r>
            <a:r>
              <a:rPr lang="de-DE" dirty="0" err="1">
                <a:sym typeface="Wingdings" panose="05000000000000000000" pitchFamily="2" charset="2"/>
              </a:rPr>
              <a:t>Habitatdiversität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Einzelbaumdurchmesser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Anzahl Kraftscher Klassen/ </a:t>
            </a:r>
            <a:r>
              <a:rPr lang="de-DE" dirty="0" err="1">
                <a:sym typeface="Wingdings" panose="05000000000000000000" pitchFamily="2" charset="2"/>
              </a:rPr>
              <a:t>Bestandesschichten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Besondere/ wertvolle Habitate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besonders </a:t>
            </a:r>
            <a:r>
              <a:rPr lang="de-DE" dirty="0" err="1">
                <a:sym typeface="Wingdings" panose="05000000000000000000" pitchFamily="2" charset="2"/>
              </a:rPr>
              <a:t>biodiv</a:t>
            </a:r>
            <a:r>
              <a:rPr lang="de-DE" dirty="0">
                <a:sym typeface="Wingdings" panose="05000000000000000000" pitchFamily="2" charset="2"/>
              </a:rPr>
              <a:t>. fördernder Baumarten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Anteil von Totholzstücken mit best. Dimensionen, Artengruppe, oder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Diversität des Waldbestandes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Verhätnis</a:t>
            </a:r>
            <a:r>
              <a:rPr lang="de-DE" dirty="0">
                <a:sym typeface="Wingdings" panose="05000000000000000000" pitchFamily="2" charset="2"/>
              </a:rPr>
              <a:t> Laub- vs. Nadelholz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88F89-5E3E-4D6F-B119-D8BEE2CDCD81}"/>
              </a:ext>
            </a:extLst>
          </p:cNvPr>
          <p:cNvSpPr/>
          <p:nvPr/>
        </p:nvSpPr>
        <p:spPr>
          <a:xfrm>
            <a:off x="5442676" y="1187403"/>
            <a:ext cx="1824876" cy="1408480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Biodiversitäts-Index von Felix Storch deckt sich hiermit weitestgehend</a:t>
            </a:r>
          </a:p>
        </p:txBody>
      </p:sp>
    </p:spTree>
    <p:extLst>
      <p:ext uri="{BB962C8B-B14F-4D97-AF65-F5344CB8AC3E}">
        <p14:creationId xmlns:p14="http://schemas.microsoft.com/office/powerpoint/2010/main" val="78936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3446856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A45D4DFA-03C1-4A97-8089-F15A2F415379}"/>
              </a:ext>
            </a:extLst>
          </p:cNvPr>
          <p:cNvSpPr/>
          <p:nvPr/>
        </p:nvSpPr>
        <p:spPr>
          <a:xfrm>
            <a:off x="1650525" y="2376032"/>
            <a:ext cx="2883199" cy="2004842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Wachstum ist doch Ausdruck von Leistung 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231336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52BB49-8CED-4582-98E0-21AD01E4616F}"/>
              </a:ext>
            </a:extLst>
          </p:cNvPr>
          <p:cNvSpPr/>
          <p:nvPr/>
        </p:nvSpPr>
        <p:spPr>
          <a:xfrm>
            <a:off x="360000" y="1069258"/>
            <a:ext cx="8164568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A45D4DFA-03C1-4A97-8089-F15A2F415379}"/>
              </a:ext>
            </a:extLst>
          </p:cNvPr>
          <p:cNvSpPr/>
          <p:nvPr/>
        </p:nvSpPr>
        <p:spPr>
          <a:xfrm>
            <a:off x="1650525" y="2376032"/>
            <a:ext cx="2883199" cy="2004842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Wachstum ist doch Ausdruck von Leistung 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54705A98-DE3B-41EF-835B-9F36A086253B}"/>
              </a:ext>
            </a:extLst>
          </p:cNvPr>
          <p:cNvSpPr/>
          <p:nvPr/>
        </p:nvSpPr>
        <p:spPr>
          <a:xfrm>
            <a:off x="4686300" y="977544"/>
            <a:ext cx="2590591" cy="2074295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Wie sollen die Vorräte gruppiert werden um Beziehung zwischen Standort und Bestand am besten darzustellen? (Artengruppe? Plot? Standortgruppe?, …)</a:t>
            </a:r>
          </a:p>
        </p:txBody>
      </p:sp>
    </p:spTree>
    <p:extLst>
      <p:ext uri="{BB962C8B-B14F-4D97-AF65-F5344CB8AC3E}">
        <p14:creationId xmlns:p14="http://schemas.microsoft.com/office/powerpoint/2010/main" val="36882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Potentielle </a:t>
            </a:r>
            <a:r>
              <a:rPr lang="de-DE" dirty="0" err="1">
                <a:sym typeface="Wingdings" panose="05000000000000000000" pitchFamily="2" charset="2"/>
              </a:rPr>
              <a:t>Habitatdiversität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Einzelbaumdurchmesser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Anzahl Kraftscher Klassen/ </a:t>
            </a:r>
            <a:r>
              <a:rPr lang="de-DE" dirty="0" err="1">
                <a:sym typeface="Wingdings" panose="05000000000000000000" pitchFamily="2" charset="2"/>
              </a:rPr>
              <a:t>Bestandesschichten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Besondere/ wertvolle Habitate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besonders </a:t>
            </a:r>
            <a:r>
              <a:rPr lang="de-DE" dirty="0" err="1">
                <a:sym typeface="Wingdings" panose="05000000000000000000" pitchFamily="2" charset="2"/>
              </a:rPr>
              <a:t>biodiv</a:t>
            </a:r>
            <a:r>
              <a:rPr lang="de-DE" dirty="0">
                <a:sym typeface="Wingdings" panose="05000000000000000000" pitchFamily="2" charset="2"/>
              </a:rPr>
              <a:t>. fördernder Baumarten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Anteil von Totholzstücken mit best. Dimensionen, Artengruppe, oder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Diversität des Waldbestandes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Verhätnis</a:t>
            </a:r>
            <a:r>
              <a:rPr lang="de-DE" dirty="0">
                <a:sym typeface="Wingdings" panose="05000000000000000000" pitchFamily="2" charset="2"/>
              </a:rPr>
              <a:t> Laub- vs. Nadelholz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88F89-5E3E-4D6F-B119-D8BEE2CDCD81}"/>
              </a:ext>
            </a:extLst>
          </p:cNvPr>
          <p:cNvSpPr/>
          <p:nvPr/>
        </p:nvSpPr>
        <p:spPr>
          <a:xfrm>
            <a:off x="5442676" y="1187403"/>
            <a:ext cx="1824876" cy="1408480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Biodiversitäts-Index von Felix Storch deckt sich hiermit weitestgehend</a:t>
            </a:r>
          </a:p>
        </p:txBody>
      </p:sp>
    </p:spTree>
    <p:extLst>
      <p:ext uri="{BB962C8B-B14F-4D97-AF65-F5344CB8AC3E}">
        <p14:creationId xmlns:p14="http://schemas.microsoft.com/office/powerpoint/2010/main" val="27245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62891D-BAEF-4AC3-AB7F-3506021D0E73}"/>
              </a:ext>
            </a:extLst>
          </p:cNvPr>
          <p:cNvSpPr/>
          <p:nvPr/>
        </p:nvSpPr>
        <p:spPr>
          <a:xfrm>
            <a:off x="2590190" y="1069258"/>
            <a:ext cx="5934377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8260AB1-19FD-4AE2-84A0-AF345B88A7A8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705399-29AB-4275-99B8-6DA3D77804F5}"/>
              </a:ext>
            </a:extLst>
          </p:cNvPr>
          <p:cNvSpPr/>
          <p:nvPr/>
        </p:nvSpPr>
        <p:spPr>
          <a:xfrm>
            <a:off x="4334876" y="1069258"/>
            <a:ext cx="4189691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FF6C875-7D29-4A9F-9D12-F3E836FB02F0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1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612B74F-6C43-4BF7-AA8E-5E263DF9EDA7}"/>
              </a:ext>
            </a:extLst>
          </p:cNvPr>
          <p:cNvSpPr/>
          <p:nvPr/>
        </p:nvSpPr>
        <p:spPr>
          <a:xfrm>
            <a:off x="6363752" y="1069258"/>
            <a:ext cx="2160815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D9D174D-12A2-45C6-84F0-0467D3C17D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0BFEAB1-DBD0-4908-BE35-FDCDC2173A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BBB3EB2E-5BEE-47E4-9E79-BB9F9FF25F06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893E9C1-B63F-406E-90E7-9E6A21398F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5D3FFDA4-530C-4C0F-8238-6067615151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CD790865-9700-4E51-968D-8E8BA3DB8ED8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FE779A-4404-4D0E-BB12-1336BAD316B9}"/>
              </a:ext>
            </a:extLst>
          </p:cNvPr>
          <p:cNvSpPr txBox="1"/>
          <p:nvPr/>
        </p:nvSpPr>
        <p:spPr>
          <a:xfrm>
            <a:off x="3168713" y="4488911"/>
            <a:ext cx="5579752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3BA69DB-F778-4512-B73D-C9D5C4A0E9C5}"/>
              </a:ext>
            </a:extLst>
          </p:cNvPr>
          <p:cNvSpPr txBox="1"/>
          <p:nvPr/>
        </p:nvSpPr>
        <p:spPr>
          <a:xfrm>
            <a:off x="1738265" y="4488911"/>
            <a:ext cx="7010200" cy="271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>
              <a:lnSpc>
                <a:spcPts val="2400"/>
              </a:lnSpc>
              <a:spcAft>
                <a:spcPts val="1200"/>
              </a:spcAft>
            </a:pP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QUELLE: Arbeitsanleitung für die dritte Bodenzustandserhebung im Wald (BZE III), 2022; </a:t>
            </a:r>
            <a:r>
              <a:rPr lang="de-DE" sz="1200" dirty="0">
                <a:solidFill>
                  <a:srgbClr val="4D5860"/>
                </a:solidFill>
              </a:rPr>
              <a:t>I</a:t>
            </a:r>
            <a:r>
              <a:rPr lang="de-DE" sz="1200" b="0" i="0" u="none" strike="noStrike" baseline="0" dirty="0">
                <a:solidFill>
                  <a:srgbClr val="4D5860"/>
                </a:solidFill>
                <a:latin typeface="+mn-lt"/>
              </a:rPr>
              <a:t>cons: flaticon.com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34340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0ACC2B8-55DA-4C3B-824A-922FF98ADF34}"/>
              </a:ext>
            </a:extLst>
          </p:cNvPr>
          <p:cNvCxnSpPr>
            <a:cxnSpLocks/>
          </p:cNvCxnSpPr>
          <p:nvPr/>
        </p:nvCxnSpPr>
        <p:spPr>
          <a:xfrm>
            <a:off x="6866339" y="1035434"/>
            <a:ext cx="3920" cy="3507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35075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0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 für Ziele der BZE BE auf Waldböden: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A450882-5505-41E2-923D-2260F8219AD8}"/>
              </a:ext>
            </a:extLst>
          </p:cNvPr>
          <p:cNvSpPr txBox="1"/>
          <p:nvPr/>
        </p:nvSpPr>
        <p:spPr>
          <a:xfrm>
            <a:off x="280194" y="2327902"/>
            <a:ext cx="645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Zustand &amp; Veränderung des Index für</a:t>
            </a:r>
            <a:r>
              <a:rPr lang="de-DE" sz="1200" dirty="0">
                <a:solidFill>
                  <a:schemeClr val="tx2"/>
                </a:solidFill>
              </a:rPr>
              <a:t> Strukturdiversität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(Storch et al., 2018): </a:t>
            </a:r>
            <a:r>
              <a:rPr lang="de-DE" sz="1200" dirty="0">
                <a:solidFill>
                  <a:schemeClr val="tx2"/>
                </a:solidFill>
              </a:rPr>
              <a:t>Totholzzustand, Artenreichtum, ...</a:t>
            </a:r>
            <a:r>
              <a:rPr lang="de-DE" sz="12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4B3FD3F-2BE8-480F-AD00-5034A7B89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4" y="1147055"/>
            <a:ext cx="337700" cy="3285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F707ABE-77D0-4062-901F-DA0816A3A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14788" y="1468222"/>
            <a:ext cx="296413" cy="296413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5C92C128-E068-4E2F-A178-9B4C32DAF472}"/>
              </a:ext>
            </a:extLst>
          </p:cNvPr>
          <p:cNvSpPr txBox="1">
            <a:spLocks/>
          </p:cNvSpPr>
          <p:nvPr/>
        </p:nvSpPr>
        <p:spPr>
          <a:xfrm>
            <a:off x="2273741" y="1776931"/>
            <a:ext cx="2020575" cy="4876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Auswirkungen Baumbestand auf Boden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E86244F0-2155-4B1D-8BBA-08827E789DA1}"/>
              </a:ext>
            </a:extLst>
          </p:cNvPr>
          <p:cNvSpPr txBox="1">
            <a:spLocks/>
          </p:cNvSpPr>
          <p:nvPr/>
        </p:nvSpPr>
        <p:spPr>
          <a:xfrm>
            <a:off x="4934487" y="1776931"/>
            <a:ext cx="1611764" cy="4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Standort-Leistungs-Beziehungen</a:t>
            </a:r>
          </a:p>
        </p:txBody>
      </p: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A17FE9CC-CDBB-4C41-95E8-234392CFCB3E}"/>
              </a:ext>
            </a:extLst>
          </p:cNvPr>
          <p:cNvSpPr txBox="1">
            <a:spLocks/>
          </p:cNvSpPr>
          <p:nvPr/>
        </p:nvSpPr>
        <p:spPr>
          <a:xfrm>
            <a:off x="7186423" y="1776931"/>
            <a:ext cx="1152556" cy="483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vollständige Stoffbilanzen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B2538C-28D1-406C-8098-8C0E19F3CCD3}"/>
              </a:ext>
            </a:extLst>
          </p:cNvPr>
          <p:cNvSpPr/>
          <p:nvPr/>
        </p:nvSpPr>
        <p:spPr>
          <a:xfrm>
            <a:off x="3358416" y="148999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35449953-21B5-41A0-8C03-1B7980FF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60" y="1180327"/>
            <a:ext cx="253128" cy="29526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BB9FF771-A11A-4098-A0FE-EA7C8131B5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1" y="1028177"/>
            <a:ext cx="233602" cy="233602"/>
          </a:xfrm>
          <a:prstGeom prst="rect">
            <a:avLst/>
          </a:prstGeom>
        </p:spPr>
      </p:pic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9D6CC64-390D-43F6-BF4D-9E4ADAA657D5}"/>
              </a:ext>
            </a:extLst>
          </p:cNvPr>
          <p:cNvSpPr/>
          <p:nvPr/>
        </p:nvSpPr>
        <p:spPr>
          <a:xfrm>
            <a:off x="7374372" y="1019250"/>
            <a:ext cx="762038" cy="751331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46035823-FF53-4072-8365-4166F6694F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0" y="1027025"/>
            <a:ext cx="423329" cy="4233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DE970955-C63B-4ED4-A626-3424A5295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4" y="1459654"/>
            <a:ext cx="296413" cy="29641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92AF143-4B63-42A3-8782-2F9B1FAAC5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1806" y="1043727"/>
            <a:ext cx="423329" cy="424603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75FCD5AE-5907-47BE-9745-70B406A35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39" y="1482737"/>
            <a:ext cx="296413" cy="296413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21954E1-118F-4873-9D59-AA6E9D4020D7}"/>
              </a:ext>
            </a:extLst>
          </p:cNvPr>
          <p:cNvCxnSpPr>
            <a:cxnSpLocks/>
          </p:cNvCxnSpPr>
          <p:nvPr/>
        </p:nvCxnSpPr>
        <p:spPr>
          <a:xfrm flipV="1">
            <a:off x="5854571" y="1211331"/>
            <a:ext cx="60564" cy="338630"/>
          </a:xfrm>
          <a:prstGeom prst="curvedConnector3">
            <a:avLst>
              <a:gd name="adj1" fmla="val 41753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1207EC80-8185-4D62-9A56-9A81A0B83D14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3443342" y="1238690"/>
            <a:ext cx="63457" cy="367021"/>
          </a:xfrm>
          <a:prstGeom prst="curvedConnector3">
            <a:avLst>
              <a:gd name="adj1" fmla="val -36024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D4E61A6-10BB-4797-BA47-97FA447D0170}"/>
              </a:ext>
            </a:extLst>
          </p:cNvPr>
          <p:cNvCxnSpPr>
            <a:cxnSpLocks/>
          </p:cNvCxnSpPr>
          <p:nvPr/>
        </p:nvCxnSpPr>
        <p:spPr>
          <a:xfrm>
            <a:off x="4614402" y="1058134"/>
            <a:ext cx="0" cy="120263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0ACC2B8-55DA-4C3B-824A-922FF98ADF34}"/>
              </a:ext>
            </a:extLst>
          </p:cNvPr>
          <p:cNvCxnSpPr>
            <a:cxnSpLocks/>
          </p:cNvCxnSpPr>
          <p:nvPr/>
        </p:nvCxnSpPr>
        <p:spPr>
          <a:xfrm flipH="1">
            <a:off x="6866335" y="1035434"/>
            <a:ext cx="4" cy="349940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088DD887-420A-4DD7-B6EF-2F9C52A52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96" y="1058134"/>
            <a:ext cx="423329" cy="424603"/>
          </a:xfrm>
          <a:prstGeom prst="rect">
            <a:avLst/>
          </a:prstGeom>
        </p:spPr>
      </p:pic>
      <p:sp>
        <p:nvSpPr>
          <p:cNvPr id="72" name="Textplatzhalter 2">
            <a:extLst>
              <a:ext uri="{FF2B5EF4-FFF2-40B4-BE49-F238E27FC236}">
                <a16:creationId xmlns:a16="http://schemas.microsoft.com/office/drawing/2014/main" id="{478B06F1-C68C-4F88-BFF5-983F569D2636}"/>
              </a:ext>
            </a:extLst>
          </p:cNvPr>
          <p:cNvSpPr txBox="1">
            <a:spLocks/>
          </p:cNvSpPr>
          <p:nvPr/>
        </p:nvSpPr>
        <p:spPr>
          <a:xfrm>
            <a:off x="598999" y="1784081"/>
            <a:ext cx="1034572" cy="4246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500" dirty="0"/>
              <a:t>biologische Vielfalt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66E87DA-C038-443F-BE96-D22E1549D9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9" y="1475372"/>
            <a:ext cx="296413" cy="29641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E6C84901-E3F8-43D0-9C20-07C5E5C27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3" y="1186324"/>
            <a:ext cx="296413" cy="296413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2648CAC-8045-4B5C-9CAD-86A7C3ECD9F3}"/>
              </a:ext>
            </a:extLst>
          </p:cNvPr>
          <p:cNvCxnSpPr>
            <a:cxnSpLocks/>
          </p:cNvCxnSpPr>
          <p:nvPr/>
        </p:nvCxnSpPr>
        <p:spPr>
          <a:xfrm>
            <a:off x="2113313" y="1035434"/>
            <a:ext cx="0" cy="12295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71795A19-5916-4A0C-AED5-A0552B195D7C}"/>
              </a:ext>
            </a:extLst>
          </p:cNvPr>
          <p:cNvSpPr/>
          <p:nvPr/>
        </p:nvSpPr>
        <p:spPr>
          <a:xfrm>
            <a:off x="3095836" y="1459223"/>
            <a:ext cx="348306" cy="296413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F63EDF9-0A26-4605-A3FB-E678887919E0}"/>
              </a:ext>
            </a:extLst>
          </p:cNvPr>
          <p:cNvSpPr/>
          <p:nvPr/>
        </p:nvSpPr>
        <p:spPr>
          <a:xfrm>
            <a:off x="5498645" y="1035434"/>
            <a:ext cx="416489" cy="431046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5760F1A-9DA8-4AA9-89B2-A31FCB33BECC}"/>
              </a:ext>
            </a:extLst>
          </p:cNvPr>
          <p:cNvCxnSpPr>
            <a:cxnSpLocks/>
          </p:cNvCxnSpPr>
          <p:nvPr/>
        </p:nvCxnSpPr>
        <p:spPr>
          <a:xfrm>
            <a:off x="4614402" y="2627086"/>
            <a:ext cx="0" cy="19077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6C7EA52-466A-4888-9BFD-9C58FA837499}"/>
              </a:ext>
            </a:extLst>
          </p:cNvPr>
          <p:cNvCxnSpPr>
            <a:cxnSpLocks/>
          </p:cNvCxnSpPr>
          <p:nvPr/>
        </p:nvCxnSpPr>
        <p:spPr>
          <a:xfrm>
            <a:off x="2113313" y="2677886"/>
            <a:ext cx="0" cy="185695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4875</Words>
  <Application>Microsoft Office PowerPoint</Application>
  <PresentationFormat>Bildschirmpräsentation (16:9)</PresentationFormat>
  <Paragraphs>1526</Paragraphs>
  <Slides>31</Slides>
  <Notes>21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Symbol</vt:lpstr>
      <vt:lpstr>Thünen blau</vt:lpstr>
      <vt:lpstr>1_Thünen blau</vt:lpstr>
      <vt:lpstr>2_Thünen blau</vt:lpstr>
      <vt:lpstr>Thünen rot</vt:lpstr>
      <vt:lpstr>PowerPoint-Präsentation</vt:lpstr>
      <vt:lpstr>Ziele der BZE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Indikatoren für Ziele der BZE BE auf Waldböden:</vt:lpstr>
      <vt:lpstr>Indikatoren für Ziele der BZE BE auf Waldböden:</vt:lpstr>
      <vt:lpstr>Indikatoren für Ziele der BZE BE auf Waldböden:</vt:lpstr>
      <vt:lpstr>Indikatoren für Ziele der BZE BE auf Waldböden:</vt:lpstr>
      <vt:lpstr>Indikatoren: Biodiversität – Forest Structural Index (FSI)</vt:lpstr>
      <vt:lpstr>Indikatoren: Biodiversität – Forest Structural Index (FSI)</vt:lpstr>
      <vt:lpstr>Auswertungstabellen Beispiel: </vt:lpstr>
      <vt:lpstr>PowerPoint-Präsentation</vt:lpstr>
      <vt:lpstr>Auswertungstabellen Beispiel: </vt:lpstr>
      <vt:lpstr>Quellen</vt:lpstr>
      <vt:lpstr>Ziele der BZE auf Waldböden:</vt:lpstr>
      <vt:lpstr>PowerPoint-Präsentation</vt:lpstr>
      <vt:lpstr>Ziele der BZE Bestandeserhebung auf Waldböden:</vt:lpstr>
      <vt:lpstr>Indikatoren für Ziele der BZE BE auf Waldböden:</vt:lpstr>
      <vt:lpstr>Indikatoren für Ziele der BZE BE auf Waldböden:</vt:lpstr>
      <vt:lpstr>Output</vt:lpstr>
      <vt:lpstr>Indikatoren: Auswirkungen Bestand auf Boden</vt:lpstr>
      <vt:lpstr>Indikatoren: Standort-Leistungs-Beziehung</vt:lpstr>
      <vt:lpstr>Indikatoren: Vollständige Stoffbilanzen</vt:lpstr>
      <vt:lpstr>Indikatoren: Biodiversität – Forest Structural Index (FSI)</vt:lpstr>
      <vt:lpstr>Fragen: Standort-Leistungs-Beziehung</vt:lpstr>
      <vt:lpstr>Fragen: Standort-Leistungs-Beziehung</vt:lpstr>
      <vt:lpstr>Fragen: Standort-Leistungs-Beziehung</vt:lpstr>
      <vt:lpstr>Indikatoren: Biodiversität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337</cp:revision>
  <cp:lastPrinted>2018-11-09T14:22:47Z</cp:lastPrinted>
  <dcterms:created xsi:type="dcterms:W3CDTF">2023-04-02T15:59:26Z</dcterms:created>
  <dcterms:modified xsi:type="dcterms:W3CDTF">2024-04-10T06:51:16Z</dcterms:modified>
</cp:coreProperties>
</file>